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12"/>
  </p:notesMasterIdLst>
  <p:handoutMasterIdLst>
    <p:handoutMasterId r:id="rId13"/>
  </p:handoutMasterIdLst>
  <p:sldIdLst>
    <p:sldId id="258" r:id="rId3"/>
    <p:sldId id="315" r:id="rId4"/>
    <p:sldId id="316" r:id="rId5"/>
    <p:sldId id="317" r:id="rId6"/>
    <p:sldId id="307" r:id="rId7"/>
    <p:sldId id="312" r:id="rId8"/>
    <p:sldId id="308" r:id="rId9"/>
    <p:sldId id="311" r:id="rId10"/>
    <p:sldId id="310" r:id="rId11"/>
  </p:sldIdLst>
  <p:sldSz cx="10460038" cy="7561263"/>
  <p:notesSz cx="6662738" cy="98329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rgbClr val="E3284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rgbClr val="E3284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rgbClr val="E3284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rgbClr val="E3284A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9242"/>
    <a:srgbClr val="FFCC00"/>
    <a:srgbClr val="E3284A"/>
    <a:srgbClr val="EF6820"/>
    <a:srgbClr val="9FAA00"/>
    <a:srgbClr val="5C705E"/>
    <a:srgbClr val="00AFAD"/>
    <a:srgbClr val="00B1EA"/>
    <a:srgbClr val="856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596" autoAdjust="0"/>
    <p:restoredTop sz="92686" autoAdjust="0"/>
  </p:normalViewPr>
  <p:slideViewPr>
    <p:cSldViewPr>
      <p:cViewPr varScale="1">
        <p:scale>
          <a:sx n="74" d="100"/>
          <a:sy n="74" d="100"/>
        </p:scale>
        <p:origin x="-102" y="-210"/>
      </p:cViewPr>
      <p:guideLst>
        <p:guide orient="horz" pos="2381"/>
        <p:guide pos="32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6632" cy="490990"/>
          </a:xfrm>
          <a:prstGeom prst="rect">
            <a:avLst/>
          </a:prstGeom>
        </p:spPr>
        <p:txBody>
          <a:bodyPr vert="horz" lIns="95317" tIns="47659" rIns="95317" bIns="4765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441" y="0"/>
            <a:ext cx="2886632" cy="490990"/>
          </a:xfrm>
          <a:prstGeom prst="rect">
            <a:avLst/>
          </a:prstGeom>
        </p:spPr>
        <p:txBody>
          <a:bodyPr vert="horz" lIns="95317" tIns="47659" rIns="95317" bIns="47659" rtlCol="0"/>
          <a:lstStyle>
            <a:lvl1pPr algn="r">
              <a:defRPr sz="1300"/>
            </a:lvl1pPr>
          </a:lstStyle>
          <a:p>
            <a:fld id="{BA2CBCB2-9B67-4AA0-B69F-6A1A6124D606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40339"/>
            <a:ext cx="2886632" cy="490990"/>
          </a:xfrm>
          <a:prstGeom prst="rect">
            <a:avLst/>
          </a:prstGeom>
        </p:spPr>
        <p:txBody>
          <a:bodyPr vert="horz" lIns="95317" tIns="47659" rIns="95317" bIns="4765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441" y="9340339"/>
            <a:ext cx="2886632" cy="490990"/>
          </a:xfrm>
          <a:prstGeom prst="rect">
            <a:avLst/>
          </a:prstGeom>
        </p:spPr>
        <p:txBody>
          <a:bodyPr vert="horz" lIns="95317" tIns="47659" rIns="95317" bIns="47659" rtlCol="0" anchor="b"/>
          <a:lstStyle>
            <a:lvl1pPr algn="r">
              <a:defRPr sz="1300"/>
            </a:lvl1pPr>
          </a:lstStyle>
          <a:p>
            <a:fld id="{CF3A912B-D48C-43E6-8121-3D01456EA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496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6632" cy="490990"/>
          </a:xfrm>
          <a:prstGeom prst="rect">
            <a:avLst/>
          </a:prstGeom>
        </p:spPr>
        <p:txBody>
          <a:bodyPr vert="horz" lIns="95317" tIns="47659" rIns="95317" bIns="4765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441" y="0"/>
            <a:ext cx="2886632" cy="490990"/>
          </a:xfrm>
          <a:prstGeom prst="rect">
            <a:avLst/>
          </a:prstGeom>
        </p:spPr>
        <p:txBody>
          <a:bodyPr vert="horz" lIns="95317" tIns="47659" rIns="95317" bIns="47659" rtlCol="0"/>
          <a:lstStyle>
            <a:lvl1pPr algn="r">
              <a:defRPr sz="1300"/>
            </a:lvl1pPr>
          </a:lstStyle>
          <a:p>
            <a:fld id="{DC030954-F8A0-45B0-8F77-94F4E934324E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1050" y="738188"/>
            <a:ext cx="5100638" cy="3687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17" tIns="47659" rIns="95317" bIns="4765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670994"/>
            <a:ext cx="5330190" cy="4423850"/>
          </a:xfrm>
          <a:prstGeom prst="rect">
            <a:avLst/>
          </a:prstGeom>
        </p:spPr>
        <p:txBody>
          <a:bodyPr vert="horz" lIns="95317" tIns="47659" rIns="95317" bIns="47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40339"/>
            <a:ext cx="2886632" cy="490990"/>
          </a:xfrm>
          <a:prstGeom prst="rect">
            <a:avLst/>
          </a:prstGeom>
        </p:spPr>
        <p:txBody>
          <a:bodyPr vert="horz" lIns="95317" tIns="47659" rIns="95317" bIns="4765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441" y="9340339"/>
            <a:ext cx="2886632" cy="490990"/>
          </a:xfrm>
          <a:prstGeom prst="rect">
            <a:avLst/>
          </a:prstGeom>
        </p:spPr>
        <p:txBody>
          <a:bodyPr vert="horz" lIns="95317" tIns="47659" rIns="95317" bIns="47659" rtlCol="0" anchor="b"/>
          <a:lstStyle>
            <a:lvl1pPr algn="r">
              <a:defRPr sz="1300"/>
            </a:lvl1pPr>
          </a:lstStyle>
          <a:p>
            <a:fld id="{16B36E23-1653-49E3-9AD1-B38DD6578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108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36E23-1653-49E3-9AD1-B38DD657871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724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But</a:t>
            </a:r>
            <a:r>
              <a:rPr lang="en-GB" baseline="0" dirty="0" smtClean="0"/>
              <a:t> it’s not really free…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36E23-1653-49E3-9AD1-B38DD657871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875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BB63448-66F8-45AB-AC81-ED41D785FB5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95288" y="3619500"/>
            <a:ext cx="6923087" cy="688975"/>
          </a:xfrm>
        </p:spPr>
        <p:txBody>
          <a:bodyPr anchor="t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724525"/>
            <a:ext cx="8362950" cy="536575"/>
          </a:xfr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pic>
        <p:nvPicPr>
          <p:cNvPr id="5140" name="Picture 20" descr="OU_masterlogo_colour_29m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263" y="431800"/>
            <a:ext cx="1809750" cy="123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1E00B5-0FB7-4CC0-BB5A-5E5A0750FB4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615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3313" y="1763713"/>
            <a:ext cx="2352675" cy="3379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763713"/>
            <a:ext cx="6905625" cy="3379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01D582-8A79-443D-8012-242A18D146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181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4225" y="2349500"/>
            <a:ext cx="8891588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8450" y="4284663"/>
            <a:ext cx="7323138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BC3198-6EEF-4D87-9BE9-2E156A3ED9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3378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862E3C-B3D7-40ED-B71D-AD71D9F3AC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9044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4859338"/>
            <a:ext cx="889158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500" y="3205163"/>
            <a:ext cx="889158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57542A-2415-4F3A-AE17-C959780AAF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4516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4068763"/>
            <a:ext cx="4629150" cy="38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6838" y="4068763"/>
            <a:ext cx="4629150" cy="38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B2465F-12FD-497F-B336-9992908A72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7563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303213"/>
            <a:ext cx="9415462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288" y="1692275"/>
            <a:ext cx="46228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8" y="2397125"/>
            <a:ext cx="46228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13363" y="1692275"/>
            <a:ext cx="46243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13363" y="2397125"/>
            <a:ext cx="4624387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D27B99-FC9B-49B5-B6F4-0D6DD4314F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69801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106210-510B-4DF3-B3D5-DA430953A6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3454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0F4501-D92F-4284-993A-7E80E27500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44027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301625"/>
            <a:ext cx="34417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9400" y="301625"/>
            <a:ext cx="5848350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288" y="1582738"/>
            <a:ext cx="34417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61C4C0-396A-45C3-835A-9783EEAA3F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17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FDA0AF-DB0C-4FC8-A38C-0E3807052D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809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9463" y="5292725"/>
            <a:ext cx="62769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49463" y="676275"/>
            <a:ext cx="62769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9463" y="5918200"/>
            <a:ext cx="62769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3D3D0B-5CF9-4882-8822-230281E608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36525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AD92AC-DFFA-4BCC-8AB1-7F3B5F9E59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6342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3313" y="2719388"/>
            <a:ext cx="2352675" cy="173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719388"/>
            <a:ext cx="6905625" cy="173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DF104B-F011-4F54-9D95-5F352855B5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40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4859338"/>
            <a:ext cx="889158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500" y="3205163"/>
            <a:ext cx="889158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8AEEAE-5EF6-4EE2-9BF1-5C88D10F43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760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2733675"/>
            <a:ext cx="4629150" cy="240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6838" y="2733675"/>
            <a:ext cx="4629150" cy="240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833F8C-0464-4B6B-96CD-E9FB77207C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597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303213"/>
            <a:ext cx="9415462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288" y="1692275"/>
            <a:ext cx="46228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8" y="2397125"/>
            <a:ext cx="46228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13363" y="1692275"/>
            <a:ext cx="46243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13363" y="2397125"/>
            <a:ext cx="4624387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C312E5-0F1F-4C4D-AD1D-9879D0DDEC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1205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189B6E-AFBE-47FF-80A0-8A52605DB6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1408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D95014-5DEC-422A-BBDC-FF12340ED3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098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301625"/>
            <a:ext cx="34417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9400" y="301625"/>
            <a:ext cx="5848350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288" y="1582738"/>
            <a:ext cx="34417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04B0B8-0590-4435-8E1B-D36BB48F3B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276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9463" y="5292725"/>
            <a:ext cx="62769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49463" y="676275"/>
            <a:ext cx="62769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9463" y="5918200"/>
            <a:ext cx="62769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0342B5-0306-4399-AD54-053028E7F0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350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763713"/>
            <a:ext cx="9410700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Title in colour - Arial 48pt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733675"/>
            <a:ext cx="94107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Tabbed text information in black with bullet - Arial 28pt</a:t>
            </a:r>
          </a:p>
          <a:p>
            <a:pPr lvl="1"/>
            <a:r>
              <a:rPr lang="en-GB" altLang="en-US" smtClean="0"/>
              <a:t>Bullet point should be in the same colour as heading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73463" y="6884988"/>
            <a:ext cx="3313112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ctr" defTabSz="796925">
              <a:defRPr sz="1100">
                <a:solidFill>
                  <a:schemeClr val="tx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94588" y="6884988"/>
            <a:ext cx="2443162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r" defTabSz="796925">
              <a:defRPr sz="1100">
                <a:solidFill>
                  <a:schemeClr val="tx1"/>
                </a:solidFill>
              </a:defRPr>
            </a:lvl1pPr>
          </a:lstStyle>
          <a:p>
            <a:fld id="{6663035B-48AB-4E0D-BC9C-AC4040BDFD18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4110" name="Picture 14" descr="OU_masterlogo_colour_19mm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395288"/>
            <a:ext cx="11811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+mj-lt"/>
          <a:ea typeface="+mj-ea"/>
          <a:cs typeface="+mj-cs"/>
        </a:defRPr>
      </a:lvl1pPr>
      <a:lvl2pPr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2pPr>
      <a:lvl3pPr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3pPr>
      <a:lvl4pPr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4pPr>
      <a:lvl5pPr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5pPr>
      <a:lvl6pPr marL="457200"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6pPr>
      <a:lvl7pPr marL="914400"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7pPr>
      <a:lvl8pPr marL="1371600"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8pPr>
      <a:lvl9pPr marL="1828800" algn="l" defTabSz="796925" rtl="0" eaLnBrk="1" fontAlgn="base" hangingPunct="1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9pPr>
    </p:titleStyle>
    <p:bodyStyle>
      <a:lvl1pPr marL="298450" indent="-298450" algn="l" defTabSz="796925" rtl="0" eaLnBrk="1" fontAlgn="base" hangingPunct="1">
        <a:spcBef>
          <a:spcPct val="20000"/>
        </a:spcBef>
        <a:spcAft>
          <a:spcPct val="0"/>
        </a:spcAft>
        <a:buClr>
          <a:srgbClr val="9FAA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249238" algn="l" defTabSz="796925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993775" indent="-196850" algn="l" defTabSz="796925" rtl="0" eaLnBrk="1" fontAlgn="base" hangingPunct="1">
        <a:spcBef>
          <a:spcPct val="20000"/>
        </a:spcBef>
        <a:spcAft>
          <a:spcPct val="0"/>
        </a:spcAft>
        <a:buClr>
          <a:srgbClr val="9FAA00"/>
        </a:buClr>
        <a:buChar char="•"/>
        <a:defRPr sz="2800">
          <a:solidFill>
            <a:schemeClr val="tx1"/>
          </a:solidFill>
          <a:latin typeface="+mn-lt"/>
        </a:defRPr>
      </a:lvl3pPr>
      <a:lvl4pPr marL="1392238" indent="-198438" algn="l" defTabSz="796925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1787525" indent="-198438" algn="l" defTabSz="79692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44725" indent="-198438" algn="l" defTabSz="79692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701925" indent="-198438" algn="l" defTabSz="79692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59125" indent="-198438" algn="l" defTabSz="79692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16325" indent="-198438" algn="l" defTabSz="79692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719388"/>
            <a:ext cx="941070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Divider title in black - Arial 50pt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4068763"/>
            <a:ext cx="94107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Subheading in black - Arial 20pt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73463" y="6884988"/>
            <a:ext cx="3313112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ctr" defTabSz="796925">
              <a:defRPr sz="1100">
                <a:solidFill>
                  <a:schemeClr val="tx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94588" y="6884988"/>
            <a:ext cx="2443162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r" defTabSz="796925">
              <a:defRPr sz="1100">
                <a:solidFill>
                  <a:schemeClr val="tx1"/>
                </a:solidFill>
              </a:defRPr>
            </a:lvl1pPr>
          </a:lstStyle>
          <a:p>
            <a:fld id="{3A59ACD5-233B-4606-8163-6E58FB3A8F44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51207" name="Picture 7" descr="OU_masterlogo_colour_19mm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395288"/>
            <a:ext cx="11811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+mj-lt"/>
          <a:ea typeface="+mj-ea"/>
          <a:cs typeface="+mj-cs"/>
        </a:defRPr>
      </a:lvl1pPr>
      <a:lvl2pPr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2pPr>
      <a:lvl3pPr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3pPr>
      <a:lvl4pPr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4pPr>
      <a:lvl5pPr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5pPr>
      <a:lvl6pPr marL="457200"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6pPr>
      <a:lvl7pPr marL="914400"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7pPr>
      <a:lvl8pPr marL="1371600"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8pPr>
      <a:lvl9pPr marL="1828800"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9pPr>
    </p:titleStyle>
    <p:bodyStyle>
      <a:lvl1pPr marL="298450" indent="-298450" algn="l" defTabSz="796925" rtl="0" fontAlgn="base">
        <a:spcBef>
          <a:spcPct val="20000"/>
        </a:spcBef>
        <a:spcAft>
          <a:spcPct val="0"/>
        </a:spcAft>
        <a:buClr>
          <a:srgbClr val="9FAA00"/>
        </a:buClr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249238" algn="l" defTabSz="796925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993775" indent="-196850" algn="l" defTabSz="796925" rtl="0" fontAlgn="base">
        <a:spcBef>
          <a:spcPct val="20000"/>
        </a:spcBef>
        <a:spcAft>
          <a:spcPct val="0"/>
        </a:spcAft>
        <a:buClr>
          <a:srgbClr val="9FAA00"/>
        </a:buClr>
        <a:buChar char="•"/>
        <a:defRPr sz="2800">
          <a:solidFill>
            <a:schemeClr val="tx1"/>
          </a:solidFill>
          <a:latin typeface="+mn-lt"/>
        </a:defRPr>
      </a:lvl3pPr>
      <a:lvl4pPr marL="1392238" indent="-198438" algn="l" defTabSz="796925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17875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447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7019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591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163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ntranet6.open.ac.uk/library/main/supporting-ou-research/open-access-publishing/rcuk-open-access-fun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5483" y="2988543"/>
            <a:ext cx="8424936" cy="1557539"/>
          </a:xfrm>
        </p:spPr>
        <p:txBody>
          <a:bodyPr/>
          <a:lstStyle/>
          <a:p>
            <a:r>
              <a:rPr lang="en-US" altLang="en-US" sz="4800" b="1" dirty="0" smtClean="0"/>
              <a:t>Open Access Publishing</a:t>
            </a:r>
            <a:endParaRPr lang="en-US" altLang="en-US" sz="4800" b="1" dirty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33475" y="5868863"/>
            <a:ext cx="8362950" cy="1459051"/>
          </a:xfrm>
        </p:spPr>
        <p:txBody>
          <a:bodyPr/>
          <a:lstStyle/>
          <a:p>
            <a:r>
              <a:rPr lang="en-GB" altLang="en-US" sz="2800" dirty="0" smtClean="0"/>
              <a:t>Nadine </a:t>
            </a:r>
            <a:r>
              <a:rPr lang="en-GB" altLang="en-US" sz="2800" dirty="0" err="1" smtClean="0"/>
              <a:t>Lewycky</a:t>
            </a:r>
            <a:r>
              <a:rPr lang="en-GB" altLang="en-US" sz="2800" dirty="0" smtClean="0"/>
              <a:t>, Senior Manager, Research Strategy &amp; Planning</a:t>
            </a:r>
          </a:p>
          <a:p>
            <a:r>
              <a:rPr lang="en-GB" altLang="en-US" sz="2800" dirty="0" smtClean="0"/>
              <a:t>Chris Biggs, Metadata and Repository Specialist</a:t>
            </a:r>
            <a:endParaRPr lang="en-GB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759882"/>
            <a:ext cx="9410700" cy="818875"/>
          </a:xfrm>
        </p:spPr>
        <p:txBody>
          <a:bodyPr/>
          <a:lstStyle/>
          <a:p>
            <a:r>
              <a:rPr lang="en-GB" dirty="0" smtClean="0"/>
              <a:t>What is Open Access Publishing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83" y="3348583"/>
            <a:ext cx="9410700" cy="387988"/>
          </a:xfrm>
        </p:spPr>
        <p:txBody>
          <a:bodyPr/>
          <a:lstStyle/>
          <a:p>
            <a:r>
              <a:rPr lang="en-GB" sz="2000" dirty="0" smtClean="0"/>
              <a:t>The research publication is free to read (at least) by anyone.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18981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90550"/>
            <a:ext cx="9410700" cy="1557539"/>
          </a:xfrm>
        </p:spPr>
        <p:txBody>
          <a:bodyPr/>
          <a:lstStyle/>
          <a:p>
            <a:r>
              <a:rPr lang="en-GB" dirty="0" smtClean="0"/>
              <a:t>How do Researchers do Open Access Publishing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83" y="3348583"/>
            <a:ext cx="9410700" cy="2480869"/>
          </a:xfrm>
        </p:spPr>
        <p:txBody>
          <a:bodyPr/>
          <a:lstStyle/>
          <a:p>
            <a:r>
              <a:rPr lang="en-GB" sz="2000" dirty="0"/>
              <a:t>Green Open </a:t>
            </a:r>
            <a:r>
              <a:rPr lang="en-GB" sz="2000" dirty="0" smtClean="0"/>
              <a:t>Access</a:t>
            </a:r>
          </a:p>
          <a:p>
            <a:pPr lvl="1"/>
            <a:r>
              <a:rPr lang="en-GB" sz="2000" dirty="0" smtClean="0"/>
              <a:t>Where a version of the publication is made freely available on a repository or other website.</a:t>
            </a:r>
          </a:p>
          <a:p>
            <a:pPr marL="398462" lvl="1" indent="0">
              <a:buNone/>
            </a:pPr>
            <a:endParaRPr lang="en-GB" sz="2000" dirty="0" smtClean="0"/>
          </a:p>
          <a:p>
            <a:pPr marL="298450" lvl="1" indent="-298450">
              <a:buClr>
                <a:srgbClr val="9FAA00"/>
              </a:buClr>
              <a:buChar char="•"/>
            </a:pPr>
            <a:r>
              <a:rPr lang="en-GB" sz="2000" dirty="0">
                <a:ea typeface="+mn-ea"/>
                <a:cs typeface="+mn-cs"/>
              </a:rPr>
              <a:t>Gold Open Access</a:t>
            </a:r>
          </a:p>
          <a:p>
            <a:pPr lvl="1"/>
            <a:r>
              <a:rPr lang="en-GB" sz="2000" dirty="0" smtClean="0"/>
              <a:t>Where the final version the publication is made freely available on the publisher’s website.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96826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90550"/>
            <a:ext cx="9410700" cy="1557539"/>
          </a:xfrm>
        </p:spPr>
        <p:txBody>
          <a:bodyPr/>
          <a:lstStyle/>
          <a:p>
            <a:r>
              <a:rPr lang="en-GB" dirty="0" smtClean="0"/>
              <a:t>Why do Researchers do Open Access Publishing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83" y="3348583"/>
            <a:ext cx="9410700" cy="1742205"/>
          </a:xfrm>
        </p:spPr>
        <p:txBody>
          <a:bodyPr/>
          <a:lstStyle/>
          <a:p>
            <a:r>
              <a:rPr lang="en-GB" sz="2000" dirty="0" smtClean="0"/>
              <a:t>They do it because it’s the right thing to do – “Research from public money should publicly available”.</a:t>
            </a:r>
          </a:p>
          <a:p>
            <a:r>
              <a:rPr lang="en-GB" sz="2000" dirty="0" smtClean="0"/>
              <a:t>They do it because removing the paywall increases the dissemination of the research. (Downloads &amp; Increased Citations)</a:t>
            </a:r>
          </a:p>
          <a:p>
            <a:r>
              <a:rPr lang="en-GB" sz="2000" dirty="0" smtClean="0"/>
              <a:t>They do it because policies mandate it!</a:t>
            </a:r>
          </a:p>
        </p:txBody>
      </p:sp>
    </p:spTree>
    <p:extLst>
      <p:ext uri="{BB962C8B-B14F-4D97-AF65-F5344CB8AC3E}">
        <p14:creationId xmlns:p14="http://schemas.microsoft.com/office/powerpoint/2010/main" val="2062986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467" y="396255"/>
            <a:ext cx="9410700" cy="811212"/>
          </a:xfrm>
        </p:spPr>
        <p:txBody>
          <a:bodyPr/>
          <a:lstStyle/>
          <a:p>
            <a:r>
              <a:rPr lang="en-GB" dirty="0" smtClean="0"/>
              <a:t>RCUK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7731" y="1692399"/>
            <a:ext cx="7168256" cy="5324724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Requires</a:t>
            </a:r>
          </a:p>
          <a:p>
            <a:r>
              <a:rPr lang="en-US" sz="1800" dirty="0" smtClean="0"/>
              <a:t>The </a:t>
            </a:r>
            <a:r>
              <a:rPr lang="en-US" sz="1800" dirty="0"/>
              <a:t>journal provides immediate and permanent access to the published version of the paper, free of charge at the point of use</a:t>
            </a:r>
          </a:p>
          <a:p>
            <a:r>
              <a:rPr lang="en-US" sz="1800" dirty="0" smtClean="0"/>
              <a:t>The </a:t>
            </a:r>
            <a:r>
              <a:rPr lang="en-US" sz="1800" dirty="0"/>
              <a:t>publisher must allow re-use of the content of the paper under the Creative Commons - Attribution (CC-BY) </a:t>
            </a:r>
            <a:r>
              <a:rPr lang="en-US" sz="1800" dirty="0" smtClean="0"/>
              <a:t>license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Requires</a:t>
            </a:r>
          </a:p>
          <a:p>
            <a:r>
              <a:rPr lang="en-US" sz="1800" dirty="0" smtClean="0"/>
              <a:t>The </a:t>
            </a:r>
            <a:r>
              <a:rPr lang="en-US" sz="1800" dirty="0"/>
              <a:t>author, or the publisher on the author's behalf, must deposit the accepted, peer-reviewed version of a paper in an institutional or discipline-specific </a:t>
            </a:r>
            <a:r>
              <a:rPr lang="en-US" sz="1800" dirty="0" smtClean="0"/>
              <a:t>repository</a:t>
            </a:r>
            <a:endParaRPr lang="en-US" sz="1800" dirty="0"/>
          </a:p>
          <a:p>
            <a:r>
              <a:rPr lang="en-US" sz="1800" dirty="0"/>
              <a:t>An embargo may apply, this should be no longer than 6 </a:t>
            </a:r>
            <a:r>
              <a:rPr lang="en-US" sz="1800" dirty="0" smtClean="0"/>
              <a:t>months (STFC, BBSRC, NERC, MRC, EPSRC) or 12 (AHRC &amp; ESRC)</a:t>
            </a:r>
          </a:p>
          <a:p>
            <a:r>
              <a:rPr lang="en-US" sz="1800" dirty="0" smtClean="0"/>
              <a:t>A </a:t>
            </a:r>
            <a:r>
              <a:rPr lang="en-US" sz="1800" dirty="0"/>
              <a:t>longer embargo period is permitted where </a:t>
            </a:r>
            <a:r>
              <a:rPr lang="en-US" sz="1800" dirty="0" smtClean="0"/>
              <a:t>funding </a:t>
            </a:r>
            <a:r>
              <a:rPr lang="en-US" sz="1800" dirty="0"/>
              <a:t>is not available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dirty="0"/>
              <a:t>The paper must be accompanied by a </a:t>
            </a:r>
            <a:r>
              <a:rPr lang="en-US" sz="1800" dirty="0" err="1"/>
              <a:t>licence</a:t>
            </a:r>
            <a:r>
              <a:rPr lang="en-US" sz="1800" dirty="0"/>
              <a:t> allowing reuse for (at least) non-commercial purposes, text and data mining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77491" y="1548383"/>
            <a:ext cx="18381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chemeClr val="tx1"/>
                </a:solidFill>
              </a:rPr>
              <a:t>Gold</a:t>
            </a:r>
          </a:p>
          <a:p>
            <a:endParaRPr lang="en-GB" sz="4400" dirty="0" smtClean="0">
              <a:solidFill>
                <a:schemeClr val="tx1"/>
              </a:solidFill>
            </a:endParaRPr>
          </a:p>
          <a:p>
            <a:endParaRPr lang="en-GB" sz="4400" dirty="0" smtClean="0">
              <a:solidFill>
                <a:schemeClr val="tx1"/>
              </a:solidFill>
            </a:endParaRPr>
          </a:p>
          <a:p>
            <a:r>
              <a:rPr lang="en-GB" sz="4400" dirty="0" smtClean="0">
                <a:solidFill>
                  <a:schemeClr val="tx1"/>
                </a:solidFill>
              </a:rPr>
              <a:t>Green</a:t>
            </a:r>
            <a:endParaRPr lang="en-GB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458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Paying for RCUK Gold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483" y="3348583"/>
            <a:ext cx="9410700" cy="1495984"/>
          </a:xfrm>
        </p:spPr>
        <p:txBody>
          <a:bodyPr/>
          <a:lstStyle/>
          <a:p>
            <a:r>
              <a:rPr lang="en-US" sz="2000" dirty="0" smtClean="0"/>
              <a:t>Has </a:t>
            </a:r>
            <a:r>
              <a:rPr lang="en-US" sz="2000" dirty="0"/>
              <a:t>been submitted for publication on or after 1 April, 2013, AND</a:t>
            </a:r>
          </a:p>
          <a:p>
            <a:r>
              <a:rPr lang="en-US" sz="2000" dirty="0" smtClean="0"/>
              <a:t>Is </a:t>
            </a:r>
            <a:r>
              <a:rPr lang="en-US" sz="2000" dirty="0"/>
              <a:t>the result of research that is wholly or partly funded by RCUK, AND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lead author is employed by the Open </a:t>
            </a:r>
            <a:r>
              <a:rPr lang="en-US" sz="2000" dirty="0" smtClean="0"/>
              <a:t>University</a:t>
            </a:r>
          </a:p>
          <a:p>
            <a:r>
              <a:rPr lang="en-GB" sz="2000" dirty="0" smtClean="0">
                <a:hlinkClick r:id="rId2"/>
              </a:rPr>
              <a:t>RCUK Open Access Fund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447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HEFCE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733675"/>
            <a:ext cx="9410700" cy="3404199"/>
          </a:xfrm>
        </p:spPr>
        <p:txBody>
          <a:bodyPr/>
          <a:lstStyle/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Requires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To </a:t>
            </a:r>
            <a:r>
              <a:rPr lang="en-US" sz="2000" dirty="0"/>
              <a:t>be eligible for submission to the post-2014 REF, the final peer-reviewed (author accepted) manuscript of all articles and conference papers </a:t>
            </a:r>
            <a:r>
              <a:rPr lang="en-US" sz="2000" dirty="0" smtClean="0"/>
              <a:t>(with an ISSN) submitted </a:t>
            </a:r>
            <a:r>
              <a:rPr lang="en-US" sz="2000" dirty="0"/>
              <a:t>from 1 April 2016 must be deposited in an open access institutional (such as ORO) or subject repository </a:t>
            </a:r>
            <a:r>
              <a:rPr lang="en-US" sz="2000" dirty="0" smtClean="0"/>
              <a:t>within </a:t>
            </a:r>
            <a:r>
              <a:rPr lang="en-US" sz="2000" dirty="0"/>
              <a:t>three (3) months of acceptance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HEFCE requires maximum embargo periods of 12 months for REF Main Panels A &amp; B, and 24 months for REF Main Panels C &amp; D.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95106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747" y="1404197"/>
            <a:ext cx="5020312" cy="57608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5483" y="46826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9FAA00"/>
                </a:solidFill>
              </a:rPr>
              <a:t>HEFCE Workflow</a:t>
            </a:r>
            <a:endParaRPr lang="en-GB" sz="4800" dirty="0">
              <a:solidFill>
                <a:srgbClr val="9FA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60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9499" y="515583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9FAA00"/>
                </a:solidFill>
              </a:rPr>
              <a:t>OU Open Access Publication Policy</a:t>
            </a:r>
            <a:endParaRPr lang="en-GB" sz="4800" dirty="0">
              <a:solidFill>
                <a:srgbClr val="9FAA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0733" y="2340471"/>
            <a:ext cx="88569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chemeClr val="tx1"/>
                </a:solidFill>
              </a:rPr>
              <a:t>Requires:</a:t>
            </a:r>
          </a:p>
          <a:p>
            <a:endParaRPr lang="en-GB" sz="22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The full text of journal articles and published peer review conference proceedings must be deposited in ORO as soon as possible and not later than 3 months of publisher’s acceptance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The depositing of monographs, book chapters and all other long form publications is recommended where copyright allows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The version to be deposited should be the author’s accepted manuscript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Publications subject to a publisher’s embargo must still be deposited as soon as possible and no later than within 3 months</a:t>
            </a:r>
          </a:p>
          <a:p>
            <a:endParaRPr lang="en-GB" sz="2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229793"/>
      </p:ext>
    </p:extLst>
  </p:cSld>
  <p:clrMapOvr>
    <a:masterClrMapping/>
  </p:clrMapOvr>
</p:sld>
</file>

<file path=ppt/theme/theme1.xml><?xml version="1.0" encoding="utf-8"?>
<a:theme xmlns:a="http://schemas.openxmlformats.org/drawingml/2006/main" name="OU PowerPoint">
  <a:themeElements>
    <a:clrScheme name="OU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U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U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2">
        <a:dk1>
          <a:srgbClr val="000000"/>
        </a:dk1>
        <a:lt1>
          <a:srgbClr val="D60077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8AAB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3">
        <a:dk1>
          <a:srgbClr val="000000"/>
        </a:dk1>
        <a:lt1>
          <a:srgbClr val="FFD1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5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4">
        <a:dk1>
          <a:srgbClr val="000000"/>
        </a:dk1>
        <a:lt1>
          <a:srgbClr val="9FAA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DD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5">
        <a:dk1>
          <a:srgbClr val="000000"/>
        </a:dk1>
        <a:lt1>
          <a:srgbClr val="00AFA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D4D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6">
        <a:dk1>
          <a:srgbClr val="000000"/>
        </a:dk1>
        <a:lt1>
          <a:srgbClr val="5C705E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5BBB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7">
        <a:dk1>
          <a:srgbClr val="000000"/>
        </a:dk1>
        <a:lt1>
          <a:srgbClr val="EF682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6B9A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8">
        <a:dk1>
          <a:srgbClr val="000000"/>
        </a:dk1>
        <a:lt1>
          <a:srgbClr val="E3284A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FACB1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9">
        <a:dk1>
          <a:srgbClr val="000000"/>
        </a:dk1>
        <a:lt1>
          <a:srgbClr val="856FB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2BBD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10">
        <a:dk1>
          <a:srgbClr val="000000"/>
        </a:dk1>
        <a:lt1>
          <a:srgbClr val="0000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11">
        <a:dk1>
          <a:srgbClr val="000000"/>
        </a:dk1>
        <a:lt1>
          <a:srgbClr val="8C8C8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5C5C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vider">
  <a:themeElements>
    <a:clrScheme name="Divid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vi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vi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2">
        <a:dk1>
          <a:srgbClr val="000000"/>
        </a:dk1>
        <a:lt1>
          <a:srgbClr val="D60077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8AAB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3">
        <a:dk1>
          <a:srgbClr val="000000"/>
        </a:dk1>
        <a:lt1>
          <a:srgbClr val="92C9EB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7E1F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4">
        <a:dk1>
          <a:srgbClr val="000000"/>
        </a:dk1>
        <a:lt1>
          <a:srgbClr val="FFD1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5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5">
        <a:dk1>
          <a:srgbClr val="000000"/>
        </a:dk1>
        <a:lt1>
          <a:srgbClr val="9FAA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DD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6">
        <a:dk1>
          <a:srgbClr val="000000"/>
        </a:dk1>
        <a:lt1>
          <a:srgbClr val="00AFA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D4D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7">
        <a:dk1>
          <a:srgbClr val="000000"/>
        </a:dk1>
        <a:lt1>
          <a:srgbClr val="5C705E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5BBB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8">
        <a:dk1>
          <a:srgbClr val="000000"/>
        </a:dk1>
        <a:lt1>
          <a:srgbClr val="780032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EAAA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9">
        <a:dk1>
          <a:srgbClr val="000000"/>
        </a:dk1>
        <a:lt1>
          <a:srgbClr val="002E6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DB7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0">
        <a:dk1>
          <a:srgbClr val="000000"/>
        </a:dk1>
        <a:lt1>
          <a:srgbClr val="EF682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6B9A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1">
        <a:dk1>
          <a:srgbClr val="000000"/>
        </a:dk1>
        <a:lt1>
          <a:srgbClr val="E3284A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FACB1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2">
        <a:dk1>
          <a:srgbClr val="000000"/>
        </a:dk1>
        <a:lt1>
          <a:srgbClr val="856FB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2BBD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3">
        <a:dk1>
          <a:srgbClr val="000000"/>
        </a:dk1>
        <a:lt1>
          <a:srgbClr val="CFC28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4DDC2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4">
        <a:dk1>
          <a:srgbClr val="000000"/>
        </a:dk1>
        <a:lt1>
          <a:srgbClr val="0000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5">
        <a:dk1>
          <a:srgbClr val="000000"/>
        </a:dk1>
        <a:lt1>
          <a:srgbClr val="8C8C8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5C5C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OU PowerPoint</Template>
  <TotalTime>7336</TotalTime>
  <Words>513</Words>
  <Application>Microsoft Office PowerPoint</Application>
  <PresentationFormat>Custom</PresentationFormat>
  <Paragraphs>51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OU PowerPoint</vt:lpstr>
      <vt:lpstr>Divider</vt:lpstr>
      <vt:lpstr>Open Access Publishing</vt:lpstr>
      <vt:lpstr>What is Open Access Publishing</vt:lpstr>
      <vt:lpstr>How do Researchers do Open Access Publishing</vt:lpstr>
      <vt:lpstr>Why do Researchers do Open Access Publishing</vt:lpstr>
      <vt:lpstr>RCUK Policy</vt:lpstr>
      <vt:lpstr>Paying for RCUK Gold</vt:lpstr>
      <vt:lpstr>HEFCE Policy</vt:lpstr>
      <vt:lpstr>PowerPoint Presentation</vt:lpstr>
      <vt:lpstr>PowerPoint Presentation</vt:lpstr>
    </vt:vector>
  </TitlesOfParts>
  <Company>The Open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 we are 11.  Where now for ORO?</dc:title>
  <dc:creator>Chris.Biggs</dc:creator>
  <cp:lastModifiedBy>Chris.Biggs</cp:lastModifiedBy>
  <cp:revision>98</cp:revision>
  <cp:lastPrinted>2013-10-22T13:11:50Z</cp:lastPrinted>
  <dcterms:created xsi:type="dcterms:W3CDTF">2013-10-11T14:18:01Z</dcterms:created>
  <dcterms:modified xsi:type="dcterms:W3CDTF">2015-06-26T15:05:29Z</dcterms:modified>
</cp:coreProperties>
</file>