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6.xml" ContentType="application/vnd.openxmlformats-officedocument.presentationml.slideLayout+xml"/>
  <Override PartName="/ppt/theme/theme8.xml" ContentType="application/vnd.openxmlformats-officedocument.theme+xml"/>
  <Override PartName="/ppt/slideLayouts/slideLayout7.xml" ContentType="application/vnd.openxmlformats-officedocument.presentationml.slideLayout+xml"/>
  <Override PartName="/ppt/theme/theme9.xml" ContentType="application/vnd.openxmlformats-officedocument.theme+xml"/>
  <Override PartName="/ppt/slideLayouts/slideLayout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50" r:id="rId3"/>
    <p:sldMasterId id="2147483761" r:id="rId4"/>
    <p:sldMasterId id="2147483797" r:id="rId5"/>
    <p:sldMasterId id="2147483801" r:id="rId6"/>
    <p:sldMasterId id="2147483803" r:id="rId7"/>
    <p:sldMasterId id="2147483805" r:id="rId8"/>
    <p:sldMasterId id="2147483807" r:id="rId9"/>
    <p:sldMasterId id="2147483809" r:id="rId10"/>
  </p:sldMasterIdLst>
  <p:notesMasterIdLst>
    <p:notesMasterId r:id="rId35"/>
  </p:notesMasterIdLst>
  <p:sldIdLst>
    <p:sldId id="519" r:id="rId11"/>
    <p:sldId id="382" r:id="rId12"/>
    <p:sldId id="544" r:id="rId13"/>
    <p:sldId id="476" r:id="rId14"/>
    <p:sldId id="436" r:id="rId15"/>
    <p:sldId id="423" r:id="rId16"/>
    <p:sldId id="485" r:id="rId17"/>
    <p:sldId id="464" r:id="rId18"/>
    <p:sldId id="453" r:id="rId19"/>
    <p:sldId id="477" r:id="rId20"/>
    <p:sldId id="392" r:id="rId21"/>
    <p:sldId id="496" r:id="rId22"/>
    <p:sldId id="429" r:id="rId23"/>
    <p:sldId id="487" r:id="rId24"/>
    <p:sldId id="488" r:id="rId25"/>
    <p:sldId id="454" r:id="rId26"/>
    <p:sldId id="547" r:id="rId27"/>
    <p:sldId id="309" r:id="rId28"/>
    <p:sldId id="314" r:id="rId29"/>
    <p:sldId id="311" r:id="rId30"/>
    <p:sldId id="312" r:id="rId31"/>
    <p:sldId id="313" r:id="rId32"/>
    <p:sldId id="550" r:id="rId33"/>
    <p:sldId id="551" r:id="rId34"/>
  </p:sldIdLst>
  <p:sldSz cx="9144000" cy="5143500" type="screen16x9"/>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 userDrawn="1">
          <p15:clr>
            <a:srgbClr val="A4A3A4"/>
          </p15:clr>
        </p15:guide>
        <p15:guide id="2" pos="249" userDrawn="1">
          <p15:clr>
            <a:srgbClr val="A4A3A4"/>
          </p15:clr>
        </p15:guide>
        <p15:guide id="3" orient="horz" pos="210">
          <p15:clr>
            <a:srgbClr val="A4A3A4"/>
          </p15:clr>
        </p15:guide>
        <p15:guide id="5" orient="horz" pos="2981" userDrawn="1">
          <p15:clr>
            <a:srgbClr val="A4A3A4"/>
          </p15:clr>
        </p15:guide>
        <p15:guide id="6" pos="5647" userDrawn="1">
          <p15:clr>
            <a:srgbClr val="A4A3A4"/>
          </p15:clr>
        </p15:guide>
      </p15:sldGuideLst>
    </p:ext>
    <p:ext uri="{2D200454-40CA-4A62-9FC3-DE9A4176ACB9}">
      <p15:notesGuideLst xmlns:p15="http://schemas.microsoft.com/office/powerpoint/2012/main">
        <p15:guide id="1" orient="horz" pos="394"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arry-Slater" initials="MiPS" lastIdx="1" clrIdx="0">
    <p:extLst>
      <p:ext uri="{19B8F6BF-5375-455C-9EA6-DF929625EA0E}">
        <p15:presenceInfo xmlns:p15="http://schemas.microsoft.com/office/powerpoint/2012/main" userId="Michelle Parry-Sla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9A7AA1"/>
    <a:srgbClr val="FFFFFF"/>
    <a:srgbClr val="0B0B0B"/>
    <a:srgbClr val="520D5D"/>
    <a:srgbClr val="161314"/>
    <a:srgbClr val="333333"/>
    <a:srgbClr val="F0F0F0"/>
    <a:srgbClr val="EEE5D1"/>
    <a:srgbClr val="EFE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08" autoAdjust="0"/>
    <p:restoredTop sz="88032" autoAdjust="0"/>
  </p:normalViewPr>
  <p:slideViewPr>
    <p:cSldViewPr>
      <p:cViewPr varScale="1">
        <p:scale>
          <a:sx n="75" d="100"/>
          <a:sy n="75" d="100"/>
        </p:scale>
        <p:origin x="1096" y="40"/>
      </p:cViewPr>
      <p:guideLst>
        <p:guide orient="horz" pos="305"/>
        <p:guide pos="249"/>
        <p:guide orient="horz" pos="210"/>
        <p:guide orient="horz" pos="2981"/>
        <p:guide pos="564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howGuides="1">
      <p:cViewPr>
        <p:scale>
          <a:sx n="100" d="100"/>
          <a:sy n="100" d="100"/>
        </p:scale>
        <p:origin x="1572" y="-1676"/>
      </p:cViewPr>
      <p:guideLst>
        <p:guide orient="horz" pos="394"/>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55291" cy="4959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5" y="0"/>
            <a:ext cx="2955291" cy="495935"/>
          </a:xfrm>
          <a:prstGeom prst="rect">
            <a:avLst/>
          </a:prstGeom>
        </p:spPr>
        <p:txBody>
          <a:bodyPr vert="horz" lIns="91440" tIns="45720" rIns="91440" bIns="45720" rtlCol="0"/>
          <a:lstStyle>
            <a:lvl1pPr algn="r">
              <a:defRPr sz="1200"/>
            </a:lvl1pPr>
          </a:lstStyle>
          <a:p>
            <a:fld id="{756318C9-AC7E-4CB4-B09F-A18096279162}" type="datetimeFigureOut">
              <a:rPr lang="en-US" smtClean="0"/>
              <a:pPr/>
              <a:t>9/19/2019</a:t>
            </a:fld>
            <a:endParaRPr lang="en-GB" dirty="0"/>
          </a:p>
        </p:txBody>
      </p:sp>
      <p:sp>
        <p:nvSpPr>
          <p:cNvPr id="4" name="Slide Image Placeholder 3"/>
          <p:cNvSpPr>
            <a:spLocks noGrp="1" noRot="1" noChangeAspect="1"/>
          </p:cNvSpPr>
          <p:nvPr>
            <p:ph type="sldImg" idx="2"/>
          </p:nvPr>
        </p:nvSpPr>
        <p:spPr>
          <a:xfrm>
            <a:off x="104775" y="744538"/>
            <a:ext cx="6610350" cy="37179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1" y="4711386"/>
            <a:ext cx="5455920" cy="4463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21044"/>
            <a:ext cx="2955291" cy="4959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5" y="9421044"/>
            <a:ext cx="2955291" cy="495935"/>
          </a:xfrm>
          <a:prstGeom prst="rect">
            <a:avLst/>
          </a:prstGeom>
        </p:spPr>
        <p:txBody>
          <a:bodyPr vert="horz" lIns="91440" tIns="45720" rIns="91440" bIns="45720" rtlCol="0" anchor="b"/>
          <a:lstStyle>
            <a:lvl1pPr algn="r">
              <a:defRPr sz="1200"/>
            </a:lvl1pPr>
          </a:lstStyle>
          <a:p>
            <a:fld id="{743E44DC-FCEC-49B9-837A-9C7AC58118D1}" type="slidenum">
              <a:rPr lang="en-GB" smtClean="0"/>
              <a:pPr/>
              <a:t>‹#›</a:t>
            </a:fld>
            <a:endParaRPr lang="en-GB" dirty="0"/>
          </a:p>
        </p:txBody>
      </p:sp>
    </p:spTree>
    <p:extLst>
      <p:ext uri="{BB962C8B-B14F-4D97-AF65-F5344CB8AC3E}">
        <p14:creationId xmlns:p14="http://schemas.microsoft.com/office/powerpoint/2010/main" val="28627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30238"/>
            <a:ext cx="4860925" cy="2733675"/>
          </a:xfrm>
        </p:spPr>
      </p:sp>
      <p:sp>
        <p:nvSpPr>
          <p:cNvPr id="3" name="Notes Placeholder 2"/>
          <p:cNvSpPr>
            <a:spLocks noGrp="1"/>
          </p:cNvSpPr>
          <p:nvPr>
            <p:ph type="body" idx="1"/>
          </p:nvPr>
        </p:nvSpPr>
        <p:spPr>
          <a:xfrm>
            <a:off x="378884" y="3883104"/>
            <a:ext cx="6062134" cy="5291695"/>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pPr/>
              <a:t>1</a:t>
            </a:fld>
            <a:endParaRPr lang="en-GB" dirty="0"/>
          </a:p>
        </p:txBody>
      </p:sp>
    </p:spTree>
    <p:extLst>
      <p:ext uri="{BB962C8B-B14F-4D97-AF65-F5344CB8AC3E}">
        <p14:creationId xmlns:p14="http://schemas.microsoft.com/office/powerpoint/2010/main" val="190363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631825"/>
            <a:ext cx="3933825" cy="2212975"/>
          </a:xfrm>
        </p:spPr>
      </p:sp>
      <p:sp>
        <p:nvSpPr>
          <p:cNvPr id="3" name="Notes Placeholder 2"/>
          <p:cNvSpPr>
            <a:spLocks noGrp="1"/>
          </p:cNvSpPr>
          <p:nvPr>
            <p:ph type="body" idx="1"/>
          </p:nvPr>
        </p:nvSpPr>
        <p:spPr>
          <a:xfrm>
            <a:off x="981335" y="3142966"/>
            <a:ext cx="4876887" cy="3612664"/>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80266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6CA5C-0023-4C41-BEAC-9261C043BFD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08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30238"/>
            <a:ext cx="4860925" cy="2733675"/>
          </a:xfrm>
        </p:spPr>
      </p:sp>
      <p:sp>
        <p:nvSpPr>
          <p:cNvPr id="3" name="Notes Placeholder 2"/>
          <p:cNvSpPr>
            <a:spLocks noGrp="1"/>
          </p:cNvSpPr>
          <p:nvPr>
            <p:ph type="body" idx="1"/>
          </p:nvPr>
        </p:nvSpPr>
        <p:spPr>
          <a:xfrm>
            <a:off x="378884" y="3883104"/>
            <a:ext cx="6062134" cy="5291695"/>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pPr/>
              <a:t>12</a:t>
            </a:fld>
            <a:endParaRPr lang="en-GB" dirty="0"/>
          </a:p>
        </p:txBody>
      </p:sp>
    </p:spTree>
    <p:extLst>
      <p:ext uri="{BB962C8B-B14F-4D97-AF65-F5344CB8AC3E}">
        <p14:creationId xmlns:p14="http://schemas.microsoft.com/office/powerpoint/2010/main" val="308426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0713"/>
            <a:ext cx="5116512" cy="2879725"/>
          </a:xfrm>
        </p:spPr>
      </p:sp>
      <p:sp>
        <p:nvSpPr>
          <p:cNvPr id="3" name="Notes Placeholder 2"/>
          <p:cNvSpPr>
            <a:spLocks noGrp="1"/>
          </p:cNvSpPr>
          <p:nvPr>
            <p:ph type="body" idx="1"/>
          </p:nvPr>
        </p:nvSpPr>
        <p:spPr>
          <a:xfrm>
            <a:off x="684214" y="3819924"/>
            <a:ext cx="5310881" cy="3384376"/>
          </a:xfrm>
        </p:spPr>
        <p:txBody>
          <a:bodyPr>
            <a:normAutofit/>
          </a:bodyPr>
          <a:lstStyle/>
          <a:p>
            <a:pPr fontAlgn="base">
              <a:buClrTx/>
            </a:pPr>
            <a:endParaRPr lang="en-GB" sz="1100" dirty="0"/>
          </a:p>
        </p:txBody>
      </p:sp>
      <p:sp>
        <p:nvSpPr>
          <p:cNvPr id="4" name="Slide Number Placeholder 3"/>
          <p:cNvSpPr>
            <a:spLocks noGrp="1"/>
          </p:cNvSpPr>
          <p:nvPr>
            <p:ph type="sldNum" sz="quarter" idx="10"/>
          </p:nvPr>
        </p:nvSpPr>
        <p:spPr/>
        <p:txBody>
          <a:bodyPr/>
          <a:lstStyle/>
          <a:p>
            <a:fld id="{743E44DC-FCEC-49B9-837A-9C7AC58118D1}"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08976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0713"/>
            <a:ext cx="5116512" cy="2879725"/>
          </a:xfrm>
        </p:spPr>
      </p:sp>
      <p:sp>
        <p:nvSpPr>
          <p:cNvPr id="3" name="Notes Placeholder 2"/>
          <p:cNvSpPr>
            <a:spLocks noGrp="1"/>
          </p:cNvSpPr>
          <p:nvPr>
            <p:ph type="body" idx="1"/>
          </p:nvPr>
        </p:nvSpPr>
        <p:spPr>
          <a:xfrm>
            <a:off x="684214" y="3819924"/>
            <a:ext cx="5310881" cy="3384376"/>
          </a:xfrm>
        </p:spPr>
        <p:txBody>
          <a:bodyPr>
            <a:normAutofit/>
          </a:bodyPr>
          <a:lstStyle/>
          <a:p>
            <a:pPr fontAlgn="base">
              <a:buClrTx/>
            </a:pPr>
            <a:endParaRPr lang="en-GB" sz="1100" dirty="0"/>
          </a:p>
        </p:txBody>
      </p:sp>
      <p:sp>
        <p:nvSpPr>
          <p:cNvPr id="4" name="Slide Number Placeholder 3"/>
          <p:cNvSpPr>
            <a:spLocks noGrp="1"/>
          </p:cNvSpPr>
          <p:nvPr>
            <p:ph type="sldNum" sz="quarter" idx="10"/>
          </p:nvPr>
        </p:nvSpPr>
        <p:spPr/>
        <p:txBody>
          <a:bodyPr/>
          <a:lstStyle/>
          <a:p>
            <a:fld id="{743E44DC-FCEC-49B9-837A-9C7AC58118D1}"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05673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0713"/>
            <a:ext cx="5116512" cy="2879725"/>
          </a:xfrm>
        </p:spPr>
      </p:sp>
      <p:sp>
        <p:nvSpPr>
          <p:cNvPr id="3" name="Notes Placeholder 2"/>
          <p:cNvSpPr>
            <a:spLocks noGrp="1"/>
          </p:cNvSpPr>
          <p:nvPr>
            <p:ph type="body" idx="1"/>
          </p:nvPr>
        </p:nvSpPr>
        <p:spPr>
          <a:xfrm>
            <a:off x="684214" y="3819924"/>
            <a:ext cx="5310881" cy="3384376"/>
          </a:xfrm>
        </p:spPr>
        <p:txBody>
          <a:bodyPr>
            <a:normAutofit/>
          </a:bodyPr>
          <a:lstStyle/>
          <a:p>
            <a:pPr fontAlgn="base">
              <a:buClrTx/>
            </a:pPr>
            <a:endParaRPr lang="en-GB" sz="1100" dirty="0"/>
          </a:p>
        </p:txBody>
      </p:sp>
      <p:sp>
        <p:nvSpPr>
          <p:cNvPr id="4" name="Slide Number Placeholder 3"/>
          <p:cNvSpPr>
            <a:spLocks noGrp="1"/>
          </p:cNvSpPr>
          <p:nvPr>
            <p:ph type="sldNum" sz="quarter" idx="10"/>
          </p:nvPr>
        </p:nvSpPr>
        <p:spPr/>
        <p:txBody>
          <a:bodyPr/>
          <a:lstStyle/>
          <a:p>
            <a:fld id="{743E44DC-FCEC-49B9-837A-9C7AC58118D1}"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36043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20713"/>
            <a:ext cx="5118100" cy="2879725"/>
          </a:xfrm>
        </p:spPr>
      </p:sp>
      <p:sp>
        <p:nvSpPr>
          <p:cNvPr id="3" name="Notes Placeholder 2"/>
          <p:cNvSpPr>
            <a:spLocks noGrp="1"/>
          </p:cNvSpPr>
          <p:nvPr>
            <p:ph type="body" idx="1"/>
          </p:nvPr>
        </p:nvSpPr>
        <p:spPr>
          <a:xfrm>
            <a:off x="680562" y="3789364"/>
            <a:ext cx="5444490" cy="4911726"/>
          </a:xfrm>
        </p:spPr>
        <p:txBody>
          <a:bodyPr/>
          <a:lstStyle/>
          <a:p>
            <a:endParaRPr lang="en-GB" baseline="0" dirty="0"/>
          </a:p>
        </p:txBody>
      </p:sp>
      <p:sp>
        <p:nvSpPr>
          <p:cNvPr id="4" name="Slide Number Placeholder 3"/>
          <p:cNvSpPr>
            <a:spLocks noGrp="1"/>
          </p:cNvSpPr>
          <p:nvPr>
            <p:ph type="sldNum" sz="quarter" idx="10"/>
          </p:nvPr>
        </p:nvSpPr>
        <p:spPr/>
        <p:txBody>
          <a:bodyPr/>
          <a:lstStyle/>
          <a:p>
            <a:fld id="{4E9BE1C6-98F9-433F-9BDF-4EB895C34DE6}"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3723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631825"/>
            <a:ext cx="3933825" cy="2212975"/>
          </a:xfrm>
        </p:spPr>
      </p:sp>
      <p:sp>
        <p:nvSpPr>
          <p:cNvPr id="3" name="Notes Placeholder 2"/>
          <p:cNvSpPr>
            <a:spLocks noGrp="1"/>
          </p:cNvSpPr>
          <p:nvPr>
            <p:ph type="body" idx="1"/>
          </p:nvPr>
        </p:nvSpPr>
        <p:spPr>
          <a:xfrm>
            <a:off x="981335" y="3142966"/>
            <a:ext cx="4876887" cy="3612664"/>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98238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Profession Map sets the international benchmark for the people profession. Use it to make better decisions, act with confidence, perform at your peak, drive change in your organisation and progress in your career. No matter who you are in the profession, whether you’re a CIPD member or not, the new Profession Map is relevant to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A3137-2984-49B6-B274-AA83A42AD5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309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A3137-2984-49B6-B274-AA83A42AD5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58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631825"/>
            <a:ext cx="3933825" cy="2212975"/>
          </a:xfrm>
        </p:spPr>
      </p:sp>
      <p:sp>
        <p:nvSpPr>
          <p:cNvPr id="3" name="Notes Placeholder 2"/>
          <p:cNvSpPr>
            <a:spLocks noGrp="1"/>
          </p:cNvSpPr>
          <p:nvPr>
            <p:ph type="body" idx="1"/>
          </p:nvPr>
        </p:nvSpPr>
        <p:spPr>
          <a:xfrm>
            <a:off x="981335" y="3142966"/>
            <a:ext cx="4876887" cy="3612664"/>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E44DC-FCEC-49B9-837A-9C7AC58118D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83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A3137-2984-49B6-B274-AA83A42AD5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5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A3137-2984-49B6-B274-AA83A42AD5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608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A3137-2984-49B6-B274-AA83A42AD5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904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30238"/>
            <a:ext cx="4860925" cy="2733675"/>
          </a:xfrm>
        </p:spPr>
      </p:sp>
      <p:sp>
        <p:nvSpPr>
          <p:cNvPr id="3" name="Notes Placeholder 2"/>
          <p:cNvSpPr>
            <a:spLocks noGrp="1"/>
          </p:cNvSpPr>
          <p:nvPr>
            <p:ph type="body" idx="1"/>
          </p:nvPr>
        </p:nvSpPr>
        <p:spPr>
          <a:xfrm>
            <a:off x="378884" y="3883104"/>
            <a:ext cx="6062134" cy="5291695"/>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pPr/>
              <a:t>23</a:t>
            </a:fld>
            <a:endParaRPr lang="en-GB" dirty="0"/>
          </a:p>
        </p:txBody>
      </p:sp>
    </p:spTree>
    <p:extLst>
      <p:ext uri="{BB962C8B-B14F-4D97-AF65-F5344CB8AC3E}">
        <p14:creationId xmlns:p14="http://schemas.microsoft.com/office/powerpoint/2010/main" val="323364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30238"/>
            <a:ext cx="4860925" cy="2733675"/>
          </a:xfrm>
        </p:spPr>
      </p:sp>
      <p:sp>
        <p:nvSpPr>
          <p:cNvPr id="3" name="Notes Placeholder 2"/>
          <p:cNvSpPr>
            <a:spLocks noGrp="1"/>
          </p:cNvSpPr>
          <p:nvPr>
            <p:ph type="body" idx="1"/>
          </p:nvPr>
        </p:nvSpPr>
        <p:spPr>
          <a:xfrm>
            <a:off x="378884" y="3883104"/>
            <a:ext cx="6062134" cy="5291695"/>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pPr/>
              <a:t>24</a:t>
            </a:fld>
            <a:endParaRPr lang="en-GB" dirty="0"/>
          </a:p>
        </p:txBody>
      </p:sp>
    </p:spTree>
    <p:extLst>
      <p:ext uri="{BB962C8B-B14F-4D97-AF65-F5344CB8AC3E}">
        <p14:creationId xmlns:p14="http://schemas.microsoft.com/office/powerpoint/2010/main" val="320348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30238"/>
            <a:ext cx="4860925" cy="2733675"/>
          </a:xfrm>
        </p:spPr>
      </p:sp>
      <p:sp>
        <p:nvSpPr>
          <p:cNvPr id="3" name="Notes Placeholder 2"/>
          <p:cNvSpPr>
            <a:spLocks noGrp="1"/>
          </p:cNvSpPr>
          <p:nvPr>
            <p:ph type="body" idx="1"/>
          </p:nvPr>
        </p:nvSpPr>
        <p:spPr>
          <a:xfrm>
            <a:off x="378884" y="3883104"/>
            <a:ext cx="6062134" cy="5291695"/>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pPr/>
              <a:t>3</a:t>
            </a:fld>
            <a:endParaRPr lang="en-GB" dirty="0"/>
          </a:p>
        </p:txBody>
      </p:sp>
    </p:spTree>
    <p:extLst>
      <p:ext uri="{BB962C8B-B14F-4D97-AF65-F5344CB8AC3E}">
        <p14:creationId xmlns:p14="http://schemas.microsoft.com/office/powerpoint/2010/main" val="283155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631825"/>
            <a:ext cx="3933825" cy="2212975"/>
          </a:xfrm>
        </p:spPr>
      </p:sp>
      <p:sp>
        <p:nvSpPr>
          <p:cNvPr id="3" name="Notes Placeholder 2"/>
          <p:cNvSpPr>
            <a:spLocks noGrp="1"/>
          </p:cNvSpPr>
          <p:nvPr>
            <p:ph type="body" idx="1"/>
          </p:nvPr>
        </p:nvSpPr>
        <p:spPr>
          <a:xfrm>
            <a:off x="981335" y="3142966"/>
            <a:ext cx="4876887" cy="3612664"/>
          </a:xfrm>
        </p:spPr>
        <p:txBody>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53863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620713"/>
            <a:ext cx="5949950" cy="3348037"/>
          </a:xfrm>
        </p:spPr>
      </p:sp>
      <p:sp>
        <p:nvSpPr>
          <p:cNvPr id="4" name="Slide Number Placeholder 3"/>
          <p:cNvSpPr>
            <a:spLocks noGrp="1"/>
          </p:cNvSpPr>
          <p:nvPr>
            <p:ph type="sldNum" sz="quarter" idx="10"/>
          </p:nvPr>
        </p:nvSpPr>
        <p:spPr/>
        <p:txBody>
          <a:bodyPr/>
          <a:lstStyle/>
          <a:p>
            <a:fld id="{1E46CA5C-0023-4C41-BEAC-9261C043BFD3}" type="slidenum">
              <a:rPr lang="en-GB" smtClean="0"/>
              <a:t>5</a:t>
            </a:fld>
            <a:endParaRPr lang="en-GB" dirty="0"/>
          </a:p>
        </p:txBody>
      </p:sp>
      <p:sp>
        <p:nvSpPr>
          <p:cNvPr id="5" name="Notes Placeholder 4"/>
          <p:cNvSpPr>
            <a:spLocks noGrp="1"/>
          </p:cNvSpPr>
          <p:nvPr>
            <p:ph type="body" sz="quarter" idx="11"/>
          </p:nvPr>
        </p:nvSpPr>
        <p:spPr/>
        <p:txBody>
          <a:bodyPr/>
          <a:lstStyle/>
          <a:p>
            <a:r>
              <a:rPr lang="en-GB" dirty="0"/>
              <a:t>https://commons.wikimedia.org/wiki/File:Frankfurt_Apple-Store.jpg</a:t>
            </a:r>
          </a:p>
        </p:txBody>
      </p:sp>
    </p:spTree>
    <p:extLst>
      <p:ext uri="{BB962C8B-B14F-4D97-AF65-F5344CB8AC3E}">
        <p14:creationId xmlns:p14="http://schemas.microsoft.com/office/powerpoint/2010/main" val="399973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6CA5C-0023-4C41-BEAC-9261C043BFD3}"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81518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6CA5C-0023-4C41-BEAC-9261C043BFD3}"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6032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E46CA5C-0023-4C41-BEAC-9261C043BFD3}"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91329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03250"/>
            <a:ext cx="4860925" cy="2733675"/>
          </a:xfrm>
        </p:spPr>
      </p:sp>
      <p:sp>
        <p:nvSpPr>
          <p:cNvPr id="3" name="Notes Placeholder 2"/>
          <p:cNvSpPr>
            <a:spLocks noGrp="1"/>
          </p:cNvSpPr>
          <p:nvPr>
            <p:ph type="body" idx="1"/>
          </p:nvPr>
        </p:nvSpPr>
        <p:spPr>
          <a:xfrm>
            <a:off x="378884" y="3883104"/>
            <a:ext cx="6062134" cy="5291695"/>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3E44DC-FCEC-49B9-837A-9C7AC58118D1}" type="slidenum">
              <a:rPr lang="en-GB" smtClean="0"/>
              <a:pPr/>
              <a:t>9</a:t>
            </a:fld>
            <a:endParaRPr lang="en-GB" dirty="0"/>
          </a:p>
        </p:txBody>
      </p:sp>
    </p:spTree>
    <p:extLst>
      <p:ext uri="{BB962C8B-B14F-4D97-AF65-F5344CB8AC3E}">
        <p14:creationId xmlns:p14="http://schemas.microsoft.com/office/powerpoint/2010/main" val="353845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rgbClr val="003366"/>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CF6DD-6B20-4807-98BB-2EA42646612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9933"/>
              </a:buClr>
              <a:defRPr>
                <a:solidFill>
                  <a:srgbClr val="003366"/>
                </a:solidFill>
              </a:defRPr>
            </a:lvl1pPr>
            <a:lvl2pPr>
              <a:buClr>
                <a:srgbClr val="FF9933"/>
              </a:buClr>
              <a:defRPr>
                <a:solidFill>
                  <a:srgbClr val="003366"/>
                </a:solidFill>
              </a:defRPr>
            </a:lvl2pPr>
            <a:lvl3pPr>
              <a:buClr>
                <a:srgbClr val="FF9933"/>
              </a:buClr>
              <a:defRPr>
                <a:solidFill>
                  <a:srgbClr val="003366"/>
                </a:solidFill>
              </a:defRPr>
            </a:lvl3pPr>
            <a:lvl4pPr>
              <a:buClr>
                <a:srgbClr val="FF9933"/>
              </a:buClr>
              <a:defRPr>
                <a:solidFill>
                  <a:srgbClr val="003366"/>
                </a:solidFill>
              </a:defRPr>
            </a:lvl4pPr>
            <a:lvl5pPr>
              <a:buClr>
                <a:srgbClr val="FF9933"/>
              </a:buClr>
              <a:defRPr>
                <a:solidFill>
                  <a:srgbClr val="0033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CF6DD-6B20-4807-98BB-2EA42646612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buClr>
                <a:srgbClr val="FF9933"/>
              </a:buClr>
              <a:defRPr sz="2800">
                <a:solidFill>
                  <a:srgbClr val="003366"/>
                </a:solidFill>
              </a:defRPr>
            </a:lvl1pPr>
            <a:lvl2pPr>
              <a:buClr>
                <a:srgbClr val="FF9933"/>
              </a:buClr>
              <a:defRPr sz="2400">
                <a:solidFill>
                  <a:srgbClr val="003366"/>
                </a:solidFill>
              </a:defRPr>
            </a:lvl2pPr>
            <a:lvl3pPr>
              <a:buClr>
                <a:srgbClr val="FF9933"/>
              </a:buClr>
              <a:defRPr sz="2000">
                <a:solidFill>
                  <a:srgbClr val="003366"/>
                </a:solidFill>
              </a:defRPr>
            </a:lvl3pPr>
            <a:lvl4pPr>
              <a:buClr>
                <a:srgbClr val="FF9933"/>
              </a:buClr>
              <a:defRPr sz="1800">
                <a:solidFill>
                  <a:srgbClr val="003366"/>
                </a:solidFill>
              </a:defRPr>
            </a:lvl4pPr>
            <a:lvl5pPr>
              <a:buClr>
                <a:srgbClr val="FF9933"/>
              </a:buClr>
              <a:defRPr sz="1800">
                <a:solidFill>
                  <a:srgbClr val="00336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buClr>
                <a:srgbClr val="FF9933"/>
              </a:buClr>
              <a:defRPr sz="2800">
                <a:solidFill>
                  <a:srgbClr val="003366"/>
                </a:solidFill>
              </a:defRPr>
            </a:lvl1pPr>
            <a:lvl2pPr>
              <a:buClr>
                <a:srgbClr val="FF9933"/>
              </a:buClr>
              <a:defRPr sz="2400">
                <a:solidFill>
                  <a:srgbClr val="003366"/>
                </a:solidFill>
              </a:defRPr>
            </a:lvl2pPr>
            <a:lvl3pPr>
              <a:buClr>
                <a:srgbClr val="FF9933"/>
              </a:buClr>
              <a:defRPr sz="2000">
                <a:solidFill>
                  <a:srgbClr val="003366"/>
                </a:solidFill>
              </a:defRPr>
            </a:lvl3pPr>
            <a:lvl4pPr>
              <a:buClr>
                <a:srgbClr val="FF9933"/>
              </a:buClr>
              <a:defRPr sz="1800">
                <a:solidFill>
                  <a:srgbClr val="003366"/>
                </a:solidFill>
              </a:defRPr>
            </a:lvl4pPr>
            <a:lvl5pPr>
              <a:buClr>
                <a:srgbClr val="FF9933"/>
              </a:buClr>
              <a:defRPr sz="1800">
                <a:solidFill>
                  <a:srgbClr val="00336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CF6DD-6B20-4807-98BB-2EA42646612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CF6DD-6B20-4807-98BB-2EA42646612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CF6DD-6B20-4807-98BB-2EA42646612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9933"/>
              </a:buClr>
              <a:defRPr>
                <a:solidFill>
                  <a:srgbClr val="003366"/>
                </a:solidFill>
              </a:defRPr>
            </a:lvl1pPr>
            <a:lvl2pPr>
              <a:buClr>
                <a:srgbClr val="FF9933"/>
              </a:buClr>
              <a:defRPr>
                <a:solidFill>
                  <a:srgbClr val="003366"/>
                </a:solidFill>
              </a:defRPr>
            </a:lvl2pPr>
            <a:lvl3pPr>
              <a:buClr>
                <a:srgbClr val="FF9933"/>
              </a:buClr>
              <a:defRPr>
                <a:solidFill>
                  <a:srgbClr val="003366"/>
                </a:solidFill>
              </a:defRPr>
            </a:lvl3pPr>
            <a:lvl4pPr>
              <a:buClr>
                <a:srgbClr val="FF9933"/>
              </a:buClr>
              <a:defRPr>
                <a:solidFill>
                  <a:srgbClr val="003366"/>
                </a:solidFill>
              </a:defRPr>
            </a:lvl4pPr>
            <a:lvl5pPr>
              <a:buClr>
                <a:srgbClr val="FF9933"/>
              </a:buClr>
              <a:defRPr>
                <a:solidFill>
                  <a:srgbClr val="0033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CF6DD-6B20-4807-98BB-2EA42646612D}"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985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111C1156-9F48-442B-9650-93B414C8510A}" type="datetimeFigureOut">
              <a:rPr lang="en-GB" smtClean="0">
                <a:solidFill>
                  <a:prstClr val="black">
                    <a:tint val="75000"/>
                  </a:prstClr>
                </a:solidFill>
              </a:rPr>
              <a:pPr defTabSz="685800"/>
              <a:t>19/09/2019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6D0D72C-7A67-4C52-B3B9-1710A04F6D2A}"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9462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defTabSz="685800"/>
            <a:endParaRPr lang="en-GB" dirty="0"/>
          </a:p>
        </p:txBody>
      </p:sp>
      <p:sp>
        <p:nvSpPr>
          <p:cNvPr id="6" name="Slide Number Placeholder 5"/>
          <p:cNvSpPr>
            <a:spLocks noGrp="1"/>
          </p:cNvSpPr>
          <p:nvPr>
            <p:ph type="sldNum" sz="quarter" idx="12"/>
          </p:nvPr>
        </p:nvSpPr>
        <p:spPr/>
        <p:txBody>
          <a:bodyPr/>
          <a:lstStyle/>
          <a:p>
            <a:pPr defTabSz="685800"/>
            <a:fld id="{56D0D72C-7A67-4C52-B3B9-1710A04F6D2A}" type="slidenum">
              <a:rPr lang="en-GB" smtClean="0"/>
              <a:pPr defTabSz="685800"/>
              <a:t>‹#›</a:t>
            </a:fld>
            <a:endParaRPr lang="en-GB" dirty="0"/>
          </a:p>
        </p:txBody>
      </p:sp>
    </p:spTree>
    <p:extLst>
      <p:ext uri="{BB962C8B-B14F-4D97-AF65-F5344CB8AC3E}">
        <p14:creationId xmlns:p14="http://schemas.microsoft.com/office/powerpoint/2010/main" val="443987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6705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7CF6DD-6B20-4807-98BB-2EA42646612D}" type="slidenum">
              <a:rPr lang="en-US" smtClean="0"/>
              <a:pPr/>
              <a:t>‹#›</a:t>
            </a:fld>
            <a:endParaRPr lang="en-US" dirty="0"/>
          </a:p>
        </p:txBody>
      </p:sp>
      <p:pic>
        <p:nvPicPr>
          <p:cNvPr id="7" name="Picture 6" descr="CIPD Process Coate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3966" y="321453"/>
            <a:ext cx="720000" cy="54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spcBef>
          <a:spcPct val="0"/>
        </a:spcBef>
        <a:buNone/>
        <a:defRPr sz="4000" kern="1200">
          <a:solidFill>
            <a:srgbClr val="00336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9933"/>
        </a:buClr>
        <a:buFont typeface="Arial" pitchFamily="34" charset="0"/>
        <a:buChar char="•"/>
        <a:defRPr sz="2500" kern="1200">
          <a:solidFill>
            <a:srgbClr val="003366"/>
          </a:solidFill>
          <a:latin typeface="Arial" pitchFamily="34" charset="0"/>
          <a:ea typeface="+mn-ea"/>
          <a:cs typeface="Arial" pitchFamily="34" charset="0"/>
        </a:defRPr>
      </a:lvl1pPr>
      <a:lvl2pPr marL="742950" indent="-285750" algn="l" defTabSz="914400" rtl="0" eaLnBrk="1" latinLnBrk="0" hangingPunct="1">
        <a:spcBef>
          <a:spcPct val="20000"/>
        </a:spcBef>
        <a:buClr>
          <a:srgbClr val="FF9933"/>
        </a:buClr>
        <a:buFont typeface="Arial" pitchFamily="34" charset="0"/>
        <a:buChar char="•"/>
        <a:defRPr sz="2500" kern="1200">
          <a:solidFill>
            <a:srgbClr val="003366"/>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9933"/>
        </a:buClr>
        <a:buFont typeface="Arial" pitchFamily="34" charset="0"/>
        <a:buChar char="•"/>
        <a:defRPr sz="2500" kern="1200">
          <a:solidFill>
            <a:srgbClr val="003366"/>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9933"/>
        </a:buClr>
        <a:buFont typeface="Arial" pitchFamily="34" charset="0"/>
        <a:buChar char="•"/>
        <a:defRPr sz="2500" kern="1200">
          <a:solidFill>
            <a:srgbClr val="003366"/>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9933"/>
        </a:buClr>
        <a:buFont typeface="Arial" pitchFamily="34" charset="0"/>
        <a:buChar char="•"/>
        <a:defRPr sz="2500" kern="1200">
          <a:solidFill>
            <a:srgbClr val="0033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991218"/>
            <a:ext cx="7886700" cy="3674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5"/>
            <a:ext cx="2057400"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1" y="4767265"/>
            <a:ext cx="3086100"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1" y="4767265"/>
            <a:ext cx="2057400" cy="273844"/>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64019" y="3508515"/>
            <a:ext cx="2179983" cy="1634987"/>
          </a:xfrm>
          <a:prstGeom prst="rect">
            <a:avLst/>
          </a:prstGeom>
        </p:spPr>
      </p:pic>
    </p:spTree>
    <p:extLst>
      <p:ext uri="{BB962C8B-B14F-4D97-AF65-F5344CB8AC3E}">
        <p14:creationId xmlns:p14="http://schemas.microsoft.com/office/powerpoint/2010/main" val="1604202185"/>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685783"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rgbClr val="8B6AA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91218"/>
            <a:ext cx="7886700" cy="3674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5524" y="3794643"/>
            <a:ext cx="1798476" cy="134885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1" y="4786150"/>
            <a:ext cx="792956" cy="202093"/>
          </a:xfrm>
          <a:prstGeom prst="rect">
            <a:avLst/>
          </a:prstGeom>
        </p:spPr>
      </p:pic>
    </p:spTree>
    <p:extLst>
      <p:ext uri="{BB962C8B-B14F-4D97-AF65-F5344CB8AC3E}">
        <p14:creationId xmlns:p14="http://schemas.microsoft.com/office/powerpoint/2010/main" val="126926683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91218"/>
            <a:ext cx="7886700" cy="36743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506">
                <a:solidFill>
                  <a:srgbClr val="58595B"/>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506">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506">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7636" y="3363009"/>
            <a:ext cx="2226365" cy="1780491"/>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1347" y="4665601"/>
            <a:ext cx="1149403" cy="309860"/>
          </a:xfrm>
          <a:prstGeom prst="rect">
            <a:avLst/>
          </a:prstGeom>
        </p:spPr>
      </p:pic>
    </p:spTree>
    <p:extLst>
      <p:ext uri="{BB962C8B-B14F-4D97-AF65-F5344CB8AC3E}">
        <p14:creationId xmlns:p14="http://schemas.microsoft.com/office/powerpoint/2010/main" val="53233582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defTabSz="514350" rtl="0" eaLnBrk="1" latinLnBrk="0" hangingPunct="1">
        <a:lnSpc>
          <a:spcPct val="90000"/>
        </a:lnSpc>
        <a:spcBef>
          <a:spcPct val="0"/>
        </a:spcBef>
        <a:buNone/>
        <a:defRPr sz="2138" kern="1200">
          <a:solidFill>
            <a:srgbClr val="520D5D"/>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Clr>
          <a:srgbClr val="DA1D52"/>
        </a:buClr>
        <a:buFont typeface="Arial" panose="020B0604020202020204" pitchFamily="34" charset="0"/>
        <a:buChar char="•"/>
        <a:defRPr sz="1575" kern="1200">
          <a:solidFill>
            <a:srgbClr val="58595B"/>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Clr>
          <a:srgbClr val="DA1D52"/>
        </a:buClr>
        <a:buFont typeface="Arial" panose="020B0604020202020204" pitchFamily="34" charset="0"/>
        <a:buChar char="•"/>
        <a:defRPr sz="1125" kern="1200">
          <a:solidFill>
            <a:srgbClr val="58595B"/>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Clr>
          <a:srgbClr val="DA1D52"/>
        </a:buClr>
        <a:buFont typeface="Arial" panose="020B0604020202020204" pitchFamily="34" charset="0"/>
        <a:buChar char="•"/>
        <a:defRPr sz="1013" kern="1200">
          <a:solidFill>
            <a:srgbClr val="58595B"/>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Clr>
          <a:srgbClr val="DA1D52"/>
        </a:buClr>
        <a:buFont typeface="Arial" panose="020B0604020202020204" pitchFamily="34" charset="0"/>
        <a:buChar char="•"/>
        <a:defRPr sz="1013" kern="1200">
          <a:solidFill>
            <a:srgbClr val="58595B"/>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91218"/>
            <a:ext cx="7886700" cy="3674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5524" y="3794643"/>
            <a:ext cx="1798476" cy="134885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1" y="4786150"/>
            <a:ext cx="792956" cy="202093"/>
          </a:xfrm>
          <a:prstGeom prst="rect">
            <a:avLst/>
          </a:prstGeom>
        </p:spPr>
      </p:pic>
    </p:spTree>
    <p:extLst>
      <p:ext uri="{BB962C8B-B14F-4D97-AF65-F5344CB8AC3E}">
        <p14:creationId xmlns:p14="http://schemas.microsoft.com/office/powerpoint/2010/main" val="3656421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91218"/>
            <a:ext cx="7886700" cy="3674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5524" y="3794643"/>
            <a:ext cx="1798476" cy="134885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1" y="4786150"/>
            <a:ext cx="792956" cy="202093"/>
          </a:xfrm>
          <a:prstGeom prst="rect">
            <a:avLst/>
          </a:prstGeom>
        </p:spPr>
      </p:pic>
    </p:spTree>
    <p:extLst>
      <p:ext uri="{BB962C8B-B14F-4D97-AF65-F5344CB8AC3E}">
        <p14:creationId xmlns:p14="http://schemas.microsoft.com/office/powerpoint/2010/main" val="123238298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91218"/>
            <a:ext cx="7886700" cy="3674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5524" y="3794643"/>
            <a:ext cx="1798476" cy="134885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1" y="4786150"/>
            <a:ext cx="792956" cy="202093"/>
          </a:xfrm>
          <a:prstGeom prst="rect">
            <a:avLst/>
          </a:prstGeom>
        </p:spPr>
      </p:pic>
    </p:spTree>
    <p:extLst>
      <p:ext uri="{BB962C8B-B14F-4D97-AF65-F5344CB8AC3E}">
        <p14:creationId xmlns:p14="http://schemas.microsoft.com/office/powerpoint/2010/main" val="249389536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23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91218"/>
            <a:ext cx="7886700" cy="3674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5524" y="3794643"/>
            <a:ext cx="1798476" cy="134885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1" y="4786150"/>
            <a:ext cx="792956" cy="202093"/>
          </a:xfrm>
          <a:prstGeom prst="rect">
            <a:avLst/>
          </a:prstGeom>
        </p:spPr>
      </p:pic>
    </p:spTree>
    <p:extLst>
      <p:ext uri="{BB962C8B-B14F-4D97-AF65-F5344CB8AC3E}">
        <p14:creationId xmlns:p14="http://schemas.microsoft.com/office/powerpoint/2010/main" val="28647849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6705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47CF6DD-6B20-4807-98BB-2EA42646612D}"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IPD Process Coat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3966" y="321453"/>
            <a:ext cx="720000" cy="540000"/>
          </a:xfrm>
          <a:prstGeom prst="rect">
            <a:avLst/>
          </a:prstGeom>
        </p:spPr>
      </p:pic>
    </p:spTree>
    <p:extLst>
      <p:ext uri="{BB962C8B-B14F-4D97-AF65-F5344CB8AC3E}">
        <p14:creationId xmlns:p14="http://schemas.microsoft.com/office/powerpoint/2010/main" val="221727315"/>
      </p:ext>
    </p:extLst>
  </p:cSld>
  <p:clrMap bg1="lt1" tx1="dk1" bg2="lt2" tx2="dk2" accent1="accent1" accent2="accent2" accent3="accent3" accent4="accent4" accent5="accent5" accent6="accent6" hlink="hlink" folHlink="folHlink"/>
  <p:sldLayoutIdLst>
    <p:sldLayoutId id="2147483806" r:id="rId1"/>
  </p:sldLayoutIdLst>
  <p:transition advClick="0"/>
  <p:txStyles>
    <p:titleStyle>
      <a:lvl1pPr algn="l" defTabSz="685784" rtl="0" eaLnBrk="1" latinLnBrk="0" hangingPunct="1">
        <a:spcBef>
          <a:spcPct val="0"/>
        </a:spcBef>
        <a:buNone/>
        <a:defRPr sz="3000" kern="1200">
          <a:solidFill>
            <a:srgbClr val="003366"/>
          </a:solidFill>
          <a:latin typeface="Arial" pitchFamily="34" charset="0"/>
          <a:ea typeface="+mj-ea"/>
          <a:cs typeface="Arial" pitchFamily="34" charset="0"/>
        </a:defRPr>
      </a:lvl1pPr>
    </p:titleStyle>
    <p:bodyStyle>
      <a:lvl1pPr marL="257169" indent="-257169" algn="l" defTabSz="685784" rtl="0" eaLnBrk="1" latinLnBrk="0" hangingPunct="1">
        <a:spcBef>
          <a:spcPct val="20000"/>
        </a:spcBef>
        <a:buClr>
          <a:srgbClr val="FF9933"/>
        </a:buClr>
        <a:buFont typeface="Arial" pitchFamily="34" charset="0"/>
        <a:buChar char="•"/>
        <a:defRPr sz="1875" kern="1200">
          <a:solidFill>
            <a:srgbClr val="003366"/>
          </a:solidFill>
          <a:latin typeface="Arial" pitchFamily="34" charset="0"/>
          <a:ea typeface="+mn-ea"/>
          <a:cs typeface="Arial" pitchFamily="34" charset="0"/>
        </a:defRPr>
      </a:lvl1pPr>
      <a:lvl2pPr marL="557198" indent="-214307" algn="l" defTabSz="685784" rtl="0" eaLnBrk="1" latinLnBrk="0" hangingPunct="1">
        <a:spcBef>
          <a:spcPct val="20000"/>
        </a:spcBef>
        <a:buClr>
          <a:srgbClr val="FF9933"/>
        </a:buClr>
        <a:buFont typeface="Arial" pitchFamily="34" charset="0"/>
        <a:buChar char="•"/>
        <a:defRPr sz="1875" kern="1200">
          <a:solidFill>
            <a:srgbClr val="003366"/>
          </a:solidFill>
          <a:latin typeface="Arial" pitchFamily="34" charset="0"/>
          <a:ea typeface="+mn-ea"/>
          <a:cs typeface="Arial" pitchFamily="34" charset="0"/>
        </a:defRPr>
      </a:lvl2pPr>
      <a:lvl3pPr marL="857229" indent="-171446" algn="l" defTabSz="685784" rtl="0" eaLnBrk="1" latinLnBrk="0" hangingPunct="1">
        <a:spcBef>
          <a:spcPct val="20000"/>
        </a:spcBef>
        <a:buClr>
          <a:srgbClr val="FF9933"/>
        </a:buClr>
        <a:buFont typeface="Arial" pitchFamily="34" charset="0"/>
        <a:buChar char="•"/>
        <a:defRPr sz="1875" kern="1200">
          <a:solidFill>
            <a:srgbClr val="003366"/>
          </a:solidFill>
          <a:latin typeface="Arial" pitchFamily="34" charset="0"/>
          <a:ea typeface="+mn-ea"/>
          <a:cs typeface="Arial" pitchFamily="34" charset="0"/>
        </a:defRPr>
      </a:lvl3pPr>
      <a:lvl4pPr marL="1200120" indent="-171446" algn="l" defTabSz="685784" rtl="0" eaLnBrk="1" latinLnBrk="0" hangingPunct="1">
        <a:spcBef>
          <a:spcPct val="20000"/>
        </a:spcBef>
        <a:buClr>
          <a:srgbClr val="FF9933"/>
        </a:buClr>
        <a:buFont typeface="Arial" pitchFamily="34" charset="0"/>
        <a:buChar char="•"/>
        <a:defRPr sz="1875" kern="1200">
          <a:solidFill>
            <a:srgbClr val="003366"/>
          </a:solidFill>
          <a:latin typeface="Arial" pitchFamily="34" charset="0"/>
          <a:ea typeface="+mn-ea"/>
          <a:cs typeface="Arial" pitchFamily="34" charset="0"/>
        </a:defRPr>
      </a:lvl4pPr>
      <a:lvl5pPr marL="1543011" indent="-171446" algn="l" defTabSz="685784" rtl="0" eaLnBrk="1" latinLnBrk="0" hangingPunct="1">
        <a:spcBef>
          <a:spcPct val="20000"/>
        </a:spcBef>
        <a:buClr>
          <a:srgbClr val="FF9933"/>
        </a:buClr>
        <a:buFont typeface="Arial" pitchFamily="34" charset="0"/>
        <a:buChar char="•"/>
        <a:defRPr sz="1875" kern="1200">
          <a:solidFill>
            <a:srgbClr val="003366"/>
          </a:solidFill>
          <a:latin typeface="Arial" pitchFamily="34" charset="0"/>
          <a:ea typeface="+mn-ea"/>
          <a:cs typeface="Arial" pitchFamily="34" charset="0"/>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11C1156-9F48-442B-9650-93B414C8510A}" type="datetimeFigureOut">
              <a:rPr lang="en-GB" smtClean="0"/>
              <a:pPr/>
              <a:t>19/09/2019</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D0D72C-7A67-4C52-B3B9-1710A04F6D2A}" type="slidenum">
              <a:rPr lang="en-GB" smtClean="0"/>
              <a:pPr/>
              <a:t>‹#›</a:t>
            </a:fld>
            <a:endParaRPr lang="en-GB"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45524" y="3794643"/>
            <a:ext cx="1798476" cy="1348857"/>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651" y="4786151"/>
            <a:ext cx="792956" cy="202093"/>
          </a:xfrm>
          <a:prstGeom prst="rect">
            <a:avLst/>
          </a:prstGeom>
        </p:spPr>
      </p:pic>
    </p:spTree>
    <p:extLst>
      <p:ext uri="{BB962C8B-B14F-4D97-AF65-F5344CB8AC3E}">
        <p14:creationId xmlns:p14="http://schemas.microsoft.com/office/powerpoint/2010/main" val="3141539677"/>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29.png"/><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14B3F-C753-4DD4-99B1-3B7639468939}"/>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4139951" y="0"/>
            <a:ext cx="5004048" cy="5143500"/>
          </a:xfrm>
          <a:prstGeom prst="rect">
            <a:avLst/>
          </a:prstGeom>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 name="Title 6"/>
          <p:cNvSpPr txBox="1">
            <a:spLocks/>
          </p:cNvSpPr>
          <p:nvPr/>
        </p:nvSpPr>
        <p:spPr>
          <a:xfrm>
            <a:off x="-2" y="-10269"/>
            <a:ext cx="4572002" cy="5164038"/>
          </a:xfrm>
          <a:prstGeom prst="roundRect">
            <a:avLst>
              <a:gd name="adj" fmla="val 0"/>
            </a:avLst>
          </a:prstGeom>
          <a:solidFill>
            <a:srgbClr val="003F72"/>
          </a:solidFill>
        </p:spPr>
        <p:txBody>
          <a:bodyPr vert="horz" wrap="square" lIns="91440" tIns="0" rIns="0" bIns="72000" rtlCol="0" anchor="t" anchorCtr="0">
            <a:noAutofit/>
          </a:bodyPr>
          <a:lstStyle>
            <a:defPPr>
              <a:defRPr lang="en-US"/>
            </a:defPPr>
            <a:lvl1pPr marL="360363" marR="0" lvl="0" indent="-268288" fontAlgn="auto">
              <a:lnSpc>
                <a:spcPct val="150000"/>
              </a:lnSpc>
              <a:spcBef>
                <a:spcPct val="0"/>
              </a:spcBef>
              <a:spcAft>
                <a:spcPts val="0"/>
              </a:spcAft>
              <a:buClr>
                <a:schemeClr val="accent6"/>
              </a:buClr>
              <a:buSzTx/>
              <a:tabLst>
                <a:tab pos="5468938" algn="l"/>
              </a:tabLst>
              <a:defRPr sz="2200">
                <a:solidFill>
                  <a:schemeClr val="bg1"/>
                </a:solidFill>
                <a:ea typeface="+mj-ea"/>
                <a:cs typeface="Arial" pitchFamily="34" charset="0"/>
              </a:defRPr>
            </a:lvl1pPr>
          </a:lstStyle>
          <a:p>
            <a:pPr marL="85725" indent="6350">
              <a:lnSpc>
                <a:spcPct val="100000"/>
              </a:lnSpc>
            </a:pPr>
            <a:endParaRPr lang="en-GB" sz="3600" b="1" dirty="0"/>
          </a:p>
          <a:p>
            <a:pPr marL="177800" indent="0">
              <a:lnSpc>
                <a:spcPct val="100000"/>
              </a:lnSpc>
            </a:pPr>
            <a:r>
              <a:rPr lang="en-GB" sz="3600" b="1" dirty="0"/>
              <a:t>Lightning Talk</a:t>
            </a:r>
          </a:p>
          <a:p>
            <a:pPr marL="177800" indent="0">
              <a:lnSpc>
                <a:spcPct val="100000"/>
              </a:lnSpc>
            </a:pPr>
            <a:endParaRPr lang="en-GB" sz="3600" b="1" dirty="0"/>
          </a:p>
          <a:p>
            <a:pPr marL="177800" indent="0">
              <a:lnSpc>
                <a:spcPct val="100000"/>
              </a:lnSpc>
            </a:pPr>
            <a:r>
              <a:rPr lang="en-GB" sz="3600" b="1" dirty="0"/>
              <a:t>The New Direction </a:t>
            </a:r>
            <a:br>
              <a:rPr lang="en-GB" sz="3600" b="1" dirty="0"/>
            </a:br>
            <a:r>
              <a:rPr lang="en-GB" sz="3600" b="1" dirty="0"/>
              <a:t>for Learning and Development</a:t>
            </a:r>
          </a:p>
          <a:p>
            <a:pPr marL="177800" indent="0">
              <a:lnSpc>
                <a:spcPct val="100000"/>
              </a:lnSpc>
            </a:pPr>
            <a:endParaRPr lang="en-GB" sz="2400" dirty="0"/>
          </a:p>
          <a:p>
            <a:pPr marL="177800" indent="0">
              <a:lnSpc>
                <a:spcPct val="100000"/>
              </a:lnSpc>
            </a:pPr>
            <a:br>
              <a:rPr lang="en-GB" sz="2400" dirty="0"/>
            </a:br>
            <a:r>
              <a:rPr lang="en-GB" sz="2400" dirty="0"/>
              <a:t>Andy Lancaster</a:t>
            </a:r>
          </a:p>
          <a:p>
            <a:pPr marL="177800" indent="0">
              <a:lnSpc>
                <a:spcPct val="100000"/>
              </a:lnSpc>
            </a:pPr>
            <a:r>
              <a:rPr lang="en-GB" dirty="0"/>
              <a:t>Head of Learning, CIPD</a:t>
            </a:r>
          </a:p>
        </p:txBody>
      </p:sp>
      <p:grpSp>
        <p:nvGrpSpPr>
          <p:cNvPr id="12" name="Group 11">
            <a:extLst>
              <a:ext uri="{FF2B5EF4-FFF2-40B4-BE49-F238E27FC236}">
                <a16:creationId xmlns:a16="http://schemas.microsoft.com/office/drawing/2014/main" id="{E02365DD-9831-4B69-B1F7-6B509E3BE4E8}"/>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0F799650-2166-4B3F-AB89-0105F0BB8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4" name="TextBox 13">
              <a:extLst>
                <a:ext uri="{FF2B5EF4-FFF2-40B4-BE49-F238E27FC236}">
                  <a16:creationId xmlns:a16="http://schemas.microsoft.com/office/drawing/2014/main" id="{42E16AA7-AEBC-4ED2-98E8-9D7A969CE836}"/>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2249299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ree&#10;&#10;Description generated with very high confidence">
            <a:extLst>
              <a:ext uri="{FF2B5EF4-FFF2-40B4-BE49-F238E27FC236}">
                <a16:creationId xmlns:a16="http://schemas.microsoft.com/office/drawing/2014/main" id="{3DFEEB20-89E3-4917-A3DF-983F8384BE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Title 6">
            <a:extLst>
              <a:ext uri="{FF2B5EF4-FFF2-40B4-BE49-F238E27FC236}">
                <a16:creationId xmlns:a16="http://schemas.microsoft.com/office/drawing/2014/main" id="{6535179F-200E-4066-BE6E-0E9877B179BC}"/>
              </a:ext>
            </a:extLst>
          </p:cNvPr>
          <p:cNvSpPr txBox="1">
            <a:spLocks/>
          </p:cNvSpPr>
          <p:nvPr/>
        </p:nvSpPr>
        <p:spPr>
          <a:xfrm>
            <a:off x="395288" y="335699"/>
            <a:ext cx="4824784" cy="1325348"/>
          </a:xfrm>
          <a:prstGeom prst="roundRect">
            <a:avLst>
              <a:gd name="adj" fmla="val 0"/>
            </a:avLst>
          </a:prstGeom>
          <a:solidFill>
            <a:srgbClr val="AB0709"/>
          </a:solidFill>
          <a:effectLst>
            <a:outerShdw blurRad="50800" dist="38100" dir="2700000" algn="tl" rotWithShape="0">
              <a:prstClr val="black">
                <a:alpha val="40000"/>
              </a:prstClr>
            </a:outerShdw>
          </a:effectLst>
        </p:spPr>
        <p:txBody>
          <a:bodyPr vert="horz" wrap="square" lIns="91440" tIns="0" rIns="0" bIns="36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600">
                <a:solidFill>
                  <a:schemeClr val="bg1"/>
                </a:solidFill>
                <a:latin typeface="Arial" pitchFamily="34" charset="0"/>
                <a:ea typeface="+mj-ea"/>
                <a:cs typeface="Arial" pitchFamily="34" charset="0"/>
              </a:defRPr>
            </a:lvl1pPr>
          </a:lstStyle>
          <a:p>
            <a:pPr marL="0" indent="0" algn="ctr">
              <a:lnSpc>
                <a:spcPct val="100000"/>
              </a:lnSpc>
            </a:pPr>
            <a:r>
              <a:rPr lang="en-US" sz="2800" b="1" dirty="0">
                <a:latin typeface="+mn-lt"/>
              </a:rPr>
              <a:t>Integrating learning into the organizational ecosystem</a:t>
            </a:r>
            <a:endParaRPr lang="en-GB" sz="2800" b="1" dirty="0">
              <a:latin typeface="+mn-lt"/>
            </a:endParaRPr>
          </a:p>
        </p:txBody>
      </p:sp>
      <p:grpSp>
        <p:nvGrpSpPr>
          <p:cNvPr id="13" name="Group 12">
            <a:extLst>
              <a:ext uri="{FF2B5EF4-FFF2-40B4-BE49-F238E27FC236}">
                <a16:creationId xmlns:a16="http://schemas.microsoft.com/office/drawing/2014/main" id="{99208880-1DEB-4D1C-BACB-91F5A4F4F8D0}"/>
              </a:ext>
            </a:extLst>
          </p:cNvPr>
          <p:cNvGrpSpPr/>
          <p:nvPr/>
        </p:nvGrpSpPr>
        <p:grpSpPr>
          <a:xfrm>
            <a:off x="7722013" y="4418842"/>
            <a:ext cx="1173162" cy="510242"/>
            <a:chOff x="7722013" y="4418842"/>
            <a:chExt cx="1173162" cy="510242"/>
          </a:xfrm>
        </p:grpSpPr>
        <p:pic>
          <p:nvPicPr>
            <p:cNvPr id="14" name="Picture 13">
              <a:extLst>
                <a:ext uri="{FF2B5EF4-FFF2-40B4-BE49-F238E27FC236}">
                  <a16:creationId xmlns:a16="http://schemas.microsoft.com/office/drawing/2014/main" id="{E13F5732-5F39-4E4B-9978-3F36CCBA925F}"/>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7" name="TextBox 16">
              <a:extLst>
                <a:ext uri="{FF2B5EF4-FFF2-40B4-BE49-F238E27FC236}">
                  <a16:creationId xmlns:a16="http://schemas.microsoft.com/office/drawing/2014/main" id="{46D5389E-1EA0-4895-B2DB-DD9E659CBAED}"/>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12530823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B0B0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2175" y="4650531"/>
            <a:ext cx="866504" cy="294450"/>
          </a:xfrm>
          <a:prstGeom prst="rect">
            <a:avLst/>
          </a:prstGeom>
        </p:spPr>
      </p:pic>
      <p:sp>
        <p:nvSpPr>
          <p:cNvPr id="6" name="TextBox 5"/>
          <p:cNvSpPr txBox="1"/>
          <p:nvPr/>
        </p:nvSpPr>
        <p:spPr>
          <a:xfrm>
            <a:off x="7804074" y="4578678"/>
            <a:ext cx="353979" cy="323165"/>
          </a:xfrm>
          <a:prstGeom prst="rect">
            <a:avLst/>
          </a:prstGeom>
          <a:noFill/>
        </p:spPr>
        <p:txBody>
          <a:bodyPr wrap="square" rtlCol="0">
            <a:spAutoFit/>
          </a:bodyPr>
          <a:lstStyle/>
          <a:p>
            <a:pPr defTabSz="685800"/>
            <a:r>
              <a:rPr lang="en-GB" sz="1500" dirty="0">
                <a:solidFill>
                  <a:prstClr val="white"/>
                </a:solidFill>
                <a:latin typeface="Calibri" panose="020F0502020204030204"/>
              </a:rPr>
              <a:t>©</a:t>
            </a:r>
          </a:p>
        </p:txBody>
      </p:sp>
      <p:sp>
        <p:nvSpPr>
          <p:cNvPr id="8" name="Title 6">
            <a:extLst>
              <a:ext uri="{FF2B5EF4-FFF2-40B4-BE49-F238E27FC236}">
                <a16:creationId xmlns:a16="http://schemas.microsoft.com/office/drawing/2014/main" id="{1B23AF3E-1485-4A09-835C-2C30F4B02810}"/>
              </a:ext>
            </a:extLst>
          </p:cNvPr>
          <p:cNvSpPr txBox="1">
            <a:spLocks/>
          </p:cNvSpPr>
          <p:nvPr/>
        </p:nvSpPr>
        <p:spPr>
          <a:xfrm>
            <a:off x="0" y="-5207"/>
            <a:ext cx="5940152" cy="489395"/>
          </a:xfrm>
          <a:prstGeom prst="roundRect">
            <a:avLst>
              <a:gd name="adj" fmla="val 0"/>
            </a:avLst>
          </a:prstGeom>
          <a:solidFill>
            <a:srgbClr val="AB0709"/>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tab pos="5468938" algn="l"/>
              </a:tabLst>
              <a:defRPr sz="2200">
                <a:solidFill>
                  <a:schemeClr val="bg1"/>
                </a:solidFill>
                <a:ea typeface="+mj-ea"/>
                <a:cs typeface="Arial" pitchFamily="34" charset="0"/>
              </a:defRPr>
            </a:lvl1pPr>
          </a:lstStyle>
          <a:p>
            <a:r>
              <a:rPr lang="en-US" dirty="0"/>
              <a:t>We often separate learning from the true context</a:t>
            </a:r>
            <a:endParaRPr lang="en-GB" dirty="0"/>
          </a:p>
        </p:txBody>
      </p:sp>
      <p:sp>
        <p:nvSpPr>
          <p:cNvPr id="7" name="Rectangle 6">
            <a:extLst>
              <a:ext uri="{FF2B5EF4-FFF2-40B4-BE49-F238E27FC236}">
                <a16:creationId xmlns:a16="http://schemas.microsoft.com/office/drawing/2014/main" id="{1131BA1C-F77C-4065-BAC2-5C817A10C361}"/>
              </a:ext>
            </a:extLst>
          </p:cNvPr>
          <p:cNvSpPr/>
          <p:nvPr/>
        </p:nvSpPr>
        <p:spPr>
          <a:xfrm>
            <a:off x="467544" y="4011910"/>
            <a:ext cx="8158053" cy="376274"/>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t" anchorCtr="0"/>
          <a:lstStyle/>
          <a:p>
            <a:pPr marL="93663"/>
            <a:r>
              <a:rPr lang="en-GB" dirty="0">
                <a:solidFill>
                  <a:schemeClr val="bg1"/>
                </a:solidFill>
              </a:rPr>
              <a:t>Learning in the flow of work – Bersin. Work is learning, and learning is work - Jarche</a:t>
            </a:r>
          </a:p>
        </p:txBody>
      </p:sp>
    </p:spTree>
    <p:extLst>
      <p:ext uri="{BB962C8B-B14F-4D97-AF65-F5344CB8AC3E}">
        <p14:creationId xmlns:p14="http://schemas.microsoft.com/office/powerpoint/2010/main" val="78988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10;&#10;Description generated with very high confidence">
            <a:extLst>
              <a:ext uri="{FF2B5EF4-FFF2-40B4-BE49-F238E27FC236}">
                <a16:creationId xmlns:a16="http://schemas.microsoft.com/office/drawing/2014/main" id="{2636A96C-638D-4F62-B7FF-0C5FD8FBFB2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681" y="-8168"/>
            <a:ext cx="9148681" cy="5151668"/>
          </a:xfrm>
          <a:prstGeom prst="rect">
            <a:avLst/>
          </a:prstGeom>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 name="Title 6"/>
          <p:cNvSpPr txBox="1">
            <a:spLocks/>
          </p:cNvSpPr>
          <p:nvPr/>
        </p:nvSpPr>
        <p:spPr>
          <a:xfrm>
            <a:off x="-1" y="-5207"/>
            <a:ext cx="6516217" cy="489395"/>
          </a:xfrm>
          <a:prstGeom prst="roundRect">
            <a:avLst>
              <a:gd name="adj" fmla="val 0"/>
            </a:avLst>
          </a:prstGeom>
          <a:solidFill>
            <a:srgbClr val="AB0709"/>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600">
                <a:solidFill>
                  <a:schemeClr val="bg1"/>
                </a:solidFill>
                <a:latin typeface="Arial" pitchFamily="34" charset="0"/>
                <a:ea typeface="+mj-ea"/>
                <a:cs typeface="Arial" pitchFamily="34" charset="0"/>
              </a:defRPr>
            </a:lvl1pPr>
          </a:lstStyle>
          <a:p>
            <a:pPr>
              <a:tabLst>
                <a:tab pos="5468938" algn="l"/>
              </a:tabLst>
            </a:pPr>
            <a:r>
              <a:rPr lang="en-US" sz="2200" dirty="0">
                <a:latin typeface="+mn-lt"/>
              </a:rPr>
              <a:t>Challenge and reshape leadership concepts of learning</a:t>
            </a:r>
            <a:endParaRPr lang="en-GB" sz="2200" dirty="0">
              <a:latin typeface="+mn-lt"/>
            </a:endParaRPr>
          </a:p>
        </p:txBody>
      </p:sp>
      <p:grpSp>
        <p:nvGrpSpPr>
          <p:cNvPr id="21" name="Group 20">
            <a:extLst>
              <a:ext uri="{FF2B5EF4-FFF2-40B4-BE49-F238E27FC236}">
                <a16:creationId xmlns:a16="http://schemas.microsoft.com/office/drawing/2014/main" id="{7F50D9F8-0E01-49C5-987C-332A5ADF4ABA}"/>
              </a:ext>
            </a:extLst>
          </p:cNvPr>
          <p:cNvGrpSpPr/>
          <p:nvPr/>
        </p:nvGrpSpPr>
        <p:grpSpPr>
          <a:xfrm>
            <a:off x="7722013" y="4418842"/>
            <a:ext cx="1173162" cy="510242"/>
            <a:chOff x="7722013" y="4418842"/>
            <a:chExt cx="1173162" cy="510242"/>
          </a:xfrm>
        </p:grpSpPr>
        <p:pic>
          <p:nvPicPr>
            <p:cNvPr id="22" name="Picture 21">
              <a:extLst>
                <a:ext uri="{FF2B5EF4-FFF2-40B4-BE49-F238E27FC236}">
                  <a16:creationId xmlns:a16="http://schemas.microsoft.com/office/drawing/2014/main" id="{541C5B72-0B14-4BFC-AF0B-6C480D83B51C}"/>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23" name="TextBox 22">
              <a:extLst>
                <a:ext uri="{FF2B5EF4-FFF2-40B4-BE49-F238E27FC236}">
                  <a16:creationId xmlns:a16="http://schemas.microsoft.com/office/drawing/2014/main" id="{0025967A-941B-4336-87AA-DB13CBBFAC3A}"/>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1258769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man&#10;&#10;Description generated with very high confidence">
            <a:extLst>
              <a:ext uri="{FF2B5EF4-FFF2-40B4-BE49-F238E27FC236}">
                <a16:creationId xmlns:a16="http://schemas.microsoft.com/office/drawing/2014/main" id="{4C99F618-DB28-4047-860C-426D723DF18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2630" y="-1"/>
            <a:ext cx="9156630" cy="5152199"/>
          </a:xfrm>
          <a:prstGeom prst="rect">
            <a:avLst/>
          </a:prstGeom>
        </p:spPr>
      </p:pic>
      <p:sp>
        <p:nvSpPr>
          <p:cNvPr id="3" name="Rectangle 2"/>
          <p:cNvSpPr/>
          <p:nvPr/>
        </p:nvSpPr>
        <p:spPr>
          <a:xfrm>
            <a:off x="2000250" y="644772"/>
            <a:ext cx="5143500" cy="384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white"/>
              </a:solidFill>
            </a:endParaRPr>
          </a:p>
        </p:txBody>
      </p:sp>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000252" y="894086"/>
            <a:ext cx="648296" cy="486222"/>
          </a:xfrm>
          <a:prstGeom prst="rect">
            <a:avLst/>
          </a:prstGeom>
          <a:noFill/>
        </p:spPr>
        <p:txBody>
          <a:bodyPr vert="horz" wrap="square" lIns="51435" tIns="25718" rIns="51435" bIns="25718" numCol="1" anchor="t" anchorCtr="0" compatLnSpc="1">
            <a:prstTxWarp prst="textNoShape">
              <a:avLst/>
            </a:prstTxWarp>
          </a:bodyPr>
          <a:lstStyle/>
          <a:p>
            <a:endParaRPr lang="en-GB" sz="1013" dirty="0">
              <a:solidFill>
                <a:prstClr val="black"/>
              </a:solidFill>
            </a:endParaRPr>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000252" y="894086"/>
            <a:ext cx="648296" cy="486222"/>
          </a:xfrm>
          <a:prstGeom prst="rect">
            <a:avLst/>
          </a:prstGeom>
          <a:noFill/>
        </p:spPr>
        <p:txBody>
          <a:bodyPr vert="horz" wrap="square" lIns="51435" tIns="25718" rIns="51435" bIns="25718" numCol="1" anchor="t" anchorCtr="0" compatLnSpc="1">
            <a:prstTxWarp prst="textNoShape">
              <a:avLst/>
            </a:prstTxWarp>
          </a:bodyPr>
          <a:lstStyle/>
          <a:p>
            <a:endParaRPr lang="en-GB" sz="1013" dirty="0">
              <a:solidFill>
                <a:prstClr val="black"/>
              </a:solidFill>
            </a:endParaRPr>
          </a:p>
        </p:txBody>
      </p:sp>
      <p:sp>
        <p:nvSpPr>
          <p:cNvPr id="11" name="Title 6">
            <a:extLst>
              <a:ext uri="{FF2B5EF4-FFF2-40B4-BE49-F238E27FC236}">
                <a16:creationId xmlns:a16="http://schemas.microsoft.com/office/drawing/2014/main" id="{4C9C6CBA-68F5-4C74-9572-E1C98051DDA2}"/>
              </a:ext>
            </a:extLst>
          </p:cNvPr>
          <p:cNvSpPr txBox="1">
            <a:spLocks/>
          </p:cNvSpPr>
          <p:nvPr/>
        </p:nvSpPr>
        <p:spPr>
          <a:xfrm>
            <a:off x="-12630" y="1"/>
            <a:ext cx="8088622" cy="484188"/>
          </a:xfrm>
          <a:prstGeom prst="roundRect">
            <a:avLst>
              <a:gd name="adj" fmla="val 0"/>
            </a:avLst>
          </a:prstGeom>
          <a:solidFill>
            <a:srgbClr val="AB0709"/>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tab pos="5468938" algn="l"/>
              </a:tabLst>
              <a:defRPr sz="2200">
                <a:solidFill>
                  <a:schemeClr val="bg1"/>
                </a:solidFill>
                <a:ea typeface="+mj-ea"/>
                <a:cs typeface="Arial" pitchFamily="34" charset="0"/>
              </a:defRPr>
            </a:lvl1pPr>
          </a:lstStyle>
          <a:p>
            <a:r>
              <a:rPr lang="en-GB" dirty="0"/>
              <a:t>Reconsidering design; accessible and agile as well as formal methods</a:t>
            </a:r>
          </a:p>
        </p:txBody>
      </p:sp>
      <p:grpSp>
        <p:nvGrpSpPr>
          <p:cNvPr id="12" name="Group 11">
            <a:extLst>
              <a:ext uri="{FF2B5EF4-FFF2-40B4-BE49-F238E27FC236}">
                <a16:creationId xmlns:a16="http://schemas.microsoft.com/office/drawing/2014/main" id="{97D0A304-B2A0-4443-AF58-1E96A47F5403}"/>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8B9C474D-1B24-407F-8944-3B92D6CD3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4" name="TextBox 13">
              <a:extLst>
                <a:ext uri="{FF2B5EF4-FFF2-40B4-BE49-F238E27FC236}">
                  <a16:creationId xmlns:a16="http://schemas.microsoft.com/office/drawing/2014/main" id="{69FAC256-60B3-46F3-983B-9EA1CED4BFAF}"/>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3957336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3408A63-0794-4160-B5FB-6B1861E42FEB}"/>
              </a:ext>
            </a:extLst>
          </p:cNvPr>
          <p:cNvGrpSpPr/>
          <p:nvPr/>
        </p:nvGrpSpPr>
        <p:grpSpPr>
          <a:xfrm>
            <a:off x="-12630" y="-11726"/>
            <a:ext cx="9156630" cy="5165930"/>
            <a:chOff x="-12630" y="-11726"/>
            <a:chExt cx="9156630" cy="5165930"/>
          </a:xfrm>
        </p:grpSpPr>
        <p:pic>
          <p:nvPicPr>
            <p:cNvPr id="5" name="Picture 4" descr="A person wearing a purple shirt&#10;&#10;Description generated with high confidence">
              <a:extLst>
                <a:ext uri="{FF2B5EF4-FFF2-40B4-BE49-F238E27FC236}">
                  <a16:creationId xmlns:a16="http://schemas.microsoft.com/office/drawing/2014/main" id="{53403F4D-D121-4E49-802C-6DFD43E4A98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2630" y="10705"/>
              <a:ext cx="4584630" cy="5143499"/>
            </a:xfrm>
            <a:prstGeom prst="rect">
              <a:avLst/>
            </a:prstGeom>
          </p:spPr>
        </p:pic>
        <p:pic>
          <p:nvPicPr>
            <p:cNvPr id="4" name="Picture 3" descr="A person sitting at a desk with a phone&#10;&#10;Description generated with high confidence">
              <a:extLst>
                <a:ext uri="{FF2B5EF4-FFF2-40B4-BE49-F238E27FC236}">
                  <a16:creationId xmlns:a16="http://schemas.microsoft.com/office/drawing/2014/main" id="{F923A36A-6F2D-48F3-9839-A38304CC17F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4572000" y="-11726"/>
              <a:ext cx="4572000" cy="5165930"/>
            </a:xfrm>
            <a:prstGeom prst="rect">
              <a:avLst/>
            </a:prstGeom>
          </p:spPr>
        </p:pic>
      </p:grpSp>
      <p:sp>
        <p:nvSpPr>
          <p:cNvPr id="3" name="Rectangle 2"/>
          <p:cNvSpPr/>
          <p:nvPr/>
        </p:nvSpPr>
        <p:spPr>
          <a:xfrm>
            <a:off x="2000250" y="644772"/>
            <a:ext cx="5143500" cy="384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white"/>
              </a:solidFill>
            </a:endParaRPr>
          </a:p>
        </p:txBody>
      </p:sp>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000252" y="894086"/>
            <a:ext cx="648296" cy="486222"/>
          </a:xfrm>
          <a:prstGeom prst="rect">
            <a:avLst/>
          </a:prstGeom>
          <a:noFill/>
        </p:spPr>
        <p:txBody>
          <a:bodyPr vert="horz" wrap="square" lIns="51435" tIns="25718" rIns="51435" bIns="25718" numCol="1" anchor="t" anchorCtr="0" compatLnSpc="1">
            <a:prstTxWarp prst="textNoShape">
              <a:avLst/>
            </a:prstTxWarp>
          </a:bodyPr>
          <a:lstStyle/>
          <a:p>
            <a:endParaRPr lang="en-GB" sz="1013" dirty="0">
              <a:solidFill>
                <a:prstClr val="black"/>
              </a:solidFill>
            </a:endParaRPr>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000252" y="894086"/>
            <a:ext cx="648296" cy="486222"/>
          </a:xfrm>
          <a:prstGeom prst="rect">
            <a:avLst/>
          </a:prstGeom>
          <a:noFill/>
        </p:spPr>
        <p:txBody>
          <a:bodyPr vert="horz" wrap="square" lIns="51435" tIns="25718" rIns="51435" bIns="25718" numCol="1" anchor="t" anchorCtr="0" compatLnSpc="1">
            <a:prstTxWarp prst="textNoShape">
              <a:avLst/>
            </a:prstTxWarp>
          </a:bodyPr>
          <a:lstStyle/>
          <a:p>
            <a:endParaRPr lang="en-GB" sz="1013" dirty="0">
              <a:solidFill>
                <a:prstClr val="black"/>
              </a:solidFill>
            </a:endParaRPr>
          </a:p>
        </p:txBody>
      </p:sp>
      <p:sp>
        <p:nvSpPr>
          <p:cNvPr id="11" name="Title 6">
            <a:extLst>
              <a:ext uri="{FF2B5EF4-FFF2-40B4-BE49-F238E27FC236}">
                <a16:creationId xmlns:a16="http://schemas.microsoft.com/office/drawing/2014/main" id="{4C9C6CBA-68F5-4C74-9572-E1C98051DDA2}"/>
              </a:ext>
            </a:extLst>
          </p:cNvPr>
          <p:cNvSpPr txBox="1">
            <a:spLocks/>
          </p:cNvSpPr>
          <p:nvPr/>
        </p:nvSpPr>
        <p:spPr>
          <a:xfrm>
            <a:off x="-12630" y="1"/>
            <a:ext cx="6024790" cy="484188"/>
          </a:xfrm>
          <a:prstGeom prst="roundRect">
            <a:avLst>
              <a:gd name="adj" fmla="val 0"/>
            </a:avLst>
          </a:prstGeom>
          <a:solidFill>
            <a:srgbClr val="AB0709"/>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000">
                <a:solidFill>
                  <a:schemeClr val="bg1"/>
                </a:solidFill>
                <a:latin typeface="Arial" pitchFamily="34" charset="0"/>
                <a:ea typeface="+mj-ea"/>
                <a:cs typeface="Arial" pitchFamily="34" charset="0"/>
              </a:defRPr>
            </a:lvl1pPr>
          </a:lstStyle>
          <a:p>
            <a:r>
              <a:rPr lang="en-GB" sz="2200" dirty="0">
                <a:latin typeface="+mn-lt"/>
              </a:rPr>
              <a:t>Consulting on key organisational issues using data</a:t>
            </a:r>
          </a:p>
        </p:txBody>
      </p:sp>
      <p:grpSp>
        <p:nvGrpSpPr>
          <p:cNvPr id="12" name="Group 11">
            <a:extLst>
              <a:ext uri="{FF2B5EF4-FFF2-40B4-BE49-F238E27FC236}">
                <a16:creationId xmlns:a16="http://schemas.microsoft.com/office/drawing/2014/main" id="{D1E11510-AF14-42BA-ABF0-8303DA7951C6}"/>
              </a:ext>
            </a:extLst>
          </p:cNvPr>
          <p:cNvGrpSpPr/>
          <p:nvPr/>
        </p:nvGrpSpPr>
        <p:grpSpPr>
          <a:xfrm>
            <a:off x="7722013" y="4418842"/>
            <a:ext cx="1173162" cy="510242"/>
            <a:chOff x="7722013" y="4418842"/>
            <a:chExt cx="1173162" cy="510242"/>
          </a:xfrm>
        </p:grpSpPr>
        <p:pic>
          <p:nvPicPr>
            <p:cNvPr id="13" name="Picture 12">
              <a:extLst>
                <a:ext uri="{FF2B5EF4-FFF2-40B4-BE49-F238E27FC236}">
                  <a16:creationId xmlns:a16="http://schemas.microsoft.com/office/drawing/2014/main" id="{006DF743-A18B-4258-A869-C096D0A9AC4B}"/>
                </a:ext>
              </a:extLst>
            </p:cNvPr>
            <p:cNvPicPr>
              <a:picLocks noChangeAspect="1"/>
            </p:cNvPicPr>
            <p:nvPr/>
          </p:nvPicPr>
          <p:blipFill rotWithShape="1">
            <a:blip r:embed="rId7"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4" name="TextBox 13">
              <a:extLst>
                <a:ext uri="{FF2B5EF4-FFF2-40B4-BE49-F238E27FC236}">
                  <a16:creationId xmlns:a16="http://schemas.microsoft.com/office/drawing/2014/main" id="{A5175C70-439D-4D9E-A820-369A2B408BA4}"/>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3572803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nimal, reptile&#10;&#10;Description generated with high confidence">
            <a:extLst>
              <a:ext uri="{FF2B5EF4-FFF2-40B4-BE49-F238E27FC236}">
                <a16:creationId xmlns:a16="http://schemas.microsoft.com/office/drawing/2014/main" id="{D3FCC4CA-7D20-48E5-A9BF-2EC4A5E2D16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3" name="Rectangle 2"/>
          <p:cNvSpPr/>
          <p:nvPr/>
        </p:nvSpPr>
        <p:spPr>
          <a:xfrm>
            <a:off x="2000250" y="644772"/>
            <a:ext cx="5143500" cy="384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white"/>
              </a:solidFill>
            </a:endParaRPr>
          </a:p>
        </p:txBody>
      </p:sp>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000252" y="894086"/>
            <a:ext cx="648296" cy="486222"/>
          </a:xfrm>
          <a:prstGeom prst="rect">
            <a:avLst/>
          </a:prstGeom>
          <a:noFill/>
        </p:spPr>
        <p:txBody>
          <a:bodyPr vert="horz" wrap="square" lIns="51435" tIns="25718" rIns="51435" bIns="25718" numCol="1" anchor="t" anchorCtr="0" compatLnSpc="1">
            <a:prstTxWarp prst="textNoShape">
              <a:avLst/>
            </a:prstTxWarp>
          </a:bodyPr>
          <a:lstStyle/>
          <a:p>
            <a:endParaRPr lang="en-GB" sz="1013" dirty="0">
              <a:solidFill>
                <a:prstClr val="black"/>
              </a:solidFill>
            </a:endParaRPr>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000252" y="894086"/>
            <a:ext cx="648296" cy="486222"/>
          </a:xfrm>
          <a:prstGeom prst="rect">
            <a:avLst/>
          </a:prstGeom>
          <a:noFill/>
        </p:spPr>
        <p:txBody>
          <a:bodyPr vert="horz" wrap="square" lIns="51435" tIns="25718" rIns="51435" bIns="25718" numCol="1" anchor="t" anchorCtr="0" compatLnSpc="1">
            <a:prstTxWarp prst="textNoShape">
              <a:avLst/>
            </a:prstTxWarp>
          </a:bodyPr>
          <a:lstStyle/>
          <a:p>
            <a:endParaRPr lang="en-GB" sz="1013" dirty="0">
              <a:solidFill>
                <a:prstClr val="black"/>
              </a:solidFill>
            </a:endParaRPr>
          </a:p>
        </p:txBody>
      </p:sp>
      <p:sp>
        <p:nvSpPr>
          <p:cNvPr id="11" name="Title 6">
            <a:extLst>
              <a:ext uri="{FF2B5EF4-FFF2-40B4-BE49-F238E27FC236}">
                <a16:creationId xmlns:a16="http://schemas.microsoft.com/office/drawing/2014/main" id="{4C9C6CBA-68F5-4C74-9572-E1C98051DDA2}"/>
              </a:ext>
            </a:extLst>
          </p:cNvPr>
          <p:cNvSpPr txBox="1">
            <a:spLocks/>
          </p:cNvSpPr>
          <p:nvPr/>
        </p:nvSpPr>
        <p:spPr>
          <a:xfrm>
            <a:off x="-12630" y="1"/>
            <a:ext cx="5952782" cy="484188"/>
          </a:xfrm>
          <a:prstGeom prst="roundRect">
            <a:avLst>
              <a:gd name="adj" fmla="val 0"/>
            </a:avLst>
          </a:prstGeom>
          <a:solidFill>
            <a:srgbClr val="AB0709"/>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000">
                <a:solidFill>
                  <a:schemeClr val="bg1"/>
                </a:solidFill>
                <a:latin typeface="Arial" pitchFamily="34" charset="0"/>
                <a:ea typeface="+mj-ea"/>
                <a:cs typeface="Arial" pitchFamily="34" charset="0"/>
              </a:defRPr>
            </a:lvl1pPr>
          </a:lstStyle>
          <a:p>
            <a:r>
              <a:rPr lang="en-GB" sz="2200" dirty="0">
                <a:latin typeface="+mn-lt"/>
              </a:rPr>
              <a:t>Design in impact tracking … value not just volume</a:t>
            </a:r>
          </a:p>
        </p:txBody>
      </p:sp>
      <p:grpSp>
        <p:nvGrpSpPr>
          <p:cNvPr id="12" name="Group 11">
            <a:extLst>
              <a:ext uri="{FF2B5EF4-FFF2-40B4-BE49-F238E27FC236}">
                <a16:creationId xmlns:a16="http://schemas.microsoft.com/office/drawing/2014/main" id="{FB37A55C-5876-451E-95E7-1BDB99529C6C}"/>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957F60A9-0421-4533-94C1-56C215219B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4" name="TextBox 13">
              <a:extLst>
                <a:ext uri="{FF2B5EF4-FFF2-40B4-BE49-F238E27FC236}">
                  <a16:creationId xmlns:a16="http://schemas.microsoft.com/office/drawing/2014/main" id="{0F43A527-D2AE-4A1F-9341-FA30800131B1}"/>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3024077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desk&#10;&#10;Description generated with very high confidence">
            <a:extLst>
              <a:ext uri="{FF2B5EF4-FFF2-40B4-BE49-F238E27FC236}">
                <a16:creationId xmlns:a16="http://schemas.microsoft.com/office/drawing/2014/main" id="{C899105E-0BD0-45FB-BF45-C9A58EDD4A8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2643188" y="894086"/>
            <a:ext cx="486222" cy="486222"/>
          </a:xfrm>
          <a:prstGeom prst="rect">
            <a:avLst/>
          </a:prstGeom>
          <a:noFill/>
        </p:spPr>
        <p:txBody>
          <a:bodyPr vert="horz" wrap="square" lIns="38576" tIns="19289" rIns="38576" bIns="19289" numCol="1" anchor="t" anchorCtr="0" compatLnSpc="1">
            <a:prstTxWarp prst="textNoShape">
              <a:avLst/>
            </a:prstTxWarp>
          </a:bodyPr>
          <a:lstStyle/>
          <a:p>
            <a:endParaRPr lang="en-GB" sz="760" dirty="0">
              <a:solidFill>
                <a:prstClr val="black"/>
              </a:solidFill>
            </a:endParaRPr>
          </a:p>
        </p:txBody>
      </p:sp>
      <p:sp>
        <p:nvSpPr>
          <p:cNvPr id="9" name="Title 6"/>
          <p:cNvSpPr txBox="1">
            <a:spLocks/>
          </p:cNvSpPr>
          <p:nvPr/>
        </p:nvSpPr>
        <p:spPr>
          <a:xfrm>
            <a:off x="-12630" y="1"/>
            <a:ext cx="7104910" cy="484188"/>
          </a:xfrm>
          <a:prstGeom prst="roundRect">
            <a:avLst>
              <a:gd name="adj" fmla="val 0"/>
            </a:avLst>
          </a:prstGeom>
          <a:solidFill>
            <a:srgbClr val="AB0709"/>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000">
                <a:solidFill>
                  <a:schemeClr val="bg1"/>
                </a:solidFill>
                <a:latin typeface="Arial" pitchFamily="34" charset="0"/>
                <a:ea typeface="+mj-ea"/>
                <a:cs typeface="Arial" pitchFamily="34" charset="0"/>
              </a:defRPr>
            </a:lvl1pPr>
          </a:lstStyle>
          <a:p>
            <a:r>
              <a:rPr lang="en-GB" sz="2200" dirty="0">
                <a:latin typeface="+mn-lt"/>
              </a:rPr>
              <a:t>Engage operational managers as part of the “learning team”</a:t>
            </a:r>
          </a:p>
        </p:txBody>
      </p:sp>
      <p:grpSp>
        <p:nvGrpSpPr>
          <p:cNvPr id="10" name="Group 9">
            <a:extLst>
              <a:ext uri="{FF2B5EF4-FFF2-40B4-BE49-F238E27FC236}">
                <a16:creationId xmlns:a16="http://schemas.microsoft.com/office/drawing/2014/main" id="{02C867BF-55D1-4723-AB97-BFEB50CF6149}"/>
              </a:ext>
            </a:extLst>
          </p:cNvPr>
          <p:cNvGrpSpPr/>
          <p:nvPr/>
        </p:nvGrpSpPr>
        <p:grpSpPr>
          <a:xfrm>
            <a:off x="7722013" y="4444009"/>
            <a:ext cx="1173162" cy="488149"/>
            <a:chOff x="7722013" y="4418842"/>
            <a:chExt cx="1173162" cy="488149"/>
          </a:xfrm>
        </p:grpSpPr>
        <p:pic>
          <p:nvPicPr>
            <p:cNvPr id="11" name="Picture 10">
              <a:extLst>
                <a:ext uri="{FF2B5EF4-FFF2-40B4-BE49-F238E27FC236}">
                  <a16:creationId xmlns:a16="http://schemas.microsoft.com/office/drawing/2014/main" id="{1E46CA01-C2E3-40F1-8313-A15D6D4F1B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2" name="TextBox 11">
              <a:extLst>
                <a:ext uri="{FF2B5EF4-FFF2-40B4-BE49-F238E27FC236}">
                  <a16:creationId xmlns:a16="http://schemas.microsoft.com/office/drawing/2014/main" id="{2ACFEB2F-BDAA-487F-AD76-48CA95E72CB5}"/>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1758059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ens, Camera Lens, Focus, Focusing, Hand Holding Lens">
            <a:extLst>
              <a:ext uri="{FF2B5EF4-FFF2-40B4-BE49-F238E27FC236}">
                <a16:creationId xmlns:a16="http://schemas.microsoft.com/office/drawing/2014/main" id="{33F3C2A9-ABD0-4CED-A362-AEDE3AAB315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52" y="-20898"/>
            <a:ext cx="9162930" cy="5164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3848" y="4642217"/>
            <a:ext cx="2862572" cy="369332"/>
          </a:xfrm>
          <a:prstGeom prst="rect">
            <a:avLst/>
          </a:prstGeom>
          <a:noFill/>
        </p:spPr>
        <p:txBody>
          <a:bodyPr wrap="square" rtlCol="0">
            <a:spAutoFit/>
          </a:bodyPr>
          <a:lstStyle/>
          <a:p>
            <a:endParaRPr lang="en-GB" dirty="0">
              <a:solidFill>
                <a:schemeClr val="bg1"/>
              </a:solidFill>
            </a:endParaRPr>
          </a:p>
        </p:txBody>
      </p:sp>
      <p:sp>
        <p:nvSpPr>
          <p:cNvPr id="10" name="Title 6">
            <a:extLst>
              <a:ext uri="{FF2B5EF4-FFF2-40B4-BE49-F238E27FC236}">
                <a16:creationId xmlns:a16="http://schemas.microsoft.com/office/drawing/2014/main" id="{D0962FB6-E9AE-42DA-AD3B-E20A1EB81217}"/>
              </a:ext>
            </a:extLst>
          </p:cNvPr>
          <p:cNvSpPr txBox="1">
            <a:spLocks/>
          </p:cNvSpPr>
          <p:nvPr/>
        </p:nvSpPr>
        <p:spPr>
          <a:xfrm>
            <a:off x="395288" y="342842"/>
            <a:ext cx="4248720" cy="932764"/>
          </a:xfrm>
          <a:prstGeom prst="roundRect">
            <a:avLst>
              <a:gd name="adj" fmla="val 0"/>
            </a:avLst>
          </a:prstGeom>
          <a:solidFill>
            <a:srgbClr val="1E7878"/>
          </a:solidFill>
          <a:effectLst>
            <a:outerShdw blurRad="50800" dist="38100" dir="2700000" algn="tl" rotWithShape="0">
              <a:prstClr val="black">
                <a:alpha val="40000"/>
              </a:prstClr>
            </a:outerShdw>
          </a:effectLst>
        </p:spPr>
        <p:txBody>
          <a:bodyPr vert="horz" wrap="square" lIns="91440" tIns="0" rIns="0" bIns="36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600">
                <a:solidFill>
                  <a:schemeClr val="bg1"/>
                </a:solidFill>
                <a:latin typeface="Arial" pitchFamily="34" charset="0"/>
                <a:ea typeface="+mj-ea"/>
                <a:cs typeface="Arial" pitchFamily="34" charset="0"/>
              </a:defRPr>
            </a:lvl1pPr>
          </a:lstStyle>
          <a:p>
            <a:pPr marL="0" indent="0" algn="ctr">
              <a:lnSpc>
                <a:spcPct val="100000"/>
              </a:lnSpc>
            </a:pPr>
            <a:r>
              <a:rPr lang="en-US" sz="2800" b="1" dirty="0">
                <a:latin typeface="+mn-lt"/>
              </a:rPr>
              <a:t>Refocusing the L&amp;D team </a:t>
            </a:r>
            <a:br>
              <a:rPr lang="en-US" sz="2800" b="1" dirty="0">
                <a:latin typeface="+mn-lt"/>
              </a:rPr>
            </a:br>
            <a:r>
              <a:rPr lang="en-US" sz="2800" b="1" dirty="0">
                <a:latin typeface="+mn-lt"/>
              </a:rPr>
              <a:t>and their development</a:t>
            </a:r>
            <a:endParaRPr lang="en-GB" sz="2800" b="1" dirty="0">
              <a:latin typeface="+mn-lt"/>
            </a:endParaRPr>
          </a:p>
        </p:txBody>
      </p:sp>
      <p:grpSp>
        <p:nvGrpSpPr>
          <p:cNvPr id="13" name="Group 12">
            <a:extLst>
              <a:ext uri="{FF2B5EF4-FFF2-40B4-BE49-F238E27FC236}">
                <a16:creationId xmlns:a16="http://schemas.microsoft.com/office/drawing/2014/main" id="{606CC719-30BB-4066-AD89-8DE4A3917614}"/>
              </a:ext>
            </a:extLst>
          </p:cNvPr>
          <p:cNvGrpSpPr/>
          <p:nvPr/>
        </p:nvGrpSpPr>
        <p:grpSpPr>
          <a:xfrm>
            <a:off x="7722013" y="4444009"/>
            <a:ext cx="1173162" cy="488149"/>
            <a:chOff x="7722013" y="4418842"/>
            <a:chExt cx="1173162" cy="488149"/>
          </a:xfrm>
        </p:grpSpPr>
        <p:pic>
          <p:nvPicPr>
            <p:cNvPr id="14" name="Picture 13">
              <a:extLst>
                <a:ext uri="{FF2B5EF4-FFF2-40B4-BE49-F238E27FC236}">
                  <a16:creationId xmlns:a16="http://schemas.microsoft.com/office/drawing/2014/main" id="{A8D007C3-1947-4C23-9D8D-00B53FA211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7" name="TextBox 16">
              <a:extLst>
                <a:ext uri="{FF2B5EF4-FFF2-40B4-BE49-F238E27FC236}">
                  <a16:creationId xmlns:a16="http://schemas.microsoft.com/office/drawing/2014/main" id="{98A4020F-5C1D-4E8C-8D39-13D8812FD2F3}"/>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7073728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Title 6"/>
          <p:cNvSpPr txBox="1">
            <a:spLocks/>
          </p:cNvSpPr>
          <p:nvPr/>
        </p:nvSpPr>
        <p:spPr>
          <a:xfrm>
            <a:off x="1" y="1"/>
            <a:ext cx="7668344" cy="492918"/>
          </a:xfrm>
          <a:prstGeom prst="roundRect">
            <a:avLst>
              <a:gd name="adj" fmla="val 0"/>
            </a:avLst>
          </a:prstGeom>
          <a:solidFill>
            <a:srgbClr val="1E7878"/>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rgbClr val="F79646"/>
              </a:buClr>
              <a:buSzTx/>
              <a:tabLst/>
              <a:defRPr sz="2933">
                <a:solidFill>
                  <a:prstClr val="white"/>
                </a:solidFill>
                <a:latin typeface="Calibri"/>
                <a:ea typeface="+mj-ea"/>
                <a:cs typeface="Arial" pitchFamily="34" charset="0"/>
              </a:defRPr>
            </a:lvl1pPr>
          </a:lstStyle>
          <a:p>
            <a:pPr marL="270272" indent="-201216" defTabSz="685800"/>
            <a:r>
              <a:rPr lang="en-US" sz="2200" dirty="0"/>
              <a:t>What does this require for L&amp;D teams; New CIPD Profession Map</a:t>
            </a:r>
            <a:endParaRPr lang="en-GB" sz="22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726" y="861543"/>
            <a:ext cx="2880320" cy="403533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739BF75-64D8-4B14-B23D-D43FF70BE1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7944" y="892880"/>
            <a:ext cx="4651185" cy="3456384"/>
          </a:xfrm>
          <a:prstGeom prst="rect">
            <a:avLst/>
          </a:prstGeom>
        </p:spPr>
      </p:pic>
      <p:grpSp>
        <p:nvGrpSpPr>
          <p:cNvPr id="7" name="Group 6">
            <a:extLst>
              <a:ext uri="{FF2B5EF4-FFF2-40B4-BE49-F238E27FC236}">
                <a16:creationId xmlns:a16="http://schemas.microsoft.com/office/drawing/2014/main" id="{190CE882-EBB0-4105-B4A9-810444F7DFB3}"/>
              </a:ext>
            </a:extLst>
          </p:cNvPr>
          <p:cNvGrpSpPr/>
          <p:nvPr/>
        </p:nvGrpSpPr>
        <p:grpSpPr>
          <a:xfrm>
            <a:off x="7722013" y="4418842"/>
            <a:ext cx="1173162" cy="510242"/>
            <a:chOff x="7722013" y="4418842"/>
            <a:chExt cx="1173162" cy="510242"/>
          </a:xfrm>
        </p:grpSpPr>
        <p:pic>
          <p:nvPicPr>
            <p:cNvPr id="9" name="Picture 8">
              <a:extLst>
                <a:ext uri="{FF2B5EF4-FFF2-40B4-BE49-F238E27FC236}">
                  <a16:creationId xmlns:a16="http://schemas.microsoft.com/office/drawing/2014/main" id="{7CABE323-EB5E-4B14-A654-5C30EB822912}"/>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0" name="TextBox 9">
              <a:extLst>
                <a:ext uri="{FF2B5EF4-FFF2-40B4-BE49-F238E27FC236}">
                  <a16:creationId xmlns:a16="http://schemas.microsoft.com/office/drawing/2014/main" id="{1C0EAC58-5508-46F1-ADF5-AEE5FFD68E61}"/>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399703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Title 6"/>
          <p:cNvSpPr txBox="1">
            <a:spLocks/>
          </p:cNvSpPr>
          <p:nvPr/>
        </p:nvSpPr>
        <p:spPr>
          <a:xfrm>
            <a:off x="1" y="1"/>
            <a:ext cx="7596336" cy="492918"/>
          </a:xfrm>
          <a:prstGeom prst="roundRect">
            <a:avLst>
              <a:gd name="adj" fmla="val 0"/>
            </a:avLst>
          </a:prstGeom>
          <a:solidFill>
            <a:srgbClr val="1E7878"/>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rgbClr val="F79646"/>
              </a:buClr>
              <a:buSzTx/>
              <a:tabLst/>
              <a:defRPr sz="2933">
                <a:solidFill>
                  <a:prstClr val="white"/>
                </a:solidFill>
                <a:latin typeface="Calibri"/>
                <a:ea typeface="+mj-ea"/>
                <a:cs typeface="Arial" pitchFamily="34" charset="0"/>
              </a:defRPr>
            </a:lvl1pPr>
          </a:lstStyle>
          <a:p>
            <a:pPr marL="270272" indent="-201216" defTabSz="685800"/>
            <a:r>
              <a:rPr lang="en-US" sz="2200" dirty="0"/>
              <a:t>Time to invest in the professional development of the L&amp;D team</a:t>
            </a:r>
            <a:endParaRPr lang="en-GB" sz="2200" dirty="0"/>
          </a:p>
        </p:txBody>
      </p:sp>
      <p:sp>
        <p:nvSpPr>
          <p:cNvPr id="8" name="TextBox 7"/>
          <p:cNvSpPr txBox="1"/>
          <p:nvPr/>
        </p:nvSpPr>
        <p:spPr>
          <a:xfrm>
            <a:off x="93726" y="4742698"/>
            <a:ext cx="7850125" cy="300082"/>
          </a:xfrm>
          <a:prstGeom prst="rect">
            <a:avLst/>
          </a:prstGeom>
          <a:noFill/>
        </p:spPr>
        <p:txBody>
          <a:bodyPr wrap="square" rtlCol="0">
            <a:spAutoFit/>
          </a:bodyPr>
          <a:lstStyle/>
          <a:p>
            <a:pPr defTabSz="685800"/>
            <a:r>
              <a:rPr lang="en-GB" sz="1350" dirty="0">
                <a:solidFill>
                  <a:srgbClr val="000000"/>
                </a:solidFill>
                <a:latin typeface="Calibri" panose="020F0502020204030204"/>
              </a:rPr>
              <a:t>https://www.cipd.co.uk/learn/people-development-epicentre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830" y="1995686"/>
            <a:ext cx="8909044" cy="2471738"/>
          </a:xfrm>
          <a:prstGeom prst="rect">
            <a:avLst/>
          </a:prstGeom>
        </p:spPr>
      </p:pic>
      <p:sp>
        <p:nvSpPr>
          <p:cNvPr id="3" name="TextBox 2">
            <a:extLst>
              <a:ext uri="{FF2B5EF4-FFF2-40B4-BE49-F238E27FC236}">
                <a16:creationId xmlns:a16="http://schemas.microsoft.com/office/drawing/2014/main" id="{CD99F090-5C44-41EB-BAB9-7D51EC82483D}"/>
              </a:ext>
            </a:extLst>
          </p:cNvPr>
          <p:cNvSpPr txBox="1"/>
          <p:nvPr/>
        </p:nvSpPr>
        <p:spPr>
          <a:xfrm>
            <a:off x="229683" y="867630"/>
            <a:ext cx="8684633" cy="377026"/>
          </a:xfrm>
          <a:prstGeom prst="rect">
            <a:avLst/>
          </a:prstGeom>
          <a:noFill/>
        </p:spPr>
        <p:txBody>
          <a:bodyPr wrap="square" rtlCol="0">
            <a:spAutoFit/>
          </a:bodyPr>
          <a:lstStyle/>
          <a:p>
            <a:r>
              <a:rPr lang="en-GB" sz="1850" b="1" dirty="0">
                <a:solidFill>
                  <a:srgbClr val="9A7AA1"/>
                </a:solidFill>
              </a:rPr>
              <a:t>48% of L&amp;D practitioners are ‘extremely concerned’ with lack of time on own learning </a:t>
            </a:r>
          </a:p>
        </p:txBody>
      </p:sp>
      <p:sp>
        <p:nvSpPr>
          <p:cNvPr id="7" name="TextBox 6">
            <a:extLst>
              <a:ext uri="{FF2B5EF4-FFF2-40B4-BE49-F238E27FC236}">
                <a16:creationId xmlns:a16="http://schemas.microsoft.com/office/drawing/2014/main" id="{68FF2C72-7DA7-4682-859C-C5A34653A87B}"/>
              </a:ext>
            </a:extLst>
          </p:cNvPr>
          <p:cNvSpPr txBox="1"/>
          <p:nvPr/>
        </p:nvSpPr>
        <p:spPr>
          <a:xfrm>
            <a:off x="195814" y="1599258"/>
            <a:ext cx="8684633" cy="377026"/>
          </a:xfrm>
          <a:prstGeom prst="rect">
            <a:avLst/>
          </a:prstGeom>
          <a:noFill/>
        </p:spPr>
        <p:txBody>
          <a:bodyPr wrap="square" rtlCol="0">
            <a:spAutoFit/>
          </a:bodyPr>
          <a:lstStyle/>
          <a:p>
            <a:r>
              <a:rPr lang="en-GB" sz="1850" b="1" dirty="0">
                <a:solidFill>
                  <a:srgbClr val="9A7AA1"/>
                </a:solidFill>
              </a:rPr>
              <a:t>Most effective methods			  Barriers to overcome</a:t>
            </a:r>
          </a:p>
        </p:txBody>
      </p:sp>
      <p:grpSp>
        <p:nvGrpSpPr>
          <p:cNvPr id="9" name="Group 8">
            <a:extLst>
              <a:ext uri="{FF2B5EF4-FFF2-40B4-BE49-F238E27FC236}">
                <a16:creationId xmlns:a16="http://schemas.microsoft.com/office/drawing/2014/main" id="{244933D5-5CD7-4D93-997D-8CA84214D534}"/>
              </a:ext>
            </a:extLst>
          </p:cNvPr>
          <p:cNvGrpSpPr/>
          <p:nvPr/>
        </p:nvGrpSpPr>
        <p:grpSpPr>
          <a:xfrm>
            <a:off x="7722013" y="4418842"/>
            <a:ext cx="1173162" cy="510242"/>
            <a:chOff x="7722013" y="4418842"/>
            <a:chExt cx="1173162" cy="510242"/>
          </a:xfrm>
        </p:grpSpPr>
        <p:pic>
          <p:nvPicPr>
            <p:cNvPr id="10" name="Picture 9">
              <a:extLst>
                <a:ext uri="{FF2B5EF4-FFF2-40B4-BE49-F238E27FC236}">
                  <a16:creationId xmlns:a16="http://schemas.microsoft.com/office/drawing/2014/main" id="{EC95E3E4-FDCE-43CE-B040-D38D1A9B09AD}"/>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1" name="TextBox 10">
              <a:extLst>
                <a:ext uri="{FF2B5EF4-FFF2-40B4-BE49-F238E27FC236}">
                  <a16:creationId xmlns:a16="http://schemas.microsoft.com/office/drawing/2014/main" id="{C345557B-5EA6-4BA8-8386-CF961EE3E030}"/>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29583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graysc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3897306" y="0"/>
            <a:ext cx="5246694" cy="5143500"/>
          </a:xfrm>
          <a:prstGeom prst="rect">
            <a:avLst/>
          </a:prstGeom>
        </p:spPr>
      </p:pic>
      <p:sp>
        <p:nvSpPr>
          <p:cNvPr id="5" name="TextBox 4"/>
          <p:cNvSpPr txBox="1"/>
          <p:nvPr/>
        </p:nvSpPr>
        <p:spPr>
          <a:xfrm>
            <a:off x="3203848" y="4642217"/>
            <a:ext cx="2862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7722013" y="4418842"/>
            <a:ext cx="1173162" cy="488149"/>
            <a:chOff x="7722013" y="4418842"/>
            <a:chExt cx="1173162" cy="488149"/>
          </a:xfrm>
        </p:grpSpPr>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6" name="TextBox 15"/>
            <p:cNvSpPr txBox="1"/>
            <p:nvPr/>
          </p:nvSpPr>
          <p:spPr>
            <a:xfrm>
              <a:off x="7722013" y="4418842"/>
              <a:ext cx="35397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alibri"/>
                  <a:ea typeface="+mn-ea"/>
                  <a:cs typeface="+mn-cs"/>
                </a:rPr>
                <a:t>©</a:t>
              </a:r>
            </a:p>
          </p:txBody>
        </p:sp>
      </p:grpSp>
      <p:grpSp>
        <p:nvGrpSpPr>
          <p:cNvPr id="3" name="Group 2">
            <a:extLst>
              <a:ext uri="{FF2B5EF4-FFF2-40B4-BE49-F238E27FC236}">
                <a16:creationId xmlns:a16="http://schemas.microsoft.com/office/drawing/2014/main" id="{CD3C3CD3-3E47-45D5-BCEF-43EF37C88EE1}"/>
              </a:ext>
            </a:extLst>
          </p:cNvPr>
          <p:cNvGrpSpPr/>
          <p:nvPr/>
        </p:nvGrpSpPr>
        <p:grpSpPr>
          <a:xfrm>
            <a:off x="0" y="-5207"/>
            <a:ext cx="4860032" cy="5148707"/>
            <a:chOff x="0" y="-5207"/>
            <a:chExt cx="4860032" cy="5148707"/>
          </a:xfrm>
        </p:grpSpPr>
        <p:sp>
          <p:nvSpPr>
            <p:cNvPr id="11" name="Title 6"/>
            <p:cNvSpPr txBox="1">
              <a:spLocks/>
            </p:cNvSpPr>
            <p:nvPr/>
          </p:nvSpPr>
          <p:spPr>
            <a:xfrm>
              <a:off x="0" y="-5207"/>
              <a:ext cx="4860032" cy="1208805"/>
            </a:xfrm>
            <a:prstGeom prst="roundRect">
              <a:avLst>
                <a:gd name="adj" fmla="val 0"/>
              </a:avLst>
            </a:prstGeom>
            <a:solidFill>
              <a:srgbClr val="003F72"/>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tab pos="5468938" algn="l"/>
                </a:tabLst>
                <a:defRPr sz="2200">
                  <a:solidFill>
                    <a:schemeClr val="bg1"/>
                  </a:solidFill>
                  <a:ea typeface="+mj-ea"/>
                  <a:cs typeface="Arial" pitchFamily="34" charset="0"/>
                </a:defRPr>
              </a:lvl1pPr>
            </a:lstStyle>
            <a:p>
              <a:pPr marL="0" indent="0" algn="ctr">
                <a:lnSpc>
                  <a:spcPct val="100000"/>
                </a:lnSpc>
              </a:pPr>
              <a:r>
                <a:rPr lang="en-US" dirty="0"/>
                <a:t>Chartered Institute of Personal and Development; epicenter of L&amp;D thinking</a:t>
              </a:r>
              <a:endParaRPr lang="en-GB" dirty="0"/>
            </a:p>
          </p:txBody>
        </p:sp>
        <p:sp>
          <p:nvSpPr>
            <p:cNvPr id="7" name="Rectangle 6"/>
            <p:cNvSpPr/>
            <p:nvPr/>
          </p:nvSpPr>
          <p:spPr>
            <a:xfrm>
              <a:off x="0" y="1131590"/>
              <a:ext cx="4860032" cy="4011910"/>
            </a:xfrm>
            <a:prstGeom prst="rect">
              <a:avLst/>
            </a:prstGeom>
            <a:solidFill>
              <a:srgbClr val="003F72"/>
            </a:solidFill>
          </p:spPr>
          <p:txBody>
            <a:bodyPr vert="horz" wrap="square" lIns="91440" tIns="0" rIns="0" bIns="72000" rtlCol="0" anchor="t" anchorCtr="0">
              <a:noAutofit/>
            </a:bodyPr>
            <a:lstStyle/>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Research</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New Profession Map</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Thought-leadership</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Credible career partner</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Professional courses</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Qualifications</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Online resources</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Networking</a:t>
              </a: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Consultancy</a:t>
              </a:r>
            </a:p>
            <a:p>
              <a:pPr marL="85725" indent="6350" algn="ctr">
                <a:spcBef>
                  <a:spcPct val="0"/>
                </a:spcBef>
                <a:buClr>
                  <a:schemeClr val="accent6"/>
                </a:buClr>
                <a:tabLst>
                  <a:tab pos="5468938" algn="l"/>
                </a:tabLst>
              </a:pPr>
              <a:endParaRPr lang="en-GB" sz="2800" dirty="0">
                <a:solidFill>
                  <a:schemeClr val="bg1"/>
                </a:solidFill>
                <a:ea typeface="+mj-ea"/>
                <a:cs typeface="Arial" pitchFamily="34" charset="0"/>
              </a:endParaRPr>
            </a:p>
            <a:p>
              <a:pPr marL="85725" indent="6350" algn="ctr">
                <a:spcBef>
                  <a:spcPct val="0"/>
                </a:spcBef>
                <a:buClr>
                  <a:schemeClr val="accent6"/>
                </a:buClr>
                <a:tabLst>
                  <a:tab pos="5468938" algn="l"/>
                </a:tabLst>
              </a:pPr>
              <a:r>
                <a:rPr lang="en-GB" sz="2200" dirty="0">
                  <a:solidFill>
                    <a:schemeClr val="bg1"/>
                  </a:solidFill>
                  <a:ea typeface="+mj-ea"/>
                  <a:cs typeface="Arial" pitchFamily="34" charset="0"/>
                </a:rPr>
                <a:t>Google “CIPD Epicentre”</a:t>
              </a:r>
            </a:p>
            <a:p>
              <a:pPr marL="85725" indent="6350">
                <a:spcBef>
                  <a:spcPct val="0"/>
                </a:spcBef>
                <a:buClr>
                  <a:schemeClr val="accent6"/>
                </a:buClr>
                <a:tabLst>
                  <a:tab pos="5468938" algn="l"/>
                </a:tabLst>
              </a:pPr>
              <a:endParaRPr lang="en-GB" sz="3600" b="1" dirty="0">
                <a:solidFill>
                  <a:schemeClr val="bg1"/>
                </a:solidFill>
                <a:ea typeface="+mj-ea"/>
                <a:cs typeface="Arial" pitchFamily="34" charset="0"/>
              </a:endParaRPr>
            </a:p>
          </p:txBody>
        </p:sp>
      </p:grpSp>
    </p:spTree>
    <p:extLst>
      <p:ext uri="{BB962C8B-B14F-4D97-AF65-F5344CB8AC3E}">
        <p14:creationId xmlns:p14="http://schemas.microsoft.com/office/powerpoint/2010/main" val="203981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Title 6"/>
          <p:cNvSpPr txBox="1">
            <a:spLocks/>
          </p:cNvSpPr>
          <p:nvPr/>
        </p:nvSpPr>
        <p:spPr>
          <a:xfrm>
            <a:off x="1" y="1"/>
            <a:ext cx="6516215" cy="492918"/>
          </a:xfrm>
          <a:prstGeom prst="roundRect">
            <a:avLst>
              <a:gd name="adj" fmla="val 0"/>
            </a:avLst>
          </a:prstGeom>
          <a:solidFill>
            <a:srgbClr val="1E7878"/>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rgbClr val="F79646"/>
              </a:buClr>
              <a:buSzTx/>
              <a:tabLst/>
              <a:defRPr sz="2933">
                <a:solidFill>
                  <a:prstClr val="white"/>
                </a:solidFill>
                <a:latin typeface="Calibri"/>
                <a:ea typeface="+mj-ea"/>
                <a:cs typeface="Arial" pitchFamily="34" charset="0"/>
              </a:defRPr>
            </a:lvl1pPr>
          </a:lstStyle>
          <a:p>
            <a:pPr marL="270272" indent="-201216" defTabSz="685800"/>
            <a:r>
              <a:rPr lang="en-US" sz="2200" dirty="0"/>
              <a:t>3 key focus and development areas for core knowledge</a:t>
            </a:r>
            <a:endParaRPr lang="en-GB" sz="2200" dirty="0"/>
          </a:p>
        </p:txBody>
      </p:sp>
      <p:sp>
        <p:nvSpPr>
          <p:cNvPr id="8" name="TextBox 7"/>
          <p:cNvSpPr txBox="1"/>
          <p:nvPr/>
        </p:nvSpPr>
        <p:spPr>
          <a:xfrm>
            <a:off x="93726" y="4742698"/>
            <a:ext cx="7850125" cy="300082"/>
          </a:xfrm>
          <a:prstGeom prst="rect">
            <a:avLst/>
          </a:prstGeom>
          <a:noFill/>
        </p:spPr>
        <p:txBody>
          <a:bodyPr wrap="square" rtlCol="0">
            <a:spAutoFit/>
          </a:bodyPr>
          <a:lstStyle/>
          <a:p>
            <a:pPr defTabSz="685800"/>
            <a:r>
              <a:rPr lang="en-GB" sz="1350" dirty="0">
                <a:solidFill>
                  <a:srgbClr val="000000"/>
                </a:solidFill>
                <a:latin typeface="Calibri" panose="020F0502020204030204"/>
              </a:rPr>
              <a:t>https://www.cipd.co.uk/learn/people-development-epicentre</a:t>
            </a:r>
          </a:p>
        </p:txBody>
      </p:sp>
      <p:grpSp>
        <p:nvGrpSpPr>
          <p:cNvPr id="2" name="Group 1"/>
          <p:cNvGrpSpPr/>
          <p:nvPr/>
        </p:nvGrpSpPr>
        <p:grpSpPr>
          <a:xfrm>
            <a:off x="341892" y="524485"/>
            <a:ext cx="8488792" cy="1870442"/>
            <a:chOff x="436805" y="1420853"/>
            <a:chExt cx="11318389" cy="249392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805" y="1539110"/>
              <a:ext cx="11318389" cy="2375665"/>
            </a:xfrm>
            <a:prstGeom prst="rect">
              <a:avLst/>
            </a:prstGeom>
          </p:spPr>
        </p:pic>
        <p:sp>
          <p:nvSpPr>
            <p:cNvPr id="7" name="Rectangle 6"/>
            <p:cNvSpPr/>
            <p:nvPr/>
          </p:nvSpPr>
          <p:spPr>
            <a:xfrm>
              <a:off x="620110" y="1420853"/>
              <a:ext cx="5202621" cy="6601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grpSp>
      <p:sp>
        <p:nvSpPr>
          <p:cNvPr id="3" name="TextBox 2"/>
          <p:cNvSpPr txBox="1"/>
          <p:nvPr/>
        </p:nvSpPr>
        <p:spPr>
          <a:xfrm>
            <a:off x="500062" y="2564111"/>
            <a:ext cx="2471738" cy="1938992"/>
          </a:xfrm>
          <a:prstGeom prst="rect">
            <a:avLst/>
          </a:prstGeom>
          <a:noFill/>
        </p:spPr>
        <p:txBody>
          <a:bodyPr wrap="square" rtlCol="0">
            <a:spAutoFit/>
          </a:bodyPr>
          <a:lstStyle/>
          <a:p>
            <a:pPr defTabSz="685800"/>
            <a:r>
              <a:rPr lang="en-GB" sz="1500" b="1" dirty="0">
                <a:solidFill>
                  <a:srgbClr val="501E5D"/>
                </a:solidFill>
                <a:latin typeface="Calibri" panose="020F0502020204030204"/>
              </a:rPr>
              <a:t>Business acumen</a:t>
            </a:r>
          </a:p>
          <a:p>
            <a:pPr defTabSz="685800"/>
            <a:endParaRPr lang="en-GB" sz="1500" dirty="0">
              <a:solidFill>
                <a:srgbClr val="007977"/>
              </a:solidFill>
              <a:latin typeface="Calibri" panose="020F0502020204030204"/>
            </a:endParaRPr>
          </a:p>
          <a:p>
            <a:pPr defTabSz="685800"/>
            <a:r>
              <a:rPr lang="en-GB" sz="1500" b="1" dirty="0">
                <a:solidFill>
                  <a:srgbClr val="0E838E"/>
                </a:solidFill>
                <a:latin typeface="Calibri" panose="020F0502020204030204"/>
              </a:rPr>
              <a:t>90% </a:t>
            </a:r>
            <a:r>
              <a:rPr lang="en-GB" sz="1500" dirty="0">
                <a:solidFill>
                  <a:srgbClr val="0E838E"/>
                </a:solidFill>
                <a:latin typeface="Calibri" panose="020F0502020204030204"/>
              </a:rPr>
              <a:t>identify business acumen as a priority development area; </a:t>
            </a:r>
            <a:r>
              <a:rPr lang="en-GB" sz="1500" b="1" dirty="0">
                <a:solidFill>
                  <a:srgbClr val="0E838E"/>
                </a:solidFill>
                <a:latin typeface="Calibri" panose="020F0502020204030204"/>
              </a:rPr>
              <a:t>42%</a:t>
            </a:r>
            <a:r>
              <a:rPr lang="en-GB" sz="1500" dirty="0">
                <a:solidFill>
                  <a:srgbClr val="0E838E"/>
                </a:solidFill>
                <a:latin typeface="Calibri" panose="020F0502020204030204"/>
              </a:rPr>
              <a:t> of business leaders think L&amp;D teams have the business acumen they expect</a:t>
            </a:r>
          </a:p>
        </p:txBody>
      </p:sp>
      <p:sp>
        <p:nvSpPr>
          <p:cNvPr id="10" name="TextBox 9"/>
          <p:cNvSpPr txBox="1"/>
          <p:nvPr/>
        </p:nvSpPr>
        <p:spPr>
          <a:xfrm>
            <a:off x="3396853" y="2564110"/>
            <a:ext cx="2471738" cy="1708160"/>
          </a:xfrm>
          <a:prstGeom prst="rect">
            <a:avLst/>
          </a:prstGeom>
          <a:noFill/>
        </p:spPr>
        <p:txBody>
          <a:bodyPr wrap="square" rtlCol="0">
            <a:spAutoFit/>
          </a:bodyPr>
          <a:lstStyle/>
          <a:p>
            <a:pPr defTabSz="685800"/>
            <a:r>
              <a:rPr lang="en-GB" sz="1500" b="1" dirty="0">
                <a:solidFill>
                  <a:srgbClr val="501E5D"/>
                </a:solidFill>
                <a:latin typeface="Calibri" panose="020F0502020204030204"/>
              </a:rPr>
              <a:t>Analytics and creating value </a:t>
            </a:r>
          </a:p>
          <a:p>
            <a:pPr defTabSz="685800"/>
            <a:endParaRPr lang="en-GB" sz="1500" dirty="0">
              <a:solidFill>
                <a:srgbClr val="007977"/>
              </a:solidFill>
              <a:latin typeface="Calibri" panose="020F0502020204030204"/>
            </a:endParaRPr>
          </a:p>
          <a:p>
            <a:pPr defTabSz="685800"/>
            <a:r>
              <a:rPr lang="en-GB" sz="1500" b="1" dirty="0">
                <a:solidFill>
                  <a:srgbClr val="0E838E"/>
                </a:solidFill>
                <a:latin typeface="Calibri" panose="020F0502020204030204"/>
              </a:rPr>
              <a:t>96%</a:t>
            </a:r>
            <a:r>
              <a:rPr lang="en-GB" sz="1500" dirty="0">
                <a:solidFill>
                  <a:srgbClr val="007977"/>
                </a:solidFill>
                <a:latin typeface="Calibri" panose="020F0502020204030204"/>
              </a:rPr>
              <a:t> identify using data and analytics as a priority development area; </a:t>
            </a:r>
            <a:r>
              <a:rPr lang="en-GB" sz="1500" b="1" dirty="0">
                <a:solidFill>
                  <a:srgbClr val="0E838E"/>
                </a:solidFill>
                <a:latin typeface="Calibri" panose="020F0502020204030204"/>
              </a:rPr>
              <a:t>24% </a:t>
            </a:r>
            <a:r>
              <a:rPr lang="en-GB" sz="1500" dirty="0">
                <a:solidFill>
                  <a:srgbClr val="007977"/>
                </a:solidFill>
                <a:latin typeface="Calibri" panose="020F0502020204030204"/>
              </a:rPr>
              <a:t>already have these skills in-house</a:t>
            </a:r>
          </a:p>
        </p:txBody>
      </p:sp>
      <p:sp>
        <p:nvSpPr>
          <p:cNvPr id="11" name="TextBox 10"/>
          <p:cNvSpPr txBox="1"/>
          <p:nvPr/>
        </p:nvSpPr>
        <p:spPr>
          <a:xfrm>
            <a:off x="6329362" y="2570758"/>
            <a:ext cx="2471738" cy="1477328"/>
          </a:xfrm>
          <a:prstGeom prst="rect">
            <a:avLst/>
          </a:prstGeom>
          <a:noFill/>
        </p:spPr>
        <p:txBody>
          <a:bodyPr wrap="square" rtlCol="0">
            <a:spAutoFit/>
          </a:bodyPr>
          <a:lstStyle/>
          <a:p>
            <a:pPr defTabSz="685800"/>
            <a:r>
              <a:rPr lang="en-GB" sz="1500" b="1" dirty="0">
                <a:solidFill>
                  <a:srgbClr val="501E5D"/>
                </a:solidFill>
                <a:latin typeface="Calibri" panose="020F0502020204030204"/>
              </a:rPr>
              <a:t>Culture and behaviour </a:t>
            </a:r>
          </a:p>
          <a:p>
            <a:pPr defTabSz="685800"/>
            <a:endParaRPr lang="en-GB" sz="1500" dirty="0">
              <a:solidFill>
                <a:srgbClr val="007977"/>
              </a:solidFill>
              <a:latin typeface="Calibri" panose="020F0502020204030204"/>
            </a:endParaRPr>
          </a:p>
          <a:p>
            <a:pPr defTabSz="685800"/>
            <a:r>
              <a:rPr lang="en-GB" sz="1500" b="1" dirty="0">
                <a:solidFill>
                  <a:srgbClr val="0E838E"/>
                </a:solidFill>
                <a:latin typeface="Calibri" panose="020F0502020204030204"/>
              </a:rPr>
              <a:t>98%</a:t>
            </a:r>
            <a:r>
              <a:rPr lang="en-GB" sz="1500" dirty="0">
                <a:solidFill>
                  <a:srgbClr val="007977"/>
                </a:solidFill>
                <a:latin typeface="Calibri" panose="020F0502020204030204"/>
              </a:rPr>
              <a:t> of L&amp;D practitioners aspire to build a positive learning culture; </a:t>
            </a:r>
            <a:r>
              <a:rPr lang="en-GB" sz="1500" b="1" dirty="0">
                <a:solidFill>
                  <a:srgbClr val="0E838E"/>
                </a:solidFill>
                <a:latin typeface="Calibri" panose="020F0502020204030204"/>
              </a:rPr>
              <a:t>36% </a:t>
            </a:r>
            <a:r>
              <a:rPr lang="en-GB" sz="1500" dirty="0">
                <a:solidFill>
                  <a:srgbClr val="007977"/>
                </a:solidFill>
                <a:latin typeface="Calibri" panose="020F0502020204030204"/>
              </a:rPr>
              <a:t>have achieved this</a:t>
            </a:r>
          </a:p>
        </p:txBody>
      </p:sp>
      <p:grpSp>
        <p:nvGrpSpPr>
          <p:cNvPr id="12" name="Group 11">
            <a:extLst>
              <a:ext uri="{FF2B5EF4-FFF2-40B4-BE49-F238E27FC236}">
                <a16:creationId xmlns:a16="http://schemas.microsoft.com/office/drawing/2014/main" id="{E34A0995-623C-4F54-B161-6E46669788FF}"/>
              </a:ext>
            </a:extLst>
          </p:cNvPr>
          <p:cNvGrpSpPr/>
          <p:nvPr/>
        </p:nvGrpSpPr>
        <p:grpSpPr>
          <a:xfrm>
            <a:off x="7722013" y="4418842"/>
            <a:ext cx="1173162" cy="510242"/>
            <a:chOff x="7722013" y="4418842"/>
            <a:chExt cx="1173162" cy="510242"/>
          </a:xfrm>
        </p:grpSpPr>
        <p:pic>
          <p:nvPicPr>
            <p:cNvPr id="13" name="Picture 12">
              <a:extLst>
                <a:ext uri="{FF2B5EF4-FFF2-40B4-BE49-F238E27FC236}">
                  <a16:creationId xmlns:a16="http://schemas.microsoft.com/office/drawing/2014/main" id="{9AC72E22-854C-4193-B0B7-1C9846ED8629}"/>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4" name="TextBox 13">
              <a:extLst>
                <a:ext uri="{FF2B5EF4-FFF2-40B4-BE49-F238E27FC236}">
                  <a16:creationId xmlns:a16="http://schemas.microsoft.com/office/drawing/2014/main" id="{67F2DB24-DCC3-4F5C-AA88-5D87EAA3B948}"/>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298014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Title 6"/>
          <p:cNvSpPr txBox="1">
            <a:spLocks/>
          </p:cNvSpPr>
          <p:nvPr/>
        </p:nvSpPr>
        <p:spPr>
          <a:xfrm>
            <a:off x="2" y="1"/>
            <a:ext cx="6516214" cy="492918"/>
          </a:xfrm>
          <a:prstGeom prst="roundRect">
            <a:avLst>
              <a:gd name="adj" fmla="val 0"/>
            </a:avLst>
          </a:prstGeom>
          <a:solidFill>
            <a:srgbClr val="1E7878"/>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rgbClr val="F79646"/>
              </a:buClr>
              <a:buSzTx/>
              <a:tabLst/>
              <a:defRPr sz="2933">
                <a:solidFill>
                  <a:prstClr val="white"/>
                </a:solidFill>
                <a:latin typeface="Calibri"/>
                <a:ea typeface="+mj-ea"/>
                <a:cs typeface="Arial" pitchFamily="34" charset="0"/>
              </a:defRPr>
            </a:lvl1pPr>
          </a:lstStyle>
          <a:p>
            <a:pPr marL="270272" indent="-201216" defTabSz="685800"/>
            <a:r>
              <a:rPr lang="en-US" sz="2200" dirty="0"/>
              <a:t>3 key focus and development areas for core behaviours </a:t>
            </a:r>
            <a:endParaRPr lang="en-GB" sz="2200" dirty="0"/>
          </a:p>
        </p:txBody>
      </p:sp>
      <p:sp>
        <p:nvSpPr>
          <p:cNvPr id="8" name="TextBox 7"/>
          <p:cNvSpPr txBox="1"/>
          <p:nvPr/>
        </p:nvSpPr>
        <p:spPr>
          <a:xfrm>
            <a:off x="93726" y="4742698"/>
            <a:ext cx="7850125" cy="300082"/>
          </a:xfrm>
          <a:prstGeom prst="rect">
            <a:avLst/>
          </a:prstGeom>
          <a:noFill/>
        </p:spPr>
        <p:txBody>
          <a:bodyPr wrap="square" rtlCol="0">
            <a:spAutoFit/>
          </a:bodyPr>
          <a:lstStyle/>
          <a:p>
            <a:pPr defTabSz="685800"/>
            <a:r>
              <a:rPr lang="en-GB" sz="1350" dirty="0">
                <a:solidFill>
                  <a:srgbClr val="000000"/>
                </a:solidFill>
                <a:latin typeface="Calibri" panose="020F0502020204030204"/>
              </a:rPr>
              <a:t>https://www.cipd.co.uk/learn/people-development-epicentre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203" y="677678"/>
            <a:ext cx="8695170" cy="1672617"/>
          </a:xfrm>
          <a:prstGeom prst="rect">
            <a:avLst/>
          </a:prstGeom>
        </p:spPr>
      </p:pic>
      <p:sp>
        <p:nvSpPr>
          <p:cNvPr id="10" name="TextBox 9"/>
          <p:cNvSpPr txBox="1"/>
          <p:nvPr/>
        </p:nvSpPr>
        <p:spPr>
          <a:xfrm>
            <a:off x="507206" y="2578399"/>
            <a:ext cx="2471738" cy="1477328"/>
          </a:xfrm>
          <a:prstGeom prst="rect">
            <a:avLst/>
          </a:prstGeom>
          <a:noFill/>
        </p:spPr>
        <p:txBody>
          <a:bodyPr wrap="square" rtlCol="0">
            <a:spAutoFit/>
          </a:bodyPr>
          <a:lstStyle/>
          <a:p>
            <a:pPr defTabSz="685800"/>
            <a:r>
              <a:rPr lang="en-GB" sz="1500" b="1" dirty="0">
                <a:solidFill>
                  <a:srgbClr val="501E5D"/>
                </a:solidFill>
                <a:latin typeface="Calibri" panose="020F0502020204030204"/>
              </a:rPr>
              <a:t>Situational decision-making </a:t>
            </a:r>
          </a:p>
          <a:p>
            <a:pPr defTabSz="685800"/>
            <a:endParaRPr lang="en-GB" sz="1500" dirty="0">
              <a:solidFill>
                <a:srgbClr val="007977"/>
              </a:solidFill>
              <a:latin typeface="Calibri" panose="020F0502020204030204"/>
            </a:endParaRPr>
          </a:p>
          <a:p>
            <a:pPr defTabSz="685800"/>
            <a:r>
              <a:rPr lang="en-GB" sz="1500" dirty="0">
                <a:solidFill>
                  <a:srgbClr val="007977"/>
                </a:solidFill>
                <a:latin typeface="Calibri" panose="020F0502020204030204"/>
              </a:rPr>
              <a:t>More than a quarter (</a:t>
            </a:r>
            <a:r>
              <a:rPr lang="en-GB" sz="1500" b="1" dirty="0">
                <a:solidFill>
                  <a:srgbClr val="0E838E"/>
                </a:solidFill>
                <a:latin typeface="Calibri" panose="020F0502020204030204"/>
              </a:rPr>
              <a:t>27%</a:t>
            </a:r>
            <a:r>
              <a:rPr lang="en-GB" sz="1500" dirty="0">
                <a:solidFill>
                  <a:srgbClr val="007977"/>
                </a:solidFill>
                <a:latin typeface="Calibri" panose="020F0502020204030204"/>
              </a:rPr>
              <a:t>) believe they do not have the skills to make informed, evidence-based decisions</a:t>
            </a:r>
          </a:p>
        </p:txBody>
      </p:sp>
      <p:sp>
        <p:nvSpPr>
          <p:cNvPr id="11" name="TextBox 10"/>
          <p:cNvSpPr txBox="1"/>
          <p:nvPr/>
        </p:nvSpPr>
        <p:spPr>
          <a:xfrm>
            <a:off x="3400425" y="2556967"/>
            <a:ext cx="2471738" cy="1477328"/>
          </a:xfrm>
          <a:prstGeom prst="rect">
            <a:avLst/>
          </a:prstGeom>
          <a:noFill/>
        </p:spPr>
        <p:txBody>
          <a:bodyPr wrap="square" rtlCol="0">
            <a:spAutoFit/>
          </a:bodyPr>
          <a:lstStyle/>
          <a:p>
            <a:pPr defTabSz="685800"/>
            <a:r>
              <a:rPr lang="en-GB" sz="1500" b="1" dirty="0">
                <a:solidFill>
                  <a:srgbClr val="501E5D"/>
                </a:solidFill>
                <a:latin typeface="Calibri" panose="020F0502020204030204"/>
              </a:rPr>
              <a:t>Professional courage </a:t>
            </a:r>
          </a:p>
          <a:p>
            <a:pPr defTabSz="685800"/>
            <a:endParaRPr lang="en-GB" sz="1500" dirty="0">
              <a:solidFill>
                <a:srgbClr val="007977"/>
              </a:solidFill>
              <a:latin typeface="Calibri" panose="020F0502020204030204"/>
            </a:endParaRPr>
          </a:p>
          <a:p>
            <a:pPr defTabSz="685800"/>
            <a:r>
              <a:rPr lang="en-GB" sz="1500" b="1" dirty="0">
                <a:solidFill>
                  <a:srgbClr val="0E838E"/>
                </a:solidFill>
                <a:latin typeface="Calibri" panose="020F0502020204030204"/>
              </a:rPr>
              <a:t>28%</a:t>
            </a:r>
            <a:r>
              <a:rPr lang="en-GB" sz="1500" dirty="0">
                <a:solidFill>
                  <a:srgbClr val="007977"/>
                </a:solidFill>
                <a:latin typeface="Calibri" panose="020F0502020204030204"/>
              </a:rPr>
              <a:t> feel conflict between what their organisation expects of them and their professional beliefs</a:t>
            </a:r>
          </a:p>
        </p:txBody>
      </p:sp>
      <p:sp>
        <p:nvSpPr>
          <p:cNvPr id="12" name="TextBox 11"/>
          <p:cNvSpPr txBox="1"/>
          <p:nvPr/>
        </p:nvSpPr>
        <p:spPr>
          <a:xfrm>
            <a:off x="6293644" y="2556470"/>
            <a:ext cx="2471738" cy="1477328"/>
          </a:xfrm>
          <a:prstGeom prst="rect">
            <a:avLst/>
          </a:prstGeom>
          <a:noFill/>
        </p:spPr>
        <p:txBody>
          <a:bodyPr wrap="square" rtlCol="0">
            <a:spAutoFit/>
          </a:bodyPr>
          <a:lstStyle/>
          <a:p>
            <a:pPr defTabSz="685800"/>
            <a:r>
              <a:rPr lang="en-GB" sz="1500" b="1" dirty="0">
                <a:solidFill>
                  <a:srgbClr val="501E5D"/>
                </a:solidFill>
                <a:latin typeface="Calibri" panose="020F0502020204030204"/>
              </a:rPr>
              <a:t>Passion for learning </a:t>
            </a:r>
          </a:p>
          <a:p>
            <a:pPr defTabSz="685800"/>
            <a:endParaRPr lang="en-GB" sz="1500" dirty="0">
              <a:solidFill>
                <a:srgbClr val="007977"/>
              </a:solidFill>
              <a:latin typeface="Calibri" panose="020F0502020204030204"/>
            </a:endParaRPr>
          </a:p>
          <a:p>
            <a:pPr defTabSz="685800"/>
            <a:r>
              <a:rPr lang="en-GB" sz="1500" b="1" dirty="0">
                <a:solidFill>
                  <a:srgbClr val="0E838E"/>
                </a:solidFill>
                <a:latin typeface="Calibri" panose="020F0502020204030204"/>
              </a:rPr>
              <a:t>48%</a:t>
            </a:r>
            <a:r>
              <a:rPr lang="en-GB" sz="1500" dirty="0">
                <a:solidFill>
                  <a:srgbClr val="007977"/>
                </a:solidFill>
                <a:latin typeface="Calibri" panose="020F0502020204030204"/>
              </a:rPr>
              <a:t> of L&amp;D practitioners are extremely concerned with the lack of time they can spend on their own learning</a:t>
            </a:r>
          </a:p>
        </p:txBody>
      </p:sp>
      <p:grpSp>
        <p:nvGrpSpPr>
          <p:cNvPr id="9" name="Group 8">
            <a:extLst>
              <a:ext uri="{FF2B5EF4-FFF2-40B4-BE49-F238E27FC236}">
                <a16:creationId xmlns:a16="http://schemas.microsoft.com/office/drawing/2014/main" id="{E7F28C9E-2D78-4B66-814F-4DD1497396FC}"/>
              </a:ext>
            </a:extLst>
          </p:cNvPr>
          <p:cNvGrpSpPr/>
          <p:nvPr/>
        </p:nvGrpSpPr>
        <p:grpSpPr>
          <a:xfrm>
            <a:off x="7722013" y="4418842"/>
            <a:ext cx="1173162" cy="510242"/>
            <a:chOff x="7722013" y="4418842"/>
            <a:chExt cx="1173162" cy="510242"/>
          </a:xfrm>
        </p:grpSpPr>
        <p:pic>
          <p:nvPicPr>
            <p:cNvPr id="13" name="Picture 12">
              <a:extLst>
                <a:ext uri="{FF2B5EF4-FFF2-40B4-BE49-F238E27FC236}">
                  <a16:creationId xmlns:a16="http://schemas.microsoft.com/office/drawing/2014/main" id="{65376C9A-40BE-49C3-B649-1F66E31DD106}"/>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4" name="TextBox 13">
              <a:extLst>
                <a:ext uri="{FF2B5EF4-FFF2-40B4-BE49-F238E27FC236}">
                  <a16:creationId xmlns:a16="http://schemas.microsoft.com/office/drawing/2014/main" id="{BCCD299C-ED68-4D08-B214-D2DEDD640105}"/>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77534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Title 6"/>
          <p:cNvSpPr txBox="1">
            <a:spLocks/>
          </p:cNvSpPr>
          <p:nvPr/>
        </p:nvSpPr>
        <p:spPr>
          <a:xfrm>
            <a:off x="1" y="1"/>
            <a:ext cx="6444207" cy="492918"/>
          </a:xfrm>
          <a:prstGeom prst="roundRect">
            <a:avLst>
              <a:gd name="adj" fmla="val 0"/>
            </a:avLst>
          </a:prstGeom>
          <a:solidFill>
            <a:srgbClr val="1E7878"/>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rgbClr val="F79646"/>
              </a:buClr>
              <a:buSzTx/>
              <a:tabLst/>
              <a:defRPr sz="2933">
                <a:solidFill>
                  <a:prstClr val="white"/>
                </a:solidFill>
                <a:latin typeface="Calibri"/>
                <a:ea typeface="+mj-ea"/>
                <a:cs typeface="Arial" pitchFamily="34" charset="0"/>
              </a:defRPr>
            </a:lvl1pPr>
          </a:lstStyle>
          <a:p>
            <a:pPr marL="270272" indent="-201216" defTabSz="685800"/>
            <a:r>
              <a:rPr lang="en-US" sz="2200" dirty="0"/>
              <a:t>3 key focus and development areas for L&amp;D specialism </a:t>
            </a:r>
            <a:endParaRPr lang="en-GB" sz="2200" dirty="0"/>
          </a:p>
        </p:txBody>
      </p:sp>
      <p:sp>
        <p:nvSpPr>
          <p:cNvPr id="8" name="TextBox 7"/>
          <p:cNvSpPr txBox="1"/>
          <p:nvPr/>
        </p:nvSpPr>
        <p:spPr>
          <a:xfrm>
            <a:off x="93726" y="4742698"/>
            <a:ext cx="7850125" cy="300082"/>
          </a:xfrm>
          <a:prstGeom prst="rect">
            <a:avLst/>
          </a:prstGeom>
          <a:noFill/>
        </p:spPr>
        <p:txBody>
          <a:bodyPr wrap="square" rtlCol="0">
            <a:spAutoFit/>
          </a:bodyPr>
          <a:lstStyle/>
          <a:p>
            <a:pPr defTabSz="685800"/>
            <a:r>
              <a:rPr lang="en-GB" sz="1350" dirty="0">
                <a:solidFill>
                  <a:srgbClr val="000000"/>
                </a:solidFill>
                <a:latin typeface="Calibri" panose="020F0502020204030204"/>
              </a:rPr>
              <a:t>https://www.cipd.co.uk/learn/people-development-epicentre</a:t>
            </a:r>
          </a:p>
        </p:txBody>
      </p:sp>
      <p:pic>
        <p:nvPicPr>
          <p:cNvPr id="3" name="Picture 2"/>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650457" y="931110"/>
            <a:ext cx="1585913" cy="1433074"/>
          </a:xfrm>
          <a:prstGeom prst="rect">
            <a:avLst/>
          </a:prstGeom>
        </p:spPr>
      </p:pic>
      <p:pic>
        <p:nvPicPr>
          <p:cNvPr id="4" name="Picture 3"/>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933116" y="852529"/>
            <a:ext cx="1610060" cy="1633853"/>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7894" y="1008460"/>
            <a:ext cx="2215529" cy="883867"/>
          </a:xfrm>
          <a:prstGeom prst="rect">
            <a:avLst/>
          </a:prstGeom>
        </p:spPr>
      </p:pic>
      <p:sp>
        <p:nvSpPr>
          <p:cNvPr id="9" name="TextBox 8"/>
          <p:cNvSpPr txBox="1"/>
          <p:nvPr/>
        </p:nvSpPr>
        <p:spPr>
          <a:xfrm>
            <a:off x="500062" y="2564111"/>
            <a:ext cx="2471738" cy="1708160"/>
          </a:xfrm>
          <a:prstGeom prst="rect">
            <a:avLst/>
          </a:prstGeom>
          <a:noFill/>
        </p:spPr>
        <p:txBody>
          <a:bodyPr wrap="square" rtlCol="0">
            <a:spAutoFit/>
          </a:bodyPr>
          <a:lstStyle/>
          <a:p>
            <a:pPr defTabSz="685800"/>
            <a:r>
              <a:rPr lang="en-GB" sz="1500" b="1" dirty="0">
                <a:solidFill>
                  <a:srgbClr val="501E5D"/>
                </a:solidFill>
                <a:latin typeface="Calibri" panose="020F0502020204030204"/>
              </a:rPr>
              <a:t>Learning impact</a:t>
            </a:r>
          </a:p>
          <a:p>
            <a:pPr defTabSz="685800"/>
            <a:endParaRPr lang="en-GB" sz="1500" b="1" dirty="0">
              <a:solidFill>
                <a:srgbClr val="501E5D"/>
              </a:solidFill>
              <a:latin typeface="Calibri" panose="020F0502020204030204"/>
            </a:endParaRPr>
          </a:p>
          <a:p>
            <a:pPr defTabSz="685800"/>
            <a:r>
              <a:rPr lang="en-GB" sz="1500" b="1" dirty="0">
                <a:solidFill>
                  <a:srgbClr val="007977"/>
                </a:solidFill>
                <a:latin typeface="Calibri" panose="020F0502020204030204"/>
              </a:rPr>
              <a:t>96%</a:t>
            </a:r>
            <a:r>
              <a:rPr lang="en-GB" sz="1500" dirty="0">
                <a:solidFill>
                  <a:srgbClr val="007977"/>
                </a:solidFill>
                <a:latin typeface="Calibri" panose="020F0502020204030204"/>
              </a:rPr>
              <a:t> of said learning impact was a concern. Only </a:t>
            </a:r>
            <a:r>
              <a:rPr lang="en-GB" sz="1500" b="1" dirty="0">
                <a:solidFill>
                  <a:srgbClr val="007977"/>
                </a:solidFill>
                <a:latin typeface="Calibri" panose="020F0502020204030204"/>
              </a:rPr>
              <a:t>22%</a:t>
            </a:r>
            <a:r>
              <a:rPr lang="en-GB" sz="1500" dirty="0">
                <a:solidFill>
                  <a:srgbClr val="007977"/>
                </a:solidFill>
                <a:latin typeface="Calibri" panose="020F0502020204030204"/>
              </a:rPr>
              <a:t> are actively improving the way they gather and analyse learning impact data</a:t>
            </a:r>
          </a:p>
        </p:txBody>
      </p:sp>
      <p:sp>
        <p:nvSpPr>
          <p:cNvPr id="10" name="TextBox 9"/>
          <p:cNvSpPr txBox="1"/>
          <p:nvPr/>
        </p:nvSpPr>
        <p:spPr>
          <a:xfrm>
            <a:off x="3332559" y="2564110"/>
            <a:ext cx="2471738" cy="1708160"/>
          </a:xfrm>
          <a:prstGeom prst="rect">
            <a:avLst/>
          </a:prstGeom>
          <a:noFill/>
        </p:spPr>
        <p:txBody>
          <a:bodyPr wrap="square" rtlCol="0">
            <a:spAutoFit/>
          </a:bodyPr>
          <a:lstStyle/>
          <a:p>
            <a:pPr defTabSz="685800"/>
            <a:r>
              <a:rPr lang="en-GB" sz="1500" b="1" dirty="0">
                <a:solidFill>
                  <a:srgbClr val="501E5D"/>
                </a:solidFill>
                <a:latin typeface="Calibri" panose="020F0502020204030204"/>
              </a:rPr>
              <a:t>Social collaboration</a:t>
            </a:r>
          </a:p>
          <a:p>
            <a:pPr defTabSz="685800"/>
            <a:endParaRPr lang="en-GB" sz="1500" b="1" dirty="0">
              <a:solidFill>
                <a:srgbClr val="501E5D"/>
              </a:solidFill>
              <a:latin typeface="Calibri" panose="020F0502020204030204"/>
            </a:endParaRPr>
          </a:p>
          <a:p>
            <a:pPr defTabSz="685800"/>
            <a:r>
              <a:rPr lang="en-GB" sz="1500" dirty="0">
                <a:solidFill>
                  <a:srgbClr val="007977"/>
                </a:solidFill>
                <a:latin typeface="Calibri" panose="020F0502020204030204"/>
              </a:rPr>
              <a:t>Organisations that facilitate social learning are </a:t>
            </a:r>
            <a:r>
              <a:rPr lang="en-GB" sz="1500" b="1" dirty="0">
                <a:solidFill>
                  <a:srgbClr val="007977"/>
                </a:solidFill>
                <a:latin typeface="Calibri" panose="020F0502020204030204"/>
              </a:rPr>
              <a:t>2x as likely</a:t>
            </a:r>
            <a:r>
              <a:rPr lang="en-GB" sz="1500" dirty="0">
                <a:solidFill>
                  <a:srgbClr val="007977"/>
                </a:solidFill>
                <a:latin typeface="Calibri" panose="020F0502020204030204"/>
              </a:rPr>
              <a:t> to increase learning flexibility and </a:t>
            </a:r>
            <a:r>
              <a:rPr lang="en-GB" sz="1500" b="1" dirty="0">
                <a:solidFill>
                  <a:srgbClr val="007977"/>
                </a:solidFill>
                <a:latin typeface="Calibri" panose="020F0502020204030204"/>
              </a:rPr>
              <a:t>4x as likely </a:t>
            </a:r>
            <a:r>
              <a:rPr lang="en-GB" sz="1500" dirty="0">
                <a:solidFill>
                  <a:srgbClr val="007977"/>
                </a:solidFill>
                <a:latin typeface="Calibri" panose="020F0502020204030204"/>
              </a:rPr>
              <a:t>to facilitate continuous learning</a:t>
            </a:r>
          </a:p>
        </p:txBody>
      </p:sp>
      <p:sp>
        <p:nvSpPr>
          <p:cNvPr id="11" name="TextBox 10"/>
          <p:cNvSpPr txBox="1"/>
          <p:nvPr/>
        </p:nvSpPr>
        <p:spPr>
          <a:xfrm>
            <a:off x="6165056" y="2570757"/>
            <a:ext cx="2536031" cy="1938992"/>
          </a:xfrm>
          <a:prstGeom prst="rect">
            <a:avLst/>
          </a:prstGeom>
          <a:noFill/>
        </p:spPr>
        <p:txBody>
          <a:bodyPr wrap="square" rtlCol="0">
            <a:spAutoFit/>
          </a:bodyPr>
          <a:lstStyle/>
          <a:p>
            <a:pPr defTabSz="685800"/>
            <a:r>
              <a:rPr lang="en-GB" sz="1500" b="1" dirty="0">
                <a:solidFill>
                  <a:srgbClr val="501E5D"/>
                </a:solidFill>
                <a:latin typeface="Calibri" panose="020F0502020204030204"/>
              </a:rPr>
              <a:t>Adult learning theories</a:t>
            </a:r>
          </a:p>
          <a:p>
            <a:pPr defTabSz="685800"/>
            <a:endParaRPr lang="en-GB" sz="1500" b="1" dirty="0">
              <a:solidFill>
                <a:srgbClr val="501E5D"/>
              </a:solidFill>
              <a:latin typeface="Calibri" panose="020F0502020204030204"/>
            </a:endParaRPr>
          </a:p>
          <a:p>
            <a:pPr defTabSz="685800"/>
            <a:r>
              <a:rPr lang="en-GB" sz="1500" b="1" dirty="0">
                <a:solidFill>
                  <a:srgbClr val="007977"/>
                </a:solidFill>
                <a:latin typeface="Calibri" panose="020F0502020204030204"/>
              </a:rPr>
              <a:t>Less than half </a:t>
            </a:r>
            <a:r>
              <a:rPr lang="en-GB" sz="1500" dirty="0">
                <a:solidFill>
                  <a:srgbClr val="007977"/>
                </a:solidFill>
                <a:latin typeface="Calibri" panose="020F0502020204030204"/>
              </a:rPr>
              <a:t>integrate new learning concepts in practice. Those that do are </a:t>
            </a:r>
            <a:r>
              <a:rPr lang="en-GB" sz="1500" b="1" dirty="0">
                <a:solidFill>
                  <a:srgbClr val="007977"/>
                </a:solidFill>
                <a:latin typeface="Calibri" panose="020F0502020204030204"/>
              </a:rPr>
              <a:t>2x as likely</a:t>
            </a:r>
            <a:r>
              <a:rPr lang="en-GB" sz="1500" dirty="0">
                <a:solidFill>
                  <a:srgbClr val="007977"/>
                </a:solidFill>
                <a:latin typeface="Calibri" panose="020F0502020204030204"/>
              </a:rPr>
              <a:t> to drive transformation and </a:t>
            </a:r>
            <a:r>
              <a:rPr lang="en-GB" sz="1500" b="1" dirty="0">
                <a:solidFill>
                  <a:srgbClr val="007977"/>
                </a:solidFill>
                <a:latin typeface="Calibri" panose="020F0502020204030204"/>
              </a:rPr>
              <a:t>4x as likely </a:t>
            </a:r>
            <a:r>
              <a:rPr lang="en-GB" sz="1500" dirty="0">
                <a:solidFill>
                  <a:srgbClr val="007977"/>
                </a:solidFill>
                <a:latin typeface="Calibri" panose="020F0502020204030204"/>
              </a:rPr>
              <a:t>to improve leadership</a:t>
            </a:r>
          </a:p>
        </p:txBody>
      </p:sp>
      <p:grpSp>
        <p:nvGrpSpPr>
          <p:cNvPr id="12" name="Group 11">
            <a:extLst>
              <a:ext uri="{FF2B5EF4-FFF2-40B4-BE49-F238E27FC236}">
                <a16:creationId xmlns:a16="http://schemas.microsoft.com/office/drawing/2014/main" id="{82E96572-648E-45E4-8E9B-71D8F346D552}"/>
              </a:ext>
            </a:extLst>
          </p:cNvPr>
          <p:cNvGrpSpPr/>
          <p:nvPr/>
        </p:nvGrpSpPr>
        <p:grpSpPr>
          <a:xfrm>
            <a:off x="7722013" y="4418842"/>
            <a:ext cx="1173162" cy="510242"/>
            <a:chOff x="7722013" y="4418842"/>
            <a:chExt cx="1173162" cy="510242"/>
          </a:xfrm>
        </p:grpSpPr>
        <p:pic>
          <p:nvPicPr>
            <p:cNvPr id="13" name="Picture 12">
              <a:extLst>
                <a:ext uri="{FF2B5EF4-FFF2-40B4-BE49-F238E27FC236}">
                  <a16:creationId xmlns:a16="http://schemas.microsoft.com/office/drawing/2014/main" id="{4D1E3C4F-9DC3-482F-9377-6F8B266517D3}"/>
                </a:ext>
              </a:extLst>
            </p:cNvPr>
            <p:cNvPicPr>
              <a:picLocks noChangeAspect="1"/>
            </p:cNvPicPr>
            <p:nvPr/>
          </p:nvPicPr>
          <p:blipFill rotWithShape="1">
            <a:blip r:embed="rId6"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4" name="TextBox 13">
              <a:extLst>
                <a:ext uri="{FF2B5EF4-FFF2-40B4-BE49-F238E27FC236}">
                  <a16:creationId xmlns:a16="http://schemas.microsoft.com/office/drawing/2014/main" id="{A977C943-EFC8-400E-B27F-5A622A1AB98B}"/>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159794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nge The Course, Gear, Gear Shift, Auto, Car, Lead">
            <a:extLst>
              <a:ext uri="{FF2B5EF4-FFF2-40B4-BE49-F238E27FC236}">
                <a16:creationId xmlns:a16="http://schemas.microsoft.com/office/drawing/2014/main" id="{576DE2C5-4408-46D8-9CC1-1790CCE0F19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380"/>
            <a:ext cx="9143999" cy="5141119"/>
          </a:xfrm>
          <a:prstGeom prst="rect">
            <a:avLst/>
          </a:prstGeom>
          <a:noFill/>
          <a:extLst>
            <a:ext uri="{909E8E84-426E-40DD-AFC4-6F175D3DCCD1}">
              <a14:hiddenFill xmlns:a14="http://schemas.microsoft.com/office/drawing/2010/main">
                <a:solidFill>
                  <a:srgbClr val="FFFFFF"/>
                </a:solidFill>
              </a14:hiddenFill>
            </a:ext>
          </a:extLst>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grpSp>
        <p:nvGrpSpPr>
          <p:cNvPr id="12" name="Group 11">
            <a:extLst>
              <a:ext uri="{FF2B5EF4-FFF2-40B4-BE49-F238E27FC236}">
                <a16:creationId xmlns:a16="http://schemas.microsoft.com/office/drawing/2014/main" id="{E02365DD-9831-4B69-B1F7-6B509E3BE4E8}"/>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0F799650-2166-4B3F-AB89-0105F0BB8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4" name="TextBox 13">
              <a:extLst>
                <a:ext uri="{FF2B5EF4-FFF2-40B4-BE49-F238E27FC236}">
                  <a16:creationId xmlns:a16="http://schemas.microsoft.com/office/drawing/2014/main" id="{42E16AA7-AEBC-4ED2-98E8-9D7A969CE836}"/>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
        <p:nvSpPr>
          <p:cNvPr id="9" name="Title 6">
            <a:extLst>
              <a:ext uri="{FF2B5EF4-FFF2-40B4-BE49-F238E27FC236}">
                <a16:creationId xmlns:a16="http://schemas.microsoft.com/office/drawing/2014/main" id="{AA2A724D-2409-4CA8-BE66-02306443C337}"/>
              </a:ext>
            </a:extLst>
          </p:cNvPr>
          <p:cNvSpPr txBox="1">
            <a:spLocks/>
          </p:cNvSpPr>
          <p:nvPr/>
        </p:nvSpPr>
        <p:spPr>
          <a:xfrm>
            <a:off x="1" y="1"/>
            <a:ext cx="8316415" cy="492918"/>
          </a:xfrm>
          <a:prstGeom prst="roundRect">
            <a:avLst>
              <a:gd name="adj" fmla="val 0"/>
            </a:avLst>
          </a:prstGeom>
          <a:solidFill>
            <a:srgbClr val="1E7878"/>
          </a:solidFill>
        </p:spPr>
        <p:txBody>
          <a:bodyPr vert="horz" wrap="square" lIns="91440" tIns="0" rIns="0" bIns="108000" rtlCol="0" anchor="ctr" anchorCtr="0">
            <a:noAutofit/>
          </a:bodyPr>
          <a:lstStyle>
            <a:defPPr>
              <a:defRPr lang="en-US"/>
            </a:defPPr>
            <a:lvl1pPr marL="360363" marR="0" lvl="0" indent="-268288" fontAlgn="auto">
              <a:lnSpc>
                <a:spcPct val="150000"/>
              </a:lnSpc>
              <a:spcBef>
                <a:spcPct val="0"/>
              </a:spcBef>
              <a:spcAft>
                <a:spcPts val="0"/>
              </a:spcAft>
              <a:buClr>
                <a:srgbClr val="F79646"/>
              </a:buClr>
              <a:buSzTx/>
              <a:tabLst/>
              <a:defRPr sz="2933">
                <a:solidFill>
                  <a:prstClr val="white"/>
                </a:solidFill>
                <a:latin typeface="Calibri"/>
                <a:ea typeface="+mj-ea"/>
                <a:cs typeface="Arial" pitchFamily="34" charset="0"/>
              </a:defRPr>
            </a:lvl1pPr>
          </a:lstStyle>
          <a:p>
            <a:pPr marL="270272" indent="-201216" defTabSz="685800"/>
            <a:r>
              <a:rPr lang="en-US" sz="2200" dirty="0"/>
              <a:t>Time for a revolutionary shift (not evolution) in organizational learning</a:t>
            </a:r>
            <a:endParaRPr lang="en-GB" sz="2200" dirty="0"/>
          </a:p>
        </p:txBody>
      </p:sp>
    </p:spTree>
    <p:extLst>
      <p:ext uri="{BB962C8B-B14F-4D97-AF65-F5344CB8AC3E}">
        <p14:creationId xmlns:p14="http://schemas.microsoft.com/office/powerpoint/2010/main" val="2867160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14B3F-C753-4DD4-99B1-3B7639468939}"/>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4139951" y="0"/>
            <a:ext cx="5004048" cy="5143500"/>
          </a:xfrm>
          <a:prstGeom prst="rect">
            <a:avLst/>
          </a:prstGeom>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 name="Title 6"/>
          <p:cNvSpPr txBox="1">
            <a:spLocks/>
          </p:cNvSpPr>
          <p:nvPr/>
        </p:nvSpPr>
        <p:spPr>
          <a:xfrm>
            <a:off x="-2" y="-1"/>
            <a:ext cx="4572002" cy="5153769"/>
          </a:xfrm>
          <a:prstGeom prst="roundRect">
            <a:avLst>
              <a:gd name="adj" fmla="val 0"/>
            </a:avLst>
          </a:prstGeom>
          <a:solidFill>
            <a:srgbClr val="003F72"/>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tab pos="5468938" algn="l"/>
              </a:tabLst>
              <a:defRPr sz="2200">
                <a:solidFill>
                  <a:schemeClr val="bg1"/>
                </a:solidFill>
                <a:ea typeface="+mj-ea"/>
                <a:cs typeface="Arial" pitchFamily="34" charset="0"/>
              </a:defRPr>
            </a:lvl1pPr>
          </a:lstStyle>
          <a:p>
            <a:pPr marL="177800" indent="0">
              <a:lnSpc>
                <a:spcPct val="100000"/>
              </a:lnSpc>
            </a:pPr>
            <a:r>
              <a:rPr lang="en-GB" sz="2600" dirty="0"/>
              <a:t>Meeting the needs of modern learners</a:t>
            </a:r>
          </a:p>
          <a:p>
            <a:pPr marL="177800" indent="0">
              <a:lnSpc>
                <a:spcPct val="100000"/>
              </a:lnSpc>
            </a:pPr>
            <a:endParaRPr lang="en-GB" sz="2600" dirty="0"/>
          </a:p>
          <a:p>
            <a:pPr marL="177800" indent="0">
              <a:lnSpc>
                <a:spcPct val="100000"/>
              </a:lnSpc>
            </a:pPr>
            <a:r>
              <a:rPr lang="en-US" sz="2600" dirty="0"/>
              <a:t>Integrating learning into the organizational ecosystem</a:t>
            </a:r>
          </a:p>
          <a:p>
            <a:pPr marL="177800" indent="0">
              <a:lnSpc>
                <a:spcPct val="100000"/>
              </a:lnSpc>
            </a:pPr>
            <a:endParaRPr lang="en-US" sz="2600" dirty="0"/>
          </a:p>
          <a:p>
            <a:pPr marL="177800" indent="0">
              <a:lnSpc>
                <a:spcPct val="100000"/>
              </a:lnSpc>
            </a:pPr>
            <a:r>
              <a:rPr lang="en-US" sz="2600" dirty="0"/>
              <a:t>Refocusing the activity and personal development of the L&amp;D team</a:t>
            </a:r>
            <a:endParaRPr lang="en-GB" sz="2600" dirty="0"/>
          </a:p>
        </p:txBody>
      </p:sp>
      <p:grpSp>
        <p:nvGrpSpPr>
          <p:cNvPr id="12" name="Group 11">
            <a:extLst>
              <a:ext uri="{FF2B5EF4-FFF2-40B4-BE49-F238E27FC236}">
                <a16:creationId xmlns:a16="http://schemas.microsoft.com/office/drawing/2014/main" id="{E02365DD-9831-4B69-B1F7-6B509E3BE4E8}"/>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0F799650-2166-4B3F-AB89-0105F0BB8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4" name="TextBox 13">
              <a:extLst>
                <a:ext uri="{FF2B5EF4-FFF2-40B4-BE49-F238E27FC236}">
                  <a16:creationId xmlns:a16="http://schemas.microsoft.com/office/drawing/2014/main" id="{42E16AA7-AEBC-4ED2-98E8-9D7A969CE836}"/>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1008911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14B3F-C753-4DD4-99B1-3B7639468939}"/>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4139951" y="0"/>
            <a:ext cx="5004048" cy="5143500"/>
          </a:xfrm>
          <a:prstGeom prst="rect">
            <a:avLst/>
          </a:prstGeom>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 name="Title 6"/>
          <p:cNvSpPr txBox="1">
            <a:spLocks/>
          </p:cNvSpPr>
          <p:nvPr/>
        </p:nvSpPr>
        <p:spPr>
          <a:xfrm>
            <a:off x="-2" y="-1"/>
            <a:ext cx="4572002" cy="5153769"/>
          </a:xfrm>
          <a:prstGeom prst="roundRect">
            <a:avLst>
              <a:gd name="adj" fmla="val 0"/>
            </a:avLst>
          </a:prstGeom>
          <a:solidFill>
            <a:srgbClr val="003F72"/>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tab pos="5468938" algn="l"/>
              </a:tabLst>
              <a:defRPr sz="2200">
                <a:solidFill>
                  <a:schemeClr val="bg1"/>
                </a:solidFill>
                <a:ea typeface="+mj-ea"/>
                <a:cs typeface="Arial" pitchFamily="34" charset="0"/>
              </a:defRPr>
            </a:lvl1pPr>
          </a:lstStyle>
          <a:p>
            <a:pPr marL="177800" indent="0">
              <a:lnSpc>
                <a:spcPct val="100000"/>
              </a:lnSpc>
            </a:pPr>
            <a:r>
              <a:rPr lang="en-GB" sz="2600" dirty="0"/>
              <a:t>Meeting the needs of modern learners</a:t>
            </a:r>
          </a:p>
          <a:p>
            <a:pPr marL="177800" indent="0">
              <a:lnSpc>
                <a:spcPct val="100000"/>
              </a:lnSpc>
            </a:pPr>
            <a:endParaRPr lang="en-GB" sz="2600" dirty="0"/>
          </a:p>
          <a:p>
            <a:pPr marL="177800" indent="0">
              <a:lnSpc>
                <a:spcPct val="100000"/>
              </a:lnSpc>
            </a:pPr>
            <a:r>
              <a:rPr lang="en-US" sz="2600" dirty="0"/>
              <a:t>Integrating learning into the organizational ecosystem</a:t>
            </a:r>
          </a:p>
          <a:p>
            <a:pPr marL="177800" indent="0">
              <a:lnSpc>
                <a:spcPct val="100000"/>
              </a:lnSpc>
            </a:pPr>
            <a:endParaRPr lang="en-US" sz="2600" dirty="0"/>
          </a:p>
          <a:p>
            <a:pPr marL="177800" indent="0">
              <a:lnSpc>
                <a:spcPct val="100000"/>
              </a:lnSpc>
            </a:pPr>
            <a:r>
              <a:rPr lang="en-US" sz="2600" dirty="0"/>
              <a:t>Refocusing the activity and personal development of the L&amp;D team</a:t>
            </a:r>
            <a:endParaRPr lang="en-GB" sz="2600" dirty="0"/>
          </a:p>
        </p:txBody>
      </p:sp>
      <p:grpSp>
        <p:nvGrpSpPr>
          <p:cNvPr id="12" name="Group 11">
            <a:extLst>
              <a:ext uri="{FF2B5EF4-FFF2-40B4-BE49-F238E27FC236}">
                <a16:creationId xmlns:a16="http://schemas.microsoft.com/office/drawing/2014/main" id="{E02365DD-9831-4B69-B1F7-6B509E3BE4E8}"/>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0F799650-2166-4B3F-AB89-0105F0BB8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4" name="TextBox 13">
              <a:extLst>
                <a:ext uri="{FF2B5EF4-FFF2-40B4-BE49-F238E27FC236}">
                  <a16:creationId xmlns:a16="http://schemas.microsoft.com/office/drawing/2014/main" id="{42E16AA7-AEBC-4ED2-98E8-9D7A969CE836}"/>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5658033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man, music&#10;&#10;Description generated with high confidence">
            <a:extLst>
              <a:ext uri="{FF2B5EF4-FFF2-40B4-BE49-F238E27FC236}">
                <a16:creationId xmlns:a16="http://schemas.microsoft.com/office/drawing/2014/main" id="{1D811AD3-1B68-42AE-A412-606BE451F8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p:cNvSpPr txBox="1"/>
          <p:nvPr/>
        </p:nvSpPr>
        <p:spPr>
          <a:xfrm>
            <a:off x="3203848" y="4642217"/>
            <a:ext cx="2862572" cy="369332"/>
          </a:xfrm>
          <a:prstGeom prst="rect">
            <a:avLst/>
          </a:prstGeom>
          <a:noFill/>
        </p:spPr>
        <p:txBody>
          <a:bodyPr wrap="square" rtlCol="0">
            <a:spAutoFit/>
          </a:bodyPr>
          <a:lstStyle/>
          <a:p>
            <a:endParaRPr lang="en-GB" dirty="0">
              <a:solidFill>
                <a:schemeClr val="bg1"/>
              </a:solidFill>
            </a:endParaRPr>
          </a:p>
        </p:txBody>
      </p:sp>
      <p:sp>
        <p:nvSpPr>
          <p:cNvPr id="8" name="Title 6">
            <a:extLst>
              <a:ext uri="{FF2B5EF4-FFF2-40B4-BE49-F238E27FC236}">
                <a16:creationId xmlns:a16="http://schemas.microsoft.com/office/drawing/2014/main" id="{C41985F0-F8AD-4290-B43C-A4B0FA0EE51E}"/>
              </a:ext>
            </a:extLst>
          </p:cNvPr>
          <p:cNvSpPr txBox="1">
            <a:spLocks/>
          </p:cNvSpPr>
          <p:nvPr/>
        </p:nvSpPr>
        <p:spPr>
          <a:xfrm>
            <a:off x="412222" y="341842"/>
            <a:ext cx="3744416" cy="1367482"/>
          </a:xfrm>
          <a:prstGeom prst="roundRect">
            <a:avLst>
              <a:gd name="adj" fmla="val 0"/>
            </a:avLst>
          </a:prstGeom>
          <a:solidFill>
            <a:srgbClr val="4D3267"/>
          </a:solidFill>
          <a:effectLst>
            <a:outerShdw blurRad="50800" dist="38100" dir="2700000" algn="tl" rotWithShape="0">
              <a:prstClr val="black">
                <a:alpha val="40000"/>
              </a:prstClr>
            </a:outerShdw>
          </a:effectLst>
        </p:spPr>
        <p:txBody>
          <a:bodyPr vert="horz" wrap="square" lIns="91440" tIns="0" rIns="0" bIns="36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600">
                <a:solidFill>
                  <a:schemeClr val="bg1"/>
                </a:solidFill>
                <a:latin typeface="Arial" pitchFamily="34" charset="0"/>
                <a:ea typeface="+mj-ea"/>
                <a:cs typeface="Arial" pitchFamily="34" charset="0"/>
              </a:defRPr>
            </a:lvl1pPr>
          </a:lstStyle>
          <a:p>
            <a:pPr marL="0" indent="0" algn="ctr">
              <a:lnSpc>
                <a:spcPct val="100000"/>
              </a:lnSpc>
            </a:pPr>
            <a:r>
              <a:rPr lang="en-US" sz="2800" b="1" dirty="0">
                <a:latin typeface="+mn-lt"/>
              </a:rPr>
              <a:t>Meeting the needs of modern learners</a:t>
            </a:r>
            <a:endParaRPr lang="en-GB" sz="2800" b="1" dirty="0">
              <a:latin typeface="+mn-lt"/>
            </a:endParaRPr>
          </a:p>
        </p:txBody>
      </p:sp>
      <p:grpSp>
        <p:nvGrpSpPr>
          <p:cNvPr id="10" name="Group 9">
            <a:extLst>
              <a:ext uri="{FF2B5EF4-FFF2-40B4-BE49-F238E27FC236}">
                <a16:creationId xmlns:a16="http://schemas.microsoft.com/office/drawing/2014/main" id="{BCFF558A-6CB0-4B1B-994D-CB95B08BBCD0}"/>
              </a:ext>
            </a:extLst>
          </p:cNvPr>
          <p:cNvGrpSpPr/>
          <p:nvPr/>
        </p:nvGrpSpPr>
        <p:grpSpPr>
          <a:xfrm>
            <a:off x="7722013" y="4418842"/>
            <a:ext cx="1173162" cy="510242"/>
            <a:chOff x="7722013" y="4418842"/>
            <a:chExt cx="1173162" cy="510242"/>
          </a:xfrm>
        </p:grpSpPr>
        <p:pic>
          <p:nvPicPr>
            <p:cNvPr id="12" name="Picture 11">
              <a:extLst>
                <a:ext uri="{FF2B5EF4-FFF2-40B4-BE49-F238E27FC236}">
                  <a16:creationId xmlns:a16="http://schemas.microsoft.com/office/drawing/2014/main" id="{A899D091-D6B1-49F3-9CFE-DB535B77BB7D}"/>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3" name="TextBox 12">
              <a:extLst>
                <a:ext uri="{FF2B5EF4-FFF2-40B4-BE49-F238E27FC236}">
                  <a16:creationId xmlns:a16="http://schemas.microsoft.com/office/drawing/2014/main" id="{406F92B4-8C0C-4CF6-9CEC-09CEB1B0257F}"/>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11041689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pple store wikipedia"/>
          <p:cNvPicPr>
            <a:picLocks noChangeAspect="1" noChangeArrowheads="1"/>
          </p:cNvPicPr>
          <p:nvPr/>
        </p:nvPicPr>
        <p:blipFill rotWithShape="1">
          <a:blip r:embed="rId3" cstate="screen">
            <a:graysc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5924855-330A-494E-B53F-3C8FC4D7ACD5}"/>
              </a:ext>
            </a:extLst>
          </p:cNvPr>
          <p:cNvSpPr>
            <a:spLocks noGrp="1"/>
          </p:cNvSpPr>
          <p:nvPr>
            <p:ph type="ctrTitle"/>
          </p:nvPr>
        </p:nvSpPr>
        <p:spPr>
          <a:xfrm>
            <a:off x="-1" y="1"/>
            <a:ext cx="5940153" cy="484187"/>
          </a:xfrm>
          <a:solidFill>
            <a:srgbClr val="4D3267"/>
          </a:solidFill>
        </p:spPr>
        <p:txBody>
          <a:bodyPr vert="horz" wrap="square" lIns="91440" tIns="0" rIns="0" bIns="108000" rtlCol="0" anchor="ctr" anchorCtr="0">
            <a:noAutofit/>
          </a:bodyPr>
          <a:lstStyle/>
          <a:p>
            <a:pPr marL="360363" indent="-268288" algn="l" defTabSz="914400">
              <a:lnSpc>
                <a:spcPct val="150000"/>
              </a:lnSpc>
              <a:buClr>
                <a:schemeClr val="accent6"/>
              </a:buClr>
            </a:pPr>
            <a:r>
              <a:rPr lang="en-GB" sz="2200" dirty="0">
                <a:solidFill>
                  <a:schemeClr val="bg1"/>
                </a:solidFill>
                <a:latin typeface="+mn-lt"/>
              </a:rPr>
              <a:t>Discerning </a:t>
            </a:r>
            <a:r>
              <a:rPr lang="en-GB" sz="2200" dirty="0">
                <a:solidFill>
                  <a:schemeClr val="bg1"/>
                </a:solidFill>
                <a:latin typeface="+mn-lt"/>
                <a:cs typeface="Arial" pitchFamily="34" charset="0"/>
              </a:rPr>
              <a:t>… used to great customer experiences</a:t>
            </a:r>
          </a:p>
        </p:txBody>
      </p:sp>
      <p:grpSp>
        <p:nvGrpSpPr>
          <p:cNvPr id="9" name="Group 8">
            <a:extLst>
              <a:ext uri="{FF2B5EF4-FFF2-40B4-BE49-F238E27FC236}">
                <a16:creationId xmlns:a16="http://schemas.microsoft.com/office/drawing/2014/main" id="{36F6D40D-44ED-4F7F-9288-C093594DFE42}"/>
              </a:ext>
            </a:extLst>
          </p:cNvPr>
          <p:cNvGrpSpPr/>
          <p:nvPr/>
        </p:nvGrpSpPr>
        <p:grpSpPr>
          <a:xfrm>
            <a:off x="7722013" y="4444009"/>
            <a:ext cx="1173162" cy="488149"/>
            <a:chOff x="7722013" y="4418842"/>
            <a:chExt cx="1173162" cy="488149"/>
          </a:xfrm>
        </p:grpSpPr>
        <p:pic>
          <p:nvPicPr>
            <p:cNvPr id="11" name="Picture 10">
              <a:extLst>
                <a:ext uri="{FF2B5EF4-FFF2-40B4-BE49-F238E27FC236}">
                  <a16:creationId xmlns:a16="http://schemas.microsoft.com/office/drawing/2014/main" id="{9CF2F852-CECF-4017-A7CC-582D1DE3BB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2" name="TextBox 11">
              <a:extLst>
                <a:ext uri="{FF2B5EF4-FFF2-40B4-BE49-F238E27FC236}">
                  <a16:creationId xmlns:a16="http://schemas.microsoft.com/office/drawing/2014/main" id="{1D576C19-748E-4B3D-B335-9FA2DDB2C2E7}"/>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37651232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0272" y="5209"/>
            <a:ext cx="4572000" cy="44387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pic>
        <p:nvPicPr>
          <p:cNvPr id="13" name="Picture 12">
            <a:extLst>
              <a:ext uri="{FF2B5EF4-FFF2-40B4-BE49-F238E27FC236}">
                <a16:creationId xmlns:a16="http://schemas.microsoft.com/office/drawing/2014/main" id="{BE3F5ABC-7D43-4E8E-B82F-C6C4A17D692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 y="-5208"/>
            <a:ext cx="4580468" cy="5148707"/>
          </a:xfrm>
          <a:prstGeom prst="rect">
            <a:avLst/>
          </a:prstGeom>
        </p:spPr>
      </p:pic>
      <p:sp>
        <p:nvSpPr>
          <p:cNvPr id="12" name="Title 6">
            <a:extLst>
              <a:ext uri="{FF2B5EF4-FFF2-40B4-BE49-F238E27FC236}">
                <a16:creationId xmlns:a16="http://schemas.microsoft.com/office/drawing/2014/main" id="{8872EAD8-894A-444E-8ED1-48AADC1C320A}"/>
              </a:ext>
            </a:extLst>
          </p:cNvPr>
          <p:cNvSpPr txBox="1">
            <a:spLocks/>
          </p:cNvSpPr>
          <p:nvPr/>
        </p:nvSpPr>
        <p:spPr>
          <a:xfrm>
            <a:off x="-1" y="-5207"/>
            <a:ext cx="8532441" cy="494951"/>
          </a:xfrm>
          <a:prstGeom prst="roundRect">
            <a:avLst>
              <a:gd name="adj" fmla="val 0"/>
            </a:avLst>
          </a:prstGeom>
          <a:solidFill>
            <a:srgbClr val="4D3267"/>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600">
                <a:solidFill>
                  <a:schemeClr val="bg1"/>
                </a:solidFill>
                <a:latin typeface="Arial" pitchFamily="34" charset="0"/>
                <a:ea typeface="+mj-ea"/>
                <a:cs typeface="Arial" pitchFamily="34" charset="0"/>
              </a:defRPr>
            </a:lvl1pPr>
          </a:lstStyle>
          <a:p>
            <a:r>
              <a:rPr lang="en-US" sz="2200" dirty="0">
                <a:latin typeface="+mn-lt"/>
              </a:rPr>
              <a:t>Self-directing and personalizing … the limitations of generic programmes</a:t>
            </a:r>
            <a:endParaRPr lang="en-GB" sz="2200" dirty="0">
              <a:latin typeface="+mn-lt"/>
            </a:endParaRPr>
          </a:p>
        </p:txBody>
      </p:sp>
      <p:grpSp>
        <p:nvGrpSpPr>
          <p:cNvPr id="4" name="Group 3">
            <a:extLst>
              <a:ext uri="{FF2B5EF4-FFF2-40B4-BE49-F238E27FC236}">
                <a16:creationId xmlns:a16="http://schemas.microsoft.com/office/drawing/2014/main" id="{1BF42C8E-BE87-4F23-9E40-0007A54F8A41}"/>
              </a:ext>
            </a:extLst>
          </p:cNvPr>
          <p:cNvGrpSpPr/>
          <p:nvPr/>
        </p:nvGrpSpPr>
        <p:grpSpPr>
          <a:xfrm>
            <a:off x="4856149" y="616735"/>
            <a:ext cx="3960440" cy="3796899"/>
            <a:chOff x="121093" y="728383"/>
            <a:chExt cx="4339253" cy="4251881"/>
          </a:xfrm>
        </p:grpSpPr>
        <p:pic>
          <p:nvPicPr>
            <p:cNvPr id="6" name="Picture 5" descr="A close up of a logo&#10;&#10;Description generated with high confidence">
              <a:extLst>
                <a:ext uri="{FF2B5EF4-FFF2-40B4-BE49-F238E27FC236}">
                  <a16:creationId xmlns:a16="http://schemas.microsoft.com/office/drawing/2014/main" id="{D0AC205F-3B0F-4118-B094-3BBA0A25EFC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t="20297" r="33102"/>
            <a:stretch/>
          </p:blipFill>
          <p:spPr>
            <a:xfrm>
              <a:off x="121093" y="728383"/>
              <a:ext cx="4339253" cy="4208585"/>
            </a:xfrm>
            <a:prstGeom prst="rect">
              <a:avLst/>
            </a:prstGeom>
          </p:spPr>
        </p:pic>
        <p:sp>
          <p:nvSpPr>
            <p:cNvPr id="2" name="Rectangle 1">
              <a:extLst>
                <a:ext uri="{FF2B5EF4-FFF2-40B4-BE49-F238E27FC236}">
                  <a16:creationId xmlns:a16="http://schemas.microsoft.com/office/drawing/2014/main" id="{648AA7CB-EC37-432A-8CB1-E0855435CD09}"/>
                </a:ext>
              </a:extLst>
            </p:cNvPr>
            <p:cNvSpPr/>
            <p:nvPr/>
          </p:nvSpPr>
          <p:spPr>
            <a:xfrm>
              <a:off x="2274082" y="2832674"/>
              <a:ext cx="2081893" cy="20994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different-types-of-coffee-infograph">
              <a:extLst>
                <a:ext uri="{FF2B5EF4-FFF2-40B4-BE49-F238E27FC236}">
                  <a16:creationId xmlns:a16="http://schemas.microsoft.com/office/drawing/2014/main" id="{8AA86AF5-6B31-45FF-A335-AA5A4F6446DF}"/>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335119" y="2880781"/>
              <a:ext cx="2099482" cy="2099483"/>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9E67CA39-CFBD-42EE-8DA0-CF7D6F9148BD}"/>
              </a:ext>
            </a:extLst>
          </p:cNvPr>
          <p:cNvSpPr txBox="1"/>
          <p:nvPr/>
        </p:nvSpPr>
        <p:spPr>
          <a:xfrm>
            <a:off x="-36512" y="4237608"/>
            <a:ext cx="2027432" cy="751065"/>
          </a:xfrm>
          <a:prstGeom prst="rect">
            <a:avLst/>
          </a:prstGeom>
          <a:solidFill>
            <a:srgbClr val="4D3267"/>
          </a:solidFill>
        </p:spPr>
        <p:txBody>
          <a:bodyPr vert="horz" wrap="square" lIns="91440" tIns="0" rIns="0" bIns="72000" rtlCol="0" anchor="ctr" anchorCtr="0">
            <a:noAutofit/>
          </a:bodyPr>
          <a:lstStyle>
            <a:defPPr>
              <a:defRPr lang="en-US"/>
            </a:defPPr>
            <a:lvl1pPr marL="360363" marR="0" lvl="0" indent="-268288" fontAlgn="auto">
              <a:lnSpc>
                <a:spcPct val="150000"/>
              </a:lnSpc>
              <a:spcBef>
                <a:spcPct val="0"/>
              </a:spcBef>
              <a:spcAft>
                <a:spcPts val="0"/>
              </a:spcAft>
              <a:buClr>
                <a:schemeClr val="accent6"/>
              </a:buClr>
              <a:buSzTx/>
              <a:tabLst/>
              <a:defRPr sz="2200">
                <a:solidFill>
                  <a:schemeClr val="bg1"/>
                </a:solidFill>
                <a:ea typeface="+mj-ea"/>
                <a:cs typeface="Arial" pitchFamily="34" charset="0"/>
              </a:defRPr>
            </a:lvl1pPr>
          </a:lstStyle>
          <a:p>
            <a:pPr>
              <a:lnSpc>
                <a:spcPct val="100000"/>
              </a:lnSpc>
            </a:pPr>
            <a:r>
              <a:rPr lang="en-GB" sz="1800" dirty="0"/>
              <a:t>Deci and Ryan</a:t>
            </a:r>
          </a:p>
          <a:p>
            <a:pPr>
              <a:lnSpc>
                <a:spcPct val="100000"/>
              </a:lnSpc>
            </a:pPr>
            <a:r>
              <a:rPr lang="en-GB" sz="1800" dirty="0"/>
              <a:t>Dan Pink’s DRIVE</a:t>
            </a:r>
          </a:p>
        </p:txBody>
      </p:sp>
      <p:grpSp>
        <p:nvGrpSpPr>
          <p:cNvPr id="10" name="Group 9">
            <a:extLst>
              <a:ext uri="{FF2B5EF4-FFF2-40B4-BE49-F238E27FC236}">
                <a16:creationId xmlns:a16="http://schemas.microsoft.com/office/drawing/2014/main" id="{7FBEFE16-4E42-4662-ACE4-44A2AE3F8E51}"/>
              </a:ext>
            </a:extLst>
          </p:cNvPr>
          <p:cNvGrpSpPr/>
          <p:nvPr/>
        </p:nvGrpSpPr>
        <p:grpSpPr>
          <a:xfrm>
            <a:off x="7722013" y="4418842"/>
            <a:ext cx="1173162" cy="510242"/>
            <a:chOff x="7722013" y="4418842"/>
            <a:chExt cx="1173162" cy="510242"/>
          </a:xfrm>
        </p:grpSpPr>
        <p:pic>
          <p:nvPicPr>
            <p:cNvPr id="11" name="Picture 10">
              <a:extLst>
                <a:ext uri="{FF2B5EF4-FFF2-40B4-BE49-F238E27FC236}">
                  <a16:creationId xmlns:a16="http://schemas.microsoft.com/office/drawing/2014/main" id="{D2AC77CB-D610-475F-ABC5-87B323764D61}"/>
                </a:ext>
              </a:extLst>
            </p:cNvPr>
            <p:cNvPicPr>
              <a:picLocks noChangeAspect="1"/>
            </p:cNvPicPr>
            <p:nvPr/>
          </p:nvPicPr>
          <p:blipFill rotWithShape="1">
            <a:blip r:embed="rId9"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4" name="TextBox 13">
              <a:extLst>
                <a:ext uri="{FF2B5EF4-FFF2-40B4-BE49-F238E27FC236}">
                  <a16:creationId xmlns:a16="http://schemas.microsoft.com/office/drawing/2014/main" id="{1CD68C33-72D6-4067-B338-7160D8E4C97F}"/>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2203220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scissors, table, wall&#10;&#10;Description generated with high confidence">
            <a:extLst>
              <a:ext uri="{FF2B5EF4-FFF2-40B4-BE49-F238E27FC236}">
                <a16:creationId xmlns:a16="http://schemas.microsoft.com/office/drawing/2014/main" id="{04563945-0BD5-47A4-87E2-C94A1790460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2" name="Title 1"/>
          <p:cNvSpPr>
            <a:spLocks noGrp="1"/>
          </p:cNvSpPr>
          <p:nvPr>
            <p:ph type="ctrTitle"/>
          </p:nvPr>
        </p:nvSpPr>
        <p:spPr>
          <a:xfrm>
            <a:off x="-1" y="1"/>
            <a:ext cx="7308305" cy="484187"/>
          </a:xfrm>
          <a:solidFill>
            <a:srgbClr val="4D3267"/>
          </a:solidFill>
        </p:spPr>
        <p:txBody>
          <a:bodyPr vert="horz" wrap="square" lIns="91440" tIns="0" rIns="0" bIns="108000" rtlCol="0" anchor="ctr" anchorCtr="0">
            <a:noAutofit/>
          </a:bodyPr>
          <a:lstStyle/>
          <a:p>
            <a:pPr marL="360363" indent="-268288" algn="l" defTabSz="914400">
              <a:lnSpc>
                <a:spcPct val="150000"/>
              </a:lnSpc>
              <a:buClr>
                <a:schemeClr val="accent6"/>
              </a:buClr>
            </a:pPr>
            <a:r>
              <a:rPr lang="en-GB" sz="2200" dirty="0">
                <a:solidFill>
                  <a:schemeClr val="bg1"/>
                </a:solidFill>
                <a:latin typeface="+mn-lt"/>
                <a:cs typeface="Arial" pitchFamily="34" charset="0"/>
              </a:rPr>
              <a:t>Empowering … providing the tools; resources not just courses</a:t>
            </a:r>
          </a:p>
        </p:txBody>
      </p:sp>
      <p:grpSp>
        <p:nvGrpSpPr>
          <p:cNvPr id="10" name="Group 9">
            <a:extLst>
              <a:ext uri="{FF2B5EF4-FFF2-40B4-BE49-F238E27FC236}">
                <a16:creationId xmlns:a16="http://schemas.microsoft.com/office/drawing/2014/main" id="{87114922-24B6-42F2-A1F2-822695A5F9EF}"/>
              </a:ext>
            </a:extLst>
          </p:cNvPr>
          <p:cNvGrpSpPr/>
          <p:nvPr/>
        </p:nvGrpSpPr>
        <p:grpSpPr>
          <a:xfrm>
            <a:off x="7722013" y="4418842"/>
            <a:ext cx="1173162" cy="510242"/>
            <a:chOff x="7722013" y="4418842"/>
            <a:chExt cx="1173162" cy="510242"/>
          </a:xfrm>
        </p:grpSpPr>
        <p:pic>
          <p:nvPicPr>
            <p:cNvPr id="12" name="Picture 11">
              <a:extLst>
                <a:ext uri="{FF2B5EF4-FFF2-40B4-BE49-F238E27FC236}">
                  <a16:creationId xmlns:a16="http://schemas.microsoft.com/office/drawing/2014/main" id="{010B7E77-39CC-4E6D-9327-EBF0644D3006}"/>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7956375" y="4587973"/>
              <a:ext cx="938800" cy="341111"/>
            </a:xfrm>
            <a:prstGeom prst="rect">
              <a:avLst/>
            </a:prstGeom>
          </p:spPr>
        </p:pic>
        <p:sp>
          <p:nvSpPr>
            <p:cNvPr id="13" name="TextBox 12">
              <a:extLst>
                <a:ext uri="{FF2B5EF4-FFF2-40B4-BE49-F238E27FC236}">
                  <a16:creationId xmlns:a16="http://schemas.microsoft.com/office/drawing/2014/main" id="{D10A7FCA-E41D-443F-A00A-AC63753E50DA}"/>
                </a:ext>
              </a:extLst>
            </p:cNvPr>
            <p:cNvSpPr txBox="1"/>
            <p:nvPr/>
          </p:nvSpPr>
          <p:spPr>
            <a:xfrm>
              <a:off x="7722013" y="4418842"/>
              <a:ext cx="353979" cy="323165"/>
            </a:xfrm>
            <a:prstGeom prst="rect">
              <a:avLst/>
            </a:prstGeom>
            <a:noFill/>
          </p:spPr>
          <p:txBody>
            <a:bodyPr wrap="square" rtlCol="0">
              <a:spAutoFit/>
            </a:bodyPr>
            <a:lstStyle/>
            <a:p>
              <a:r>
                <a:rPr lang="en-GB" sz="1500" dirty="0">
                  <a:solidFill>
                    <a:srgbClr val="000000"/>
                  </a:solidFill>
                </a:rPr>
                <a:t>©</a:t>
              </a:r>
            </a:p>
          </p:txBody>
        </p:sp>
      </p:grpSp>
    </p:spTree>
    <p:extLst>
      <p:ext uri="{BB962C8B-B14F-4D97-AF65-F5344CB8AC3E}">
        <p14:creationId xmlns:p14="http://schemas.microsoft.com/office/powerpoint/2010/main" val="36465986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ee&#10;&#10;Description generated with very high confidence">
            <a:extLst>
              <a:ext uri="{FF2B5EF4-FFF2-40B4-BE49-F238E27FC236}">
                <a16:creationId xmlns:a16="http://schemas.microsoft.com/office/drawing/2014/main" id="{CE5E2574-6985-4DC4-A2D2-C253BFDD230C}"/>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Title 6"/>
          <p:cNvSpPr txBox="1">
            <a:spLocks/>
          </p:cNvSpPr>
          <p:nvPr/>
        </p:nvSpPr>
        <p:spPr>
          <a:xfrm>
            <a:off x="1" y="1"/>
            <a:ext cx="4716015" cy="484188"/>
          </a:xfrm>
          <a:prstGeom prst="roundRect">
            <a:avLst>
              <a:gd name="adj" fmla="val 0"/>
            </a:avLst>
          </a:prstGeom>
          <a:solidFill>
            <a:srgbClr val="4D3267"/>
          </a:solidFill>
        </p:spPr>
        <p:txBody>
          <a:bodyPr vert="horz" wrap="square" lIns="91440" tIns="0" rIns="0" bIns="108000" rtlCol="0" anchor="ctr" anchorCtr="0">
            <a:noAutofit/>
          </a:bodyPr>
          <a:lstStyle>
            <a:defPPr>
              <a:defRPr lang="en-US"/>
            </a:defPPr>
            <a:lvl1pPr marL="360363" indent="-268288">
              <a:lnSpc>
                <a:spcPct val="150000"/>
              </a:lnSpc>
              <a:spcBef>
                <a:spcPct val="0"/>
              </a:spcBef>
              <a:buClr>
                <a:schemeClr val="accent6"/>
              </a:buClr>
              <a:buNone/>
              <a:defRPr sz="2200">
                <a:solidFill>
                  <a:schemeClr val="bg1"/>
                </a:solidFill>
                <a:ea typeface="+mj-ea"/>
                <a:cs typeface="Arial" pitchFamily="34" charset="0"/>
              </a:defRPr>
            </a:lvl1pPr>
          </a:lstStyle>
          <a:p>
            <a:r>
              <a:rPr lang="en-GB" dirty="0"/>
              <a:t>Connecting with learners with learners </a:t>
            </a:r>
          </a:p>
        </p:txBody>
      </p:sp>
      <p:grpSp>
        <p:nvGrpSpPr>
          <p:cNvPr id="12" name="Group 11">
            <a:extLst>
              <a:ext uri="{FF2B5EF4-FFF2-40B4-BE49-F238E27FC236}">
                <a16:creationId xmlns:a16="http://schemas.microsoft.com/office/drawing/2014/main" id="{D9F250CD-D294-48DC-8596-576ADEA3AB38}"/>
              </a:ext>
            </a:extLst>
          </p:cNvPr>
          <p:cNvGrpSpPr/>
          <p:nvPr/>
        </p:nvGrpSpPr>
        <p:grpSpPr>
          <a:xfrm>
            <a:off x="7722013" y="4444009"/>
            <a:ext cx="1173162" cy="488149"/>
            <a:chOff x="7722013" y="4418842"/>
            <a:chExt cx="1173162" cy="488149"/>
          </a:xfrm>
        </p:grpSpPr>
        <p:pic>
          <p:nvPicPr>
            <p:cNvPr id="13" name="Picture 12">
              <a:extLst>
                <a:ext uri="{FF2B5EF4-FFF2-40B4-BE49-F238E27FC236}">
                  <a16:creationId xmlns:a16="http://schemas.microsoft.com/office/drawing/2014/main" id="{9469E9AC-ECEF-459D-BBA3-11DDDA1743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7" name="TextBox 16">
              <a:extLst>
                <a:ext uri="{FF2B5EF4-FFF2-40B4-BE49-F238E27FC236}">
                  <a16:creationId xmlns:a16="http://schemas.microsoft.com/office/drawing/2014/main" id="{3B42EF85-DB79-4589-BFD3-E176EDA02ACC}"/>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3127657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100" name="AutoShape 4"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data:image/jpeg;base64,/9j/4AAQSkZJRgABAQAAAQABAAD/2wCEAAkGBwgHBgkIBwgKCgkLDRYPDQwMDRsUFRAWIB0iIiAdHx8kKDQsJCYxJx8fLT0tMTU3Ojo6Iys/RD84QzQ5OjcBCgoKDQwNGg8PGjclHyU3Nzc3Nzc3Nzc3Nzc3Nzc3Nzc3Nzc3Nzc3Nzc3Nzc3Nzc3Nzc3Nzc3Nzc3Nzc3Nzc3N//AABEIAHkAeQMBEQACEQEDEQH/xAAbAAEAAgMBAQAAAAAAAAAAAAAABQYDBAcBAv/EAEcQAAEDAgEFCQwIBAcAAAAAAAEAAgMEEQUGEiExkRMUFkFRcYGT0TM1U1RVYWJykqGxshUiMkJSc3TBBzSC4SZDoqPC8PH/xAAaAQEAAgMBAAAAAAAAAAAAAAAAAwUCBAYB/8QAMxEAAgECAgYJBAIDAQAAAAAAAAECAwQRUQUSExQhMRUyM0FSYXGBoSI0kbFCwdHh8CP/2gAMAwEAAhEDEQA/ALflRlFiWI4u/Asn3mMsJbNO11jcfaGd90DVfXfRz2NvbwjDaVCsubmcp7On7sjuBDpfr1WKSPlOt25395N1sbzhyia2wx5scBIvKMnUjtTenkebusxwEi8oydSO1N6eQ3dZjgJF5Rk6kdqb08hu6zHASLyjJ1I7U3p5Dd1mOAkXlGTqR2pvTyG7rMcBIvKMnUjtTenkN3WY4CReUZOpHam9PIbusxwEi8oydSO1N6eQ3dZjgJF5Rk6kdqb08hu6zHASLyjJ1I7U3p5Dd1mOAkXlGTqR2pvTyG7rMcBms+tFicjXjUdytbYU3nNDYZMzYVjuKZL4nFQY9O6ooJTZk73F2YNWcCdNhxg6uLzxVaEK0HKmsGTUbidGWrUeMTpiqy2OW5AWkOJ1cumVz2lzue5PvVzc/wAYoo6D5yZMTYhM+QmN2Y3iACRpRw4kM682+Bj37U+FOwLLZRyMdtPM8NZU+GcmzjkNtPMzMOISC8YqHDlaw2+CxeyXPAzW3lxWP4MT56qM5sj5WHkdcFeqMHyMHOoubZ875n8NJ7Sy1I5Hm0nmeb4n8K/2impHI82k8xvibwr/AGimpHIa8sxvibwsntFNSOQ15ZjfE/hX+0U1I5DaTzPd8z+Gk9pNSOQ2k8z0VdQP85+1ebOOR7tZ5n2yvqGkEvzhyELx0omSrzRo5dbnUYBFNbSJm281wQQsaGMamBPValTTKrwixPxgqfd4ZGO81MyXyNl3PDq9o1vewdFjdeVY4zTIlLCDWZMIQhAWbJ/CY2wtq6loe5+ljSLho5edV1zXbepHkXFlaxUVUmuLN6oxvDaaQxyVAzgbENaXW2KKFrVmsUiapf29OWrKXEyMlocVgOY6OePjHG39wsHGpRfHgySM6NzHhxRVcYw84fU5rSTE8XYTr5lZW9baR48ynurfYzwXJ8jRU5qhAEAQBAEAQEflPN/h8wninYW7CvIx/wDRMmjL6HEpllsmJY8ku5VPrN/dRTMWWBYGJ4dRQMvdWTDhMxj+qWQHNtxWCpYLGosczoqzcKEmu5f0c5XQnGktkvI5mNQhpNnhzXDlFrrVvUnRbZYaMk43MUu//BPZXAb0gdbTulr9BWhZdd+hcaSX0R9f6KurIpwgCAIAgCAICHyo72D81vwKzjzMo8yp3KkMiyZJdyqvWb+6jmYyLAsDE8OooGXrEe89T+Q75VTUu1XqdFc/bz9H+jnS6A40lcmO/dP/AFfKVq3nYs39G/dR9/0WzGsPfiMMcbJGszX5xJF+JVdCqqUm2jobqg68Uk8CI4MT+NR+wVtb6sjS6Nn4kODE/jUfsFN9jkOjZ+JHy/JmpDSWzxOPJYhFex70ePRs+6SIiqppqSUxVDCx+vnHmW1CamsYmjUpypvVkuJiWZGEAQENlS9v0eGZwzt0Bzb6dRWcF3nqaxwKmpDMlsEq5KTdTHYtJFweNZKCmuJpXVaVKUcCw0+J08tg87m7kdq2qOVKS5HtO6hLnwNy4LbjSOVRE/NcC94l3nqfyHfKqal2q9To7n7efo/0c6XQHGmzh9Y+gq2VMbWuc29g7VpFlHVpqpDVZNQryoVFUiuRMcLazxeD39q1Oj6ebLHpmt4V8jhbWeLwe/tTo+nmx0zW8K+RwtrPF4Pf2p0fTzY6ZreFfJlpsrJTO0VUEQiJs5zL3aOXSsJ2Cw+l8SSlpmWstpFYEvlBStqcNfJa74hntPm4/ctS2m41F5lne01Oi33riUmWohi7pKxp5L6diuFGT5I56VSEebNObF4W6ImOefPoCkVGT5mvK8guSxNCfE6mW4DtzbyM7VLGjFGrO6qS8iLriTDc6SXL2p1TOzeNX2I5Rlwb1Bqk5wpKZV3/ADibSkK8+mSyRg7m9zNGnNNkwTM4ykuTOyYh3mqP07vlXLUu1Xqd5c/bz9H+jnS6A44IAgCAID7hhfUysghbnSSHNaAsZSUFrPkjKEHUkoR5svePyspsnq1zzoFO5nOSM0e8qjtk514pZnW3klTtZt5f6OQLpzg2EPAgMFb3HpWFTqm3Zdr7Ecoi5N6g1Sc4UlMq7/nE2lIV4Oo8yHq5nZsQ7zVH6d3yrlqXar1O/uft5+j/AEc6XQHGknk2xkuMQMka1zSHXDhcaita7bVFtG9o6KlcxTWf6LnLTUMQBlhpmA6i5jQqdTqvk2dM6VGPOKMebhfJR7GL3Gt5/Jhq22UfgZuF8lHsYmNbz+Rq22UfgGpwujBl3WkiFtLg5oTVrT4YN/k917el9WKX4KNlllIzFM2joS7erXZznkW3Q8XR/wB4lcWNm6X1z5nN6V0krj/yp9XPP/RVVYlGEAQGCt7j0rCp1Tbsu19iOURcm9QapOcKSmVd/wA4m0pCvB1HmQ9XM7NiHeao/Tu+VctS7Vep39z9vP0f6OdLoDjSVyX79wczvgVq3nYssNGfdR9/0bv8Su9dJ+f/AMStfRfav0N7T3YR9f6ZzyyvMTkxZMQF4AgCAIAgMFb3HpWFTqm3Zdr7Ecoi5N6g1Sc4UlMq7/nE2lIV44l6eo7LVndcFmLNIdTkjz/VXKw4VVjmd/W+q3lhk/0c7XQHGo38DqG0uLU0shAZnZrieIEWUFzFypNI27KqqVxGT5FuygwaLHKaOGWV8YjfnhzLcluPnVRb3EqEnJLE6O8s43cFCTwwIMZAUXHWVPQG9i3OlKnhRXdAUPE/g94AUHjlV/p7E6UqeFfI6BoeJ/H+D5d/D+kP2K2cc7WlerSlTvijx6Ao9038Fex3JStwmN07XNqKcfaewWLeccnnW7b31Os9V8GVV5omrbx119USvrdKoIAgMFb3HpWFTqm3Zdr7Ecoi5N6g1Sc4UlMq7/nE2lIV4QHWMla1tfgFMb3LG7k8ecaPhY9K5q8punXa9zudHVVWtYvywfsVHEqR1DWy07tTT9U8rTqKt6NRVIKRzdxRdCq6b/5GspSAkKXGsRpYxHDUnMGoPAdbatedrSm8WuJt0764pR1Yy4GU5RYrxVI6tvYsdzo5fsk6TuvF8IcIsV8a/wBtnYm50MvljpO68Xwj6ZlJijXAmdj/ADOjH7Lx2VF9x6tKXS/lj7FpwivZi1CZHsAdcskZrH/mlVlei6M8MS/tLhXVLWa8mcux+ibh2MVVKz7DH/U9Ui4+K6C2qbSlGTONvqKoXEoLkR6nNQIDBW9x6VhU6pt2Xa+xHKIuTeoNUnOFJTKu/wCcTaUhXhAWDI7HBhFaY6h1qSewefwHid2/2WlfW22hjHmi20VfK2qas+q/jzL9i2GQYtTtOcBIBeOVunQfiFTUa8qEv6Olu7SF1BZ9zKhW4RXUbiJad5b+OMZzf7dKtqdzTqcmc5Wsq9F/VH3XFGgSAbEgHkKn5mq2k8GM5v4htTBnmtHMZzfxDamDGtHM9BDiA3STqATlzCabwReMmKKSjw4mZpa+V+fmkaQLWHwVJeVFUqcO46rRlCVGj9XBvic9yrqW1WUFZJGbsDwwH1QB8QVd2cHChFM5fSlRVLubXp+CIWyaAQGCt7j0rCp1Tbsu19iOURcm9QapOcKSmVd/zibSkK8ID0ICcwDKetwcCLRPS37k82zfVPEtO4sqdbjyZaWWlKtt9L4xy/wXOjyywiqA3SV9M8/dlb+4uFVVNH14clj6HQUtL2tTm9V+f/YEg3GMJkFxiFGeeVqg3esv4s21d20uU1+T6+lcK8fo+tamxreFnu9W/jX5Q+lcK8fo+tamxreFjerfxr8o8OL4U0Z2/wCjFuMStTYVn/FnjurdcddflFdyiyzgbTvpsIeZJXCxnAs1g819ZW9a6Pk5a1VYLIqb/TEFBwoPF55FBOlXRyx4gCAwVvcelYVOqbdl2vsRyiLk3qIFhlY4Wc11iOTWs6TxRWaQTTj7m0pSuCAIAgCAIAgCAIAgCAIAgNeuNoP6lhU5G5Zdp7GL6NrPF5Ni1tpHMu9nPItGWuTtThOJTYnRxGShmcZH5ovuTibkHzX0g9C1rO6Ukovmvkz0jY44tLg/hlcbWxEXs7YrLaIonZVMeDQ35F6WxNojzcavkN+RelsTaIbjV8hvyL0tibRDcavkN+RelsTaIbjV8hvyL0tibRDcavkN+RelsTaIbjV8hvyL0tibRDcavkN+RelsTaIbjV8hvyL0tibRDcavkN+RelsTaIbjV8hvyL0tibRDcavkDWRW+9sTaIbjU8iVybwCqykrY3OjczDWOvJLqDhxtbyk6vMtK6ulTXnkW9hYY+nezr+9KbwEfshUetLM6PVjkZDq6Fij04blP35m51e0OoUN12hFKU1wgCAIAgCAIAgCAIAgNvC/5+H1ljPqktHro7tR/wApT+oPgqGXNnQx5GdRmR//2Q=="/>
          <p:cNvSpPr>
            <a:spLocks noChangeAspect="1" noChangeArrowheads="1"/>
          </p:cNvSpPr>
          <p:nvPr/>
        </p:nvSpPr>
        <p:spPr bwMode="auto">
          <a:xfrm>
            <a:off x="1" y="-410766"/>
            <a:ext cx="1152525" cy="86439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170" name="AutoShape 2" descr="data:image/jpeg;base64,/9j/4AAQSkZJRgABAQAAAQABAAD/2wCEAAkGBxQHEhUSBxIWFRIXGBgZFRgYFhkcGBkZFxcXGBoaGxgcHSggHxolIBcXITEhJSk3Oi4uFx80ODMsNygtLi0BCgoKDg0OGxAQGzQlICQ1NDA0LzctLDQwNywtLy8sLCwtLCwvLCw0LCwsLywsNC80LCwsLDQsLC8sNDQsLC0sLP/AABEIAMIBBAMBEQACEQEDEQH/xAAcAAEAAwADAQEAAAAAAAAAAAAABQYHAwQIAgH/xABIEAABAwICBgQKBggFBQEAAAABAAIDBBEFBgcSITFBYRNRcYEiMjRSYnJzkaGyFDVCg7HBFyMkM1SSorMWU4KT0kPC0dPwFf/EABsBAQACAwEBAAAAAAAAAAAAAAAEBgIDBQEH/8QAPBEAAgECAgQMBAUEAgMAAAAAAAECAxEEBRIhMUEGMjRRYXGBkaHB0fATInKxFDOy4fEWQlJTFSNDYpL/2gAMAwEAAhEDEQA/ANxQBAEAQBAEAQBAEAQBAEAQBAEAQBAEAQBAEAQBAEAQBAEAQBAEAQBAEAQBAEAQBAEAQBAEAQBAEAQBAEAQBAEAQBAEAQBAEAQBAEAQBAEAQBAEAQBAEAQBAEAQBAEBD5gzNTZeAOJyWcfFYBd552G4czsWudSMNpMwmAr4p/8AVHZv3EBR6UKKocGzCaIHc57Bq/0ucfgtaxMGdGpwexcI3VpdCfqkXSCZtQ0PgcHNcAWuBuCDuII3hb0760cSUZRbjJWaPtemIQBAEAQBAEAQBAEAQBAEAQBAEAQBAEAQBAEAQBAEAQBAEAQHxPKIWuc/c0EnsAujMox0mkt5keHVgggkxjFmNmqZpSyna/axlr7bctVwHJg2i5Ki0I6f/ZIsOb4h4ZRwdF2jFa+lv3ftPzD88PxaRsGZIopqeRwa4alizWNg5pvwJ7eoqS4qSszg0a1SjJTpuzLFkIuwWsqsMe4ujj/Ww34Ndqkj+tm7iHHio9G8ZOB281SxGGpYxKzep9av6PssX5SSvhAEAQBAEAQBAEAQBAEAQBAEAQBAEAQBAEAQBAEAQBAEAQBAfEsYlaWv3EEHsOxD2LcWmjI6SnZBHLg+YpOheyTpKWZw8A3va/CxueP2iNhCi0pKn8kiyZnhnjYxxmHV7r5lvTXu3jsZFYvlGpwNgqA6ORjXA68Ti7UtYhzgWiw57ealXK3KLjtRcck5kpsUqOlr2tir3M6IvvZkwu0jkH+CBb3X3DHRWlpbze8VVdFUG/lTul06/U0NZEcIAgCAIAgCAIAgCAIAgCAIAgCAIAgCAIAgCAIAgCAIAgCAIAgI7GcDp8caG4pE14G47Q5vY4WI96xlCMtpJw2MrYaWlSlb7d2w6WA5RpsBc52HB41xZwL3FpHNp2HtPWetYQpRg9RuxeZV8VFRq2duhfcq2bdG4mvLl6zTvMJ2NPqE7G+qdnMLaQCFwLPNTl13QYyx0jG7C19xKzsJ3jk7lYgIDTcDzDT462+HSAkeMw7Ht7Wnbbnu5oCUQBAEAQBAEAQBAEAQBAEAQBAEAQBAEAQBAEAQBAEAQBAEAQBAEAQEZjeAwY63VxKMOt4rtz2+q4bR2bjxQGa45o8qcId0uBPdK1u0ap1Zm9lra3a2x5IDlwHSTNQHo8eYZADYuA1ZW+s3YHfA9qA0nB8ZgxpmvhsgeOI3Obyc07R3oDvoAgCAIAgOjiuMQYQ3WxKVsY4XO09jRtPcEBUa3SjTRG1JFLJzOq0H3m/vCA6selaMn9bSvA5PaT7iAgJ3C8/0WIEB0hiceEo1R/MCW/FAWhrg8Xabg7iEB+oAgCAIAgCAIAgCAIAgPmWQQgulIDQCSTuAG0knqQ9jFydltKD/AIprsyvcMoxMZA02M8vE8gd3ZYnde17KN8Sc+ItRYf8AjsHg4p4yTcn/AGr35rouc1JX4vhr2DEIY6uJxsXQlocOdzqjr3ix6wvVKrF61c1zpZXWg3Sm4Nc+tef37C4VWIxUQvXSsj9d7W/iVIOCyFqc9UFP41SHeo17vi1pCAj5dJtEzxBM7sYP+5wQHCdKVL/lT/yx/wDsQHJHpOo3eM2Zvaxv5OKA79Pn+gn2dPqn0mPHx1bfFATVDi8GIeQzxycmvaT7gboDp4/lmnx4ft8fh8JG7Hj/AFcRyNwgM0xnJtXlh/T4S9z2N2h8dxI0ekwbx12uOsBAT+VNJLai0WYLMduEw2MPrj7PaNnYgNEa4PF2m4O4hAfqAICi54z2MIJgwmzpxse47Wx8ub+W4cepAVTA8m1WaHfSMUe5jHbdd9y949Fp+z1E2HUCEBesP0e0NGP1kRld50jif6RZvwQHcmyXQzCzqWMerdp97SCgK5jGi6KUE4PK6N3Br/CZ2X8Ydu3sQFVgra/IcgZMCIyfEd4UL+vUPA9lj1hAX2lzg7G6cvy5Gx9S22vBI/VcB1tO5wvbbcdx2LCbkl8qJOFhQnUtXk4rnSv78TpDPFRhDmjNtE6GNxt0sZ1mg8wCRz2Ovs3FavjSjx42Ot/xFCvFvCVdJrc9T8vtbpLxBM2oa18Dg5rgC0g3BBFwQepb0760cKUXGTjJWaORemIQBAEAQBAEAQFV0nTOgw2cwm19Rp7HSNB942d604h2ps62SQjLGwv0vuTKNniU0FNRUtEbUxgDzbYJHGxJNt+/W7X9izppKKSIeOqTqYmcp7bv0t2bCv4F9LqSafA3y3ftLGSFgNt5O0Ab/wAFmRSy0OjKoqiTWzRMP2rEyPB57hfvQ9aaJ6l0VwN8rqJXH0Q1o+Id+KHhIxaN6Fnjskd2yO/7bIDn/R9Qf5B/3Zf+aA4pNHNA/wAWN7eyV/5koCPqdFlM/wAmmmaeeo4e7VB+KAg6/RZPHtoZo5PWBYe7xhfvQEc5+LZW2vMzWDr/AFsVhz8INHuQE7g2lPcMah2efF+bHH8HdyA7WM5bpM4MdUZZkYJ97gNjXE+ey12OPnW28b70BAZTzXLlWU0uNB3Qg6rmna6E9betnGw4G45ga/FIJmh0RDmuAIINwQdoIPUgKlpEzR/+FEIqI/tEoNj5jNxf28BzueFkBXNHWTRW2rMYbdl7xMd9s3/eOvvF9wO/futcDU0AQBAEBBZ2rIqCke/EoRNECwPZyc8NuD5wvccxvG9YVJ6EbkvBYV4qsqSdm7+CuZLmnCxlydhwuV+pJGJInXLXta+41dYb9nHqKyTuRpxcJOL2ol8h4pJi0rqHFnOmp5mPBDyXFhaNYFrjtG732IskkpKzM6NadGaqQdmi1aJp3OpHxTHWEMz2NPo2a78XO960YZvRa5jr5/CKxEZpW0opvr2F2Ug4YQBAEAQBAEAQHTxfDmYtDJBU+LI0tPWOojmDYjsWMoqSszdh68qFWNWO1e/EzGpkdgMX0LOlI+emjJ6CePe0cAHXFuwuFrWsRZR4zlS+WS1FhrYOhmT+NhpqM3ti+fn9qzPnD8TZK10Gj6ilEkvgvqJN7G8nXIb7x2EpKs56oLtMKeUUsJL4uMmrLXorf9vsaHlLAW5cpmwRm7trpHec9289mwAcmhbqcNCNjkZhjJYuu6r2bEuj3rJlbCEEAQBAEAQBAV/G8m0mM3M8QZIf+pHZrr9Z2WcfWBQGd4zkiry47p8Je6RrdofHdsrRzaNpHZe/EAICOxPHm5jiAxcAVTB+rmaLCQD7EgG49ThsBO4AkoCy6L8ziBr6bEHWYxrpIyeDWjWe3sAu4f6uSAg8Kp356xEvqr9GTrvHmxNsGsHM7G7OtxQG1MYIwBGAABYAbAANwA6kB9IAgCAICPx7C241TyU82wPba/URtae4gHuWM46UbEjCYiWHrRqx3e2u4y+aeKKNlBntkkUkFxBUMFwWbLDcdZtgBsB3C9iFHhV0Plmd3F5Ysa3icG01LW47Gnv992oUOIU2FB0WSRNVVsrSwSubYRtNrkAgW4G5FtlybCy9lXT1Q2mvDZLKm/i4xqMF07ejV/PMaHkvAf8ADlKyFxBeSXyEbi91r25AANv6K20oaEbHNzLGfi8Q6m7Yur3rJ1bCAEAQBAEAQBAEAQBAEAQBAEAQBAEAQBAEAQFEz1lGDECH0bmRVchOo0kBsxAuRbz/AEvffh42lqNkaU5Rcoq6W3oMnljdTOc2UFr2ktcDsIO4g/EL01mi5ErYssU0U2ICxq5iwO4NYwODSeWtfudfgsJ1FG195MwuCqYlT0NsVe3P0GnLMhhAEAQBAEBxVFOyqGrUsa9vU4Aj3FeNJ7TKE5Qd4uzPmlo46QWpI2MB3hrQ38AiSWw9nVnU1zbfWznXpgEAQBAEAQBAEBA5izbT5de1mJF4c5usNVt9l7LXOrGLszoYPLa+Li5Urauk62DZ7pMZmZBRF/SPvq3ZYeC0uO3sBXka0ZOyNmJyfE4ek6s0rLp53Ys62nLCAIAgCAIAgCAIAgCAICh5tscXw76XbovC1b7uk2279bovgo1T82N/fvUWDL7/APHYjQ42ru/i5nOazIa2o+m31+lfe/VfwO7V1bcrKSV8mWkuwKX6b4oqG/R79d262ry/e/1LRibfDO1kGl+NWjss79VvWxpcuYIcCp4DjsoY90bdhBLi4NbrWaATvPxWemopaREjgquJrTVCN0m+q19W06mX88QZgqDBh7JNjHO13AAHVLRsFyftcbLGFZSlopG7F5RWwtH4tRrbayLStxyggCAIAgCAIAgCAIAgCAIAgMh00+UQeyPzlRMRxkXHg1+TPr8iD0ZfWdP97/ZkWNHjo6Gd8hqdn6kb0pp8+CAIAgCAIAgCAIAgCAICBzhlxuZIQzW1JWHWif5ru7bY8uoHgtdWnpqxPy7HPCVNK14vU1zop1VJWMs3MWEMrJG+C2ZtvCA3axDXfG3YtSnVjqcbnSlgsurvTpVtBczWzva8zu0GXarMkscmZY2QUsO2KmZaxtu1gNgG69+qwABRQnUd57OYTxmFwVJ08I9KctsvT32si9Nnj0vqy/jGscRxl2+RM4M8Wr2eZF6HvL3exf8ANGsaH5nZ6EvhFyRfUvszalNKOEAQBAEAQBAEAQBAEAQBAEBkOmnyiD2R+cqJiOMi48GvyZ9fkQejL6zp/vf7Mixo8dHQzvkNTs/UjelNPnxXc15wgy0LVHhzEXbG3fbrcfst5nuBstdSqodZ0sBldbGO8dUef052ZjimkutrD+yubC3gGNBNubnA/CyjOtN9BaaGQYSmvnTk+l+St5kfHnmvjN21T+9rCPcWrH4k+ckvJ8E1b4a8fUuWVNJ/TObFmFrW3NhK3Y0H028B6Q9w3rdCu9kjiY/g9oxc8M7/APq/L0IrEdJdZTyyMi6HVa97W+ATsa4gbdbktbrTuS6OQYWdOMne7Se3o6jTsq4g/FaSGaqtrvbd1hYXudwUqnJyimyrY+jGhiJ04bEzOMwaRazD6meGnEWpHI9rbsJNmkgXOtvUeVaak0iy4TIsLVoQqSvdpPb+xMYbpG6Ch+kYuGundI9scbBq6waG7TcmwBO0/BZKvaN3tIdbI9LFfCo6opJtvXtv1dxTcR0i11a4mKURN4NjaPmcCfitTqze87VHI8HTWuOk+dv0sj4otINfSOuZ+kHmyNaQe8AO9xRVZreZVckwU1bQt0pv914GoZMzpFmYFjh0dQ0Xcy9wR5zDxHWOHxUmnVUtW8qmZZVUwb0tsXv8n71lpW05RkmYNItZh1VPDTiLUZI5rbsJNgbC51lElWmpNIuGDyPC1aEKkr3aT2/sTuF5uqKrCp6yXo+mjeQ2zTq2HR7xf0jxWaqSdNy3nPr5ZRhmEMOr6LXPr3+hmuZczTZkLDiOpeMODdRpHjWve5PUFHlJyd2WjBZfSwakqd9fP0HBl7HJcvymbD9XXLS3whcWJBOwEbfBC8jJxd0Z4zB08VT+HUva99RpujvOVRmKofFiHR6rYi4arSDfXYN5cdliVJo1JSdmVfOMroYSjGdO927a30PoLxieIxYVG6XEHhkbd5P4AbyeQW6UlFXZwaFCpXmoU1dsy/HdKskpLcDjDG8HyC7jzDQbDvuo0q7fFLVheDlNK9eV3zLZ37X4FZkzzXyG7qp/c1gHuDVr+JPnOosnwS/8a736khhekqtoj+1ObO3iHtANuTmgbe26yVaa6SPXyDCVF8icX0Pyf7GnZUzhBmUWpzqTAXdG7xrdbT9pvMd4CkwqqfWVbH5XWwbvLXHnXnzP2juZpqZaGmkmw97GuiY55D2FwcGtJ1djm2Ozft7EqNqLa3GnA06VStGnUTak0tTta727GRVbjk+EywNrnxvjIBneIyywkf0cZHhusA4tve/HcsXOUWrkqnhKVenN000/7Ve+xXe5br2O5lHGJMXbKa1oaWvaWAAgiOSKOVgdcnwgH2PYsqcnK9zTmGFp0HFQd7p3603F26NRPrYc8IAgCAIDIdNPlEHsj85UTEcZFx4Nfkz6/Ig9GX1nT/e/2ZFjR46OhnfIanZ+pGy5oxkYBTSTvFy0WYPOedjR2X38gVKqT0Y3KTgcK8VXjSW/b1bzzxW1b6+R0tY4ukebuceJ/wDHADgAoPSz6PSpQpQUIKyRc8naO5MbYJsSeYoXbWAAdI8dYvsa3qJBv1WsVthRctb2HEzHPIYaTp0lpSW3mXR0v30Fxk0W0Tm2YZgfO1xf3Ftvgtv4eJxVwixald26rfvcz7OWSpcs2eD0kBNg8CxaeAeOHbx5blonTcOoseW5tTxny2tLm9CrLWdY9BZA+rqb1PzKnUeIj51m3LKnWYrnDy6q9tJ8xUOfGZeMu5JS+lfY4svYHLmCYQ0A22u5x8Vjesnv3cUjFydkZYzGUsLT+JU/ds0ml0SwNaPpdRK5/EsDGt9xDj8VvWHW9lZnwlrN/JBJdN36Fczho6fgcZnw95lhbteCLPYPO2bHN6zst1WuRhOi4q+46WXZ5DEzVKotGT2cz6Oh/cp2HVr8NlZNRm0jHBzT2cDyO4jqJWm7WtHarUYVqbpz2PUekcMrW4jDHND4sjGvHLWANu1dGMtJJo+Z1qTpVJU5bU7dx5+zj5dVe2k+YqBPjM+h5bySn9KNA0e4WMawmane7UD5XDWAvawjO7uW+lHSptFezfEPD5jCqleyXmVDPWVG5WdEIpTJ0geTdoFtUt6ifO+C1VIaDSOzlWZPGqTcbWtv57nUyXl8ZlqDBJIYwGOfcC+4tFrX9L4LyEdKVjbmWNeDo/ESvrt9zVco5IZlaV8zJy/WYWkFoaANZrr3v6Kk06Wg73KlmGbyxtNU3C1nfb2GY56zO7Mc5LCfo7CRE3hbcXkdZ+AsOtRqk9N33FqyrL44Sirr53tfl2HZyRkh+ZbyVDjHTg21gPCeeIZfZs4uPZt229p03PqNWaZvDB/JFXm925dfp7ejx6N8PYLOhc49Zlkv8HAfBSPgQK089xrd1K3YvQqub9Gf0Rjpsvlzg3a6J211hv1DvJHmnaeBvsOudC2uJ1svz/TkqeIsr/3evr/JnVHVPontkpHFr2m7XDeD/wDcFH6UWWpTjUi4TV09xvmWsVjzdRa1Q0HWBjnZttrWs4ddiCCOTgp0JKpHWfPcbhp4HE2i9muL6N3cSVXhENbrfSow7WYI3XvtY1xcB3E3WTintItPE1adtCVrO/bsOeCjZTue6BoDn6usRx1Who9wAHcvUkjCVWckoyepbO3Wc69NYQBAEAQGQ6afKIPZH5yomI4yLjwa/Jn1+RB6MvrOn+9/syLGjx0dDO+Q1Oz9SLdprqi2OmiG5znvPawNaPnK2Yh7EcbgzTTnUnzJLv8A4KDlDDRi9ZBDN4rn3cOtrAXkd4bbvWiMdKSRYcxruhhZ1I7UtXW9R6JA1djdy6B822n6gOtidCzE4nw1Qux7S09/EcxvHYvJRUlZm2hWlRqRqQ2rWeaqiE0z3Mk8Zri09rTY/gucfToTU4qS36zfsgfV1N6n5lTqPER89zbllTrMVzh5dVe2k+YqHPjMvGXckpfSvsaToZpBHSyy28J8pBPosa2w97ne9SMOtTZWOElRvERhuS8W/wBkaCpBXT4miE7S2UXa4EEdYIsQh7GTi1JbUeY54ugc5h26pLfcbLmn1OEtKKlzm86NZDLhtOXdTx/LK9o/BTaPER8/zqOjjqi6vFJmN5x8uqvbSfMVEnxmXTLeSU/pRqOh3yF3tn/KxSaHFKrwi5WvpX3ZBabPHpfVl/GNa8Rxl2+RP4M8Wr2eZF6HvL3exf8ANGsaH5nZ6EvhFyRfUvszSNINaaDD6h0e8tDB944MPwcVIrO0GVnKKSq4ynF89+7Wef1CPohp2DaS6fCYI4IKaTVjaG+M3aQNp7SbnvUiNZRVrFVxOQV69WVSVRXbvv8Aeo7v6W4f4aT+Zq9/EdBo/pqr/sXcx+luH+Gk/man4joH9NVf813MzLHKqOuqJZaFhjje7WDSRcE7Xbtlr3tyUd2bui04WnOnRjCo7tK1/t4F40L1xZPPAdz4w8dV2ODfeQ/+lbsO/maOFwlop0oVeZ279fl4muKWU4IAgCAIAgCAyHTT5RB7I/OVExHGRceDX5M+vyIPRl9Z0/3v9mRY0eOjoZ3yGp2fqRa9NkBLaWQeKDI09rgwj5T7lniFrTOPwZmr1Ib9T7r+pSci1zcOr6eSY2brlpPV0jSy55DWBWqDtJM7uaUXVwlSEdtr9zv5HoVTz5yEBxVVQ2lY6Sc2Yxpc49QAuSvG7K7MoQlOSjHa9R5orJ/pUj5CLa7nOt6xJ/Nc4+oU4aEFDmSXcb5kD6upvU/MqdR4iPn2bcsqdZiucPLqr20nzFQ58Zl4y7klL6V9jUtD/kB9s/5WKTQ4pU+EXK+xeZeFvOEEB5lxH99J67/mK5p9RoflR6l9jcdGH1ZT/e/3pFNo8RFEzzl1Ts/SjHs4+XVXtpPmKiT4zLllvJKf0o1HQ75C72z/AJWKTQ4pVeEXK19K+7ILTZ49L6sv4xrXiOMu3yJ/Bni1ezzIvQ+f28+xf80axo/mdnoS+EXJF9S+zNB0nQGow6bU3t1HdzXtJ+Fz3LfXV4MruSTUcbC++670zBlDPoBolHorfWRskhq2ar2tc39WdzgCPtc1uVCTV0/ArVThFGnNwdN3Ttt5uw5v0RyfxbP9s/8AJe/h5c/gYf1ND/W+/wDYfojk/i2f7Z/5J+Hlz+A/qaH+t9/7D9Ecn8Wz/bP/ACT8PLn8B/U0P9b7/wBieyXkJ+W6gzyTtkGo5lgwjeWm97nzVnTouMrtnPzLOY4yj8NQtrvt6y9KQcEIAgCAIAgCAyHTT5RB7I/OVExHGRceDX5M+vyIPRl9Z0/3v9mRY0eOjoZ3yGp2fqRrmd8D/wAQUj4o/wB4PDi9du4d4Jb/AKlJqw0o2RTssxn4XEKb2bH1P02nnyRhjJbICCCQQRYgjYQR1qCfRU01dGm5P0mNp2NhzCHHVADZgNYkDdrjff0he/EcTIhXtqkVbMcgcpOph9/9vp6fwW5+fsPY3W+kgjqDHl38urdbfjQ5zjrJsa5W+H4r73M8z1n4480wYY0sgv4RPjyW3Cw3N4247N25R6lVz1LYWPK8lWGl8Wq7y3cy/coy1HfPQWQPq6m9T8yp1HiI+dZtyyp1mK5w8uqvbSfMVDnxmXjLuSUvpX2NS0P+QH2z/lYpNDilT4Rcr7F5l4W84QQHmXEf30nrv+Yrmn1Gh+VHqX2Nx0YfVlP97/ekU2jxEUTPOXVOz9KMezj5dVe2k+YqJPjMuWW8kp/SjUdDvkLvbP8AlYpNDilV4RcrX0r7sj9NNA6WKCdg8FjnMds3dJqlpPULsI7XBY4iOxkng1WSqTpPa7Ndn8+BnuVMaOX6qOcAuaLh7RvLXCxtzG8cwFojLRdyxY/CLFUJUtj3daN2osQp8zwOFI8SRvaWvH2gHAghzTtB7VNUozWooNWhXwdVaas1rXZzGBY9hL8DnfBVDa07Dwc0+K4ciPzHBQWnF2Z9CwmJhiaSqw3+D3ovGjrPbMOYKXGiQwfupNpDQT4ruNr7jw3bAFupVdHVLYcHOMnlVm69Ba96816eZqtNUsq2h1K9r2nc5rgQe8KUmnrRU505QejNWfSRGYM2UuAtJq5QX8I2kF57huHM2CwnUjEmYTLcRin8kdXO9nvqMvh0mVcdQ6V2q6Jx/cnxWtG4Nda4dz4k7twEZVp3v4FqlwfwzoqH9y/u6elbLe7mtZdxcY5Aydkb4w7cH2vs4i29vUeKlQnpK5T8ZhnhqrpNp25ve0klmRggCAIAgCAIDKdMFDLV1EJpYpHgRm5axzreEeoKJiL6SLbwdrU6dKanJLXvaW4hdHGGTU+IwOnhla0dJcujcALwyDaSLLGjfTWonZziKU8FOMZpvVvX+SNwU0ohSs65BZj5M1A4RVHG48CT1rbQfSHuPDRUo6WtbTuZZnU8Kvh1FpQ8V1ehl2I5QrcONp6aQjzmN129t2Xt3qM4SW1Fro5phKqvGou3V9zqwYBVVBtDSzk+yf8AEkWC8Sb2J9xtljcNFXdSPei85S0ZPc4S5js1g2iEG5d67hsA5A7eS3QoN65HBzDhBFRcMNrf+XoZ7iTmvmlNPbUMjy227VLja3K1loLHQUlSipbbK/XY3vIbDHh9MHf5YPvuR+KnUeIj59mrvjKnWY9mzCp5a2pdFBKWmaQgiN5BGsdoIG5RJ30nq8C55fiaMcLTTmr2W9cxpeienfS0RbUscx3SvNnNLTbVZtsVIocUq+f1IzxV4tNWWztLot5xAgPOWIYRUOlkLaeYgvdb9U/zjyXO183gz6VRxVBU4pzWxb1zGz6N4XU+HQNqGua4dJcOBBF5pDtB2qZR4iKTnM4zxs5Rd1q/SjJ824VPLW1LooJS0zPIIjeQRrHaCAos76T1eBbsvxNGOFppzSdlvRpOiWnfS0Tm1LHMd0zzZzS021WbbHgpNDilZz+pGeKTi01ZbOtlurqRlfG6KsaHRvBDmniD+fPgtrSaszj0qs6U1ODs0Y3mvR1PhRL8KBng32G2Ro5tHjDmPcFDnRlHZrRdMBntGulGr8svB9u7t7zvaIMCdNM6rlu1kd2N3jWeR4V+sNHA8SOpe0I3lpcxo4RYyMaaoLW3rfQt3f72l9zdlSLM8YE/gStv0cgG0ciOLeXuspFSmprpK/l+Y1MHO8dcXtXveY3jmUKvBCfpUJcwbpIwXMI67ja3/UAokoSjtRdcLmmGxK+WVnzPU/37LkBsWv5ToazsUNDJiDtSgjdI7qY0n323DmV7HXqRrq1qdJaVSSS6WaTlDRkQ4S5jtYbRCDe/tHDZb0Rv6+CkQoN65dxWMw4QKzp4b/69F5/yaixoYAGCwGwAbgFKKq227s/UPAgCAIAgCAIAgCAICnZwz7DgF4qQCWo4tB8FnruHH0Rt67LTUrKOpa2dnLsmq4r55/LDn3vq9SWy1meDMTA6jeBJbw4yfDaeOziPSGxZwqKewiY3L62Elaa1bnufvmJsm29ZkEoGf89x0Ub6fCHh87gWuc03bGDsPhDe/eABu3ndYx6tVWtHaWHKcnqVJqrWVorXZ7X+333GT4Thz8WmjgpR4T3Bo5DiTyAue5RlG+pFvxFeNClKrPYvfiekaSnbSRsjgFmsa1rRyaAB+C6CVlY+ZVJupNzltevvOZemAQBAEAQBAEAQBAEB+NaG+KLcUPW7n6h4EB15aGOY3mjY49ZaD+IXlkbI1akdSk12nNHGIhaMADqAsF6YNt62fSHgQBAEAQBAEAQBAEAQH4RfegMezpo6koXOmwJpkhJJMY2vZx2De5vZt7d6h1KLjrjsLnlueU6kVTru0ufc/R+H2KDcxHZdrgewgj4grTtLFqkudM558QlqBq1E0jm9TnuI9xKGuFClB3jFJ9SPvC8LmxZ/R4ZE6R3U0bBzc7c0cyV6ld2RjXxFKhHSqysvezezaciZMblppfUkPqXCznDc0ea38zxspdKlo63tKRmuayxktGOqC3c/Sy2rcccIAgCAIAgCAIAgCAIAgCAIAgCAIAgCAIAgCAIAgCAIAgCAIDoYjglPie3EII5D1uYC7+a11jKEZbUSKOLr0dVObXUyPjyXQRm7aSPvBI9xNlj8GHMSHmuMat8Rk1TUzKRoZSsaxo3Na0NA7hsWaSWpEKdSU3pTd30nKvTAIAgCAIAgCAIAgCAIAgCAIAgCAIAgCAIAgCAIAgCAIAgCAIAgCAIAgCAIAgCAIAgCAIAgCAIAgCAIAgCAIAgCAIAgCAIAgCAIAgCAIAgCAIAgCAIAgCAIAgCAIAgCAIAgCAIAgCAIAgCAIAgCAIAgCAIAgCAIAgCAIAgCAIAgCAIAgCAIAgCAIAgCAIAgCAIAgCAIAgCAID//2Q=="/>
          <p:cNvSpPr>
            <a:spLocks noChangeAspect="1" noChangeArrowheads="1"/>
          </p:cNvSpPr>
          <p:nvPr/>
        </p:nvSpPr>
        <p:spPr bwMode="auto">
          <a:xfrm>
            <a:off x="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172" name="AutoShape 4" descr="data:image/jpeg;base64,/9j/4AAQSkZJRgABAQAAAQABAAD/2wCEAAkGBxQHEhUSBxIWFRIXGBgZFRgYFhkcGBkZFxcXGBoaGxgcHSggHxolIBcXITEhJSk3Oi4uFx80ODMsNygtLi0BCgoKDg0OGxAQGzQlICQ1NDA0LzctLDQwNywtLy8sLCwtLCwvLCw0LCwsLywsNC80LCwsLDQsLC8sNDQsLC0sLP/AABEIAMIBBAMBEQACEQEDEQH/xAAcAAEAAwADAQEAAAAAAAAAAAAABQYHAwQIAgH/xABIEAABAwICBgQKBggFBQEAAAABAAIDBBEFBgcSITFBYRNRcYEiMjRSYnJzkaGyFDVCg7HBFyMkM1SSorMWU4KT0kPC0dPwFf/EABsBAQACAwEBAAAAAAAAAAAAAAAEBgIDBQEH/8QAPBEAAgECAgQMBAUEAgMAAAAAAAECAxEEBRIhMUEGMjRRYXGBkaHB0fATInKxFDOy4fEWQlJTFSNDYpL/2gAMAwEAAhEDEQA/ANxQBAEAQBAEAQBAEAQBAEAQBAEAQBAEAQBAEAQBAEAQBAEAQBAEAQBAEAQBAEAQBAEAQBAEAQBAEAQBAEAQBAEAQBAEAQBAEAQBAEAQBAEAQBAEAQBAEAQBAEAQBAEBD5gzNTZeAOJyWcfFYBd552G4czsWudSMNpMwmAr4p/8AVHZv3EBR6UKKocGzCaIHc57Bq/0ucfgtaxMGdGpwexcI3VpdCfqkXSCZtQ0PgcHNcAWuBuCDuII3hb0760cSUZRbjJWaPtemIQBAEAQBAEAQBAEAQBAEAQBAEAQBAEAQBAEAQBAEAQBAEAQHxPKIWuc/c0EnsAujMox0mkt5keHVgggkxjFmNmqZpSyna/axlr7bctVwHJg2i5Ki0I6f/ZIsOb4h4ZRwdF2jFa+lv3ftPzD88PxaRsGZIopqeRwa4alizWNg5pvwJ7eoqS4qSszg0a1SjJTpuzLFkIuwWsqsMe4ujj/Ww34Ndqkj+tm7iHHio9G8ZOB281SxGGpYxKzep9av6PssX5SSvhAEAQBAEAQBAEAQBAEAQBAEAQBAEAQBAEAQBAEAQBAEAQBAfEsYlaWv3EEHsOxD2LcWmjI6SnZBHLg+YpOheyTpKWZw8A3va/CxueP2iNhCi0pKn8kiyZnhnjYxxmHV7r5lvTXu3jsZFYvlGpwNgqA6ORjXA68Ti7UtYhzgWiw57ealXK3KLjtRcck5kpsUqOlr2tir3M6IvvZkwu0jkH+CBb3X3DHRWlpbze8VVdFUG/lTul06/U0NZEcIAgCAIAgCAIAgCAIAgCAIAgCAIAgCAIAgCAIAgCAIAgCAIAgI7GcDp8caG4pE14G47Q5vY4WI96xlCMtpJw2MrYaWlSlb7d2w6WA5RpsBc52HB41xZwL3FpHNp2HtPWetYQpRg9RuxeZV8VFRq2duhfcq2bdG4mvLl6zTvMJ2NPqE7G+qdnMLaQCFwLPNTl13QYyx0jG7C19xKzsJ3jk7lYgIDTcDzDT462+HSAkeMw7Ht7Wnbbnu5oCUQBAEAQBAEAQBAEAQBAEAQBAEAQBAEAQBAEAQBAEAQBAEAQBAEAQEZjeAwY63VxKMOt4rtz2+q4bR2bjxQGa45o8qcId0uBPdK1u0ap1Zm9lra3a2x5IDlwHSTNQHo8eYZADYuA1ZW+s3YHfA9qA0nB8ZgxpmvhsgeOI3Obyc07R3oDvoAgCAIAgOjiuMQYQ3WxKVsY4XO09jRtPcEBUa3SjTRG1JFLJzOq0H3m/vCA6selaMn9bSvA5PaT7iAgJ3C8/0WIEB0hiceEo1R/MCW/FAWhrg8Xabg7iEB+oAgCAIAgCAIAgCAIAgPmWQQgulIDQCSTuAG0knqQ9jFydltKD/AIprsyvcMoxMZA02M8vE8gd3ZYnde17KN8Sc+ItRYf8AjsHg4p4yTcn/AGr35rouc1JX4vhr2DEIY6uJxsXQlocOdzqjr3ix6wvVKrF61c1zpZXWg3Sm4Nc+tef37C4VWIxUQvXSsj9d7W/iVIOCyFqc9UFP41SHeo17vi1pCAj5dJtEzxBM7sYP+5wQHCdKVL/lT/yx/wDsQHJHpOo3eM2Zvaxv5OKA79Pn+gn2dPqn0mPHx1bfFATVDi8GIeQzxycmvaT7gboDp4/lmnx4ft8fh8JG7Hj/AFcRyNwgM0xnJtXlh/T4S9z2N2h8dxI0ekwbx12uOsBAT+VNJLai0WYLMduEw2MPrj7PaNnYgNEa4PF2m4O4hAfqAICi54z2MIJgwmzpxse47Wx8ub+W4cepAVTA8m1WaHfSMUe5jHbdd9y949Fp+z1E2HUCEBesP0e0NGP1kRld50jif6RZvwQHcmyXQzCzqWMerdp97SCgK5jGi6KUE4PK6N3Br/CZ2X8Ydu3sQFVgra/IcgZMCIyfEd4UL+vUPA9lj1hAX2lzg7G6cvy5Gx9S22vBI/VcB1tO5wvbbcdx2LCbkl8qJOFhQnUtXk4rnSv78TpDPFRhDmjNtE6GNxt0sZ1mg8wCRz2Ovs3FavjSjx42Ot/xFCvFvCVdJrc9T8vtbpLxBM2oa18Dg5rgC0g3BBFwQepb0760cKUXGTjJWaORemIQBAEAQBAEAQFV0nTOgw2cwm19Rp7HSNB942d604h2ps62SQjLGwv0vuTKNniU0FNRUtEbUxgDzbYJHGxJNt+/W7X9izppKKSIeOqTqYmcp7bv0t2bCv4F9LqSafA3y3ftLGSFgNt5O0Ab/wAFmRSy0OjKoqiTWzRMP2rEyPB57hfvQ9aaJ6l0VwN8rqJXH0Q1o+Id+KHhIxaN6Fnjskd2yO/7bIDn/R9Qf5B/3Zf+aA4pNHNA/wAWN7eyV/5koCPqdFlM/wAmmmaeeo4e7VB+KAg6/RZPHtoZo5PWBYe7xhfvQEc5+LZW2vMzWDr/AFsVhz8INHuQE7g2lPcMah2efF+bHH8HdyA7WM5bpM4MdUZZkYJ97gNjXE+ey12OPnW28b70BAZTzXLlWU0uNB3Qg6rmna6E9betnGw4G45ga/FIJmh0RDmuAIINwQdoIPUgKlpEzR/+FEIqI/tEoNj5jNxf28BzueFkBXNHWTRW2rMYbdl7xMd9s3/eOvvF9wO/futcDU0AQBAEBBZ2rIqCke/EoRNECwPZyc8NuD5wvccxvG9YVJ6EbkvBYV4qsqSdm7+CuZLmnCxlydhwuV+pJGJInXLXta+41dYb9nHqKyTuRpxcJOL2ol8h4pJi0rqHFnOmp5mPBDyXFhaNYFrjtG732IskkpKzM6NadGaqQdmi1aJp3OpHxTHWEMz2NPo2a78XO960YZvRa5jr5/CKxEZpW0opvr2F2Ug4YQBAEAQBAEAQHTxfDmYtDJBU+LI0tPWOojmDYjsWMoqSszdh68qFWNWO1e/EzGpkdgMX0LOlI+emjJ6CePe0cAHXFuwuFrWsRZR4zlS+WS1FhrYOhmT+NhpqM3ti+fn9qzPnD8TZK10Gj6ilEkvgvqJN7G8nXIb7x2EpKs56oLtMKeUUsJL4uMmrLXorf9vsaHlLAW5cpmwRm7trpHec9289mwAcmhbqcNCNjkZhjJYuu6r2bEuj3rJlbCEEAQBAEAQBAV/G8m0mM3M8QZIf+pHZrr9Z2WcfWBQGd4zkiry47p8Je6RrdofHdsrRzaNpHZe/EAICOxPHm5jiAxcAVTB+rmaLCQD7EgG49ThsBO4AkoCy6L8ziBr6bEHWYxrpIyeDWjWe3sAu4f6uSAg8Kp356xEvqr9GTrvHmxNsGsHM7G7OtxQG1MYIwBGAABYAbAANwA6kB9IAgCAICPx7C241TyU82wPba/URtae4gHuWM46UbEjCYiWHrRqx3e2u4y+aeKKNlBntkkUkFxBUMFwWbLDcdZtgBsB3C9iFHhV0Plmd3F5Ysa3icG01LW47Gnv992oUOIU2FB0WSRNVVsrSwSubYRtNrkAgW4G5FtlybCy9lXT1Q2mvDZLKm/i4xqMF07ejV/PMaHkvAf8ADlKyFxBeSXyEbi91r25AANv6K20oaEbHNzLGfi8Q6m7Yur3rJ1bCAEAQBAEAQBAEAQBAEAQBAEAQBAEAQBAEAQFEz1lGDECH0bmRVchOo0kBsxAuRbz/AEvffh42lqNkaU5Rcoq6W3oMnljdTOc2UFr2ktcDsIO4g/EL01mi5ErYssU0U2ICxq5iwO4NYwODSeWtfudfgsJ1FG195MwuCqYlT0NsVe3P0GnLMhhAEAQBAEBxVFOyqGrUsa9vU4Aj3FeNJ7TKE5Qd4uzPmlo46QWpI2MB3hrQ38AiSWw9nVnU1zbfWznXpgEAQBAEAQBAEBA5izbT5de1mJF4c5usNVt9l7LXOrGLszoYPLa+Li5Urauk62DZ7pMZmZBRF/SPvq3ZYeC0uO3sBXka0ZOyNmJyfE4ek6s0rLp53Ys62nLCAIAgCAIAgCAIAgCAICh5tscXw76XbovC1b7uk2279bovgo1T82N/fvUWDL7/APHYjQ42ru/i5nOazIa2o+m31+lfe/VfwO7V1bcrKSV8mWkuwKX6b4oqG/R79d262ry/e/1LRibfDO1kGl+NWjss79VvWxpcuYIcCp4DjsoY90bdhBLi4NbrWaATvPxWemopaREjgquJrTVCN0m+q19W06mX88QZgqDBh7JNjHO13AAHVLRsFyftcbLGFZSlopG7F5RWwtH4tRrbayLStxyggCAIAgCAIAgCAIAgCAIAgMh00+UQeyPzlRMRxkXHg1+TPr8iD0ZfWdP97/ZkWNHjo6Gd8hqdn6kb0pp8+CAIAgCAIAgCAIAgCAICBzhlxuZIQzW1JWHWif5ru7bY8uoHgtdWnpqxPy7HPCVNK14vU1zop1VJWMs3MWEMrJG+C2ZtvCA3axDXfG3YtSnVjqcbnSlgsurvTpVtBczWzva8zu0GXarMkscmZY2QUsO2KmZaxtu1gNgG69+qwABRQnUd57OYTxmFwVJ08I9KctsvT32si9Nnj0vqy/jGscRxl2+RM4M8Wr2eZF6HvL3exf8ANGsaH5nZ6EvhFyRfUvszalNKOEAQBAEAQBAEAQBAEAQBAEBkOmnyiD2R+cqJiOMi48GvyZ9fkQejL6zp/vf7Mixo8dHQzvkNTs/UjelNPnxXc15wgy0LVHhzEXbG3fbrcfst5nuBstdSqodZ0sBldbGO8dUef052ZjimkutrD+yubC3gGNBNubnA/CyjOtN9BaaGQYSmvnTk+l+St5kfHnmvjN21T+9rCPcWrH4k+ckvJ8E1b4a8fUuWVNJ/TObFmFrW3NhK3Y0H028B6Q9w3rdCu9kjiY/g9oxc8M7/APq/L0IrEdJdZTyyMi6HVa97W+ATsa4gbdbktbrTuS6OQYWdOMne7Se3o6jTsq4g/FaSGaqtrvbd1hYXudwUqnJyimyrY+jGhiJ04bEzOMwaRazD6meGnEWpHI9rbsJNmkgXOtvUeVaak0iy4TIsLVoQqSvdpPb+xMYbpG6Ch+kYuGundI9scbBq6waG7TcmwBO0/BZKvaN3tIdbI9LFfCo6opJtvXtv1dxTcR0i11a4mKURN4NjaPmcCfitTqze87VHI8HTWuOk+dv0sj4otINfSOuZ+kHmyNaQe8AO9xRVZreZVckwU1bQt0pv914GoZMzpFmYFjh0dQ0Xcy9wR5zDxHWOHxUmnVUtW8qmZZVUwb0tsXv8n71lpW05RkmYNItZh1VPDTiLUZI5rbsJNgbC51lElWmpNIuGDyPC1aEKkr3aT2/sTuF5uqKrCp6yXo+mjeQ2zTq2HR7xf0jxWaqSdNy3nPr5ZRhmEMOr6LXPr3+hmuZczTZkLDiOpeMODdRpHjWve5PUFHlJyd2WjBZfSwakqd9fP0HBl7HJcvymbD9XXLS3whcWJBOwEbfBC8jJxd0Z4zB08VT+HUva99RpujvOVRmKofFiHR6rYi4arSDfXYN5cdliVJo1JSdmVfOMroYSjGdO927a30PoLxieIxYVG6XEHhkbd5P4AbyeQW6UlFXZwaFCpXmoU1dsy/HdKskpLcDjDG8HyC7jzDQbDvuo0q7fFLVheDlNK9eV3zLZ37X4FZkzzXyG7qp/c1gHuDVr+JPnOosnwS/8a736khhekqtoj+1ObO3iHtANuTmgbe26yVaa6SPXyDCVF8icX0Pyf7GnZUzhBmUWpzqTAXdG7xrdbT9pvMd4CkwqqfWVbH5XWwbvLXHnXnzP2juZpqZaGmkmw97GuiY55D2FwcGtJ1djm2Ozft7EqNqLa3GnA06VStGnUTak0tTta727GRVbjk+EywNrnxvjIBneIyywkf0cZHhusA4tve/HcsXOUWrkqnhKVenN000/7Ve+xXe5br2O5lHGJMXbKa1oaWvaWAAgiOSKOVgdcnwgH2PYsqcnK9zTmGFp0HFQd7p3603F26NRPrYc8IAgCAIDIdNPlEHsj85UTEcZFx4Nfkz6/Ig9GX1nT/e/2ZFjR46OhnfIanZ+pGy5oxkYBTSTvFy0WYPOedjR2X38gVKqT0Y3KTgcK8VXjSW/b1bzzxW1b6+R0tY4ukebuceJ/wDHADgAoPSz6PSpQpQUIKyRc8naO5MbYJsSeYoXbWAAdI8dYvsa3qJBv1WsVthRctb2HEzHPIYaTp0lpSW3mXR0v30Fxk0W0Tm2YZgfO1xf3Ftvgtv4eJxVwixald26rfvcz7OWSpcs2eD0kBNg8CxaeAeOHbx5blonTcOoseW5tTxny2tLm9CrLWdY9BZA+rqb1PzKnUeIj51m3LKnWYrnDy6q9tJ8xUOfGZeMu5JS+lfY4svYHLmCYQ0A22u5x8Vjesnv3cUjFydkZYzGUsLT+JU/ds0ml0SwNaPpdRK5/EsDGt9xDj8VvWHW9lZnwlrN/JBJdN36Fczho6fgcZnw95lhbteCLPYPO2bHN6zst1WuRhOi4q+46WXZ5DEzVKotGT2cz6Oh/cp2HVr8NlZNRm0jHBzT2cDyO4jqJWm7WtHarUYVqbpz2PUekcMrW4jDHND4sjGvHLWANu1dGMtJJo+Z1qTpVJU5bU7dx5+zj5dVe2k+YqBPjM+h5bySn9KNA0e4WMawmane7UD5XDWAvawjO7uW+lHSptFezfEPD5jCqleyXmVDPWVG5WdEIpTJ0geTdoFtUt6ifO+C1VIaDSOzlWZPGqTcbWtv57nUyXl8ZlqDBJIYwGOfcC+4tFrX9L4LyEdKVjbmWNeDo/ESvrt9zVco5IZlaV8zJy/WYWkFoaANZrr3v6Kk06Wg73KlmGbyxtNU3C1nfb2GY56zO7Mc5LCfo7CRE3hbcXkdZ+AsOtRqk9N33FqyrL44Sirr53tfl2HZyRkh+ZbyVDjHTg21gPCeeIZfZs4uPZt229p03PqNWaZvDB/JFXm925dfp7ejx6N8PYLOhc49Zlkv8HAfBSPgQK089xrd1K3YvQqub9Gf0Rjpsvlzg3a6J211hv1DvJHmnaeBvsOudC2uJ1svz/TkqeIsr/3evr/JnVHVPontkpHFr2m7XDeD/wDcFH6UWWpTjUi4TV09xvmWsVjzdRa1Q0HWBjnZttrWs4ddiCCOTgp0JKpHWfPcbhp4HE2i9muL6N3cSVXhENbrfSow7WYI3XvtY1xcB3E3WTintItPE1adtCVrO/bsOeCjZTue6BoDn6usRx1Who9wAHcvUkjCVWckoyepbO3Wc69NYQBAEAQGQ6afKIPZH5yomI4yLjwa/Jn1+RB6MvrOn+9/syLGjx0dDO+Q1Oz9SLdprqi2OmiG5znvPawNaPnK2Yh7EcbgzTTnUnzJLv8A4KDlDDRi9ZBDN4rn3cOtrAXkd4bbvWiMdKSRYcxruhhZ1I7UtXW9R6JA1djdy6B822n6gOtidCzE4nw1Qux7S09/EcxvHYvJRUlZm2hWlRqRqQ2rWeaqiE0z3Mk8Zri09rTY/gucfToTU4qS36zfsgfV1N6n5lTqPER89zbllTrMVzh5dVe2k+YqHPjMvGXckpfSvsaToZpBHSyy28J8pBPosa2w97ne9SMOtTZWOElRvERhuS8W/wBkaCpBXT4miE7S2UXa4EEdYIsQh7GTi1JbUeY54ugc5h26pLfcbLmn1OEtKKlzm86NZDLhtOXdTx/LK9o/BTaPER8/zqOjjqi6vFJmN5x8uqvbSfMVEnxmXTLeSU/pRqOh3yF3tn/KxSaHFKrwi5WvpX3ZBabPHpfVl/GNa8Rxl2+RP4M8Wr2eZF6HvL3exf8ANGsaH5nZ6EvhFyRfUvszSNINaaDD6h0e8tDB944MPwcVIrO0GVnKKSq4ynF89+7Wef1CPohp2DaS6fCYI4IKaTVjaG+M3aQNp7SbnvUiNZRVrFVxOQV69WVSVRXbvv8Aeo7v6W4f4aT+Zq9/EdBo/pqr/sXcx+luH+Gk/man4joH9NVf813MzLHKqOuqJZaFhjje7WDSRcE7Xbtlr3tyUd2bui04WnOnRjCo7tK1/t4F40L1xZPPAdz4w8dV2ODfeQ/+lbsO/maOFwlop0oVeZ279fl4muKWU4IAgCAIAgCAyHTT5RB7I/OVExHGRceDX5M+vyIPRl9Z0/3v9mRY0eOjoZ3yGp2fqRa9NkBLaWQeKDI09rgwj5T7lniFrTOPwZmr1Ib9T7r+pSci1zcOr6eSY2brlpPV0jSy55DWBWqDtJM7uaUXVwlSEdtr9zv5HoVTz5yEBxVVQ2lY6Sc2Yxpc49QAuSvG7K7MoQlOSjHa9R5orJ/pUj5CLa7nOt6xJ/Nc4+oU4aEFDmSXcb5kD6upvU/MqdR4iPn2bcsqdZiucPLqr20nzFQ58Zl4y7klL6V9jUtD/kB9s/5WKTQ4pU+EXK+xeZeFvOEEB5lxH99J67/mK5p9RoflR6l9jcdGH1ZT/e/3pFNo8RFEzzl1Ts/SjHs4+XVXtpPmKiT4zLllvJKf0o1HQ75C72z/AJWKTQ4pVeEXK19K+7ILTZ49L6sv4xrXiOMu3yJ/Bni1ezzIvQ+f28+xf80axo/mdnoS+EXJF9S+zNB0nQGow6bU3t1HdzXtJ+Fz3LfXV4MruSTUcbC++670zBlDPoBolHorfWRskhq2ar2tc39WdzgCPtc1uVCTV0/ArVThFGnNwdN3Ttt5uw5v0RyfxbP9s/8AJe/h5c/gYf1ND/W+/wDYfojk/i2f7Z/5J+Hlz+A/qaH+t9/7D9Ecn8Wz/bP/ACT8PLn8B/U0P9b7/wBieyXkJ+W6gzyTtkGo5lgwjeWm97nzVnTouMrtnPzLOY4yj8NQtrvt6y9KQcEIAgCAIAgCAyHTT5RB7I/OVExHGRceDX5M+vyIPRl9Z0/3v9mRY0eOjoZ3yGp2fqRrmd8D/wAQUj4o/wB4PDi9du4d4Jb/AKlJqw0o2RTssxn4XEKb2bH1P02nnyRhjJbICCCQQRYgjYQR1qCfRU01dGm5P0mNp2NhzCHHVADZgNYkDdrjff0he/EcTIhXtqkVbMcgcpOph9/9vp6fwW5+fsPY3W+kgjqDHl38urdbfjQ5zjrJsa5W+H4r73M8z1n4480wYY0sgv4RPjyW3Cw3N4247N25R6lVz1LYWPK8lWGl8Wq7y3cy/coy1HfPQWQPq6m9T8yp1HiI+dZtyyp1mK5w8uqvbSfMVDnxmXjLuSUvpX2NS0P+QH2z/lYpNDilT4Rcr7F5l4W84QQHmXEf30nrv+Yrmn1Gh+VHqX2Nx0YfVlP97/ekU2jxEUTPOXVOz9KMezj5dVe2k+YqJPjMuWW8kp/SjUdDvkLvbP8AlYpNDilV4RcrX0r7sj9NNA6WKCdg8FjnMds3dJqlpPULsI7XBY4iOxkng1WSqTpPa7Ndn8+BnuVMaOX6qOcAuaLh7RvLXCxtzG8cwFojLRdyxY/CLFUJUtj3daN2osQp8zwOFI8SRvaWvH2gHAghzTtB7VNUozWooNWhXwdVaas1rXZzGBY9hL8DnfBVDa07Dwc0+K4ciPzHBQWnF2Z9CwmJhiaSqw3+D3ovGjrPbMOYKXGiQwfupNpDQT4ruNr7jw3bAFupVdHVLYcHOMnlVm69Ba96816eZqtNUsq2h1K9r2nc5rgQe8KUmnrRU505QejNWfSRGYM2UuAtJq5QX8I2kF57huHM2CwnUjEmYTLcRin8kdXO9nvqMvh0mVcdQ6V2q6Jx/cnxWtG4Nda4dz4k7twEZVp3v4FqlwfwzoqH9y/u6elbLe7mtZdxcY5Aydkb4w7cH2vs4i29vUeKlQnpK5T8ZhnhqrpNp25ve0klmRggCAIAgCAIDKdMFDLV1EJpYpHgRm5axzreEeoKJiL6SLbwdrU6dKanJLXvaW4hdHGGTU+IwOnhla0dJcujcALwyDaSLLGjfTWonZziKU8FOMZpvVvX+SNwU0ohSs65BZj5M1A4RVHG48CT1rbQfSHuPDRUo6WtbTuZZnU8Kvh1FpQ8V1ehl2I5QrcONp6aQjzmN129t2Xt3qM4SW1Fro5phKqvGou3V9zqwYBVVBtDSzk+yf8AEkWC8Sb2J9xtljcNFXdSPei85S0ZPc4S5js1g2iEG5d67hsA5A7eS3QoN65HBzDhBFRcMNrf+XoZ7iTmvmlNPbUMjy227VLja3K1loLHQUlSipbbK/XY3vIbDHh9MHf5YPvuR+KnUeIj59mrvjKnWY9mzCp5a2pdFBKWmaQgiN5BGsdoIG5RJ30nq8C55fiaMcLTTmr2W9cxpeienfS0RbUscx3SvNnNLTbVZtsVIocUq+f1IzxV4tNWWztLot5xAgPOWIYRUOlkLaeYgvdb9U/zjyXO183gz6VRxVBU4pzWxb1zGz6N4XU+HQNqGua4dJcOBBF5pDtB2qZR4iKTnM4zxs5Rd1q/SjJ824VPLW1LooJS0zPIIjeQRrHaCAos76T1eBbsvxNGOFppzSdlvRpOiWnfS0Tm1LHMd0zzZzS021WbbHgpNDilZz+pGeKTi01ZbOtlurqRlfG6KsaHRvBDmniD+fPgtrSaszj0qs6U1ODs0Y3mvR1PhRL8KBng32G2Ro5tHjDmPcFDnRlHZrRdMBntGulGr8svB9u7t7zvaIMCdNM6rlu1kd2N3jWeR4V+sNHA8SOpe0I3lpcxo4RYyMaaoLW3rfQt3f72l9zdlSLM8YE/gStv0cgG0ciOLeXuspFSmprpK/l+Y1MHO8dcXtXveY3jmUKvBCfpUJcwbpIwXMI67ja3/UAokoSjtRdcLmmGxK+WVnzPU/37LkBsWv5ToazsUNDJiDtSgjdI7qY0n323DmV7HXqRrq1qdJaVSSS6WaTlDRkQ4S5jtYbRCDe/tHDZb0Rv6+CkQoN65dxWMw4QKzp4b/69F5/yaixoYAGCwGwAbgFKKq227s/UPAgCAIAgCAIAgCAICnZwz7DgF4qQCWo4tB8FnruHH0Rt67LTUrKOpa2dnLsmq4r55/LDn3vq9SWy1meDMTA6jeBJbw4yfDaeOziPSGxZwqKewiY3L62Elaa1bnufvmJsm29ZkEoGf89x0Ub6fCHh87gWuc03bGDsPhDe/eABu3ndYx6tVWtHaWHKcnqVJqrWVorXZ7X+333GT4Thz8WmjgpR4T3Bo5DiTyAue5RlG+pFvxFeNClKrPYvfiekaSnbSRsjgFmsa1rRyaAB+C6CVlY+ZVJupNzltevvOZemAQBAEAQBAEAQBAEB+NaG+KLcUPW7n6h4EB15aGOY3mjY49ZaD+IXlkbI1akdSk12nNHGIhaMADqAsF6YNt62fSHgQBAEAQBAEAQBAEAQH4RfegMezpo6koXOmwJpkhJJMY2vZx2De5vZt7d6h1KLjrjsLnlueU6kVTru0ufc/R+H2KDcxHZdrgewgj4grTtLFqkudM558QlqBq1E0jm9TnuI9xKGuFClB3jFJ9SPvC8LmxZ/R4ZE6R3U0bBzc7c0cyV6ld2RjXxFKhHSqysvezezaciZMblppfUkPqXCznDc0ea38zxspdKlo63tKRmuayxktGOqC3c/Sy2rcccIAgCAIAgCAIAgCAIAgCAIAgCAIAgCAIAgCAIAgCAIAgCAIDoYjglPie3EII5D1uYC7+a11jKEZbUSKOLr0dVObXUyPjyXQRm7aSPvBI9xNlj8GHMSHmuMat8Rk1TUzKRoZSsaxo3Na0NA7hsWaSWpEKdSU3pTd30nKvTAIAgCAIAgCAIAgCAIAgCAIAgCAIAgCAIAgCAIAgCAIAgCAIAgCAIAgCAIAgCAIAgCAIAgCAIAgCAIAgCAIAgCAIAgCAIAgCAIAgCAIAgCAIAgCAIAgCAIAgCAIAgCAIAgCAIAgCAIAgCAIAgCAIAgCAIAgCAIAgCAIAgCAIAgCAIAgCAIAgCAIAgCAIAgCAIAgCAIAgCAID//2Q=="/>
          <p:cNvSpPr>
            <a:spLocks noChangeAspect="1" noChangeArrowheads="1"/>
          </p:cNvSpPr>
          <p:nvPr/>
        </p:nvSpPr>
        <p:spPr bwMode="auto">
          <a:xfrm>
            <a:off x="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174" name="AutoShape 6" descr="data:image/jpeg;base64,/9j/4AAQSkZJRgABAQAAAQABAAD/2wCEAAkGBxQHEhUSBxIWFRIXGBgZFRgYFhkcGBkZFxcXGBoaGxgcHSggHxolIBcXITEhJSk3Oi4uFx80ODMsNygtLi0BCgoKDg0OGxAQGzQlICQ1NDA0LzctLDQwNywtLy8sLCwtLCwvLCw0LCwsLywsNC80LCwsLDQsLC8sNDQsLC0sLP/AABEIAMIBBAMBEQACEQEDEQH/xAAcAAEAAwADAQEAAAAAAAAAAAAABQYHAwQIAgH/xABIEAABAwICBgQKBggFBQEAAAABAAIDBBEFBgcSITFBYRNRcYEiMjRSYnJzkaGyFDVCg7HBFyMkM1SSorMWU4KT0kPC0dPwFf/EABsBAQACAwEBAAAAAAAAAAAAAAAEBgIDBQEH/8QAPBEAAgECAgQMBAUEAgMAAAAAAAECAxEEBRIhMUEGMjRRYXGBkaHB0fATInKxFDOy4fEWQlJTFSNDYpL/2gAMAwEAAhEDEQA/ANxQBAEAQBAEAQBAEAQBAEAQBAEAQBAEAQBAEAQBAEAQBAEAQBAEAQBAEAQBAEAQBAEAQBAEAQBAEAQBAEAQBAEAQBAEAQBAEAQBAEAQBAEAQBAEAQBAEAQBAEAQBAEBD5gzNTZeAOJyWcfFYBd552G4czsWudSMNpMwmAr4p/8AVHZv3EBR6UKKocGzCaIHc57Bq/0ucfgtaxMGdGpwexcI3VpdCfqkXSCZtQ0PgcHNcAWuBuCDuII3hb0760cSUZRbjJWaPtemIQBAEAQBAEAQBAEAQBAEAQBAEAQBAEAQBAEAQBAEAQBAEAQHxPKIWuc/c0EnsAujMox0mkt5keHVgggkxjFmNmqZpSyna/axlr7bctVwHJg2i5Ki0I6f/ZIsOb4h4ZRwdF2jFa+lv3ftPzD88PxaRsGZIopqeRwa4alizWNg5pvwJ7eoqS4qSszg0a1SjJTpuzLFkIuwWsqsMe4ujj/Ww34Ndqkj+tm7iHHio9G8ZOB281SxGGpYxKzep9av6PssX5SSvhAEAQBAEAQBAEAQBAEAQBAEAQBAEAQBAEAQBAEAQBAEAQBAfEsYlaWv3EEHsOxD2LcWmjI6SnZBHLg+YpOheyTpKWZw8A3va/CxueP2iNhCi0pKn8kiyZnhnjYxxmHV7r5lvTXu3jsZFYvlGpwNgqA6ORjXA68Ti7UtYhzgWiw57ealXK3KLjtRcck5kpsUqOlr2tir3M6IvvZkwu0jkH+CBb3X3DHRWlpbze8VVdFUG/lTul06/U0NZEcIAgCAIAgCAIAgCAIAgCAIAgCAIAgCAIAgCAIAgCAIAgCAIAgI7GcDp8caG4pE14G47Q5vY4WI96xlCMtpJw2MrYaWlSlb7d2w6WA5RpsBc52HB41xZwL3FpHNp2HtPWetYQpRg9RuxeZV8VFRq2duhfcq2bdG4mvLl6zTvMJ2NPqE7G+qdnMLaQCFwLPNTl13QYyx0jG7C19xKzsJ3jk7lYgIDTcDzDT462+HSAkeMw7Ht7Wnbbnu5oCUQBAEAQBAEAQBAEAQBAEAQBAEAQBAEAQBAEAQBAEAQBAEAQBAEAQEZjeAwY63VxKMOt4rtz2+q4bR2bjxQGa45o8qcId0uBPdK1u0ap1Zm9lra3a2x5IDlwHSTNQHo8eYZADYuA1ZW+s3YHfA9qA0nB8ZgxpmvhsgeOI3Obyc07R3oDvoAgCAIAgOjiuMQYQ3WxKVsY4XO09jRtPcEBUa3SjTRG1JFLJzOq0H3m/vCA6selaMn9bSvA5PaT7iAgJ3C8/0WIEB0hiceEo1R/MCW/FAWhrg8Xabg7iEB+oAgCAIAgCAIAgCAIAgPmWQQgulIDQCSTuAG0knqQ9jFydltKD/AIprsyvcMoxMZA02M8vE8gd3ZYnde17KN8Sc+ItRYf8AjsHg4p4yTcn/AGr35rouc1JX4vhr2DEIY6uJxsXQlocOdzqjr3ix6wvVKrF61c1zpZXWg3Sm4Nc+tef37C4VWIxUQvXSsj9d7W/iVIOCyFqc9UFP41SHeo17vi1pCAj5dJtEzxBM7sYP+5wQHCdKVL/lT/yx/wDsQHJHpOo3eM2Zvaxv5OKA79Pn+gn2dPqn0mPHx1bfFATVDi8GIeQzxycmvaT7gboDp4/lmnx4ft8fh8JG7Hj/AFcRyNwgM0xnJtXlh/T4S9z2N2h8dxI0ekwbx12uOsBAT+VNJLai0WYLMduEw2MPrj7PaNnYgNEa4PF2m4O4hAfqAICi54z2MIJgwmzpxse47Wx8ub+W4cepAVTA8m1WaHfSMUe5jHbdd9y949Fp+z1E2HUCEBesP0e0NGP1kRld50jif6RZvwQHcmyXQzCzqWMerdp97SCgK5jGi6KUE4PK6N3Br/CZ2X8Ydu3sQFVgra/IcgZMCIyfEd4UL+vUPA9lj1hAX2lzg7G6cvy5Gx9S22vBI/VcB1tO5wvbbcdx2LCbkl8qJOFhQnUtXk4rnSv78TpDPFRhDmjNtE6GNxt0sZ1mg8wCRz2Ovs3FavjSjx42Ot/xFCvFvCVdJrc9T8vtbpLxBM2oa18Dg5rgC0g3BBFwQepb0760cKUXGTjJWaORemIQBAEAQBAEAQFV0nTOgw2cwm19Rp7HSNB942d604h2ps62SQjLGwv0vuTKNniU0FNRUtEbUxgDzbYJHGxJNt+/W7X9izppKKSIeOqTqYmcp7bv0t2bCv4F9LqSafA3y3ftLGSFgNt5O0Ab/wAFmRSy0OjKoqiTWzRMP2rEyPB57hfvQ9aaJ6l0VwN8rqJXH0Q1o+Id+KHhIxaN6Fnjskd2yO/7bIDn/R9Qf5B/3Zf+aA4pNHNA/wAWN7eyV/5koCPqdFlM/wAmmmaeeo4e7VB+KAg6/RZPHtoZo5PWBYe7xhfvQEc5+LZW2vMzWDr/AFsVhz8INHuQE7g2lPcMah2efF+bHH8HdyA7WM5bpM4MdUZZkYJ97gNjXE+ey12OPnW28b70BAZTzXLlWU0uNB3Qg6rmna6E9betnGw4G45ga/FIJmh0RDmuAIINwQdoIPUgKlpEzR/+FEIqI/tEoNj5jNxf28BzueFkBXNHWTRW2rMYbdl7xMd9s3/eOvvF9wO/futcDU0AQBAEBBZ2rIqCke/EoRNECwPZyc8NuD5wvccxvG9YVJ6EbkvBYV4qsqSdm7+CuZLmnCxlydhwuV+pJGJInXLXta+41dYb9nHqKyTuRpxcJOL2ol8h4pJi0rqHFnOmp5mPBDyXFhaNYFrjtG732IskkpKzM6NadGaqQdmi1aJp3OpHxTHWEMz2NPo2a78XO960YZvRa5jr5/CKxEZpW0opvr2F2Ug4YQBAEAQBAEAQHTxfDmYtDJBU+LI0tPWOojmDYjsWMoqSszdh68qFWNWO1e/EzGpkdgMX0LOlI+emjJ6CePe0cAHXFuwuFrWsRZR4zlS+WS1FhrYOhmT+NhpqM3ti+fn9qzPnD8TZK10Gj6ilEkvgvqJN7G8nXIb7x2EpKs56oLtMKeUUsJL4uMmrLXorf9vsaHlLAW5cpmwRm7trpHec9289mwAcmhbqcNCNjkZhjJYuu6r2bEuj3rJlbCEEAQBAEAQBAV/G8m0mM3M8QZIf+pHZrr9Z2WcfWBQGd4zkiry47p8Je6RrdofHdsrRzaNpHZe/EAICOxPHm5jiAxcAVTB+rmaLCQD7EgG49ThsBO4AkoCy6L8ziBr6bEHWYxrpIyeDWjWe3sAu4f6uSAg8Kp356xEvqr9GTrvHmxNsGsHM7G7OtxQG1MYIwBGAABYAbAANwA6kB9IAgCAICPx7C241TyU82wPba/URtae4gHuWM46UbEjCYiWHrRqx3e2u4y+aeKKNlBntkkUkFxBUMFwWbLDcdZtgBsB3C9iFHhV0Plmd3F5Ysa3icG01LW47Gnv992oUOIU2FB0WSRNVVsrSwSubYRtNrkAgW4G5FtlybCy9lXT1Q2mvDZLKm/i4xqMF07ejV/PMaHkvAf8ADlKyFxBeSXyEbi91r25AANv6K20oaEbHNzLGfi8Q6m7Yur3rJ1bCAEAQBAEAQBAEAQBAEAQBAEAQBAEAQBAEAQFEz1lGDECH0bmRVchOo0kBsxAuRbz/AEvffh42lqNkaU5Rcoq6W3oMnljdTOc2UFr2ktcDsIO4g/EL01mi5ErYssU0U2ICxq5iwO4NYwODSeWtfudfgsJ1FG195MwuCqYlT0NsVe3P0GnLMhhAEAQBAEBxVFOyqGrUsa9vU4Aj3FeNJ7TKE5Qd4uzPmlo46QWpI2MB3hrQ38AiSWw9nVnU1zbfWznXpgEAQBAEAQBAEBA5izbT5de1mJF4c5usNVt9l7LXOrGLszoYPLa+Li5Urauk62DZ7pMZmZBRF/SPvq3ZYeC0uO3sBXka0ZOyNmJyfE4ek6s0rLp53Ys62nLCAIAgCAIAgCAIAgCAICh5tscXw76XbovC1b7uk2279bovgo1T82N/fvUWDL7/APHYjQ42ru/i5nOazIa2o+m31+lfe/VfwO7V1bcrKSV8mWkuwKX6b4oqG/R79d262ry/e/1LRibfDO1kGl+NWjss79VvWxpcuYIcCp4DjsoY90bdhBLi4NbrWaATvPxWemopaREjgquJrTVCN0m+q19W06mX88QZgqDBh7JNjHO13AAHVLRsFyftcbLGFZSlopG7F5RWwtH4tRrbayLStxyggCAIAgCAIAgCAIAgCAIAgMh00+UQeyPzlRMRxkXHg1+TPr8iD0ZfWdP97/ZkWNHjo6Gd8hqdn6kb0pp8+CAIAgCAIAgCAIAgCAICBzhlxuZIQzW1JWHWif5ru7bY8uoHgtdWnpqxPy7HPCVNK14vU1zop1VJWMs3MWEMrJG+C2ZtvCA3axDXfG3YtSnVjqcbnSlgsurvTpVtBczWzva8zu0GXarMkscmZY2QUsO2KmZaxtu1gNgG69+qwABRQnUd57OYTxmFwVJ08I9KctsvT32si9Nnj0vqy/jGscRxl2+RM4M8Wr2eZF6HvL3exf8ANGsaH5nZ6EvhFyRfUvszalNKOEAQBAEAQBAEAQBAEAQBAEBkOmnyiD2R+cqJiOMi48GvyZ9fkQejL6zp/vf7Mixo8dHQzvkNTs/UjelNPnxXc15wgy0LVHhzEXbG3fbrcfst5nuBstdSqodZ0sBldbGO8dUef052ZjimkutrD+yubC3gGNBNubnA/CyjOtN9BaaGQYSmvnTk+l+St5kfHnmvjN21T+9rCPcWrH4k+ckvJ8E1b4a8fUuWVNJ/TObFmFrW3NhK3Y0H028B6Q9w3rdCu9kjiY/g9oxc8M7/APq/L0IrEdJdZTyyMi6HVa97W+ATsa4gbdbktbrTuS6OQYWdOMne7Se3o6jTsq4g/FaSGaqtrvbd1hYXudwUqnJyimyrY+jGhiJ04bEzOMwaRazD6meGnEWpHI9rbsJNmkgXOtvUeVaak0iy4TIsLVoQqSvdpPb+xMYbpG6Ch+kYuGundI9scbBq6waG7TcmwBO0/BZKvaN3tIdbI9LFfCo6opJtvXtv1dxTcR0i11a4mKURN4NjaPmcCfitTqze87VHI8HTWuOk+dv0sj4otINfSOuZ+kHmyNaQe8AO9xRVZreZVckwU1bQt0pv914GoZMzpFmYFjh0dQ0Xcy9wR5zDxHWOHxUmnVUtW8qmZZVUwb0tsXv8n71lpW05RkmYNItZh1VPDTiLUZI5rbsJNgbC51lElWmpNIuGDyPC1aEKkr3aT2/sTuF5uqKrCp6yXo+mjeQ2zTq2HR7xf0jxWaqSdNy3nPr5ZRhmEMOr6LXPr3+hmuZczTZkLDiOpeMODdRpHjWve5PUFHlJyd2WjBZfSwakqd9fP0HBl7HJcvymbD9XXLS3whcWJBOwEbfBC8jJxd0Z4zB08VT+HUva99RpujvOVRmKofFiHR6rYi4arSDfXYN5cdliVJo1JSdmVfOMroYSjGdO927a30PoLxieIxYVG6XEHhkbd5P4AbyeQW6UlFXZwaFCpXmoU1dsy/HdKskpLcDjDG8HyC7jzDQbDvuo0q7fFLVheDlNK9eV3zLZ37X4FZkzzXyG7qp/c1gHuDVr+JPnOosnwS/8a736khhekqtoj+1ObO3iHtANuTmgbe26yVaa6SPXyDCVF8icX0Pyf7GnZUzhBmUWpzqTAXdG7xrdbT9pvMd4CkwqqfWVbH5XWwbvLXHnXnzP2juZpqZaGmkmw97GuiY55D2FwcGtJ1djm2Ozft7EqNqLa3GnA06VStGnUTak0tTta727GRVbjk+EywNrnxvjIBneIyywkf0cZHhusA4tve/HcsXOUWrkqnhKVenN000/7Ve+xXe5br2O5lHGJMXbKa1oaWvaWAAgiOSKOVgdcnwgH2PYsqcnK9zTmGFp0HFQd7p3603F26NRPrYc8IAgCAIDIdNPlEHsj85UTEcZFx4Nfkz6/Ig9GX1nT/e/2ZFjR46OhnfIanZ+pGy5oxkYBTSTvFy0WYPOedjR2X38gVKqT0Y3KTgcK8VXjSW/b1bzzxW1b6+R0tY4ukebuceJ/wDHADgAoPSz6PSpQpQUIKyRc8naO5MbYJsSeYoXbWAAdI8dYvsa3qJBv1WsVthRctb2HEzHPIYaTp0lpSW3mXR0v30Fxk0W0Tm2YZgfO1xf3Ftvgtv4eJxVwixald26rfvcz7OWSpcs2eD0kBNg8CxaeAeOHbx5blonTcOoseW5tTxny2tLm9CrLWdY9BZA+rqb1PzKnUeIj51m3LKnWYrnDy6q9tJ8xUOfGZeMu5JS+lfY4svYHLmCYQ0A22u5x8Vjesnv3cUjFydkZYzGUsLT+JU/ds0ml0SwNaPpdRK5/EsDGt9xDj8VvWHW9lZnwlrN/JBJdN36Fczho6fgcZnw95lhbteCLPYPO2bHN6zst1WuRhOi4q+46WXZ5DEzVKotGT2cz6Oh/cp2HVr8NlZNRm0jHBzT2cDyO4jqJWm7WtHarUYVqbpz2PUekcMrW4jDHND4sjGvHLWANu1dGMtJJo+Z1qTpVJU5bU7dx5+zj5dVe2k+YqBPjM+h5bySn9KNA0e4WMawmane7UD5XDWAvawjO7uW+lHSptFezfEPD5jCqleyXmVDPWVG5WdEIpTJ0geTdoFtUt6ifO+C1VIaDSOzlWZPGqTcbWtv57nUyXl8ZlqDBJIYwGOfcC+4tFrX9L4LyEdKVjbmWNeDo/ESvrt9zVco5IZlaV8zJy/WYWkFoaANZrr3v6Kk06Wg73KlmGbyxtNU3C1nfb2GY56zO7Mc5LCfo7CRE3hbcXkdZ+AsOtRqk9N33FqyrL44Sirr53tfl2HZyRkh+ZbyVDjHTg21gPCeeIZfZs4uPZt229p03PqNWaZvDB/JFXm925dfp7ejx6N8PYLOhc49Zlkv8HAfBSPgQK089xrd1K3YvQqub9Gf0Rjpsvlzg3a6J211hv1DvJHmnaeBvsOudC2uJ1svz/TkqeIsr/3evr/JnVHVPontkpHFr2m7XDeD/wDcFH6UWWpTjUi4TV09xvmWsVjzdRa1Q0HWBjnZttrWs4ddiCCOTgp0JKpHWfPcbhp4HE2i9muL6N3cSVXhENbrfSow7WYI3XvtY1xcB3E3WTintItPE1adtCVrO/bsOeCjZTue6BoDn6usRx1Who9wAHcvUkjCVWckoyepbO3Wc69NYQBAEAQGQ6afKIPZH5yomI4yLjwa/Jn1+RB6MvrOn+9/syLGjx0dDO+Q1Oz9SLdprqi2OmiG5znvPawNaPnK2Yh7EcbgzTTnUnzJLv8A4KDlDDRi9ZBDN4rn3cOtrAXkd4bbvWiMdKSRYcxruhhZ1I7UtXW9R6JA1djdy6B822n6gOtidCzE4nw1Qux7S09/EcxvHYvJRUlZm2hWlRqRqQ2rWeaqiE0z3Mk8Zri09rTY/gucfToTU4qS36zfsgfV1N6n5lTqPER89zbllTrMVzh5dVe2k+YqHPjMvGXckpfSvsaToZpBHSyy28J8pBPosa2w97ne9SMOtTZWOElRvERhuS8W/wBkaCpBXT4miE7S2UXa4EEdYIsQh7GTi1JbUeY54ugc5h26pLfcbLmn1OEtKKlzm86NZDLhtOXdTx/LK9o/BTaPER8/zqOjjqi6vFJmN5x8uqvbSfMVEnxmXTLeSU/pRqOh3yF3tn/KxSaHFKrwi5WvpX3ZBabPHpfVl/GNa8Rxl2+RP4M8Wr2eZF6HvL3exf8ANGsaH5nZ6EvhFyRfUvszSNINaaDD6h0e8tDB944MPwcVIrO0GVnKKSq4ynF89+7Wef1CPohp2DaS6fCYI4IKaTVjaG+M3aQNp7SbnvUiNZRVrFVxOQV69WVSVRXbvv8Aeo7v6W4f4aT+Zq9/EdBo/pqr/sXcx+luH+Gk/man4joH9NVf813MzLHKqOuqJZaFhjje7WDSRcE7Xbtlr3tyUd2bui04WnOnRjCo7tK1/t4F40L1xZPPAdz4w8dV2ODfeQ/+lbsO/maOFwlop0oVeZ279fl4muKWU4IAgCAIAgCAyHTT5RB7I/OVExHGRceDX5M+vyIPRl9Z0/3v9mRY0eOjoZ3yGp2fqRa9NkBLaWQeKDI09rgwj5T7lniFrTOPwZmr1Ib9T7r+pSci1zcOr6eSY2brlpPV0jSy55DWBWqDtJM7uaUXVwlSEdtr9zv5HoVTz5yEBxVVQ2lY6Sc2Yxpc49QAuSvG7K7MoQlOSjHa9R5orJ/pUj5CLa7nOt6xJ/Nc4+oU4aEFDmSXcb5kD6upvU/MqdR4iPn2bcsqdZiucPLqr20nzFQ58Zl4y7klL6V9jUtD/kB9s/5WKTQ4pU+EXK+xeZeFvOEEB5lxH99J67/mK5p9RoflR6l9jcdGH1ZT/e/3pFNo8RFEzzl1Ts/SjHs4+XVXtpPmKiT4zLllvJKf0o1HQ75C72z/AJWKTQ4pVeEXK19K+7ILTZ49L6sv4xrXiOMu3yJ/Bni1ezzIvQ+f28+xf80axo/mdnoS+EXJF9S+zNB0nQGow6bU3t1HdzXtJ+Fz3LfXV4MruSTUcbC++670zBlDPoBolHorfWRskhq2ar2tc39WdzgCPtc1uVCTV0/ArVThFGnNwdN3Ttt5uw5v0RyfxbP9s/8AJe/h5c/gYf1ND/W+/wDYfojk/i2f7Z/5J+Hlz+A/qaH+t9/7D9Ecn8Wz/bP/ACT8PLn8B/U0P9b7/wBieyXkJ+W6gzyTtkGo5lgwjeWm97nzVnTouMrtnPzLOY4yj8NQtrvt6y9KQcEIAgCAIAgCAyHTT5RB7I/OVExHGRceDX5M+vyIPRl9Z0/3v9mRY0eOjoZ3yGp2fqRrmd8D/wAQUj4o/wB4PDi9du4d4Jb/AKlJqw0o2RTssxn4XEKb2bH1P02nnyRhjJbICCCQQRYgjYQR1qCfRU01dGm5P0mNp2NhzCHHVADZgNYkDdrjff0he/EcTIhXtqkVbMcgcpOph9/9vp6fwW5+fsPY3W+kgjqDHl38urdbfjQ5zjrJsa5W+H4r73M8z1n4480wYY0sgv4RPjyW3Cw3N4247N25R6lVz1LYWPK8lWGl8Wq7y3cy/coy1HfPQWQPq6m9T8yp1HiI+dZtyyp1mK5w8uqvbSfMVDnxmXjLuSUvpX2NS0P+QH2z/lYpNDilT4Rcr7F5l4W84QQHmXEf30nrv+Yrmn1Gh+VHqX2Nx0YfVlP97/ekU2jxEUTPOXVOz9KMezj5dVe2k+YqJPjMuWW8kp/SjUdDvkLvbP8AlYpNDilV4RcrX0r7sj9NNA6WKCdg8FjnMds3dJqlpPULsI7XBY4iOxkng1WSqTpPa7Ndn8+BnuVMaOX6qOcAuaLh7RvLXCxtzG8cwFojLRdyxY/CLFUJUtj3daN2osQp8zwOFI8SRvaWvH2gHAghzTtB7VNUozWooNWhXwdVaas1rXZzGBY9hL8DnfBVDa07Dwc0+K4ciPzHBQWnF2Z9CwmJhiaSqw3+D3ovGjrPbMOYKXGiQwfupNpDQT4ruNr7jw3bAFupVdHVLYcHOMnlVm69Ba96816eZqtNUsq2h1K9r2nc5rgQe8KUmnrRU505QejNWfSRGYM2UuAtJq5QX8I2kF57huHM2CwnUjEmYTLcRin8kdXO9nvqMvh0mVcdQ6V2q6Jx/cnxWtG4Nda4dz4k7twEZVp3v4FqlwfwzoqH9y/u6elbLe7mtZdxcY5Aydkb4w7cH2vs4i29vUeKlQnpK5T8ZhnhqrpNp25ve0klmRggCAIAgCAIDKdMFDLV1EJpYpHgRm5axzreEeoKJiL6SLbwdrU6dKanJLXvaW4hdHGGTU+IwOnhla0dJcujcALwyDaSLLGjfTWonZziKU8FOMZpvVvX+SNwU0ohSs65BZj5M1A4RVHG48CT1rbQfSHuPDRUo6WtbTuZZnU8Kvh1FpQ8V1ehl2I5QrcONp6aQjzmN129t2Xt3qM4SW1Fro5phKqvGou3V9zqwYBVVBtDSzk+yf8AEkWC8Sb2J9xtljcNFXdSPei85S0ZPc4S5js1g2iEG5d67hsA5A7eS3QoN65HBzDhBFRcMNrf+XoZ7iTmvmlNPbUMjy227VLja3K1loLHQUlSipbbK/XY3vIbDHh9MHf5YPvuR+KnUeIj59mrvjKnWY9mzCp5a2pdFBKWmaQgiN5BGsdoIG5RJ30nq8C55fiaMcLTTmr2W9cxpeienfS0RbUscx3SvNnNLTbVZtsVIocUq+f1IzxV4tNWWztLot5xAgPOWIYRUOlkLaeYgvdb9U/zjyXO183gz6VRxVBU4pzWxb1zGz6N4XU+HQNqGua4dJcOBBF5pDtB2qZR4iKTnM4zxs5Rd1q/SjJ824VPLW1LooJS0zPIIjeQRrHaCAos76T1eBbsvxNGOFppzSdlvRpOiWnfS0Tm1LHMd0zzZzS021WbbHgpNDilZz+pGeKTi01ZbOtlurqRlfG6KsaHRvBDmniD+fPgtrSaszj0qs6U1ODs0Y3mvR1PhRL8KBng32G2Ro5tHjDmPcFDnRlHZrRdMBntGulGr8svB9u7t7zvaIMCdNM6rlu1kd2N3jWeR4V+sNHA8SOpe0I3lpcxo4RYyMaaoLW3rfQt3f72l9zdlSLM8YE/gStv0cgG0ciOLeXuspFSmprpK/l+Y1MHO8dcXtXveY3jmUKvBCfpUJcwbpIwXMI67ja3/UAokoSjtRdcLmmGxK+WVnzPU/37LkBsWv5ToazsUNDJiDtSgjdI7qY0n323DmV7HXqRrq1qdJaVSSS6WaTlDRkQ4S5jtYbRCDe/tHDZb0Rv6+CkQoN65dxWMw4QKzp4b/69F5/yaixoYAGCwGwAbgFKKq227s/UPAgCAIAgCAIAgCAICnZwz7DgF4qQCWo4tB8FnruHH0Rt67LTUrKOpa2dnLsmq4r55/LDn3vq9SWy1meDMTA6jeBJbw4yfDaeOziPSGxZwqKewiY3L62Elaa1bnufvmJsm29ZkEoGf89x0Ub6fCHh87gWuc03bGDsPhDe/eABu3ndYx6tVWtHaWHKcnqVJqrWVorXZ7X+333GT4Thz8WmjgpR4T3Bo5DiTyAue5RlG+pFvxFeNClKrPYvfiekaSnbSRsjgFmsa1rRyaAB+C6CVlY+ZVJupNzltevvOZemAQBAEAQBAEAQBAEB+NaG+KLcUPW7n6h4EB15aGOY3mjY49ZaD+IXlkbI1akdSk12nNHGIhaMADqAsF6YNt62fSHgQBAEAQBAEAQBAEAQH4RfegMezpo6koXOmwJpkhJJMY2vZx2De5vZt7d6h1KLjrjsLnlueU6kVTru0ufc/R+H2KDcxHZdrgewgj4grTtLFqkudM558QlqBq1E0jm9TnuI9xKGuFClB3jFJ9SPvC8LmxZ/R4ZE6R3U0bBzc7c0cyV6ld2RjXxFKhHSqysvezezaciZMblppfUkPqXCznDc0ea38zxspdKlo63tKRmuayxktGOqC3c/Sy2rcccIAgCAIAgCAIAgCAIAgCAIAgCAIAgCAIAgCAIAgCAIAgCAIDoYjglPie3EII5D1uYC7+a11jKEZbUSKOLr0dVObXUyPjyXQRm7aSPvBI9xNlj8GHMSHmuMat8Rk1TUzKRoZSsaxo3Na0NA7hsWaSWpEKdSU3pTd30nKvTAIAgCAIAgCAIAgCAIAgCAIAgCAIAgCAIAgCAIAgCAIAgCAIAgCAIAgCAIAgCAIAgCAIAgCAIAgCAIAgCAIAgCAIAgCAIAgCAIAgCAIAgCAIAgCAIAgCAIAgCAIAgCAIAgCAIAgCAIAgCAIAgCAIAgCAIAgCAIAgCAIAgCAIAgCAIAgCAIAgCAIAgCAIAgCAIAgCAIAgCAID//2Q=="/>
          <p:cNvSpPr>
            <a:spLocks noChangeAspect="1" noChangeArrowheads="1"/>
          </p:cNvSpPr>
          <p:nvPr/>
        </p:nvSpPr>
        <p:spPr bwMode="auto">
          <a:xfrm>
            <a:off x="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 name="Title 6"/>
          <p:cNvSpPr txBox="1">
            <a:spLocks/>
          </p:cNvSpPr>
          <p:nvPr/>
        </p:nvSpPr>
        <p:spPr>
          <a:xfrm>
            <a:off x="0" y="-5207"/>
            <a:ext cx="4572000" cy="489395"/>
          </a:xfrm>
          <a:prstGeom prst="roundRect">
            <a:avLst>
              <a:gd name="adj" fmla="val 0"/>
            </a:avLst>
          </a:prstGeom>
          <a:solidFill>
            <a:srgbClr val="4D3267"/>
          </a:solidFill>
        </p:spPr>
        <p:txBody>
          <a:bodyPr vert="horz" wrap="square" lIns="91440" tIns="0" rIns="0" bIns="108000" rtlCol="0" anchor="ctr" anchorCtr="0">
            <a:noAutofit/>
          </a:bodyPr>
          <a:lstStyle>
            <a:defPPr>
              <a:defRPr lang="en-US"/>
            </a:defPPr>
            <a:lvl1pPr marL="360363" indent="-268288">
              <a:lnSpc>
                <a:spcPct val="150000"/>
              </a:lnSpc>
              <a:spcBef>
                <a:spcPct val="0"/>
              </a:spcBef>
              <a:buClr>
                <a:schemeClr val="accent6"/>
              </a:buClr>
              <a:buNone/>
              <a:defRPr sz="2200">
                <a:solidFill>
                  <a:schemeClr val="bg1"/>
                </a:solidFill>
                <a:ea typeface="+mj-ea"/>
                <a:cs typeface="Arial" pitchFamily="34" charset="0"/>
              </a:defRPr>
            </a:lvl1pPr>
          </a:lstStyle>
          <a:p>
            <a:r>
              <a:rPr lang="en-US" dirty="0"/>
              <a:t>Supporting … life-long career learning</a:t>
            </a:r>
            <a:endParaRPr lang="en-GB" dirty="0"/>
          </a:p>
        </p:txBody>
      </p:sp>
      <p:grpSp>
        <p:nvGrpSpPr>
          <p:cNvPr id="12" name="Group 11">
            <a:extLst>
              <a:ext uri="{FF2B5EF4-FFF2-40B4-BE49-F238E27FC236}">
                <a16:creationId xmlns:a16="http://schemas.microsoft.com/office/drawing/2014/main" id="{8A1DB32B-F60D-4B38-A6A7-3A0E01E157E7}"/>
              </a:ext>
            </a:extLst>
          </p:cNvPr>
          <p:cNvGrpSpPr/>
          <p:nvPr/>
        </p:nvGrpSpPr>
        <p:grpSpPr>
          <a:xfrm>
            <a:off x="7722013" y="4444009"/>
            <a:ext cx="1173162" cy="488149"/>
            <a:chOff x="7722013" y="4418842"/>
            <a:chExt cx="1173162" cy="488149"/>
          </a:xfrm>
        </p:grpSpPr>
        <p:pic>
          <p:nvPicPr>
            <p:cNvPr id="16" name="Picture 15">
              <a:extLst>
                <a:ext uri="{FF2B5EF4-FFF2-40B4-BE49-F238E27FC236}">
                  <a16:creationId xmlns:a16="http://schemas.microsoft.com/office/drawing/2014/main" id="{7D92A7A9-E66D-4960-B19D-2B022683C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376" y="4587974"/>
              <a:ext cx="938799" cy="319017"/>
            </a:xfrm>
            <a:prstGeom prst="rect">
              <a:avLst/>
            </a:prstGeom>
          </p:spPr>
        </p:pic>
        <p:sp>
          <p:nvSpPr>
            <p:cNvPr id="17" name="TextBox 16">
              <a:extLst>
                <a:ext uri="{FF2B5EF4-FFF2-40B4-BE49-F238E27FC236}">
                  <a16:creationId xmlns:a16="http://schemas.microsoft.com/office/drawing/2014/main" id="{FF493B3A-EE6D-4B38-8CBF-7BFC844666C1}"/>
                </a:ext>
              </a:extLst>
            </p:cNvPr>
            <p:cNvSpPr txBox="1"/>
            <p:nvPr/>
          </p:nvSpPr>
          <p:spPr>
            <a:xfrm>
              <a:off x="7722013" y="4418842"/>
              <a:ext cx="353979" cy="323165"/>
            </a:xfrm>
            <a:prstGeom prst="rect">
              <a:avLst/>
            </a:prstGeom>
            <a:noFill/>
          </p:spPr>
          <p:txBody>
            <a:bodyPr wrap="square" rtlCol="0">
              <a:spAutoFit/>
            </a:bodyPr>
            <a:lstStyle/>
            <a:p>
              <a:r>
                <a:rPr lang="en-GB" sz="1500" dirty="0">
                  <a:solidFill>
                    <a:prstClr val="white"/>
                  </a:solidFill>
                </a:rPr>
                <a:t>©</a:t>
              </a:r>
            </a:p>
          </p:txBody>
        </p:sp>
      </p:grpSp>
    </p:spTree>
    <p:extLst>
      <p:ext uri="{BB962C8B-B14F-4D97-AF65-F5344CB8AC3E}">
        <p14:creationId xmlns:p14="http://schemas.microsoft.com/office/powerpoint/2010/main" val="38272999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IPD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5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CIPD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6762</TotalTime>
  <Words>712</Words>
  <Application>Microsoft Office PowerPoint</Application>
  <PresentationFormat>On-screen Show (16:9)</PresentationFormat>
  <Paragraphs>136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24</vt:i4>
      </vt:variant>
    </vt:vector>
  </HeadingPairs>
  <TitlesOfParts>
    <vt:vector size="37" baseType="lpstr">
      <vt:lpstr>Arial</vt:lpstr>
      <vt:lpstr>Calibri</vt:lpstr>
      <vt:lpstr>Calibri Light</vt:lpstr>
      <vt:lpstr>CIPD_presentation_template</vt:lpstr>
      <vt:lpstr>3_CIPD WhiteDottedPattern</vt:lpstr>
      <vt:lpstr>2_CIPD SlateDottedPattern</vt:lpstr>
      <vt:lpstr>CIPD WhiteDottedPattern</vt:lpstr>
      <vt:lpstr>11_CIPD WhiteDottedPattern</vt:lpstr>
      <vt:lpstr>14_CIPD WhiteDottedPattern</vt:lpstr>
      <vt:lpstr>15_CIPD WhiteDottedPattern</vt:lpstr>
      <vt:lpstr>12_CIPD_presentation_template</vt:lpstr>
      <vt:lpstr>4_CIPD WhiteDottedPattern</vt:lpstr>
      <vt:lpstr>16_CIPD WhiteDottedPattern</vt:lpstr>
      <vt:lpstr>PowerPoint Presentation</vt:lpstr>
      <vt:lpstr>PowerPoint Presentation</vt:lpstr>
      <vt:lpstr>PowerPoint Presentation</vt:lpstr>
      <vt:lpstr>PowerPoint Presentation</vt:lpstr>
      <vt:lpstr>Discerning … used to great customer experiences</vt:lpstr>
      <vt:lpstr>PowerPoint Presentation</vt:lpstr>
      <vt:lpstr>Empowering … providing the tools; resources not just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Informing L&amp;D Practice: Networks &amp; Research</dc:title>
  <dc:creator>ruths</dc:creator>
  <cp:lastModifiedBy>Andy Lancaster</cp:lastModifiedBy>
  <cp:revision>911</cp:revision>
  <cp:lastPrinted>2015-05-11T08:26:36Z</cp:lastPrinted>
  <dcterms:created xsi:type="dcterms:W3CDTF">2014-04-08T10:26:26Z</dcterms:created>
  <dcterms:modified xsi:type="dcterms:W3CDTF">2019-09-19T07:55:41Z</dcterms:modified>
</cp:coreProperties>
</file>