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Milton" initials="MM" lastIdx="0" clrIdx="0">
    <p:extLst>
      <p:ext uri="{19B8F6BF-5375-455C-9EA6-DF929625EA0E}">
        <p15:presenceInfo xmlns:p15="http://schemas.microsoft.com/office/powerpoint/2012/main" userId="S-1-5-21-1470265751-655388773-929701000-323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E72DBB-B0DE-49D9-BC6C-5011C508EA1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8D043DE-C12D-4C48-B624-DC8C3AD5D5FD}">
      <dgm:prSet phldrT="[Text]"/>
      <dgm:spPr/>
      <dgm:t>
        <a:bodyPr/>
        <a:lstStyle/>
        <a:p>
          <a:r>
            <a:rPr lang="en-US" dirty="0" smtClean="0"/>
            <a:t>A time for collaboration</a:t>
          </a:r>
          <a:endParaRPr lang="en-US" dirty="0"/>
        </a:p>
      </dgm:t>
    </dgm:pt>
    <dgm:pt modelId="{766C8FDC-9AF6-4CB8-B032-4BC1CB5B6146}" type="parTrans" cxnId="{189F8A06-5DEF-48C6-A9E6-5BF36B1C2285}">
      <dgm:prSet/>
      <dgm:spPr/>
      <dgm:t>
        <a:bodyPr/>
        <a:lstStyle/>
        <a:p>
          <a:endParaRPr lang="en-US"/>
        </a:p>
      </dgm:t>
    </dgm:pt>
    <dgm:pt modelId="{AA5F2A62-6990-4CBF-956F-E20E08EA2398}" type="sibTrans" cxnId="{189F8A06-5DEF-48C6-A9E6-5BF36B1C2285}">
      <dgm:prSet/>
      <dgm:spPr/>
      <dgm:t>
        <a:bodyPr/>
        <a:lstStyle/>
        <a:p>
          <a:endParaRPr lang="en-US"/>
        </a:p>
      </dgm:t>
    </dgm:pt>
    <dgm:pt modelId="{4F85FB71-D9BF-4A2E-86FE-E481E4033B94}">
      <dgm:prSet phldrT="[Text]"/>
      <dgm:spPr/>
      <dgm:t>
        <a:bodyPr/>
        <a:lstStyle/>
        <a:p>
          <a:r>
            <a:rPr lang="en-US" dirty="0" smtClean="0"/>
            <a:t>Push for capacity</a:t>
          </a:r>
          <a:endParaRPr lang="en-US" dirty="0"/>
        </a:p>
      </dgm:t>
    </dgm:pt>
    <dgm:pt modelId="{40C4FA97-85E9-49C2-A2A6-B5F1889A65A5}" type="parTrans" cxnId="{48F915EC-2471-45AB-BF26-5FCFD99C2516}">
      <dgm:prSet/>
      <dgm:spPr/>
      <dgm:t>
        <a:bodyPr/>
        <a:lstStyle/>
        <a:p>
          <a:endParaRPr lang="en-US"/>
        </a:p>
      </dgm:t>
    </dgm:pt>
    <dgm:pt modelId="{6B6BE5F4-FB00-4A77-9C48-936542747338}" type="sibTrans" cxnId="{48F915EC-2471-45AB-BF26-5FCFD99C2516}">
      <dgm:prSet/>
      <dgm:spPr/>
      <dgm:t>
        <a:bodyPr/>
        <a:lstStyle/>
        <a:p>
          <a:endParaRPr lang="en-US"/>
        </a:p>
      </dgm:t>
    </dgm:pt>
    <dgm:pt modelId="{5D46B475-99E9-43F2-A896-5DE7571C7EB5}">
      <dgm:prSet phldrT="[Text]"/>
      <dgm:spPr/>
      <dgm:t>
        <a:bodyPr/>
        <a:lstStyle/>
        <a:p>
          <a:r>
            <a:rPr lang="en-US" dirty="0" smtClean="0"/>
            <a:t>Innovate:</a:t>
          </a:r>
        </a:p>
        <a:p>
          <a:r>
            <a:rPr lang="en-US" dirty="0" smtClean="0"/>
            <a:t>e.g. digital learning</a:t>
          </a:r>
        </a:p>
        <a:p>
          <a:r>
            <a:rPr lang="en-US" dirty="0" smtClean="0"/>
            <a:t>Evolve the skills of the learning teams</a:t>
          </a:r>
          <a:endParaRPr lang="en-US" dirty="0"/>
        </a:p>
      </dgm:t>
    </dgm:pt>
    <dgm:pt modelId="{3E5BB6C5-07F1-4E69-814F-8B3DFFF23638}" type="parTrans" cxnId="{20446494-1690-436C-B6D9-F3EE152354B1}">
      <dgm:prSet/>
      <dgm:spPr/>
      <dgm:t>
        <a:bodyPr/>
        <a:lstStyle/>
        <a:p>
          <a:endParaRPr lang="en-US"/>
        </a:p>
      </dgm:t>
    </dgm:pt>
    <dgm:pt modelId="{6A02FCD4-F946-407A-8AE9-1A42DC5CB677}" type="sibTrans" cxnId="{20446494-1690-436C-B6D9-F3EE152354B1}">
      <dgm:prSet/>
      <dgm:spPr/>
      <dgm:t>
        <a:bodyPr/>
        <a:lstStyle/>
        <a:p>
          <a:endParaRPr lang="en-US"/>
        </a:p>
      </dgm:t>
    </dgm:pt>
    <dgm:pt modelId="{4D0BC4AC-4085-4C24-AC6A-45FC7D3B8C8D}">
      <dgm:prSet/>
      <dgm:spPr/>
      <dgm:t>
        <a:bodyPr/>
        <a:lstStyle/>
        <a:p>
          <a:r>
            <a:rPr lang="en-US" dirty="0" smtClean="0"/>
            <a:t>Use our partnership links with HE.</a:t>
          </a:r>
          <a:endParaRPr lang="en-US" dirty="0"/>
        </a:p>
      </dgm:t>
    </dgm:pt>
    <dgm:pt modelId="{B412CB17-3326-4CF7-A8C3-653F9A331A40}" type="parTrans" cxnId="{30A33D8E-5B9F-4F41-9F1C-A415775D6AE5}">
      <dgm:prSet/>
      <dgm:spPr/>
    </dgm:pt>
    <dgm:pt modelId="{315BA6D4-5C49-4C04-87CB-2EB0C7E1AAFF}" type="sibTrans" cxnId="{30A33D8E-5B9F-4F41-9F1C-A415775D6AE5}">
      <dgm:prSet/>
      <dgm:spPr/>
    </dgm:pt>
    <dgm:pt modelId="{485CA0F3-3A26-4026-8E49-A80538405700}" type="pres">
      <dgm:prSet presAssocID="{E9E72DBB-B0DE-49D9-BC6C-5011C508EA16}" presName="compositeShape" presStyleCnt="0">
        <dgm:presLayoutVars>
          <dgm:chMax val="7"/>
          <dgm:dir/>
          <dgm:resizeHandles val="exact"/>
        </dgm:presLayoutVars>
      </dgm:prSet>
      <dgm:spPr/>
    </dgm:pt>
    <dgm:pt modelId="{7ED0B93F-AC82-4355-8C85-B5BC62BBE1F1}" type="pres">
      <dgm:prSet presAssocID="{E9E72DBB-B0DE-49D9-BC6C-5011C508EA16}" presName="wedge1" presStyleLbl="node1" presStyleIdx="0" presStyleCnt="4" custLinFactNeighborX="-4404" custLinFactNeighborY="4265"/>
      <dgm:spPr/>
    </dgm:pt>
    <dgm:pt modelId="{70914A56-9614-4140-BD18-C1A4D01B6F86}" type="pres">
      <dgm:prSet presAssocID="{E9E72DBB-B0DE-49D9-BC6C-5011C508EA1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BD100C0-9EB1-4998-93B3-7F6433C2327A}" type="pres">
      <dgm:prSet presAssocID="{E9E72DBB-B0DE-49D9-BC6C-5011C508EA16}" presName="wedge2" presStyleLbl="node1" presStyleIdx="1" presStyleCnt="4"/>
      <dgm:spPr/>
    </dgm:pt>
    <dgm:pt modelId="{6150B772-DDBE-4E82-96E2-402058942F41}" type="pres">
      <dgm:prSet presAssocID="{E9E72DBB-B0DE-49D9-BC6C-5011C508EA1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E373950-A604-4BA3-904D-9BAE706FBB01}" type="pres">
      <dgm:prSet presAssocID="{E9E72DBB-B0DE-49D9-BC6C-5011C508EA16}" presName="wedge3" presStyleLbl="node1" presStyleIdx="2" presStyleCnt="4" custLinFactNeighborX="328" custLinFactNeighborY="-328"/>
      <dgm:spPr/>
      <dgm:t>
        <a:bodyPr/>
        <a:lstStyle/>
        <a:p>
          <a:endParaRPr lang="en-US"/>
        </a:p>
      </dgm:t>
    </dgm:pt>
    <dgm:pt modelId="{14231D21-C90D-4ABC-BE07-A2FA6137CE0D}" type="pres">
      <dgm:prSet presAssocID="{E9E72DBB-B0DE-49D9-BC6C-5011C508EA1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03F4F-F391-4785-A907-99D3B2A82688}" type="pres">
      <dgm:prSet presAssocID="{E9E72DBB-B0DE-49D9-BC6C-5011C508EA16}" presName="wedge4" presStyleLbl="node1" presStyleIdx="3" presStyleCnt="4"/>
      <dgm:spPr/>
    </dgm:pt>
    <dgm:pt modelId="{292D3854-C3A9-49D1-86FC-C207E646E54D}" type="pres">
      <dgm:prSet presAssocID="{E9E72DBB-B0DE-49D9-BC6C-5011C508EA1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89F8A06-5DEF-48C6-A9E6-5BF36B1C2285}" srcId="{E9E72DBB-B0DE-49D9-BC6C-5011C508EA16}" destId="{B8D043DE-C12D-4C48-B624-DC8C3AD5D5FD}" srcOrd="0" destOrd="0" parTransId="{766C8FDC-9AF6-4CB8-B032-4BC1CB5B6146}" sibTransId="{AA5F2A62-6990-4CBF-956F-E20E08EA2398}"/>
    <dgm:cxn modelId="{F27DE5B1-0A24-44E2-8181-C5E3422808EA}" type="presOf" srcId="{4F85FB71-D9BF-4A2E-86FE-E481E4033B94}" destId="{6150B772-DDBE-4E82-96E2-402058942F41}" srcOrd="1" destOrd="0" presId="urn:microsoft.com/office/officeart/2005/8/layout/chart3"/>
    <dgm:cxn modelId="{6F7C63A4-70AD-475E-A5C5-12CFB99266FE}" type="presOf" srcId="{B8D043DE-C12D-4C48-B624-DC8C3AD5D5FD}" destId="{7ED0B93F-AC82-4355-8C85-B5BC62BBE1F1}" srcOrd="0" destOrd="0" presId="urn:microsoft.com/office/officeart/2005/8/layout/chart3"/>
    <dgm:cxn modelId="{20446494-1690-436C-B6D9-F3EE152354B1}" srcId="{E9E72DBB-B0DE-49D9-BC6C-5011C508EA16}" destId="{5D46B475-99E9-43F2-A896-5DE7571C7EB5}" srcOrd="3" destOrd="0" parTransId="{3E5BB6C5-07F1-4E69-814F-8B3DFFF23638}" sibTransId="{6A02FCD4-F946-407A-8AE9-1A42DC5CB677}"/>
    <dgm:cxn modelId="{8D5D294A-A7A6-4D84-BE76-3A4B68B656E9}" type="presOf" srcId="{5D46B475-99E9-43F2-A896-5DE7571C7EB5}" destId="{9F403F4F-F391-4785-A907-99D3B2A82688}" srcOrd="0" destOrd="0" presId="urn:microsoft.com/office/officeart/2005/8/layout/chart3"/>
    <dgm:cxn modelId="{48F915EC-2471-45AB-BF26-5FCFD99C2516}" srcId="{E9E72DBB-B0DE-49D9-BC6C-5011C508EA16}" destId="{4F85FB71-D9BF-4A2E-86FE-E481E4033B94}" srcOrd="1" destOrd="0" parTransId="{40C4FA97-85E9-49C2-A2A6-B5F1889A65A5}" sibTransId="{6B6BE5F4-FB00-4A77-9C48-936542747338}"/>
    <dgm:cxn modelId="{BC1CDF5E-1723-429D-B005-CE7157BC412B}" type="presOf" srcId="{B8D043DE-C12D-4C48-B624-DC8C3AD5D5FD}" destId="{70914A56-9614-4140-BD18-C1A4D01B6F86}" srcOrd="1" destOrd="0" presId="urn:microsoft.com/office/officeart/2005/8/layout/chart3"/>
    <dgm:cxn modelId="{FF8EB152-D4DF-46AB-B369-EBEAF3531893}" type="presOf" srcId="{4D0BC4AC-4085-4C24-AC6A-45FC7D3B8C8D}" destId="{14231D21-C90D-4ABC-BE07-A2FA6137CE0D}" srcOrd="1" destOrd="0" presId="urn:microsoft.com/office/officeart/2005/8/layout/chart3"/>
    <dgm:cxn modelId="{313393A1-054E-42A5-8585-397C1A3B96A3}" type="presOf" srcId="{5D46B475-99E9-43F2-A896-5DE7571C7EB5}" destId="{292D3854-C3A9-49D1-86FC-C207E646E54D}" srcOrd="1" destOrd="0" presId="urn:microsoft.com/office/officeart/2005/8/layout/chart3"/>
    <dgm:cxn modelId="{78B0589B-5760-49D8-A729-32A598904892}" type="presOf" srcId="{4F85FB71-D9BF-4A2E-86FE-E481E4033B94}" destId="{9BD100C0-9EB1-4998-93B3-7F6433C2327A}" srcOrd="0" destOrd="0" presId="urn:microsoft.com/office/officeart/2005/8/layout/chart3"/>
    <dgm:cxn modelId="{30A33D8E-5B9F-4F41-9F1C-A415775D6AE5}" srcId="{E9E72DBB-B0DE-49D9-BC6C-5011C508EA16}" destId="{4D0BC4AC-4085-4C24-AC6A-45FC7D3B8C8D}" srcOrd="2" destOrd="0" parTransId="{B412CB17-3326-4CF7-A8C3-653F9A331A40}" sibTransId="{315BA6D4-5C49-4C04-87CB-2EB0C7E1AAFF}"/>
    <dgm:cxn modelId="{BAF77A59-9283-4A3C-9E64-267E32CA8550}" type="presOf" srcId="{E9E72DBB-B0DE-49D9-BC6C-5011C508EA16}" destId="{485CA0F3-3A26-4026-8E49-A80538405700}" srcOrd="0" destOrd="0" presId="urn:microsoft.com/office/officeart/2005/8/layout/chart3"/>
    <dgm:cxn modelId="{75A47C5C-AE8D-4F18-9572-6C0047D1EA4F}" type="presOf" srcId="{4D0BC4AC-4085-4C24-AC6A-45FC7D3B8C8D}" destId="{5E373950-A604-4BA3-904D-9BAE706FBB01}" srcOrd="0" destOrd="0" presId="urn:microsoft.com/office/officeart/2005/8/layout/chart3"/>
    <dgm:cxn modelId="{1D39F896-DF0F-4DA8-BB12-5DB82182BAE6}" type="presParOf" srcId="{485CA0F3-3A26-4026-8E49-A80538405700}" destId="{7ED0B93F-AC82-4355-8C85-B5BC62BBE1F1}" srcOrd="0" destOrd="0" presId="urn:microsoft.com/office/officeart/2005/8/layout/chart3"/>
    <dgm:cxn modelId="{36E1DBB0-C7F9-44D0-9D1F-7A97CBC0EF00}" type="presParOf" srcId="{485CA0F3-3A26-4026-8E49-A80538405700}" destId="{70914A56-9614-4140-BD18-C1A4D01B6F86}" srcOrd="1" destOrd="0" presId="urn:microsoft.com/office/officeart/2005/8/layout/chart3"/>
    <dgm:cxn modelId="{AFD76941-5EFF-4898-8AAE-8B217BCED0E7}" type="presParOf" srcId="{485CA0F3-3A26-4026-8E49-A80538405700}" destId="{9BD100C0-9EB1-4998-93B3-7F6433C2327A}" srcOrd="2" destOrd="0" presId="urn:microsoft.com/office/officeart/2005/8/layout/chart3"/>
    <dgm:cxn modelId="{F897AA92-DCC5-46AD-9D7F-8FD83D777839}" type="presParOf" srcId="{485CA0F3-3A26-4026-8E49-A80538405700}" destId="{6150B772-DDBE-4E82-96E2-402058942F41}" srcOrd="3" destOrd="0" presId="urn:microsoft.com/office/officeart/2005/8/layout/chart3"/>
    <dgm:cxn modelId="{0BCD3DC2-B45E-4797-925E-F1B49DA33166}" type="presParOf" srcId="{485CA0F3-3A26-4026-8E49-A80538405700}" destId="{5E373950-A604-4BA3-904D-9BAE706FBB01}" srcOrd="4" destOrd="0" presId="urn:microsoft.com/office/officeart/2005/8/layout/chart3"/>
    <dgm:cxn modelId="{EE76DB0C-ED08-4CD2-8AC2-81FC4B59CACA}" type="presParOf" srcId="{485CA0F3-3A26-4026-8E49-A80538405700}" destId="{14231D21-C90D-4ABC-BE07-A2FA6137CE0D}" srcOrd="5" destOrd="0" presId="urn:microsoft.com/office/officeart/2005/8/layout/chart3"/>
    <dgm:cxn modelId="{D7F210C4-0112-4FC4-B0B2-EA6F53E9698D}" type="presParOf" srcId="{485CA0F3-3A26-4026-8E49-A80538405700}" destId="{9F403F4F-F391-4785-A907-99D3B2A82688}" srcOrd="6" destOrd="0" presId="urn:microsoft.com/office/officeart/2005/8/layout/chart3"/>
    <dgm:cxn modelId="{1ECC26DF-F9C9-42F3-BA3B-3643B785B837}" type="presParOf" srcId="{485CA0F3-3A26-4026-8E49-A80538405700}" destId="{292D3854-C3A9-49D1-86FC-C207E646E54D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B93F-AC82-4355-8C85-B5BC62BBE1F1}">
      <dsp:nvSpPr>
        <dsp:cNvPr id="0" name=""/>
        <dsp:cNvSpPr/>
      </dsp:nvSpPr>
      <dsp:spPr>
        <a:xfrm>
          <a:off x="3175526" y="465122"/>
          <a:ext cx="3981641" cy="3981641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 time for collaboration</a:t>
          </a:r>
          <a:endParaRPr lang="en-US" sz="1400" kern="1200" dirty="0"/>
        </a:p>
      </dsp:txBody>
      <dsp:txXfrm>
        <a:off x="5211851" y="1201725"/>
        <a:ext cx="1469415" cy="1185012"/>
      </dsp:txXfrm>
    </dsp:sp>
    <dsp:sp modelId="{9BD100C0-9EB1-4998-93B3-7F6433C2327A}">
      <dsp:nvSpPr>
        <dsp:cNvPr id="0" name=""/>
        <dsp:cNvSpPr/>
      </dsp:nvSpPr>
      <dsp:spPr>
        <a:xfrm>
          <a:off x="3183080" y="463102"/>
          <a:ext cx="3981641" cy="3981641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Push for capacity</a:t>
          </a:r>
          <a:endParaRPr lang="en-US" sz="1400" kern="1200" dirty="0"/>
        </a:p>
      </dsp:txBody>
      <dsp:txXfrm>
        <a:off x="5245001" y="2525024"/>
        <a:ext cx="1469415" cy="1185012"/>
      </dsp:txXfrm>
    </dsp:sp>
    <dsp:sp modelId="{5E373950-A604-4BA3-904D-9BAE706FBB01}">
      <dsp:nvSpPr>
        <dsp:cNvPr id="0" name=""/>
        <dsp:cNvSpPr/>
      </dsp:nvSpPr>
      <dsp:spPr>
        <a:xfrm>
          <a:off x="3196140" y="450043"/>
          <a:ext cx="3981641" cy="3981641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Use our partnership links with HE.</a:t>
          </a:r>
          <a:endParaRPr lang="en-US" sz="1400" kern="1200" dirty="0"/>
        </a:p>
      </dsp:txBody>
      <dsp:txXfrm>
        <a:off x="3646444" y="2511964"/>
        <a:ext cx="1469415" cy="1185012"/>
      </dsp:txXfrm>
    </dsp:sp>
    <dsp:sp modelId="{9F403F4F-F391-4785-A907-99D3B2A82688}">
      <dsp:nvSpPr>
        <dsp:cNvPr id="0" name=""/>
        <dsp:cNvSpPr/>
      </dsp:nvSpPr>
      <dsp:spPr>
        <a:xfrm>
          <a:off x="3183080" y="463102"/>
          <a:ext cx="3981641" cy="3981641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Innovate: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e.g. digital learning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Evolve the skills of the learning teams</a:t>
          </a:r>
          <a:endParaRPr lang="en-US" sz="1400" kern="1200" dirty="0"/>
        </a:p>
      </dsp:txBody>
      <dsp:txXfrm>
        <a:off x="3633385" y="1197810"/>
        <a:ext cx="1469415" cy="1185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D1947-A9FE-4D38-A551-A3CAA8540D21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18A09-C47E-44DE-BB4D-275199643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55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9389-1123-4725-9D38-0FF1AD0061C9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3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969D-3456-4E10-8BDD-36FE022C43A8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63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09D6-8C36-4F20-975D-91A69E159AB6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06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306E-0E62-461B-93BD-67A721AE87C1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90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1848-29B2-4227-80C6-99FE951E5A21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1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CF2C-F077-43B1-A745-19DBC4822A9E}" type="datetime1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88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4036-6389-4115-8E05-867A9EBB0DBA}" type="datetime1">
              <a:rPr lang="en-GB" smtClean="0"/>
              <a:t>18/09/2019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22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137F-C204-4230-A07A-D3F2A3293B4E}" type="datetime1">
              <a:rPr lang="en-GB" smtClean="0"/>
              <a:t>18/09/2019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948-420B-434D-BF7B-49EAC12959E7}" type="datetime1">
              <a:rPr lang="en-GB" smtClean="0"/>
              <a:t>18/09/2019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27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23C-61E3-4C4B-B19A-F13B5117C88F}" type="datetime1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94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87C0-E479-4F7A-9D86-62C5100AD94B}" type="datetime1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30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DFF45-CEA1-4C69-8A34-76D02F233CD1}" type="datetime1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1E24-B8A3-4D3F-927E-5F3DA5C68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8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Harmonisation of the Transformation and Leadership of L&amp;D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Mark Milton FCIPD</a:t>
            </a:r>
          </a:p>
          <a:p>
            <a:pPr marL="0" indent="0">
              <a:buNone/>
            </a:pPr>
            <a:r>
              <a:rPr lang="en-GB" dirty="0" smtClean="0"/>
              <a:t>		   NPCC Lead for Learning and Development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70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ight Triangle 3"/>
          <p:cNvSpPr/>
          <p:nvPr/>
        </p:nvSpPr>
        <p:spPr>
          <a:xfrm>
            <a:off x="3540033" y="1985553"/>
            <a:ext cx="5760720" cy="34616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/>
          <p:cNvSpPr/>
          <p:nvPr/>
        </p:nvSpPr>
        <p:spPr>
          <a:xfrm rot="10800000">
            <a:off x="3540032" y="1985554"/>
            <a:ext cx="5760721" cy="346165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420392" y="2801666"/>
            <a:ext cx="243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Mobilising the future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65617" y="4281976"/>
            <a:ext cx="286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Delivering today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endParaRPr lang="en-GB" dirty="0"/>
          </a:p>
        </p:txBody>
      </p:sp>
      <p:sp>
        <p:nvSpPr>
          <p:cNvPr id="4" name="Right Triangle 3"/>
          <p:cNvSpPr/>
          <p:nvPr/>
        </p:nvSpPr>
        <p:spPr>
          <a:xfrm>
            <a:off x="3540033" y="2730137"/>
            <a:ext cx="4637315" cy="27170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/>
          <p:cNvSpPr/>
          <p:nvPr/>
        </p:nvSpPr>
        <p:spPr>
          <a:xfrm rot="10800000">
            <a:off x="3540033" y="2730137"/>
            <a:ext cx="4637315" cy="27170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238206" y="2926080"/>
            <a:ext cx="243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Mobilising the future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92731" y="4794069"/>
            <a:ext cx="286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Delivering today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76100" y="2972246"/>
            <a:ext cx="121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Operation Uplift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4206240"/>
            <a:ext cx="1436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Bringing core delivery up to date.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987246" y="2141249"/>
            <a:ext cx="21031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of the new tools</a:t>
            </a:r>
          </a:p>
          <a:p>
            <a:endParaRPr lang="en-GB" dirty="0"/>
          </a:p>
          <a:p>
            <a:r>
              <a:rPr lang="en-GB" dirty="0" smtClean="0"/>
              <a:t>National Influence</a:t>
            </a:r>
          </a:p>
          <a:p>
            <a:endParaRPr lang="en-GB" dirty="0"/>
          </a:p>
          <a:p>
            <a:r>
              <a:rPr lang="en-GB" dirty="0" smtClean="0"/>
              <a:t>Establishing the needs of the future.</a:t>
            </a:r>
          </a:p>
          <a:p>
            <a:endParaRPr lang="en-GB" dirty="0"/>
          </a:p>
          <a:p>
            <a:r>
              <a:rPr lang="en-GB" dirty="0" smtClean="0"/>
              <a:t>Explore and apply new technology</a:t>
            </a:r>
          </a:p>
          <a:p>
            <a:endParaRPr lang="en-GB" dirty="0"/>
          </a:p>
          <a:p>
            <a:r>
              <a:rPr lang="en-GB" dirty="0" smtClean="0"/>
              <a:t>Develop our training culture and trainers capability</a:t>
            </a: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>
            <a:off x="2690946" y="3295411"/>
            <a:ext cx="718460" cy="100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2808514" y="4624251"/>
            <a:ext cx="600892" cy="169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Left Arrow 15"/>
          <p:cNvSpPr/>
          <p:nvPr/>
        </p:nvSpPr>
        <p:spPr>
          <a:xfrm>
            <a:off x="8503920" y="2612571"/>
            <a:ext cx="483326" cy="3596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eft Arrow 16"/>
          <p:cNvSpPr/>
          <p:nvPr/>
        </p:nvSpPr>
        <p:spPr>
          <a:xfrm>
            <a:off x="8556172" y="3785516"/>
            <a:ext cx="431074" cy="4047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 Arrow 17"/>
          <p:cNvSpPr/>
          <p:nvPr/>
        </p:nvSpPr>
        <p:spPr>
          <a:xfrm>
            <a:off x="8556172" y="4794069"/>
            <a:ext cx="43107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4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practical terms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592831"/>
              </p:ext>
            </p:extLst>
          </p:nvPr>
        </p:nvGraphicFramePr>
        <p:xfrm>
          <a:off x="838200" y="1436914"/>
          <a:ext cx="10515600" cy="4740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Harmonisation of the Transformation and Leadership of L&amp;D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1E24-B8A3-4D3F-927E-5F3DA5C681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5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121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Harmonisation of the Transformation and Leadership of L&amp;D</vt:lpstr>
      <vt:lpstr>Transformation</vt:lpstr>
      <vt:lpstr>Transformation</vt:lpstr>
      <vt:lpstr>In practical terms</vt:lpstr>
    </vt:vector>
  </TitlesOfParts>
  <Company>Avon and Somerset Constabulary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Harmonisation of the Transformation and Leadership of L&amp;D</dc:title>
  <dc:creator>Mark Milton</dc:creator>
  <cp:lastModifiedBy>Mark Milton</cp:lastModifiedBy>
  <cp:revision>14</cp:revision>
  <dcterms:created xsi:type="dcterms:W3CDTF">2019-09-18T11:03:04Z</dcterms:created>
  <dcterms:modified xsi:type="dcterms:W3CDTF">2019-09-18T12:59:32Z</dcterms:modified>
</cp:coreProperties>
</file>