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vsdx" ContentType="application/vnd.ms-visio.drawing"/>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1.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7" r:id="rId6"/>
    <p:sldMasterId id="2147483678" r:id="rId7"/>
  </p:sldMasterIdLst>
  <p:notesMasterIdLst>
    <p:notesMasterId r:id="rId37"/>
  </p:notesMasterIdLst>
  <p:sldIdLst>
    <p:sldId id="272" r:id="rId8"/>
    <p:sldId id="389" r:id="rId9"/>
    <p:sldId id="390" r:id="rId10"/>
    <p:sldId id="392" r:id="rId11"/>
    <p:sldId id="357" r:id="rId12"/>
    <p:sldId id="353" r:id="rId13"/>
    <p:sldId id="344" r:id="rId14"/>
    <p:sldId id="347" r:id="rId15"/>
    <p:sldId id="391" r:id="rId16"/>
    <p:sldId id="349" r:id="rId17"/>
    <p:sldId id="393" r:id="rId18"/>
    <p:sldId id="385" r:id="rId19"/>
    <p:sldId id="386" r:id="rId20"/>
    <p:sldId id="360" r:id="rId21"/>
    <p:sldId id="268" r:id="rId22"/>
    <p:sldId id="378" r:id="rId23"/>
    <p:sldId id="377" r:id="rId24"/>
    <p:sldId id="376" r:id="rId25"/>
    <p:sldId id="375" r:id="rId26"/>
    <p:sldId id="374" r:id="rId27"/>
    <p:sldId id="373" r:id="rId28"/>
    <p:sldId id="371" r:id="rId29"/>
    <p:sldId id="372" r:id="rId30"/>
    <p:sldId id="370" r:id="rId31"/>
    <p:sldId id="366" r:id="rId32"/>
    <p:sldId id="380" r:id="rId33"/>
    <p:sldId id="387" r:id="rId34"/>
    <p:sldId id="394" r:id="rId35"/>
    <p:sldId id="379" r:id="rId3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69F4C-D4CD-4073-A1F6-E28712E90504}" v="111" dt="2019-09-20T12:58:54.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6" d="100"/>
          <a:sy n="86" d="100"/>
        </p:scale>
        <p:origin x="1382" y="58"/>
      </p:cViewPr>
      <p:guideLst/>
    </p:cSldViewPr>
  </p:slideViewPr>
  <p:notesTextViewPr>
    <p:cViewPr>
      <p:scale>
        <a:sx n="3" d="2"/>
        <a:sy n="3" d="2"/>
      </p:scale>
      <p:origin x="0" y="0"/>
    </p:cViewPr>
  </p:notesTextViewPr>
  <p:notesViewPr>
    <p:cSldViewPr snapToGrid="0">
      <p:cViewPr varScale="1">
        <p:scale>
          <a:sx n="63" d="100"/>
          <a:sy n="63" d="100"/>
        </p:scale>
        <p:origin x="341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24223-358B-4B7C-A567-D97D00A29CE5}"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n-GB"/>
        </a:p>
      </dgm:t>
    </dgm:pt>
    <dgm:pt modelId="{8CB299C5-1035-48A0-8C04-5C9704D381EF}">
      <dgm:prSet phldrT="[Text]"/>
      <dgm:spPr/>
      <dgm:t>
        <a:bodyPr/>
        <a:lstStyle/>
        <a:p>
          <a:r>
            <a:rPr lang="en-GB" b="1" dirty="0"/>
            <a:t>TTR</a:t>
          </a:r>
        </a:p>
      </dgm:t>
    </dgm:pt>
    <dgm:pt modelId="{ABE0F3D6-74CA-47D5-BF9F-998C0B3F2ED6}" type="parTrans" cxnId="{6BFC76A5-D25A-4A70-963E-2B63B75EBA4C}">
      <dgm:prSet/>
      <dgm:spPr/>
      <dgm:t>
        <a:bodyPr/>
        <a:lstStyle/>
        <a:p>
          <a:endParaRPr lang="en-GB" b="1"/>
        </a:p>
      </dgm:t>
    </dgm:pt>
    <dgm:pt modelId="{65F8B1B2-A03F-4D43-B517-B5955F692D9E}" type="sibTrans" cxnId="{6BFC76A5-D25A-4A70-963E-2B63B75EBA4C}">
      <dgm:prSet/>
      <dgm:spPr/>
      <dgm:t>
        <a:bodyPr/>
        <a:lstStyle/>
        <a:p>
          <a:endParaRPr lang="en-GB" b="1"/>
        </a:p>
      </dgm:t>
    </dgm:pt>
    <dgm:pt modelId="{E38040F5-2CDB-4F94-9D2B-2027FA9E119F}">
      <dgm:prSet phldrT="[Text]"/>
      <dgm:spPr/>
      <dgm:t>
        <a:bodyPr/>
        <a:lstStyle/>
        <a:p>
          <a:r>
            <a:rPr lang="en-GB" b="1" dirty="0"/>
            <a:t>Learning from other professions</a:t>
          </a:r>
        </a:p>
      </dgm:t>
    </dgm:pt>
    <dgm:pt modelId="{A406EC41-6081-42BF-89E5-D6E9118F2EFD}" type="parTrans" cxnId="{031E4FC2-45D7-4646-ACE5-417655E04A78}">
      <dgm:prSet/>
      <dgm:spPr/>
      <dgm:t>
        <a:bodyPr/>
        <a:lstStyle/>
        <a:p>
          <a:endParaRPr lang="en-GB" b="1"/>
        </a:p>
      </dgm:t>
    </dgm:pt>
    <dgm:pt modelId="{110BDA03-8F05-42E2-B37C-65A0B1E40B08}" type="sibTrans" cxnId="{031E4FC2-45D7-4646-ACE5-417655E04A78}">
      <dgm:prSet/>
      <dgm:spPr/>
      <dgm:t>
        <a:bodyPr/>
        <a:lstStyle/>
        <a:p>
          <a:endParaRPr lang="en-GB" b="1"/>
        </a:p>
      </dgm:t>
    </dgm:pt>
    <dgm:pt modelId="{F0CC8B20-0C02-41FF-8F97-687AA80A98A7}">
      <dgm:prSet phldrT="[Text]"/>
      <dgm:spPr/>
      <dgm:t>
        <a:bodyPr/>
        <a:lstStyle/>
        <a:p>
          <a:r>
            <a:rPr lang="en-GB" b="1" dirty="0"/>
            <a:t>Digital toolkit</a:t>
          </a:r>
        </a:p>
      </dgm:t>
    </dgm:pt>
    <dgm:pt modelId="{F319946C-0D03-43C9-9CF8-1125E85AF6F6}" type="parTrans" cxnId="{07B8A555-0683-488F-A201-A9269B8FFF20}">
      <dgm:prSet/>
      <dgm:spPr/>
      <dgm:t>
        <a:bodyPr/>
        <a:lstStyle/>
        <a:p>
          <a:endParaRPr lang="en-GB" b="1"/>
        </a:p>
      </dgm:t>
    </dgm:pt>
    <dgm:pt modelId="{8D452660-2CCC-44DF-8034-E25E2E457FD4}" type="sibTrans" cxnId="{07B8A555-0683-488F-A201-A9269B8FFF20}">
      <dgm:prSet/>
      <dgm:spPr/>
      <dgm:t>
        <a:bodyPr/>
        <a:lstStyle/>
        <a:p>
          <a:endParaRPr lang="en-GB" b="1"/>
        </a:p>
      </dgm:t>
    </dgm:pt>
    <dgm:pt modelId="{DFAA1359-E282-40A8-90A4-BC7DE66C8771}">
      <dgm:prSet phldrT="[Text]"/>
      <dgm:spPr/>
      <dgm:t>
        <a:bodyPr/>
        <a:lstStyle/>
        <a:p>
          <a:r>
            <a:rPr lang="en-GB" b="1" dirty="0"/>
            <a:t>Survey results</a:t>
          </a:r>
        </a:p>
      </dgm:t>
    </dgm:pt>
    <dgm:pt modelId="{EFA20F88-8823-4B99-952E-8DACCB9AB2F3}" type="parTrans" cxnId="{5BA4DA76-B9CE-4F82-8116-DF05EBCAFA80}">
      <dgm:prSet/>
      <dgm:spPr/>
      <dgm:t>
        <a:bodyPr/>
        <a:lstStyle/>
        <a:p>
          <a:endParaRPr lang="en-GB" b="1"/>
        </a:p>
      </dgm:t>
    </dgm:pt>
    <dgm:pt modelId="{88330A17-666C-455E-9AF3-D1364F401D35}" type="sibTrans" cxnId="{5BA4DA76-B9CE-4F82-8116-DF05EBCAFA80}">
      <dgm:prSet/>
      <dgm:spPr/>
      <dgm:t>
        <a:bodyPr/>
        <a:lstStyle/>
        <a:p>
          <a:endParaRPr lang="en-GB" b="1"/>
        </a:p>
      </dgm:t>
    </dgm:pt>
    <dgm:pt modelId="{35EDD21E-04AB-4FB0-80FD-8CFBA9F2F8CF}">
      <dgm:prSet phldrT="[Text]"/>
      <dgm:spPr/>
      <dgm:t>
        <a:bodyPr/>
        <a:lstStyle/>
        <a:p>
          <a:r>
            <a:rPr lang="en-GB" b="1" dirty="0"/>
            <a:t>Talks and presentations</a:t>
          </a:r>
        </a:p>
      </dgm:t>
    </dgm:pt>
    <dgm:pt modelId="{8A1C32DD-8F06-434D-8AE2-633352B55311}" type="parTrans" cxnId="{AF4FC96C-273C-4123-B07A-3EF2D96D6505}">
      <dgm:prSet/>
      <dgm:spPr/>
      <dgm:t>
        <a:bodyPr/>
        <a:lstStyle/>
        <a:p>
          <a:endParaRPr lang="en-GB" b="1"/>
        </a:p>
      </dgm:t>
    </dgm:pt>
    <dgm:pt modelId="{BF14A373-EAA1-4960-BA1B-DCEE6C0EC337}" type="sibTrans" cxnId="{AF4FC96C-273C-4123-B07A-3EF2D96D6505}">
      <dgm:prSet/>
      <dgm:spPr/>
      <dgm:t>
        <a:bodyPr/>
        <a:lstStyle/>
        <a:p>
          <a:endParaRPr lang="en-GB" b="1"/>
        </a:p>
      </dgm:t>
    </dgm:pt>
    <dgm:pt modelId="{F7837D63-5E6E-4884-9C7A-F9C3B709A885}">
      <dgm:prSet phldrT="[Text]"/>
      <dgm:spPr/>
      <dgm:t>
        <a:bodyPr/>
        <a:lstStyle/>
        <a:p>
          <a:r>
            <a:rPr lang="en-GB" b="1" dirty="0"/>
            <a:t>Open University learning resources</a:t>
          </a:r>
        </a:p>
      </dgm:t>
    </dgm:pt>
    <dgm:pt modelId="{CEA80239-CCF0-4E50-9D0D-7CE6D672B39B}" type="parTrans" cxnId="{BE1E5C88-2DD3-4CF0-8228-C94A246D63D7}">
      <dgm:prSet/>
      <dgm:spPr/>
      <dgm:t>
        <a:bodyPr/>
        <a:lstStyle/>
        <a:p>
          <a:endParaRPr lang="en-GB" b="1"/>
        </a:p>
      </dgm:t>
    </dgm:pt>
    <dgm:pt modelId="{DE05D6F2-6779-4A7D-A9F3-C42B37344A2C}" type="sibTrans" cxnId="{BE1E5C88-2DD3-4CF0-8228-C94A246D63D7}">
      <dgm:prSet/>
      <dgm:spPr/>
      <dgm:t>
        <a:bodyPr/>
        <a:lstStyle/>
        <a:p>
          <a:endParaRPr lang="en-GB" b="1"/>
        </a:p>
      </dgm:t>
    </dgm:pt>
    <dgm:pt modelId="{C21A6C11-CB5F-4572-9565-AB7CF0943731}">
      <dgm:prSet phldrT="[Text]"/>
      <dgm:spPr/>
      <dgm:t>
        <a:bodyPr/>
        <a:lstStyle/>
        <a:p>
          <a:r>
            <a:rPr lang="en-GB" b="1" dirty="0"/>
            <a:t>College of Policing resources</a:t>
          </a:r>
        </a:p>
      </dgm:t>
    </dgm:pt>
    <dgm:pt modelId="{AA0B2912-B10C-4C14-8BB5-CC6B2C0DD502}" type="parTrans" cxnId="{3EE94BAD-6498-4716-A8B4-7D8B1AF9ABEB}">
      <dgm:prSet/>
      <dgm:spPr/>
      <dgm:t>
        <a:bodyPr/>
        <a:lstStyle/>
        <a:p>
          <a:endParaRPr lang="en-GB" b="1"/>
        </a:p>
      </dgm:t>
    </dgm:pt>
    <dgm:pt modelId="{718F12A2-623A-41EF-B41C-897761060CD0}" type="sibTrans" cxnId="{3EE94BAD-6498-4716-A8B4-7D8B1AF9ABEB}">
      <dgm:prSet/>
      <dgm:spPr/>
      <dgm:t>
        <a:bodyPr/>
        <a:lstStyle/>
        <a:p>
          <a:endParaRPr lang="en-GB" b="1"/>
        </a:p>
      </dgm:t>
    </dgm:pt>
    <dgm:pt modelId="{B18DC693-9AD6-47C5-AEE0-299F4C2A36E8}">
      <dgm:prSet phldrT="[Text]"/>
      <dgm:spPr/>
      <dgm:t>
        <a:bodyPr/>
        <a:lstStyle/>
        <a:p>
          <a:r>
            <a:rPr lang="en-GB" b="1" dirty="0"/>
            <a:t>Other academic and industry information sources</a:t>
          </a:r>
        </a:p>
      </dgm:t>
    </dgm:pt>
    <dgm:pt modelId="{19701C8B-57DA-48B0-A843-C1DF836150ED}" type="parTrans" cxnId="{C6C6D05E-9F3A-41DD-9791-68045F669534}">
      <dgm:prSet/>
      <dgm:spPr/>
      <dgm:t>
        <a:bodyPr/>
        <a:lstStyle/>
        <a:p>
          <a:endParaRPr lang="en-GB" b="1"/>
        </a:p>
      </dgm:t>
    </dgm:pt>
    <dgm:pt modelId="{5ADE0915-6D06-480B-9188-30F205779CDB}" type="sibTrans" cxnId="{C6C6D05E-9F3A-41DD-9791-68045F669534}">
      <dgm:prSet/>
      <dgm:spPr/>
      <dgm:t>
        <a:bodyPr/>
        <a:lstStyle/>
        <a:p>
          <a:endParaRPr lang="en-GB" b="1"/>
        </a:p>
      </dgm:t>
    </dgm:pt>
    <dgm:pt modelId="{3A7CA168-48B4-4312-AA5A-20641375927A}">
      <dgm:prSet phldrT="[Text]"/>
      <dgm:spPr/>
      <dgm:t>
        <a:bodyPr/>
        <a:lstStyle/>
        <a:p>
          <a:r>
            <a:rPr lang="en-GB" b="1" dirty="0"/>
            <a:t>Financial toolkit</a:t>
          </a:r>
        </a:p>
      </dgm:t>
    </dgm:pt>
    <dgm:pt modelId="{3F89A4D8-B989-47FF-849A-49E91F7446A7}" type="parTrans" cxnId="{A995AE66-D0E0-4A57-B424-4B2916B06CC6}">
      <dgm:prSet/>
      <dgm:spPr/>
      <dgm:t>
        <a:bodyPr/>
        <a:lstStyle/>
        <a:p>
          <a:endParaRPr lang="en-GB" b="1"/>
        </a:p>
      </dgm:t>
    </dgm:pt>
    <dgm:pt modelId="{E80F9744-6A76-4D74-A2B3-0FA0307D08F9}" type="sibTrans" cxnId="{A995AE66-D0E0-4A57-B424-4B2916B06CC6}">
      <dgm:prSet/>
      <dgm:spPr/>
      <dgm:t>
        <a:bodyPr/>
        <a:lstStyle/>
        <a:p>
          <a:endParaRPr lang="en-GB" b="1"/>
        </a:p>
      </dgm:t>
    </dgm:pt>
    <dgm:pt modelId="{F0994AA0-49B8-4B3D-88A8-84A3EA578E61}" type="pres">
      <dgm:prSet presAssocID="{26424223-358B-4B7C-A567-D97D00A29CE5}" presName="cycle" presStyleCnt="0">
        <dgm:presLayoutVars>
          <dgm:chMax val="1"/>
          <dgm:dir/>
          <dgm:animLvl val="ctr"/>
          <dgm:resizeHandles val="exact"/>
        </dgm:presLayoutVars>
      </dgm:prSet>
      <dgm:spPr/>
    </dgm:pt>
    <dgm:pt modelId="{B0F2AB5C-D2D3-441B-AF0A-7CF519096CA5}" type="pres">
      <dgm:prSet presAssocID="{8CB299C5-1035-48A0-8C04-5C9704D381EF}" presName="centerShape" presStyleLbl="node0" presStyleIdx="0" presStyleCnt="1" custLinFactNeighborX="-11976" custLinFactNeighborY="-145"/>
      <dgm:spPr/>
    </dgm:pt>
    <dgm:pt modelId="{5224532F-F34F-4450-9CB4-606DABEECCB9}" type="pres">
      <dgm:prSet presAssocID="{A406EC41-6081-42BF-89E5-D6E9118F2EFD}" presName="Name9" presStyleLbl="parChTrans1D2" presStyleIdx="0" presStyleCnt="8"/>
      <dgm:spPr/>
    </dgm:pt>
    <dgm:pt modelId="{C5CCCE12-7183-4ADF-BF52-CDE2C0AD6032}" type="pres">
      <dgm:prSet presAssocID="{A406EC41-6081-42BF-89E5-D6E9118F2EFD}" presName="connTx" presStyleLbl="parChTrans1D2" presStyleIdx="0" presStyleCnt="8"/>
      <dgm:spPr/>
    </dgm:pt>
    <dgm:pt modelId="{8DBA5EA6-AEF7-4CA9-9D7D-F3EF3DDC2AB8}" type="pres">
      <dgm:prSet presAssocID="{E38040F5-2CDB-4F94-9D2B-2027FA9E119F}" presName="node" presStyleLbl="node1" presStyleIdx="0" presStyleCnt="8">
        <dgm:presLayoutVars>
          <dgm:bulletEnabled val="1"/>
        </dgm:presLayoutVars>
      </dgm:prSet>
      <dgm:spPr/>
    </dgm:pt>
    <dgm:pt modelId="{5CE51FB8-94FF-4AB9-A4CD-CC0126D7692C}" type="pres">
      <dgm:prSet presAssocID="{F319946C-0D03-43C9-9CF8-1125E85AF6F6}" presName="Name9" presStyleLbl="parChTrans1D2" presStyleIdx="1" presStyleCnt="8"/>
      <dgm:spPr/>
    </dgm:pt>
    <dgm:pt modelId="{BDD07F82-E24A-413E-A8EE-056CE6AC5395}" type="pres">
      <dgm:prSet presAssocID="{F319946C-0D03-43C9-9CF8-1125E85AF6F6}" presName="connTx" presStyleLbl="parChTrans1D2" presStyleIdx="1" presStyleCnt="8"/>
      <dgm:spPr/>
    </dgm:pt>
    <dgm:pt modelId="{4841E0D3-C31B-41F0-8CB7-2107E565648F}" type="pres">
      <dgm:prSet presAssocID="{F0CC8B20-0C02-41FF-8F97-687AA80A98A7}" presName="node" presStyleLbl="node1" presStyleIdx="1" presStyleCnt="8">
        <dgm:presLayoutVars>
          <dgm:bulletEnabled val="1"/>
        </dgm:presLayoutVars>
      </dgm:prSet>
      <dgm:spPr/>
    </dgm:pt>
    <dgm:pt modelId="{988D0F70-7410-4A9A-8E6D-4EA69B8508FB}" type="pres">
      <dgm:prSet presAssocID="{3F89A4D8-B989-47FF-849A-49E91F7446A7}" presName="Name9" presStyleLbl="parChTrans1D2" presStyleIdx="2" presStyleCnt="8"/>
      <dgm:spPr/>
    </dgm:pt>
    <dgm:pt modelId="{E8DEA3E9-20D5-4205-92CC-C2D97DC836F8}" type="pres">
      <dgm:prSet presAssocID="{3F89A4D8-B989-47FF-849A-49E91F7446A7}" presName="connTx" presStyleLbl="parChTrans1D2" presStyleIdx="2" presStyleCnt="8"/>
      <dgm:spPr/>
    </dgm:pt>
    <dgm:pt modelId="{134F6995-CB0D-4476-B4DB-316B5A371B8C}" type="pres">
      <dgm:prSet presAssocID="{3A7CA168-48B4-4312-AA5A-20641375927A}" presName="node" presStyleLbl="node1" presStyleIdx="2" presStyleCnt="8">
        <dgm:presLayoutVars>
          <dgm:bulletEnabled val="1"/>
        </dgm:presLayoutVars>
      </dgm:prSet>
      <dgm:spPr/>
    </dgm:pt>
    <dgm:pt modelId="{ABB4F75A-7697-4861-BA51-148582D0796E}" type="pres">
      <dgm:prSet presAssocID="{EFA20F88-8823-4B99-952E-8DACCB9AB2F3}" presName="Name9" presStyleLbl="parChTrans1D2" presStyleIdx="3" presStyleCnt="8"/>
      <dgm:spPr/>
    </dgm:pt>
    <dgm:pt modelId="{D0A85736-4609-4EF8-8288-042E0B323336}" type="pres">
      <dgm:prSet presAssocID="{EFA20F88-8823-4B99-952E-8DACCB9AB2F3}" presName="connTx" presStyleLbl="parChTrans1D2" presStyleIdx="3" presStyleCnt="8"/>
      <dgm:spPr/>
    </dgm:pt>
    <dgm:pt modelId="{67E7500E-D76A-463F-9259-0026F380CFD4}" type="pres">
      <dgm:prSet presAssocID="{DFAA1359-E282-40A8-90A4-BC7DE66C8771}" presName="node" presStyleLbl="node1" presStyleIdx="3" presStyleCnt="8">
        <dgm:presLayoutVars>
          <dgm:bulletEnabled val="1"/>
        </dgm:presLayoutVars>
      </dgm:prSet>
      <dgm:spPr/>
    </dgm:pt>
    <dgm:pt modelId="{25A568D6-B8D8-4D03-8366-7218F68D23CE}" type="pres">
      <dgm:prSet presAssocID="{8A1C32DD-8F06-434D-8AE2-633352B55311}" presName="Name9" presStyleLbl="parChTrans1D2" presStyleIdx="4" presStyleCnt="8"/>
      <dgm:spPr/>
    </dgm:pt>
    <dgm:pt modelId="{F521206F-A382-445D-89C4-C64E1DFF75A5}" type="pres">
      <dgm:prSet presAssocID="{8A1C32DD-8F06-434D-8AE2-633352B55311}" presName="connTx" presStyleLbl="parChTrans1D2" presStyleIdx="4" presStyleCnt="8"/>
      <dgm:spPr/>
    </dgm:pt>
    <dgm:pt modelId="{C47669A5-06B6-4BBA-B337-FB52B698C235}" type="pres">
      <dgm:prSet presAssocID="{35EDD21E-04AB-4FB0-80FD-8CFBA9F2F8CF}" presName="node" presStyleLbl="node1" presStyleIdx="4" presStyleCnt="8">
        <dgm:presLayoutVars>
          <dgm:bulletEnabled val="1"/>
        </dgm:presLayoutVars>
      </dgm:prSet>
      <dgm:spPr/>
    </dgm:pt>
    <dgm:pt modelId="{739B0128-3014-44F9-932A-5414EAA1313A}" type="pres">
      <dgm:prSet presAssocID="{CEA80239-CCF0-4E50-9D0D-7CE6D672B39B}" presName="Name9" presStyleLbl="parChTrans1D2" presStyleIdx="5" presStyleCnt="8"/>
      <dgm:spPr/>
    </dgm:pt>
    <dgm:pt modelId="{0178469B-88A1-480F-8D1F-B577BA11D141}" type="pres">
      <dgm:prSet presAssocID="{CEA80239-CCF0-4E50-9D0D-7CE6D672B39B}" presName="connTx" presStyleLbl="parChTrans1D2" presStyleIdx="5" presStyleCnt="8"/>
      <dgm:spPr/>
    </dgm:pt>
    <dgm:pt modelId="{3B83835A-D082-46AC-9734-A4BFC7EDD2C1}" type="pres">
      <dgm:prSet presAssocID="{F7837D63-5E6E-4884-9C7A-F9C3B709A885}" presName="node" presStyleLbl="node1" presStyleIdx="5" presStyleCnt="8">
        <dgm:presLayoutVars>
          <dgm:bulletEnabled val="1"/>
        </dgm:presLayoutVars>
      </dgm:prSet>
      <dgm:spPr/>
    </dgm:pt>
    <dgm:pt modelId="{0650BE41-5D76-42C5-9C3A-C060163DC797}" type="pres">
      <dgm:prSet presAssocID="{AA0B2912-B10C-4C14-8BB5-CC6B2C0DD502}" presName="Name9" presStyleLbl="parChTrans1D2" presStyleIdx="6" presStyleCnt="8"/>
      <dgm:spPr/>
    </dgm:pt>
    <dgm:pt modelId="{62833258-F997-4AFC-8E72-649DBC01D479}" type="pres">
      <dgm:prSet presAssocID="{AA0B2912-B10C-4C14-8BB5-CC6B2C0DD502}" presName="connTx" presStyleLbl="parChTrans1D2" presStyleIdx="6" presStyleCnt="8"/>
      <dgm:spPr/>
    </dgm:pt>
    <dgm:pt modelId="{E9636EAF-E010-46C6-886D-A9D1B12A5D19}" type="pres">
      <dgm:prSet presAssocID="{C21A6C11-CB5F-4572-9565-AB7CF0943731}" presName="node" presStyleLbl="node1" presStyleIdx="6" presStyleCnt="8">
        <dgm:presLayoutVars>
          <dgm:bulletEnabled val="1"/>
        </dgm:presLayoutVars>
      </dgm:prSet>
      <dgm:spPr/>
    </dgm:pt>
    <dgm:pt modelId="{FDAE5AD6-FC5D-4EED-883C-C162EC2927CE}" type="pres">
      <dgm:prSet presAssocID="{19701C8B-57DA-48B0-A843-C1DF836150ED}" presName="Name9" presStyleLbl="parChTrans1D2" presStyleIdx="7" presStyleCnt="8"/>
      <dgm:spPr/>
    </dgm:pt>
    <dgm:pt modelId="{CB1F3A9B-1102-4AA6-A091-8F0E788A7757}" type="pres">
      <dgm:prSet presAssocID="{19701C8B-57DA-48B0-A843-C1DF836150ED}" presName="connTx" presStyleLbl="parChTrans1D2" presStyleIdx="7" presStyleCnt="8"/>
      <dgm:spPr/>
    </dgm:pt>
    <dgm:pt modelId="{C18B5D4A-8B13-43E0-87B2-117B4EE50739}" type="pres">
      <dgm:prSet presAssocID="{B18DC693-9AD6-47C5-AEE0-299F4C2A36E8}" presName="node" presStyleLbl="node1" presStyleIdx="7" presStyleCnt="8">
        <dgm:presLayoutVars>
          <dgm:bulletEnabled val="1"/>
        </dgm:presLayoutVars>
      </dgm:prSet>
      <dgm:spPr/>
    </dgm:pt>
  </dgm:ptLst>
  <dgm:cxnLst>
    <dgm:cxn modelId="{EE883508-6F00-42B2-AB63-2EAF793AAACF}" type="presOf" srcId="{CEA80239-CCF0-4E50-9D0D-7CE6D672B39B}" destId="{739B0128-3014-44F9-932A-5414EAA1313A}" srcOrd="0" destOrd="0" presId="urn:microsoft.com/office/officeart/2005/8/layout/radial1"/>
    <dgm:cxn modelId="{F5FBD108-2E6B-473A-8B72-8E59F862847F}" type="presOf" srcId="{AA0B2912-B10C-4C14-8BB5-CC6B2C0DD502}" destId="{0650BE41-5D76-42C5-9C3A-C060163DC797}" srcOrd="0" destOrd="0" presId="urn:microsoft.com/office/officeart/2005/8/layout/radial1"/>
    <dgm:cxn modelId="{8AABBE0F-A67F-46D3-A58A-629D8D8B24B8}" type="presOf" srcId="{19701C8B-57DA-48B0-A843-C1DF836150ED}" destId="{FDAE5AD6-FC5D-4EED-883C-C162EC2927CE}" srcOrd="0" destOrd="0" presId="urn:microsoft.com/office/officeart/2005/8/layout/radial1"/>
    <dgm:cxn modelId="{BED42219-7671-463F-95D6-8A54A045729D}" type="presOf" srcId="{AA0B2912-B10C-4C14-8BB5-CC6B2C0DD502}" destId="{62833258-F997-4AFC-8E72-649DBC01D479}" srcOrd="1" destOrd="0" presId="urn:microsoft.com/office/officeart/2005/8/layout/radial1"/>
    <dgm:cxn modelId="{9D9C7B1D-BB54-4DB7-AEF6-EAC21DF0D1C6}" type="presOf" srcId="{B18DC693-9AD6-47C5-AEE0-299F4C2A36E8}" destId="{C18B5D4A-8B13-43E0-87B2-117B4EE50739}" srcOrd="0" destOrd="0" presId="urn:microsoft.com/office/officeart/2005/8/layout/radial1"/>
    <dgm:cxn modelId="{1FAC822E-D379-4364-A1BE-69B6B338F88B}" type="presOf" srcId="{3F89A4D8-B989-47FF-849A-49E91F7446A7}" destId="{988D0F70-7410-4A9A-8E6D-4EA69B8508FB}" srcOrd="0" destOrd="0" presId="urn:microsoft.com/office/officeart/2005/8/layout/radial1"/>
    <dgm:cxn modelId="{C3D0E631-F482-43D7-BA33-2A1E41EE2307}" type="presOf" srcId="{3A7CA168-48B4-4312-AA5A-20641375927A}" destId="{134F6995-CB0D-4476-B4DB-316B5A371B8C}" srcOrd="0" destOrd="0" presId="urn:microsoft.com/office/officeart/2005/8/layout/radial1"/>
    <dgm:cxn modelId="{0CC05E34-3D75-4C8D-85D6-53D960E1C466}" type="presOf" srcId="{A406EC41-6081-42BF-89E5-D6E9118F2EFD}" destId="{C5CCCE12-7183-4ADF-BF52-CDE2C0AD6032}" srcOrd="1" destOrd="0" presId="urn:microsoft.com/office/officeart/2005/8/layout/radial1"/>
    <dgm:cxn modelId="{CDA9D737-0C9B-40FF-8EE4-66B3AD0CB6D5}" type="presOf" srcId="{A406EC41-6081-42BF-89E5-D6E9118F2EFD}" destId="{5224532F-F34F-4450-9CB4-606DABEECCB9}" srcOrd="0" destOrd="0" presId="urn:microsoft.com/office/officeart/2005/8/layout/radial1"/>
    <dgm:cxn modelId="{C6C6D05E-9F3A-41DD-9791-68045F669534}" srcId="{8CB299C5-1035-48A0-8C04-5C9704D381EF}" destId="{B18DC693-9AD6-47C5-AEE0-299F4C2A36E8}" srcOrd="7" destOrd="0" parTransId="{19701C8B-57DA-48B0-A843-C1DF836150ED}" sibTransId="{5ADE0915-6D06-480B-9188-30F205779CDB}"/>
    <dgm:cxn modelId="{11CC9B41-8B5E-43F6-9346-E40CB700CA1E}" type="presOf" srcId="{C21A6C11-CB5F-4572-9565-AB7CF0943731}" destId="{E9636EAF-E010-46C6-886D-A9D1B12A5D19}" srcOrd="0" destOrd="0" presId="urn:microsoft.com/office/officeart/2005/8/layout/radial1"/>
    <dgm:cxn modelId="{4DEC7242-2C95-4420-8E76-80AFEEF8F404}" type="presOf" srcId="{DFAA1359-E282-40A8-90A4-BC7DE66C8771}" destId="{67E7500E-D76A-463F-9259-0026F380CFD4}" srcOrd="0" destOrd="0" presId="urn:microsoft.com/office/officeart/2005/8/layout/radial1"/>
    <dgm:cxn modelId="{5EE5AC64-8E26-4011-8431-9C9D450BBE77}" type="presOf" srcId="{26424223-358B-4B7C-A567-D97D00A29CE5}" destId="{F0994AA0-49B8-4B3D-88A8-84A3EA578E61}" srcOrd="0" destOrd="0" presId="urn:microsoft.com/office/officeart/2005/8/layout/radial1"/>
    <dgm:cxn modelId="{2F6AE564-CDA8-41BB-B310-237B440D826E}" type="presOf" srcId="{F7837D63-5E6E-4884-9C7A-F9C3B709A885}" destId="{3B83835A-D082-46AC-9734-A4BFC7EDD2C1}" srcOrd="0" destOrd="0" presId="urn:microsoft.com/office/officeart/2005/8/layout/radial1"/>
    <dgm:cxn modelId="{A995AE66-D0E0-4A57-B424-4B2916B06CC6}" srcId="{8CB299C5-1035-48A0-8C04-5C9704D381EF}" destId="{3A7CA168-48B4-4312-AA5A-20641375927A}" srcOrd="2" destOrd="0" parTransId="{3F89A4D8-B989-47FF-849A-49E91F7446A7}" sibTransId="{E80F9744-6A76-4D74-A2B3-0FA0307D08F9}"/>
    <dgm:cxn modelId="{B8FD7D49-B331-43DA-9068-1474358C40FD}" type="presOf" srcId="{CEA80239-CCF0-4E50-9D0D-7CE6D672B39B}" destId="{0178469B-88A1-480F-8D1F-B577BA11D141}" srcOrd="1" destOrd="0" presId="urn:microsoft.com/office/officeart/2005/8/layout/radial1"/>
    <dgm:cxn modelId="{AE23AC69-2C2D-4B9F-8F7B-1F6F46EE226A}" type="presOf" srcId="{EFA20F88-8823-4B99-952E-8DACCB9AB2F3}" destId="{ABB4F75A-7697-4861-BA51-148582D0796E}" srcOrd="0" destOrd="0" presId="urn:microsoft.com/office/officeart/2005/8/layout/radial1"/>
    <dgm:cxn modelId="{AF4FC96C-273C-4123-B07A-3EF2D96D6505}" srcId="{8CB299C5-1035-48A0-8C04-5C9704D381EF}" destId="{35EDD21E-04AB-4FB0-80FD-8CFBA9F2F8CF}" srcOrd="4" destOrd="0" parTransId="{8A1C32DD-8F06-434D-8AE2-633352B55311}" sibTransId="{BF14A373-EAA1-4960-BA1B-DCEE6C0EC337}"/>
    <dgm:cxn modelId="{3C02F86F-DF57-4C15-87AE-272BE8234603}" type="presOf" srcId="{19701C8B-57DA-48B0-A843-C1DF836150ED}" destId="{CB1F3A9B-1102-4AA6-A091-8F0E788A7757}" srcOrd="1" destOrd="0" presId="urn:microsoft.com/office/officeart/2005/8/layout/radial1"/>
    <dgm:cxn modelId="{8A3DC670-8F3A-4958-9BD1-2643E45D8D8E}" type="presOf" srcId="{8CB299C5-1035-48A0-8C04-5C9704D381EF}" destId="{B0F2AB5C-D2D3-441B-AF0A-7CF519096CA5}" srcOrd="0" destOrd="0" presId="urn:microsoft.com/office/officeart/2005/8/layout/radial1"/>
    <dgm:cxn modelId="{07B8A555-0683-488F-A201-A9269B8FFF20}" srcId="{8CB299C5-1035-48A0-8C04-5C9704D381EF}" destId="{F0CC8B20-0C02-41FF-8F97-687AA80A98A7}" srcOrd="1" destOrd="0" parTransId="{F319946C-0D03-43C9-9CF8-1125E85AF6F6}" sibTransId="{8D452660-2CCC-44DF-8034-E25E2E457FD4}"/>
    <dgm:cxn modelId="{5BA4DA76-B9CE-4F82-8116-DF05EBCAFA80}" srcId="{8CB299C5-1035-48A0-8C04-5C9704D381EF}" destId="{DFAA1359-E282-40A8-90A4-BC7DE66C8771}" srcOrd="3" destOrd="0" parTransId="{EFA20F88-8823-4B99-952E-8DACCB9AB2F3}" sibTransId="{88330A17-666C-455E-9AF3-D1364F401D35}"/>
    <dgm:cxn modelId="{11CE857A-1484-4971-B7C8-AD892ED07278}" type="presOf" srcId="{E38040F5-2CDB-4F94-9D2B-2027FA9E119F}" destId="{8DBA5EA6-AEF7-4CA9-9D7D-F3EF3DDC2AB8}" srcOrd="0" destOrd="0" presId="urn:microsoft.com/office/officeart/2005/8/layout/radial1"/>
    <dgm:cxn modelId="{035F127B-437E-4600-BE61-00B91BEC23B0}" type="presOf" srcId="{3F89A4D8-B989-47FF-849A-49E91F7446A7}" destId="{E8DEA3E9-20D5-4205-92CC-C2D97DC836F8}" srcOrd="1" destOrd="0" presId="urn:microsoft.com/office/officeart/2005/8/layout/radial1"/>
    <dgm:cxn modelId="{71881C85-BC5A-4FE9-8B4C-0711F82686D6}" type="presOf" srcId="{F319946C-0D03-43C9-9CF8-1125E85AF6F6}" destId="{5CE51FB8-94FF-4AB9-A4CD-CC0126D7692C}" srcOrd="0" destOrd="0" presId="urn:microsoft.com/office/officeart/2005/8/layout/radial1"/>
    <dgm:cxn modelId="{21734987-ECDB-44B0-8EA1-D21798F0377C}" type="presOf" srcId="{8A1C32DD-8F06-434D-8AE2-633352B55311}" destId="{25A568D6-B8D8-4D03-8366-7218F68D23CE}" srcOrd="0" destOrd="0" presId="urn:microsoft.com/office/officeart/2005/8/layout/radial1"/>
    <dgm:cxn modelId="{BE1E5C88-2DD3-4CF0-8228-C94A246D63D7}" srcId="{8CB299C5-1035-48A0-8C04-5C9704D381EF}" destId="{F7837D63-5E6E-4884-9C7A-F9C3B709A885}" srcOrd="5" destOrd="0" parTransId="{CEA80239-CCF0-4E50-9D0D-7CE6D672B39B}" sibTransId="{DE05D6F2-6779-4A7D-A9F3-C42B37344A2C}"/>
    <dgm:cxn modelId="{D23C938D-AECD-4C02-8CC9-614927137DD7}" type="presOf" srcId="{EFA20F88-8823-4B99-952E-8DACCB9AB2F3}" destId="{D0A85736-4609-4EF8-8288-042E0B323336}" srcOrd="1" destOrd="0" presId="urn:microsoft.com/office/officeart/2005/8/layout/radial1"/>
    <dgm:cxn modelId="{53C02FA0-73BA-4B18-9418-CFE5601EB273}" type="presOf" srcId="{8A1C32DD-8F06-434D-8AE2-633352B55311}" destId="{F521206F-A382-445D-89C4-C64E1DFF75A5}" srcOrd="1" destOrd="0" presId="urn:microsoft.com/office/officeart/2005/8/layout/radial1"/>
    <dgm:cxn modelId="{6BFC76A5-D25A-4A70-963E-2B63B75EBA4C}" srcId="{26424223-358B-4B7C-A567-D97D00A29CE5}" destId="{8CB299C5-1035-48A0-8C04-5C9704D381EF}" srcOrd="0" destOrd="0" parTransId="{ABE0F3D6-74CA-47D5-BF9F-998C0B3F2ED6}" sibTransId="{65F8B1B2-A03F-4D43-B517-B5955F692D9E}"/>
    <dgm:cxn modelId="{73D5DEA8-1BF8-4363-86AD-057B1282E301}" type="presOf" srcId="{F319946C-0D03-43C9-9CF8-1125E85AF6F6}" destId="{BDD07F82-E24A-413E-A8EE-056CE6AC5395}" srcOrd="1" destOrd="0" presId="urn:microsoft.com/office/officeart/2005/8/layout/radial1"/>
    <dgm:cxn modelId="{3EE94BAD-6498-4716-A8B4-7D8B1AF9ABEB}" srcId="{8CB299C5-1035-48A0-8C04-5C9704D381EF}" destId="{C21A6C11-CB5F-4572-9565-AB7CF0943731}" srcOrd="6" destOrd="0" parTransId="{AA0B2912-B10C-4C14-8BB5-CC6B2C0DD502}" sibTransId="{718F12A2-623A-41EF-B41C-897761060CD0}"/>
    <dgm:cxn modelId="{87DEC6B1-53AB-468A-A7EB-C3365C87E4EC}" type="presOf" srcId="{35EDD21E-04AB-4FB0-80FD-8CFBA9F2F8CF}" destId="{C47669A5-06B6-4BBA-B337-FB52B698C235}" srcOrd="0" destOrd="0" presId="urn:microsoft.com/office/officeart/2005/8/layout/radial1"/>
    <dgm:cxn modelId="{031E4FC2-45D7-4646-ACE5-417655E04A78}" srcId="{8CB299C5-1035-48A0-8C04-5C9704D381EF}" destId="{E38040F5-2CDB-4F94-9D2B-2027FA9E119F}" srcOrd="0" destOrd="0" parTransId="{A406EC41-6081-42BF-89E5-D6E9118F2EFD}" sibTransId="{110BDA03-8F05-42E2-B37C-65A0B1E40B08}"/>
    <dgm:cxn modelId="{022FCDDE-84C1-40D6-982A-AB9627FC15DA}" type="presOf" srcId="{F0CC8B20-0C02-41FF-8F97-687AA80A98A7}" destId="{4841E0D3-C31B-41F0-8CB7-2107E565648F}" srcOrd="0" destOrd="0" presId="urn:microsoft.com/office/officeart/2005/8/layout/radial1"/>
    <dgm:cxn modelId="{3A77C591-76E9-47EB-BE85-425920DE4538}" type="presParOf" srcId="{F0994AA0-49B8-4B3D-88A8-84A3EA578E61}" destId="{B0F2AB5C-D2D3-441B-AF0A-7CF519096CA5}" srcOrd="0" destOrd="0" presId="urn:microsoft.com/office/officeart/2005/8/layout/radial1"/>
    <dgm:cxn modelId="{56F62EBF-C58E-41A0-ACB9-7DBE7D82CF06}" type="presParOf" srcId="{F0994AA0-49B8-4B3D-88A8-84A3EA578E61}" destId="{5224532F-F34F-4450-9CB4-606DABEECCB9}" srcOrd="1" destOrd="0" presId="urn:microsoft.com/office/officeart/2005/8/layout/radial1"/>
    <dgm:cxn modelId="{F1476EB9-CBDF-48EA-BA65-C409300C1A93}" type="presParOf" srcId="{5224532F-F34F-4450-9CB4-606DABEECCB9}" destId="{C5CCCE12-7183-4ADF-BF52-CDE2C0AD6032}" srcOrd="0" destOrd="0" presId="urn:microsoft.com/office/officeart/2005/8/layout/radial1"/>
    <dgm:cxn modelId="{00CF21E6-ADF4-41B4-AB24-BCF232ED9A92}" type="presParOf" srcId="{F0994AA0-49B8-4B3D-88A8-84A3EA578E61}" destId="{8DBA5EA6-AEF7-4CA9-9D7D-F3EF3DDC2AB8}" srcOrd="2" destOrd="0" presId="urn:microsoft.com/office/officeart/2005/8/layout/radial1"/>
    <dgm:cxn modelId="{1ADAB2F8-B3ED-49FE-B2F6-FF7FC4BC750D}" type="presParOf" srcId="{F0994AA0-49B8-4B3D-88A8-84A3EA578E61}" destId="{5CE51FB8-94FF-4AB9-A4CD-CC0126D7692C}" srcOrd="3" destOrd="0" presId="urn:microsoft.com/office/officeart/2005/8/layout/radial1"/>
    <dgm:cxn modelId="{BB4D812A-9B17-4665-A59D-A0C36F35E118}" type="presParOf" srcId="{5CE51FB8-94FF-4AB9-A4CD-CC0126D7692C}" destId="{BDD07F82-E24A-413E-A8EE-056CE6AC5395}" srcOrd="0" destOrd="0" presId="urn:microsoft.com/office/officeart/2005/8/layout/radial1"/>
    <dgm:cxn modelId="{BF9B6C75-6AE0-4E1A-972D-2ADEDC442621}" type="presParOf" srcId="{F0994AA0-49B8-4B3D-88A8-84A3EA578E61}" destId="{4841E0D3-C31B-41F0-8CB7-2107E565648F}" srcOrd="4" destOrd="0" presId="urn:microsoft.com/office/officeart/2005/8/layout/radial1"/>
    <dgm:cxn modelId="{08EFAF3E-16E9-4A6B-9032-BE68CE4249EC}" type="presParOf" srcId="{F0994AA0-49B8-4B3D-88A8-84A3EA578E61}" destId="{988D0F70-7410-4A9A-8E6D-4EA69B8508FB}" srcOrd="5" destOrd="0" presId="urn:microsoft.com/office/officeart/2005/8/layout/radial1"/>
    <dgm:cxn modelId="{D21CE19F-73B9-43F6-BDF7-DB79CC2E16F9}" type="presParOf" srcId="{988D0F70-7410-4A9A-8E6D-4EA69B8508FB}" destId="{E8DEA3E9-20D5-4205-92CC-C2D97DC836F8}" srcOrd="0" destOrd="0" presId="urn:microsoft.com/office/officeart/2005/8/layout/radial1"/>
    <dgm:cxn modelId="{0673A70A-0EAB-48FE-92F3-B3BFA84C2613}" type="presParOf" srcId="{F0994AA0-49B8-4B3D-88A8-84A3EA578E61}" destId="{134F6995-CB0D-4476-B4DB-316B5A371B8C}" srcOrd="6" destOrd="0" presId="urn:microsoft.com/office/officeart/2005/8/layout/radial1"/>
    <dgm:cxn modelId="{848DCC73-3870-4AB8-91CD-18C79FA22E04}" type="presParOf" srcId="{F0994AA0-49B8-4B3D-88A8-84A3EA578E61}" destId="{ABB4F75A-7697-4861-BA51-148582D0796E}" srcOrd="7" destOrd="0" presId="urn:microsoft.com/office/officeart/2005/8/layout/radial1"/>
    <dgm:cxn modelId="{0B9BC8F0-C3E7-461B-A12E-833585A2974F}" type="presParOf" srcId="{ABB4F75A-7697-4861-BA51-148582D0796E}" destId="{D0A85736-4609-4EF8-8288-042E0B323336}" srcOrd="0" destOrd="0" presId="urn:microsoft.com/office/officeart/2005/8/layout/radial1"/>
    <dgm:cxn modelId="{EAFC6F2C-2B7F-4A77-9FBE-0E8A19195CC3}" type="presParOf" srcId="{F0994AA0-49B8-4B3D-88A8-84A3EA578E61}" destId="{67E7500E-D76A-463F-9259-0026F380CFD4}" srcOrd="8" destOrd="0" presId="urn:microsoft.com/office/officeart/2005/8/layout/radial1"/>
    <dgm:cxn modelId="{FD0191CF-9940-455F-A8E6-5AB8D6BE958B}" type="presParOf" srcId="{F0994AA0-49B8-4B3D-88A8-84A3EA578E61}" destId="{25A568D6-B8D8-4D03-8366-7218F68D23CE}" srcOrd="9" destOrd="0" presId="urn:microsoft.com/office/officeart/2005/8/layout/radial1"/>
    <dgm:cxn modelId="{5E3F113A-8D0E-49C1-BF3E-D3AE8BCFE83F}" type="presParOf" srcId="{25A568D6-B8D8-4D03-8366-7218F68D23CE}" destId="{F521206F-A382-445D-89C4-C64E1DFF75A5}" srcOrd="0" destOrd="0" presId="urn:microsoft.com/office/officeart/2005/8/layout/radial1"/>
    <dgm:cxn modelId="{48CED0F2-A863-4D4C-AAA5-350796A812E4}" type="presParOf" srcId="{F0994AA0-49B8-4B3D-88A8-84A3EA578E61}" destId="{C47669A5-06B6-4BBA-B337-FB52B698C235}" srcOrd="10" destOrd="0" presId="urn:microsoft.com/office/officeart/2005/8/layout/radial1"/>
    <dgm:cxn modelId="{19693B14-5E13-4928-BB29-927711076FA9}" type="presParOf" srcId="{F0994AA0-49B8-4B3D-88A8-84A3EA578E61}" destId="{739B0128-3014-44F9-932A-5414EAA1313A}" srcOrd="11" destOrd="0" presId="urn:microsoft.com/office/officeart/2005/8/layout/radial1"/>
    <dgm:cxn modelId="{F798234F-5F47-4785-8293-E2D5E4F1C57D}" type="presParOf" srcId="{739B0128-3014-44F9-932A-5414EAA1313A}" destId="{0178469B-88A1-480F-8D1F-B577BA11D141}" srcOrd="0" destOrd="0" presId="urn:microsoft.com/office/officeart/2005/8/layout/radial1"/>
    <dgm:cxn modelId="{22CFEE35-DC28-4DB7-B94E-716B54CCD923}" type="presParOf" srcId="{F0994AA0-49B8-4B3D-88A8-84A3EA578E61}" destId="{3B83835A-D082-46AC-9734-A4BFC7EDD2C1}" srcOrd="12" destOrd="0" presId="urn:microsoft.com/office/officeart/2005/8/layout/radial1"/>
    <dgm:cxn modelId="{A70CB12E-962C-44A4-AA85-C868B621EECE}" type="presParOf" srcId="{F0994AA0-49B8-4B3D-88A8-84A3EA578E61}" destId="{0650BE41-5D76-42C5-9C3A-C060163DC797}" srcOrd="13" destOrd="0" presId="urn:microsoft.com/office/officeart/2005/8/layout/radial1"/>
    <dgm:cxn modelId="{EB05B75D-B0F4-4098-9315-A846A5281EF3}" type="presParOf" srcId="{0650BE41-5D76-42C5-9C3A-C060163DC797}" destId="{62833258-F997-4AFC-8E72-649DBC01D479}" srcOrd="0" destOrd="0" presId="urn:microsoft.com/office/officeart/2005/8/layout/radial1"/>
    <dgm:cxn modelId="{44E059BB-D262-4F00-9D4E-A1B0BB25D9AE}" type="presParOf" srcId="{F0994AA0-49B8-4B3D-88A8-84A3EA578E61}" destId="{E9636EAF-E010-46C6-886D-A9D1B12A5D19}" srcOrd="14" destOrd="0" presId="urn:microsoft.com/office/officeart/2005/8/layout/radial1"/>
    <dgm:cxn modelId="{4B0DB436-54C7-45A7-BD0F-52B915B8B15F}" type="presParOf" srcId="{F0994AA0-49B8-4B3D-88A8-84A3EA578E61}" destId="{FDAE5AD6-FC5D-4EED-883C-C162EC2927CE}" srcOrd="15" destOrd="0" presId="urn:microsoft.com/office/officeart/2005/8/layout/radial1"/>
    <dgm:cxn modelId="{31E2F747-8E87-4A10-A08A-A75A0809F716}" type="presParOf" srcId="{FDAE5AD6-FC5D-4EED-883C-C162EC2927CE}" destId="{CB1F3A9B-1102-4AA6-A091-8F0E788A7757}" srcOrd="0" destOrd="0" presId="urn:microsoft.com/office/officeart/2005/8/layout/radial1"/>
    <dgm:cxn modelId="{7665E5FF-2972-409E-9CA2-3B4DBD16DBF0}" type="presParOf" srcId="{F0994AA0-49B8-4B3D-88A8-84A3EA578E61}" destId="{C18B5D4A-8B13-43E0-87B2-117B4EE50739}"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2AB5C-D2D3-441B-AF0A-7CF519096CA5}">
      <dsp:nvSpPr>
        <dsp:cNvPr id="0" name=""/>
        <dsp:cNvSpPr/>
      </dsp:nvSpPr>
      <dsp:spPr>
        <a:xfrm>
          <a:off x="2505896" y="1883155"/>
          <a:ext cx="1109595" cy="11095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b="1" kern="1200" dirty="0"/>
            <a:t>TTR</a:t>
          </a:r>
        </a:p>
      </dsp:txBody>
      <dsp:txXfrm>
        <a:off x="2668392" y="2045651"/>
        <a:ext cx="784603" cy="784603"/>
      </dsp:txXfrm>
    </dsp:sp>
    <dsp:sp modelId="{5224532F-F34F-4450-9CB4-606DABEECCB9}">
      <dsp:nvSpPr>
        <dsp:cNvPr id="0" name=""/>
        <dsp:cNvSpPr/>
      </dsp:nvSpPr>
      <dsp:spPr>
        <a:xfrm rot="17010448">
          <a:off x="2874575" y="1483763"/>
          <a:ext cx="823831" cy="28432"/>
        </a:xfrm>
        <a:custGeom>
          <a:avLst/>
          <a:gdLst/>
          <a:ahLst/>
          <a:cxnLst/>
          <a:rect l="0" t="0" r="0" b="0"/>
          <a:pathLst>
            <a:path>
              <a:moveTo>
                <a:pt x="0" y="14216"/>
              </a:moveTo>
              <a:lnTo>
                <a:pt x="823831" y="142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3265895" y="1477384"/>
        <a:ext cx="41191" cy="41191"/>
      </dsp:txXfrm>
    </dsp:sp>
    <dsp:sp modelId="{8DBA5EA6-AEF7-4CA9-9D7D-F3EF3DDC2AB8}">
      <dsp:nvSpPr>
        <dsp:cNvPr id="0" name=""/>
        <dsp:cNvSpPr/>
      </dsp:nvSpPr>
      <dsp:spPr>
        <a:xfrm>
          <a:off x="2957490" y="3208"/>
          <a:ext cx="1109595" cy="110959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t>Learning from other professions</a:t>
          </a:r>
        </a:p>
      </dsp:txBody>
      <dsp:txXfrm>
        <a:off x="3119986" y="165704"/>
        <a:ext cx="784603" cy="784603"/>
      </dsp:txXfrm>
    </dsp:sp>
    <dsp:sp modelId="{5CE51FB8-94FF-4AB9-A4CD-CC0126D7692C}">
      <dsp:nvSpPr>
        <dsp:cNvPr id="0" name=""/>
        <dsp:cNvSpPr/>
      </dsp:nvSpPr>
      <dsp:spPr>
        <a:xfrm rot="19401240">
          <a:off x="3395644" y="1759876"/>
          <a:ext cx="1114882" cy="28432"/>
        </a:xfrm>
        <a:custGeom>
          <a:avLst/>
          <a:gdLst/>
          <a:ahLst/>
          <a:cxnLst/>
          <a:rect l="0" t="0" r="0" b="0"/>
          <a:pathLst>
            <a:path>
              <a:moveTo>
                <a:pt x="0" y="14216"/>
              </a:moveTo>
              <a:lnTo>
                <a:pt x="1114882" y="142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3925213" y="1746220"/>
        <a:ext cx="55744" cy="55744"/>
      </dsp:txXfrm>
    </dsp:sp>
    <dsp:sp modelId="{4841E0D3-C31B-41F0-8CB7-2107E565648F}">
      <dsp:nvSpPr>
        <dsp:cNvPr id="0" name=""/>
        <dsp:cNvSpPr/>
      </dsp:nvSpPr>
      <dsp:spPr>
        <a:xfrm>
          <a:off x="4290680" y="555434"/>
          <a:ext cx="1109595" cy="1109595"/>
        </a:xfrm>
        <a:prstGeom prst="ellipse">
          <a:avLst/>
        </a:prstGeom>
        <a:solidFill>
          <a:schemeClr val="accent2">
            <a:hueOff val="-1282797"/>
            <a:satOff val="2207"/>
            <a:lumOff val="-26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t>Digital toolkit</a:t>
          </a:r>
        </a:p>
      </dsp:txBody>
      <dsp:txXfrm>
        <a:off x="4453176" y="717930"/>
        <a:ext cx="784603" cy="784603"/>
      </dsp:txXfrm>
    </dsp:sp>
    <dsp:sp modelId="{988D0F70-7410-4A9A-8E6D-4EA69B8508FB}">
      <dsp:nvSpPr>
        <dsp:cNvPr id="0" name=""/>
        <dsp:cNvSpPr/>
      </dsp:nvSpPr>
      <dsp:spPr>
        <a:xfrm rot="8043">
          <a:off x="3615488" y="2426470"/>
          <a:ext cx="1227420" cy="28432"/>
        </a:xfrm>
        <a:custGeom>
          <a:avLst/>
          <a:gdLst/>
          <a:ahLst/>
          <a:cxnLst/>
          <a:rect l="0" t="0" r="0" b="0"/>
          <a:pathLst>
            <a:path>
              <a:moveTo>
                <a:pt x="0" y="14216"/>
              </a:moveTo>
              <a:lnTo>
                <a:pt x="1227420" y="142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4198513" y="2410001"/>
        <a:ext cx="61371" cy="61371"/>
      </dsp:txXfrm>
    </dsp:sp>
    <dsp:sp modelId="{134F6995-CB0D-4476-B4DB-316B5A371B8C}">
      <dsp:nvSpPr>
        <dsp:cNvPr id="0" name=""/>
        <dsp:cNvSpPr/>
      </dsp:nvSpPr>
      <dsp:spPr>
        <a:xfrm>
          <a:off x="4842905" y="1888623"/>
          <a:ext cx="1109595" cy="1109595"/>
        </a:xfrm>
        <a:prstGeom prst="ellipse">
          <a:avLst/>
        </a:prstGeom>
        <a:solidFill>
          <a:schemeClr val="accent2">
            <a:hueOff val="-2565594"/>
            <a:satOff val="4415"/>
            <a:lumOff val="-52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t>Financial toolkit</a:t>
          </a:r>
        </a:p>
      </dsp:txBody>
      <dsp:txXfrm>
        <a:off x="5005401" y="2051119"/>
        <a:ext cx="784603" cy="784603"/>
      </dsp:txXfrm>
    </dsp:sp>
    <dsp:sp modelId="{ABB4F75A-7697-4861-BA51-148582D0796E}">
      <dsp:nvSpPr>
        <dsp:cNvPr id="0" name=""/>
        <dsp:cNvSpPr/>
      </dsp:nvSpPr>
      <dsp:spPr>
        <a:xfrm rot="2212279">
          <a:off x="3392372" y="3093065"/>
          <a:ext cx="1121426" cy="28432"/>
        </a:xfrm>
        <a:custGeom>
          <a:avLst/>
          <a:gdLst/>
          <a:ahLst/>
          <a:cxnLst/>
          <a:rect l="0" t="0" r="0" b="0"/>
          <a:pathLst>
            <a:path>
              <a:moveTo>
                <a:pt x="0" y="14216"/>
              </a:moveTo>
              <a:lnTo>
                <a:pt x="1121426" y="142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3925050" y="3079246"/>
        <a:ext cx="56071" cy="56071"/>
      </dsp:txXfrm>
    </dsp:sp>
    <dsp:sp modelId="{67E7500E-D76A-463F-9259-0026F380CFD4}">
      <dsp:nvSpPr>
        <dsp:cNvPr id="0" name=""/>
        <dsp:cNvSpPr/>
      </dsp:nvSpPr>
      <dsp:spPr>
        <a:xfrm>
          <a:off x="4290680" y="3221812"/>
          <a:ext cx="1109595" cy="1109595"/>
        </a:xfrm>
        <a:prstGeom prst="ellipse">
          <a:avLst/>
        </a:prstGeom>
        <a:solidFill>
          <a:schemeClr val="accent2">
            <a:hueOff val="-3848390"/>
            <a:satOff val="6622"/>
            <a:lumOff val="-78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t>Survey results</a:t>
          </a:r>
        </a:p>
      </dsp:txBody>
      <dsp:txXfrm>
        <a:off x="4453176" y="3384308"/>
        <a:ext cx="784603" cy="784603"/>
      </dsp:txXfrm>
    </dsp:sp>
    <dsp:sp modelId="{25A568D6-B8D8-4D03-8366-7218F68D23CE}">
      <dsp:nvSpPr>
        <dsp:cNvPr id="0" name=""/>
        <dsp:cNvSpPr/>
      </dsp:nvSpPr>
      <dsp:spPr>
        <a:xfrm rot="4594069">
          <a:off x="2869258" y="3369178"/>
          <a:ext cx="834465" cy="28432"/>
        </a:xfrm>
        <a:custGeom>
          <a:avLst/>
          <a:gdLst/>
          <a:ahLst/>
          <a:cxnLst/>
          <a:rect l="0" t="0" r="0" b="0"/>
          <a:pathLst>
            <a:path>
              <a:moveTo>
                <a:pt x="0" y="14216"/>
              </a:moveTo>
              <a:lnTo>
                <a:pt x="834465" y="142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a:off x="3265629" y="3362532"/>
        <a:ext cx="41723" cy="41723"/>
      </dsp:txXfrm>
    </dsp:sp>
    <dsp:sp modelId="{C47669A5-06B6-4BBA-B337-FB52B698C235}">
      <dsp:nvSpPr>
        <dsp:cNvPr id="0" name=""/>
        <dsp:cNvSpPr/>
      </dsp:nvSpPr>
      <dsp:spPr>
        <a:xfrm>
          <a:off x="2957490" y="3774038"/>
          <a:ext cx="1109595" cy="1109595"/>
        </a:xfrm>
        <a:prstGeom prst="ellipse">
          <a:avLst/>
        </a:prstGeom>
        <a:solidFill>
          <a:schemeClr val="accent2">
            <a:hueOff val="-5131187"/>
            <a:satOff val="8829"/>
            <a:lumOff val="-105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t>Talks and presentations</a:t>
          </a:r>
        </a:p>
      </dsp:txBody>
      <dsp:txXfrm>
        <a:off x="3119986" y="3936534"/>
        <a:ext cx="784603" cy="784603"/>
      </dsp:txXfrm>
    </dsp:sp>
    <dsp:sp modelId="{739B0128-3014-44F9-932A-5414EAA1313A}">
      <dsp:nvSpPr>
        <dsp:cNvPr id="0" name=""/>
        <dsp:cNvSpPr/>
      </dsp:nvSpPr>
      <dsp:spPr>
        <a:xfrm rot="7402054">
          <a:off x="2373255" y="3093065"/>
          <a:ext cx="493281" cy="28432"/>
        </a:xfrm>
        <a:custGeom>
          <a:avLst/>
          <a:gdLst/>
          <a:ahLst/>
          <a:cxnLst/>
          <a:rect l="0" t="0" r="0" b="0"/>
          <a:pathLst>
            <a:path>
              <a:moveTo>
                <a:pt x="0" y="14216"/>
              </a:moveTo>
              <a:lnTo>
                <a:pt x="493281" y="142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rot="10800000">
        <a:off x="2607564" y="3094949"/>
        <a:ext cx="24664" cy="24664"/>
      </dsp:txXfrm>
    </dsp:sp>
    <dsp:sp modelId="{3B83835A-D082-46AC-9734-A4BFC7EDD2C1}">
      <dsp:nvSpPr>
        <dsp:cNvPr id="0" name=""/>
        <dsp:cNvSpPr/>
      </dsp:nvSpPr>
      <dsp:spPr>
        <a:xfrm>
          <a:off x="1624301" y="3221812"/>
          <a:ext cx="1109595" cy="1109595"/>
        </a:xfrm>
        <a:prstGeom prst="ellipse">
          <a:avLst/>
        </a:prstGeom>
        <a:solidFill>
          <a:schemeClr val="accent2">
            <a:hueOff val="-6413984"/>
            <a:satOff val="11036"/>
            <a:lumOff val="-131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t>Open University learning resources</a:t>
          </a:r>
        </a:p>
      </dsp:txBody>
      <dsp:txXfrm>
        <a:off x="1786797" y="3384308"/>
        <a:ext cx="784603" cy="784603"/>
      </dsp:txXfrm>
    </dsp:sp>
    <dsp:sp modelId="{0650BE41-5D76-42C5-9C3A-C060163DC797}">
      <dsp:nvSpPr>
        <dsp:cNvPr id="0" name=""/>
        <dsp:cNvSpPr/>
      </dsp:nvSpPr>
      <dsp:spPr>
        <a:xfrm rot="10786891">
          <a:off x="2181666" y="2426470"/>
          <a:ext cx="324235" cy="28432"/>
        </a:xfrm>
        <a:custGeom>
          <a:avLst/>
          <a:gdLst/>
          <a:ahLst/>
          <a:cxnLst/>
          <a:rect l="0" t="0" r="0" b="0"/>
          <a:pathLst>
            <a:path>
              <a:moveTo>
                <a:pt x="0" y="14216"/>
              </a:moveTo>
              <a:lnTo>
                <a:pt x="324235" y="142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rot="10800000">
        <a:off x="2335678" y="2432581"/>
        <a:ext cx="16211" cy="16211"/>
      </dsp:txXfrm>
    </dsp:sp>
    <dsp:sp modelId="{E9636EAF-E010-46C6-886D-A9D1B12A5D19}">
      <dsp:nvSpPr>
        <dsp:cNvPr id="0" name=""/>
        <dsp:cNvSpPr/>
      </dsp:nvSpPr>
      <dsp:spPr>
        <a:xfrm>
          <a:off x="1072076" y="1888623"/>
          <a:ext cx="1109595" cy="1109595"/>
        </a:xfrm>
        <a:prstGeom prst="ellipse">
          <a:avLst/>
        </a:prstGeom>
        <a:solidFill>
          <a:schemeClr val="accent2">
            <a:hueOff val="-7696781"/>
            <a:satOff val="13244"/>
            <a:lumOff val="-157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t>College of Policing resources</a:t>
          </a:r>
        </a:p>
      </dsp:txBody>
      <dsp:txXfrm>
        <a:off x="1234572" y="2051119"/>
        <a:ext cx="784603" cy="784603"/>
      </dsp:txXfrm>
    </dsp:sp>
    <dsp:sp modelId="{FDAE5AD6-FC5D-4EED-883C-C162EC2927CE}">
      <dsp:nvSpPr>
        <dsp:cNvPr id="0" name=""/>
        <dsp:cNvSpPr/>
      </dsp:nvSpPr>
      <dsp:spPr>
        <a:xfrm rot="14184972">
          <a:off x="2377816" y="1759876"/>
          <a:ext cx="484159" cy="28432"/>
        </a:xfrm>
        <a:custGeom>
          <a:avLst/>
          <a:gdLst/>
          <a:ahLst/>
          <a:cxnLst/>
          <a:rect l="0" t="0" r="0" b="0"/>
          <a:pathLst>
            <a:path>
              <a:moveTo>
                <a:pt x="0" y="14216"/>
              </a:moveTo>
              <a:lnTo>
                <a:pt x="484159" y="1421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a:p>
      </dsp:txBody>
      <dsp:txXfrm rot="10800000">
        <a:off x="2607792" y="1761988"/>
        <a:ext cx="24207" cy="24207"/>
      </dsp:txXfrm>
    </dsp:sp>
    <dsp:sp modelId="{C18B5D4A-8B13-43E0-87B2-117B4EE50739}">
      <dsp:nvSpPr>
        <dsp:cNvPr id="0" name=""/>
        <dsp:cNvSpPr/>
      </dsp:nvSpPr>
      <dsp:spPr>
        <a:xfrm>
          <a:off x="1624301" y="555434"/>
          <a:ext cx="1109595" cy="1109595"/>
        </a:xfrm>
        <a:prstGeom prst="ellipse">
          <a:avLst/>
        </a:prstGeom>
        <a:solidFill>
          <a:schemeClr val="accent2">
            <a:hueOff val="-8979577"/>
            <a:satOff val="15451"/>
            <a:lumOff val="-1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t>Other academic and industry information sources</a:t>
          </a:r>
        </a:p>
      </dsp:txBody>
      <dsp:txXfrm>
        <a:off x="1786797" y="717930"/>
        <a:ext cx="784603" cy="78460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6A3ECBB-175C-49BB-A89B-4087487B7731}" type="datetimeFigureOut">
              <a:rPr lang="en-GB" smtClean="0"/>
              <a:t>26/09/2019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A8C98A-A601-405B-9850-3F66E8AC2F7D}" type="slidenum">
              <a:rPr lang="en-GB" smtClean="0"/>
              <a:t>‹#›</a:t>
            </a:fld>
            <a:endParaRPr lang="en-GB"/>
          </a:p>
        </p:txBody>
      </p:sp>
    </p:spTree>
    <p:extLst>
      <p:ext uri="{BB962C8B-B14F-4D97-AF65-F5344CB8AC3E}">
        <p14:creationId xmlns:p14="http://schemas.microsoft.com/office/powerpoint/2010/main" val="411736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722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694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12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47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449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TIMER!!</a:t>
            </a:r>
          </a:p>
          <a:p>
            <a:endParaRPr lang="en-GB" b="1" dirty="0"/>
          </a:p>
          <a:p>
            <a:r>
              <a:rPr lang="en-GB" b="1" dirty="0"/>
              <a:t>HANDOUTS!! </a:t>
            </a:r>
            <a:r>
              <a:rPr lang="en-GB" dirty="0"/>
              <a:t>- Set task</a:t>
            </a:r>
          </a:p>
          <a:p>
            <a:endParaRPr lang="en-GB" dirty="0"/>
          </a:p>
          <a:p>
            <a:r>
              <a:rPr lang="en-GB" dirty="0"/>
              <a:t>Review findings – oral discussion</a:t>
            </a:r>
          </a:p>
          <a:p>
            <a:endParaRPr lang="en-GB" dirty="0"/>
          </a:p>
          <a:p>
            <a:r>
              <a:rPr lang="en-GB" dirty="0"/>
              <a:t>Task was difficult, not enough time??  - no amount of time would have helped resolve the issue NEXT Slide</a:t>
            </a:r>
          </a:p>
        </p:txBody>
      </p:sp>
      <p:sp>
        <p:nvSpPr>
          <p:cNvPr id="4" name="Slide Number Placeholder 3"/>
          <p:cNvSpPr>
            <a:spLocks noGrp="1"/>
          </p:cNvSpPr>
          <p:nvPr>
            <p:ph type="sldNum" sz="quarter" idx="10"/>
          </p:nvPr>
        </p:nvSpPr>
        <p:spPr/>
        <p:txBody>
          <a:bodyPr/>
          <a:lstStyle/>
          <a:p>
            <a:fld id="{3A9A9522-15A6-4FD7-ACC7-E9D5BD3E300C}" type="slidenum">
              <a:rPr lang="en-GB" smtClean="0"/>
              <a:t>15</a:t>
            </a:fld>
            <a:endParaRPr lang="en-GB"/>
          </a:p>
        </p:txBody>
      </p:sp>
    </p:spTree>
    <p:extLst>
      <p:ext uri="{BB962C8B-B14F-4D97-AF65-F5344CB8AC3E}">
        <p14:creationId xmlns:p14="http://schemas.microsoft.com/office/powerpoint/2010/main" val="3906362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TIMER!!</a:t>
            </a:r>
          </a:p>
          <a:p>
            <a:endParaRPr lang="en-GB" b="1" dirty="0"/>
          </a:p>
          <a:p>
            <a:r>
              <a:rPr lang="en-GB" b="1" dirty="0"/>
              <a:t>HANDOUTS!! </a:t>
            </a:r>
            <a:r>
              <a:rPr lang="en-GB" dirty="0"/>
              <a:t>- Set task</a:t>
            </a:r>
          </a:p>
          <a:p>
            <a:endParaRPr lang="en-GB" dirty="0"/>
          </a:p>
          <a:p>
            <a:r>
              <a:rPr lang="en-GB" dirty="0"/>
              <a:t>Review findings – oral discussion</a:t>
            </a:r>
          </a:p>
          <a:p>
            <a:endParaRPr lang="en-GB" dirty="0"/>
          </a:p>
          <a:p>
            <a:r>
              <a:rPr lang="en-GB" dirty="0"/>
              <a:t>Task was difficult, not enough time??  - no amount of time would have helped resolve the issue NEXT Slide</a:t>
            </a:r>
          </a:p>
        </p:txBody>
      </p:sp>
      <p:sp>
        <p:nvSpPr>
          <p:cNvPr id="4" name="Slide Number Placeholder 3"/>
          <p:cNvSpPr>
            <a:spLocks noGrp="1"/>
          </p:cNvSpPr>
          <p:nvPr>
            <p:ph type="sldNum" sz="quarter" idx="10"/>
          </p:nvPr>
        </p:nvSpPr>
        <p:spPr/>
        <p:txBody>
          <a:bodyPr/>
          <a:lstStyle/>
          <a:p>
            <a:fld id="{3A9A9522-15A6-4FD7-ACC7-E9D5BD3E300C}" type="slidenum">
              <a:rPr lang="en-GB" smtClean="0"/>
              <a:t>16</a:t>
            </a:fld>
            <a:endParaRPr lang="en-GB"/>
          </a:p>
        </p:txBody>
      </p:sp>
    </p:spTree>
    <p:extLst>
      <p:ext uri="{BB962C8B-B14F-4D97-AF65-F5344CB8AC3E}">
        <p14:creationId xmlns:p14="http://schemas.microsoft.com/office/powerpoint/2010/main" val="3972904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TIMER!!</a:t>
            </a:r>
          </a:p>
          <a:p>
            <a:endParaRPr lang="en-GB" b="1" dirty="0"/>
          </a:p>
          <a:p>
            <a:r>
              <a:rPr lang="en-GB" b="1" dirty="0"/>
              <a:t>HANDOUTS!! </a:t>
            </a:r>
            <a:r>
              <a:rPr lang="en-GB" dirty="0"/>
              <a:t>- Set task</a:t>
            </a:r>
          </a:p>
          <a:p>
            <a:endParaRPr lang="en-GB" dirty="0"/>
          </a:p>
          <a:p>
            <a:r>
              <a:rPr lang="en-GB" dirty="0"/>
              <a:t>Review findings – oral discussion</a:t>
            </a:r>
          </a:p>
          <a:p>
            <a:endParaRPr lang="en-GB" dirty="0"/>
          </a:p>
          <a:p>
            <a:r>
              <a:rPr lang="en-GB" dirty="0"/>
              <a:t>Task was difficult, not enough time??  - no amount of time would have helped resolve the issue NEXT Slide</a:t>
            </a:r>
          </a:p>
        </p:txBody>
      </p:sp>
      <p:sp>
        <p:nvSpPr>
          <p:cNvPr id="4" name="Slide Number Placeholder 3"/>
          <p:cNvSpPr>
            <a:spLocks noGrp="1"/>
          </p:cNvSpPr>
          <p:nvPr>
            <p:ph type="sldNum" sz="quarter" idx="10"/>
          </p:nvPr>
        </p:nvSpPr>
        <p:spPr/>
        <p:txBody>
          <a:bodyPr/>
          <a:lstStyle/>
          <a:p>
            <a:fld id="{3A9A9522-15A6-4FD7-ACC7-E9D5BD3E300C}" type="slidenum">
              <a:rPr lang="en-GB" smtClean="0"/>
              <a:t>17</a:t>
            </a:fld>
            <a:endParaRPr lang="en-GB"/>
          </a:p>
        </p:txBody>
      </p:sp>
    </p:spTree>
    <p:extLst>
      <p:ext uri="{BB962C8B-B14F-4D97-AF65-F5344CB8AC3E}">
        <p14:creationId xmlns:p14="http://schemas.microsoft.com/office/powerpoint/2010/main" val="3510051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TIMER!!</a:t>
            </a:r>
          </a:p>
          <a:p>
            <a:endParaRPr lang="en-GB" b="1" dirty="0"/>
          </a:p>
          <a:p>
            <a:r>
              <a:rPr lang="en-GB" b="1" dirty="0"/>
              <a:t>HANDOUTS!! </a:t>
            </a:r>
            <a:r>
              <a:rPr lang="en-GB" dirty="0"/>
              <a:t>- Set task</a:t>
            </a:r>
          </a:p>
          <a:p>
            <a:endParaRPr lang="en-GB" dirty="0"/>
          </a:p>
          <a:p>
            <a:r>
              <a:rPr lang="en-GB" dirty="0"/>
              <a:t>Review findings – oral discussion</a:t>
            </a:r>
          </a:p>
          <a:p>
            <a:endParaRPr lang="en-GB" dirty="0"/>
          </a:p>
          <a:p>
            <a:r>
              <a:rPr lang="en-GB" dirty="0"/>
              <a:t>Task was difficult, not enough time??  - no amount of time would have helped resolve the issue NEXT Slide</a:t>
            </a:r>
          </a:p>
        </p:txBody>
      </p:sp>
      <p:sp>
        <p:nvSpPr>
          <p:cNvPr id="4" name="Slide Number Placeholder 3"/>
          <p:cNvSpPr>
            <a:spLocks noGrp="1"/>
          </p:cNvSpPr>
          <p:nvPr>
            <p:ph type="sldNum" sz="quarter" idx="10"/>
          </p:nvPr>
        </p:nvSpPr>
        <p:spPr/>
        <p:txBody>
          <a:bodyPr/>
          <a:lstStyle/>
          <a:p>
            <a:fld id="{3A9A9522-15A6-4FD7-ACC7-E9D5BD3E300C}" type="slidenum">
              <a:rPr lang="en-GB" smtClean="0"/>
              <a:t>18</a:t>
            </a:fld>
            <a:endParaRPr lang="en-GB"/>
          </a:p>
        </p:txBody>
      </p:sp>
    </p:spTree>
    <p:extLst>
      <p:ext uri="{BB962C8B-B14F-4D97-AF65-F5344CB8AC3E}">
        <p14:creationId xmlns:p14="http://schemas.microsoft.com/office/powerpoint/2010/main" val="3058567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TIMER!!</a:t>
            </a:r>
          </a:p>
          <a:p>
            <a:endParaRPr lang="en-GB" b="1" dirty="0"/>
          </a:p>
          <a:p>
            <a:r>
              <a:rPr lang="en-GB" b="1" dirty="0"/>
              <a:t>HANDOUTS!! </a:t>
            </a:r>
            <a:r>
              <a:rPr lang="en-GB" dirty="0"/>
              <a:t>- Set task</a:t>
            </a:r>
          </a:p>
          <a:p>
            <a:endParaRPr lang="en-GB" dirty="0"/>
          </a:p>
          <a:p>
            <a:r>
              <a:rPr lang="en-GB" dirty="0"/>
              <a:t>Review findings – oral discussion</a:t>
            </a:r>
          </a:p>
          <a:p>
            <a:endParaRPr lang="en-GB" dirty="0"/>
          </a:p>
          <a:p>
            <a:r>
              <a:rPr lang="en-GB" dirty="0"/>
              <a:t>Task was difficult, not enough time??  - no amount of time would have helped resolve the issue NEXT Slide</a:t>
            </a:r>
          </a:p>
        </p:txBody>
      </p:sp>
      <p:sp>
        <p:nvSpPr>
          <p:cNvPr id="4" name="Slide Number Placeholder 3"/>
          <p:cNvSpPr>
            <a:spLocks noGrp="1"/>
          </p:cNvSpPr>
          <p:nvPr>
            <p:ph type="sldNum" sz="quarter" idx="10"/>
          </p:nvPr>
        </p:nvSpPr>
        <p:spPr/>
        <p:txBody>
          <a:bodyPr/>
          <a:lstStyle/>
          <a:p>
            <a:fld id="{3A9A9522-15A6-4FD7-ACC7-E9D5BD3E300C}" type="slidenum">
              <a:rPr lang="en-GB" smtClean="0"/>
              <a:t>19</a:t>
            </a:fld>
            <a:endParaRPr lang="en-GB"/>
          </a:p>
        </p:txBody>
      </p:sp>
    </p:spTree>
    <p:extLst>
      <p:ext uri="{BB962C8B-B14F-4D97-AF65-F5344CB8AC3E}">
        <p14:creationId xmlns:p14="http://schemas.microsoft.com/office/powerpoint/2010/main" val="2320668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TIMER!!</a:t>
            </a:r>
          </a:p>
          <a:p>
            <a:endParaRPr lang="en-GB" b="1" dirty="0"/>
          </a:p>
          <a:p>
            <a:r>
              <a:rPr lang="en-GB" b="1" dirty="0"/>
              <a:t>HANDOUTS!! </a:t>
            </a:r>
            <a:r>
              <a:rPr lang="en-GB" dirty="0"/>
              <a:t>- Set task</a:t>
            </a:r>
          </a:p>
          <a:p>
            <a:endParaRPr lang="en-GB" dirty="0"/>
          </a:p>
          <a:p>
            <a:r>
              <a:rPr lang="en-GB" dirty="0"/>
              <a:t>Review findings – oral discussion</a:t>
            </a:r>
          </a:p>
          <a:p>
            <a:endParaRPr lang="en-GB" dirty="0"/>
          </a:p>
          <a:p>
            <a:r>
              <a:rPr lang="en-GB" dirty="0"/>
              <a:t>Task was difficult, not enough time??  - no amount of time would have helped resolve the issue NEXT Slide</a:t>
            </a:r>
          </a:p>
        </p:txBody>
      </p:sp>
      <p:sp>
        <p:nvSpPr>
          <p:cNvPr id="4" name="Slide Number Placeholder 3"/>
          <p:cNvSpPr>
            <a:spLocks noGrp="1"/>
          </p:cNvSpPr>
          <p:nvPr>
            <p:ph type="sldNum" sz="quarter" idx="10"/>
          </p:nvPr>
        </p:nvSpPr>
        <p:spPr/>
        <p:txBody>
          <a:bodyPr/>
          <a:lstStyle/>
          <a:p>
            <a:fld id="{3A9A9522-15A6-4FD7-ACC7-E9D5BD3E300C}" type="slidenum">
              <a:rPr lang="en-GB" smtClean="0"/>
              <a:t>20</a:t>
            </a:fld>
            <a:endParaRPr lang="en-GB"/>
          </a:p>
        </p:txBody>
      </p:sp>
    </p:spTree>
    <p:extLst>
      <p:ext uri="{BB962C8B-B14F-4D97-AF65-F5344CB8AC3E}">
        <p14:creationId xmlns:p14="http://schemas.microsoft.com/office/powerpoint/2010/main" val="153451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106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TIMER!!</a:t>
            </a:r>
          </a:p>
          <a:p>
            <a:endParaRPr lang="en-GB" b="1" dirty="0"/>
          </a:p>
          <a:p>
            <a:r>
              <a:rPr lang="en-GB" b="1" dirty="0"/>
              <a:t>HANDOUTS!! </a:t>
            </a:r>
            <a:r>
              <a:rPr lang="en-GB" dirty="0"/>
              <a:t>- Set task</a:t>
            </a:r>
          </a:p>
          <a:p>
            <a:endParaRPr lang="en-GB" dirty="0"/>
          </a:p>
          <a:p>
            <a:r>
              <a:rPr lang="en-GB" dirty="0"/>
              <a:t>Review findings – oral discussion</a:t>
            </a:r>
          </a:p>
          <a:p>
            <a:endParaRPr lang="en-GB" dirty="0"/>
          </a:p>
          <a:p>
            <a:r>
              <a:rPr lang="en-GB" dirty="0"/>
              <a:t>Task was difficult, not enough time??  - no amount of time would have helped resolve the issue NEXT Slide</a:t>
            </a:r>
          </a:p>
        </p:txBody>
      </p:sp>
      <p:sp>
        <p:nvSpPr>
          <p:cNvPr id="4" name="Slide Number Placeholder 3"/>
          <p:cNvSpPr>
            <a:spLocks noGrp="1"/>
          </p:cNvSpPr>
          <p:nvPr>
            <p:ph type="sldNum" sz="quarter" idx="10"/>
          </p:nvPr>
        </p:nvSpPr>
        <p:spPr/>
        <p:txBody>
          <a:bodyPr/>
          <a:lstStyle/>
          <a:p>
            <a:fld id="{3A9A9522-15A6-4FD7-ACC7-E9D5BD3E300C}" type="slidenum">
              <a:rPr lang="en-GB" smtClean="0"/>
              <a:t>21</a:t>
            </a:fld>
            <a:endParaRPr lang="en-GB"/>
          </a:p>
        </p:txBody>
      </p:sp>
    </p:spTree>
    <p:extLst>
      <p:ext uri="{BB962C8B-B14F-4D97-AF65-F5344CB8AC3E}">
        <p14:creationId xmlns:p14="http://schemas.microsoft.com/office/powerpoint/2010/main" val="3400360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TIMER!!</a:t>
            </a:r>
          </a:p>
          <a:p>
            <a:endParaRPr lang="en-GB" b="1" dirty="0"/>
          </a:p>
          <a:p>
            <a:r>
              <a:rPr lang="en-GB" b="1" dirty="0"/>
              <a:t>HANDOUTS!! </a:t>
            </a:r>
            <a:r>
              <a:rPr lang="en-GB" dirty="0"/>
              <a:t>- Set task</a:t>
            </a:r>
          </a:p>
          <a:p>
            <a:endParaRPr lang="en-GB" dirty="0"/>
          </a:p>
          <a:p>
            <a:r>
              <a:rPr lang="en-GB" dirty="0"/>
              <a:t>Review findings – oral discussion</a:t>
            </a:r>
          </a:p>
          <a:p>
            <a:endParaRPr lang="en-GB" dirty="0"/>
          </a:p>
          <a:p>
            <a:r>
              <a:rPr lang="en-GB" dirty="0"/>
              <a:t>Task was difficult, not enough time??  - no amount of time would have helped resolve the issue NEXT Slide</a:t>
            </a:r>
          </a:p>
        </p:txBody>
      </p:sp>
      <p:sp>
        <p:nvSpPr>
          <p:cNvPr id="4" name="Slide Number Placeholder 3"/>
          <p:cNvSpPr>
            <a:spLocks noGrp="1"/>
          </p:cNvSpPr>
          <p:nvPr>
            <p:ph type="sldNum" sz="quarter" idx="10"/>
          </p:nvPr>
        </p:nvSpPr>
        <p:spPr/>
        <p:txBody>
          <a:bodyPr/>
          <a:lstStyle/>
          <a:p>
            <a:fld id="{3A9A9522-15A6-4FD7-ACC7-E9D5BD3E300C}" type="slidenum">
              <a:rPr lang="en-GB" smtClean="0"/>
              <a:t>22</a:t>
            </a:fld>
            <a:endParaRPr lang="en-GB"/>
          </a:p>
        </p:txBody>
      </p:sp>
    </p:spTree>
    <p:extLst>
      <p:ext uri="{BB962C8B-B14F-4D97-AF65-F5344CB8AC3E}">
        <p14:creationId xmlns:p14="http://schemas.microsoft.com/office/powerpoint/2010/main" val="222639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TIMER!!</a:t>
            </a:r>
          </a:p>
          <a:p>
            <a:endParaRPr lang="en-GB" b="1" dirty="0"/>
          </a:p>
          <a:p>
            <a:r>
              <a:rPr lang="en-GB" b="1" dirty="0"/>
              <a:t>HANDOUTS!! </a:t>
            </a:r>
            <a:r>
              <a:rPr lang="en-GB" dirty="0"/>
              <a:t>- Set task</a:t>
            </a:r>
          </a:p>
          <a:p>
            <a:endParaRPr lang="en-GB" dirty="0"/>
          </a:p>
          <a:p>
            <a:r>
              <a:rPr lang="en-GB" dirty="0"/>
              <a:t>Review findings – oral discussion</a:t>
            </a:r>
          </a:p>
          <a:p>
            <a:endParaRPr lang="en-GB" dirty="0"/>
          </a:p>
          <a:p>
            <a:r>
              <a:rPr lang="en-GB" dirty="0"/>
              <a:t>Task was difficult, not enough time??  - no amount of time would have helped resolve the issue NEXT Slide</a:t>
            </a:r>
          </a:p>
        </p:txBody>
      </p:sp>
      <p:sp>
        <p:nvSpPr>
          <p:cNvPr id="4" name="Slide Number Placeholder 3"/>
          <p:cNvSpPr>
            <a:spLocks noGrp="1"/>
          </p:cNvSpPr>
          <p:nvPr>
            <p:ph type="sldNum" sz="quarter" idx="10"/>
          </p:nvPr>
        </p:nvSpPr>
        <p:spPr/>
        <p:txBody>
          <a:bodyPr/>
          <a:lstStyle/>
          <a:p>
            <a:fld id="{3A9A9522-15A6-4FD7-ACC7-E9D5BD3E300C}" type="slidenum">
              <a:rPr lang="en-GB" smtClean="0"/>
              <a:t>23</a:t>
            </a:fld>
            <a:endParaRPr lang="en-GB"/>
          </a:p>
        </p:txBody>
      </p:sp>
    </p:spTree>
    <p:extLst>
      <p:ext uri="{BB962C8B-B14F-4D97-AF65-F5344CB8AC3E}">
        <p14:creationId xmlns:p14="http://schemas.microsoft.com/office/powerpoint/2010/main" val="2931678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TIMER!!</a:t>
            </a:r>
          </a:p>
          <a:p>
            <a:endParaRPr lang="en-GB" b="1" dirty="0"/>
          </a:p>
          <a:p>
            <a:r>
              <a:rPr lang="en-GB" b="1" dirty="0"/>
              <a:t>HANDOUTS!! </a:t>
            </a:r>
            <a:r>
              <a:rPr lang="en-GB" dirty="0"/>
              <a:t>- Set task</a:t>
            </a:r>
          </a:p>
          <a:p>
            <a:endParaRPr lang="en-GB" dirty="0"/>
          </a:p>
          <a:p>
            <a:r>
              <a:rPr lang="en-GB" dirty="0"/>
              <a:t>Review findings – oral discussion</a:t>
            </a:r>
          </a:p>
          <a:p>
            <a:endParaRPr lang="en-GB" dirty="0"/>
          </a:p>
          <a:p>
            <a:r>
              <a:rPr lang="en-GB" dirty="0"/>
              <a:t>Task was difficult, not enough time??  - no amount of time would have helped resolve the issue NEXT Slide</a:t>
            </a:r>
          </a:p>
        </p:txBody>
      </p:sp>
      <p:sp>
        <p:nvSpPr>
          <p:cNvPr id="4" name="Slide Number Placeholder 3"/>
          <p:cNvSpPr>
            <a:spLocks noGrp="1"/>
          </p:cNvSpPr>
          <p:nvPr>
            <p:ph type="sldNum" sz="quarter" idx="10"/>
          </p:nvPr>
        </p:nvSpPr>
        <p:spPr/>
        <p:txBody>
          <a:bodyPr/>
          <a:lstStyle/>
          <a:p>
            <a:fld id="{3A9A9522-15A6-4FD7-ACC7-E9D5BD3E300C}" type="slidenum">
              <a:rPr lang="en-GB" smtClean="0"/>
              <a:t>24</a:t>
            </a:fld>
            <a:endParaRPr lang="en-GB"/>
          </a:p>
        </p:txBody>
      </p:sp>
    </p:spTree>
    <p:extLst>
      <p:ext uri="{BB962C8B-B14F-4D97-AF65-F5344CB8AC3E}">
        <p14:creationId xmlns:p14="http://schemas.microsoft.com/office/powerpoint/2010/main" val="4252002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614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598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605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272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337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41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37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73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34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57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A8C98A-A601-405B-9850-3F66E8AC2F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384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pic>
        <p:nvPicPr>
          <p:cNvPr id="2" name="Picture 1">
            <a:extLst>
              <a:ext uri="{FF2B5EF4-FFF2-40B4-BE49-F238E27FC236}">
                <a16:creationId xmlns:a16="http://schemas.microsoft.com/office/drawing/2014/main" id="{64D855A1-A27E-4007-A134-C82F94502749}"/>
              </a:ext>
            </a:extLst>
          </p:cNvPr>
          <p:cNvPicPr>
            <a:picLocks noChangeAspect="1"/>
          </p:cNvPicPr>
          <p:nvPr userDrawn="1"/>
        </p:nvPicPr>
        <p:blipFill>
          <a:blip r:embed="rId2"/>
          <a:stretch>
            <a:fillRect/>
          </a:stretch>
        </p:blipFill>
        <p:spPr>
          <a:xfrm>
            <a:off x="5252461" y="186851"/>
            <a:ext cx="2554445" cy="719390"/>
          </a:xfrm>
          <a:prstGeom prst="rect">
            <a:avLst/>
          </a:prstGeom>
        </p:spPr>
      </p:pic>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pic>
        <p:nvPicPr>
          <p:cNvPr id="2" name="Picture 1">
            <a:extLst>
              <a:ext uri="{FF2B5EF4-FFF2-40B4-BE49-F238E27FC236}">
                <a16:creationId xmlns:a16="http://schemas.microsoft.com/office/drawing/2014/main" id="{68D5823F-1F7D-4563-A0C0-0394F59B610E}"/>
              </a:ext>
            </a:extLst>
          </p:cNvPr>
          <p:cNvPicPr>
            <a:picLocks noChangeAspect="1"/>
          </p:cNvPicPr>
          <p:nvPr userDrawn="1"/>
        </p:nvPicPr>
        <p:blipFill>
          <a:blip r:embed="rId2"/>
          <a:stretch>
            <a:fillRect/>
          </a:stretch>
        </p:blipFill>
        <p:spPr>
          <a:xfrm>
            <a:off x="5252461" y="184622"/>
            <a:ext cx="2554445" cy="719390"/>
          </a:xfrm>
          <a:prstGeom prst="rect">
            <a:avLst/>
          </a:prstGeom>
        </p:spPr>
      </p:pic>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pic>
        <p:nvPicPr>
          <p:cNvPr id="2" name="Picture 1">
            <a:extLst>
              <a:ext uri="{FF2B5EF4-FFF2-40B4-BE49-F238E27FC236}">
                <a16:creationId xmlns:a16="http://schemas.microsoft.com/office/drawing/2014/main" id="{06CFF90D-C68A-431F-B025-C6217D5281E3}"/>
              </a:ext>
            </a:extLst>
          </p:cNvPr>
          <p:cNvPicPr>
            <a:picLocks noChangeAspect="1"/>
          </p:cNvPicPr>
          <p:nvPr userDrawn="1"/>
        </p:nvPicPr>
        <p:blipFill>
          <a:blip r:embed="rId2"/>
          <a:stretch>
            <a:fillRect/>
          </a:stretch>
        </p:blipFill>
        <p:spPr>
          <a:xfrm>
            <a:off x="5252461" y="184622"/>
            <a:ext cx="2554445" cy="719390"/>
          </a:xfrm>
          <a:prstGeom prst="rect">
            <a:avLst/>
          </a:prstGeom>
        </p:spPr>
      </p:pic>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Tree>
    <p:extLst>
      <p:ext uri="{BB962C8B-B14F-4D97-AF65-F5344CB8AC3E}">
        <p14:creationId xmlns:p14="http://schemas.microsoft.com/office/powerpoint/2010/main" val="196442024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32888635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29838944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4176408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162700301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637518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49754762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56929842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01586867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266648878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E3F5-71B2-4CB9-8902-99B28648CB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E0D996-5B71-4390-9374-A88BD9587D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9FF692-6E92-4CD2-BAF1-AD851F4B59F8}"/>
              </a:ext>
            </a:extLst>
          </p:cNvPr>
          <p:cNvSpPr>
            <a:spLocks noGrp="1"/>
          </p:cNvSpPr>
          <p:nvPr>
            <p:ph type="dt" sz="half" idx="10"/>
          </p:nvPr>
        </p:nvSpPr>
        <p:spPr/>
        <p:txBody>
          <a:bodyPr/>
          <a:lstStyle/>
          <a:p>
            <a:fld id="{0C9613D7-FACB-4431-9324-5BF2097A1F23}" type="datetimeFigureOut">
              <a:rPr lang="en-GB" smtClean="0"/>
              <a:t>26/09/2019</a:t>
            </a:fld>
            <a:endParaRPr lang="en-GB"/>
          </a:p>
        </p:txBody>
      </p:sp>
      <p:sp>
        <p:nvSpPr>
          <p:cNvPr id="5" name="Footer Placeholder 4">
            <a:extLst>
              <a:ext uri="{FF2B5EF4-FFF2-40B4-BE49-F238E27FC236}">
                <a16:creationId xmlns:a16="http://schemas.microsoft.com/office/drawing/2014/main" id="{5FAE2E56-0CA7-409C-ADAD-80328F7220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0E15BA-DF44-47FF-86AA-3FF9774E5CBB}"/>
              </a:ext>
            </a:extLst>
          </p:cNvPr>
          <p:cNvSpPr>
            <a:spLocks noGrp="1"/>
          </p:cNvSpPr>
          <p:nvPr>
            <p:ph type="sldNum" sz="quarter" idx="12"/>
          </p:nvPr>
        </p:nvSpPr>
        <p:spPr/>
        <p:txBody>
          <a:bodyPr/>
          <a:lstStyle/>
          <a:p>
            <a:fld id="{CD8EA707-E064-4D64-B95C-752DEE4924E4}" type="slidenum">
              <a:rPr lang="en-GB" smtClean="0"/>
              <a:t>‹#›</a:t>
            </a:fld>
            <a:endParaRPr lang="en-GB"/>
          </a:p>
        </p:txBody>
      </p:sp>
    </p:spTree>
    <p:extLst>
      <p:ext uri="{BB962C8B-B14F-4D97-AF65-F5344CB8AC3E}">
        <p14:creationId xmlns:p14="http://schemas.microsoft.com/office/powerpoint/2010/main" val="290413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pic>
        <p:nvPicPr>
          <p:cNvPr id="2" name="Picture 1">
            <a:extLst>
              <a:ext uri="{FF2B5EF4-FFF2-40B4-BE49-F238E27FC236}">
                <a16:creationId xmlns:a16="http://schemas.microsoft.com/office/drawing/2014/main" id="{9620F5B0-68F5-48C4-A7FE-52F9E6D01A43}"/>
              </a:ext>
            </a:extLst>
          </p:cNvPr>
          <p:cNvPicPr>
            <a:picLocks noChangeAspect="1"/>
          </p:cNvPicPr>
          <p:nvPr userDrawn="1"/>
        </p:nvPicPr>
        <p:blipFill rotWithShape="1">
          <a:blip r:embed="rId2"/>
          <a:srcRect r="22121"/>
          <a:stretch/>
        </p:blipFill>
        <p:spPr>
          <a:xfrm>
            <a:off x="5252540" y="184622"/>
            <a:ext cx="2554366" cy="719390"/>
          </a:xfrm>
          <a:prstGeom prst="rect">
            <a:avLst/>
          </a:prstGeom>
        </p:spPr>
      </p:pic>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png"/><Relationship Id="rId5" Type="http://schemas.openxmlformats.org/officeDocument/2006/relationships/slideLayout" Target="../slideLayouts/slideLayout11.xml"/><Relationship Id="rId10"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4.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 id="21474836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6851097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package" Target="../embeddings/Microsoft_Visio_Drawing.vsdx"/><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sway.office.com/5vqu6EksUqyZJ1uY?ref=Link"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7.png"/><Relationship Id="rId5" Type="http://schemas.openxmlformats.org/officeDocument/2006/relationships/audio" Target="../media/audio1.wav"/><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7.png"/><Relationship Id="rId5" Type="http://schemas.openxmlformats.org/officeDocument/2006/relationships/audio" Target="../media/audio1.wav"/><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7.png"/><Relationship Id="rId5" Type="http://schemas.openxmlformats.org/officeDocument/2006/relationships/audio" Target="../media/audio1.wav"/><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7.png"/><Relationship Id="rId5" Type="http://schemas.openxmlformats.org/officeDocument/2006/relationships/audio" Target="../media/audio1.wav"/><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7.png"/><Relationship Id="rId5" Type="http://schemas.openxmlformats.org/officeDocument/2006/relationships/audio" Target="../media/audio1.wav"/><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7.png"/><Relationship Id="rId5" Type="http://schemas.openxmlformats.org/officeDocument/2006/relationships/audio" Target="../media/audio1.wav"/><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7.png"/><Relationship Id="rId5" Type="http://schemas.openxmlformats.org/officeDocument/2006/relationships/audio" Target="../media/audio1.wav"/><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7.png"/><Relationship Id="rId5" Type="http://schemas.openxmlformats.org/officeDocument/2006/relationships/audio" Target="../media/audio1.wav"/><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7.png"/><Relationship Id="rId5" Type="http://schemas.openxmlformats.org/officeDocument/2006/relationships/audio" Target="../media/audio1.wav"/><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7.png"/><Relationship Id="rId5" Type="http://schemas.openxmlformats.org/officeDocument/2006/relationships/audio" Target="../media/audio1.wav"/><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hyperlink" Target="https://www.open.ac.uk/centres/policing/implementing-transformation-police-ld" TargetMode="External"/><Relationship Id="rId5" Type="http://schemas.openxmlformats.org/officeDocument/2006/relationships/hyperlink" Target="https://www.open.ac.uk/centres/policing/implementing-transformation-police-ld/outputs" TargetMode="Externa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483933" y="2281693"/>
            <a:ext cx="7920773" cy="1994392"/>
          </a:xfrm>
        </p:spPr>
        <p:txBody>
          <a:bodyPr/>
          <a:lstStyle/>
          <a:p>
            <a:r>
              <a:rPr lang="en-GB" dirty="0"/>
              <a:t>How to make the Transformation Journey </a:t>
            </a:r>
            <a:br>
              <a:rPr lang="en-GB" sz="1800" dirty="0"/>
            </a:br>
            <a:br>
              <a:rPr lang="en-GB" sz="1800" dirty="0"/>
            </a:br>
            <a:r>
              <a:rPr lang="en-GB" sz="1800" dirty="0"/>
              <a:t>some evidence informed approaches</a:t>
            </a:r>
            <a:br>
              <a:rPr lang="en-GB" dirty="0"/>
            </a:br>
            <a:endParaRPr lang="en-GB" dirty="0"/>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483932" y="4424547"/>
            <a:ext cx="7920774" cy="626838"/>
          </a:xfrm>
        </p:spPr>
        <p:txBody>
          <a:bodyPr/>
          <a:lstStyle/>
          <a:p>
            <a:r>
              <a:rPr lang="en-GB" dirty="0"/>
              <a:t>Denise Martin &amp; Richard Harding</a:t>
            </a:r>
          </a:p>
          <a:p>
            <a:r>
              <a:rPr lang="en-GB" dirty="0"/>
              <a:t>Jean Hartley &amp; Loua Kahlil</a:t>
            </a:r>
          </a:p>
        </p:txBody>
      </p:sp>
      <p:sp>
        <p:nvSpPr>
          <p:cNvPr id="5" name="TextBox 4">
            <a:extLst>
              <a:ext uri="{FF2B5EF4-FFF2-40B4-BE49-F238E27FC236}">
                <a16:creationId xmlns:a16="http://schemas.microsoft.com/office/drawing/2014/main" id="{CE9ADD49-46A2-4C2D-A096-E8063F347170}"/>
              </a:ext>
            </a:extLst>
          </p:cNvPr>
          <p:cNvSpPr txBox="1"/>
          <p:nvPr/>
        </p:nvSpPr>
        <p:spPr>
          <a:xfrm>
            <a:off x="4299240" y="5672691"/>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chemeClr val="bg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chemeClr val="bg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chemeClr val="bg1"/>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grpSp>
        <p:nvGrpSpPr>
          <p:cNvPr id="7" name="Group 6">
            <a:extLst>
              <a:ext uri="{FF2B5EF4-FFF2-40B4-BE49-F238E27FC236}">
                <a16:creationId xmlns:a16="http://schemas.microsoft.com/office/drawing/2014/main" id="{92FC8FF6-F3DF-4791-A1CC-9B47565EF723}"/>
              </a:ext>
            </a:extLst>
          </p:cNvPr>
          <p:cNvGrpSpPr/>
          <p:nvPr/>
        </p:nvGrpSpPr>
        <p:grpSpPr>
          <a:xfrm>
            <a:off x="515861" y="5701266"/>
            <a:ext cx="3160789" cy="558029"/>
            <a:chOff x="515861" y="5701266"/>
            <a:chExt cx="3160789" cy="558029"/>
          </a:xfrm>
        </p:grpSpPr>
        <p:sp>
          <p:nvSpPr>
            <p:cNvPr id="6" name="Rectangle 5">
              <a:extLst>
                <a:ext uri="{FF2B5EF4-FFF2-40B4-BE49-F238E27FC236}">
                  <a16:creationId xmlns:a16="http://schemas.microsoft.com/office/drawing/2014/main" id="{92F37DAB-9FA0-46C0-84B0-E5FC2A4CF81F}"/>
                </a:ext>
              </a:extLst>
            </p:cNvPr>
            <p:cNvSpPr/>
            <p:nvPr/>
          </p:nvSpPr>
          <p:spPr>
            <a:xfrm>
              <a:off x="515861" y="5701266"/>
              <a:ext cx="3160789" cy="5580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CBADE06-7A75-4E04-B8AA-61076A4F27ED}"/>
                </a:ext>
              </a:extLst>
            </p:cNvPr>
            <p:cNvPicPr>
              <a:picLocks noChangeAspect="1"/>
            </p:cNvPicPr>
            <p:nvPr/>
          </p:nvPicPr>
          <p:blipFill>
            <a:blip r:embed="rId2"/>
            <a:stretch>
              <a:fillRect/>
            </a:stretch>
          </p:blipFill>
          <p:spPr>
            <a:xfrm>
              <a:off x="608327" y="5791770"/>
              <a:ext cx="2993395" cy="438950"/>
            </a:xfrm>
            <a:prstGeom prst="rect">
              <a:avLst/>
            </a:prstGeom>
            <a:solidFill>
              <a:schemeClr val="bg1"/>
            </a:solidFill>
          </p:spPr>
        </p:pic>
      </p:grpSp>
    </p:spTree>
    <p:extLst>
      <p:ext uri="{BB962C8B-B14F-4D97-AF65-F5344CB8AC3E}">
        <p14:creationId xmlns:p14="http://schemas.microsoft.com/office/powerpoint/2010/main" val="265615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sp>
        <p:nvSpPr>
          <p:cNvPr id="4" name="TextBox 3">
            <a:extLst>
              <a:ext uri="{FF2B5EF4-FFF2-40B4-BE49-F238E27FC236}">
                <a16:creationId xmlns:a16="http://schemas.microsoft.com/office/drawing/2014/main" id="{DD7A7F2F-3F5F-4587-8624-E297F765D5F9}"/>
              </a:ext>
            </a:extLst>
          </p:cNvPr>
          <p:cNvSpPr txBox="1"/>
          <p:nvPr/>
        </p:nvSpPr>
        <p:spPr>
          <a:xfrm>
            <a:off x="559663" y="1085815"/>
            <a:ext cx="5193437" cy="40934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So how can we </a:t>
            </a:r>
            <a:r>
              <a:rPr lang="en-GB" sz="2000" b="1" dirty="0">
                <a:solidFill>
                  <a:prstClr val="black"/>
                </a:solidFill>
                <a:latin typeface="Arial" panose="020B0604020202020204"/>
              </a:rPr>
              <a:t>support you in: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b="1" dirty="0">
              <a:solidFill>
                <a:prstClr val="black"/>
              </a:solidFill>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Arial" panose="020B0604020202020204"/>
            </a:endParaRPr>
          </a:p>
          <a:p>
            <a:pPr marL="457200" marR="0" lvl="0" indent="-457200" algn="l" defTabSz="457200" rtl="0" eaLnBrk="1" fontAlgn="auto" latinLnBrk="0" hangingPunct="1">
              <a:lnSpc>
                <a:spcPct val="100000"/>
              </a:lnSpc>
              <a:spcBef>
                <a:spcPts val="0"/>
              </a:spcBef>
              <a:spcAft>
                <a:spcPts val="0"/>
              </a:spcAft>
              <a:buClrTx/>
              <a:buSzTx/>
              <a:buFontTx/>
              <a:buAutoNum type="arabicParenR"/>
              <a:tabLst/>
              <a:defRPr/>
            </a:pPr>
            <a:r>
              <a:rPr lang="en-GB" sz="2000" dirty="0">
                <a:solidFill>
                  <a:prstClr val="black"/>
                </a:solidFill>
                <a:latin typeface="Arial" panose="020B0604020202020204"/>
              </a:rPr>
              <a:t>Understanding the journey better?</a:t>
            </a:r>
          </a:p>
          <a:p>
            <a:pPr marL="457200" marR="0" lvl="0" indent="-457200" algn="l" defTabSz="457200" rtl="0" eaLnBrk="1" fontAlgn="auto" latinLnBrk="0" hangingPunct="1">
              <a:lnSpc>
                <a:spcPct val="100000"/>
              </a:lnSpc>
              <a:spcBef>
                <a:spcPts val="0"/>
              </a:spcBef>
              <a:spcAft>
                <a:spcPts val="0"/>
              </a:spcAft>
              <a:buClrTx/>
              <a:buSzTx/>
              <a:buFontTx/>
              <a:buAutoNum type="arabicParenR"/>
              <a:tabLst/>
              <a:defRPr/>
            </a:pPr>
            <a:endParaRPr lang="en-GB" sz="2000" dirty="0">
              <a:solidFill>
                <a:prstClr val="black"/>
              </a:solidFill>
              <a:latin typeface="Arial" panose="020B0604020202020204"/>
            </a:endParaRPr>
          </a:p>
          <a:p>
            <a:pPr marL="457200" marR="0" lvl="0" indent="-457200" algn="l" defTabSz="457200" rtl="0" eaLnBrk="1" fontAlgn="auto" latinLnBrk="0" hangingPunct="1">
              <a:lnSpc>
                <a:spcPct val="100000"/>
              </a:lnSpc>
              <a:spcBef>
                <a:spcPts val="0"/>
              </a:spcBef>
              <a:spcAft>
                <a:spcPts val="0"/>
              </a:spcAft>
              <a:buClrTx/>
              <a:buSzTx/>
              <a:buFontTx/>
              <a:buAutoNum type="arabicParenR"/>
              <a:tabLst/>
              <a:defRPr/>
            </a:pPr>
            <a:endParaRPr lang="en-GB" sz="2000" dirty="0">
              <a:solidFill>
                <a:prstClr val="black"/>
              </a:solidFill>
              <a:latin typeface="Arial" panose="020B0604020202020204"/>
            </a:endParaRPr>
          </a:p>
          <a:p>
            <a:pPr marL="457200" marR="0" lvl="0" indent="-457200" algn="l" defTabSz="457200" rtl="0" eaLnBrk="1" fontAlgn="auto" latinLnBrk="0" hangingPunct="1">
              <a:lnSpc>
                <a:spcPct val="100000"/>
              </a:lnSpc>
              <a:spcBef>
                <a:spcPts val="0"/>
              </a:spcBef>
              <a:spcAft>
                <a:spcPts val="0"/>
              </a:spcAft>
              <a:buClrTx/>
              <a:buSzTx/>
              <a:buFontTx/>
              <a:buAutoNum type="arabicParenR"/>
              <a:tabLst/>
              <a:defRPr/>
            </a:pPr>
            <a:r>
              <a:rPr lang="en-GB" sz="2000" dirty="0">
                <a:solidFill>
                  <a:prstClr val="black"/>
                </a:solidFill>
                <a:latin typeface="Arial" panose="020B0604020202020204"/>
              </a:rPr>
              <a:t>Developing your </a:t>
            </a: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readiness and capability to undertake it?</a:t>
            </a:r>
          </a:p>
          <a:p>
            <a:pPr marL="457200" marR="0" lvl="0" indent="-457200" algn="l" defTabSz="457200" rtl="0" eaLnBrk="1" fontAlgn="auto" latinLnBrk="0" hangingPunct="1">
              <a:lnSpc>
                <a:spcPct val="100000"/>
              </a:lnSpc>
              <a:spcBef>
                <a:spcPts val="0"/>
              </a:spcBef>
              <a:spcAft>
                <a:spcPts val="0"/>
              </a:spcAft>
              <a:buClrTx/>
              <a:buSzTx/>
              <a:buFontTx/>
              <a:buAutoNum type="arabicParenR"/>
              <a:tabLst/>
              <a:defRPr/>
            </a:pPr>
            <a:endPar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AutoNum type="arabicParenR"/>
              <a:tabLst/>
              <a:defRPr/>
            </a:pPr>
            <a:endPar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AutoNum type="arabicParen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Developing organisational and individual learning and knowledge to make the journey?</a:t>
            </a:r>
            <a:endParaRPr kumimoji="0" lang="en-GB" sz="180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0248D470-ED9A-4F2A-9C79-4A71E8591CD1}"/>
              </a:ext>
            </a:extLst>
          </p:cNvPr>
          <p:cNvPicPr>
            <a:picLocks noChangeAspect="1"/>
          </p:cNvPicPr>
          <p:nvPr/>
        </p:nvPicPr>
        <p:blipFill>
          <a:blip r:embed="rId3"/>
          <a:stretch>
            <a:fillRect/>
          </a:stretch>
        </p:blipFill>
        <p:spPr>
          <a:xfrm>
            <a:off x="5894940" y="1567183"/>
            <a:ext cx="2274095" cy="1281085"/>
          </a:xfrm>
          <a:prstGeom prst="rect">
            <a:avLst/>
          </a:prstGeom>
        </p:spPr>
      </p:pic>
      <p:pic>
        <p:nvPicPr>
          <p:cNvPr id="10" name="Picture 9">
            <a:extLst>
              <a:ext uri="{FF2B5EF4-FFF2-40B4-BE49-F238E27FC236}">
                <a16:creationId xmlns:a16="http://schemas.microsoft.com/office/drawing/2014/main" id="{CDE4193D-AE27-482D-BCFD-963EED107E6A}"/>
              </a:ext>
            </a:extLst>
          </p:cNvPr>
          <p:cNvPicPr>
            <a:picLocks noChangeAspect="1"/>
          </p:cNvPicPr>
          <p:nvPr/>
        </p:nvPicPr>
        <p:blipFill>
          <a:blip r:embed="rId4"/>
          <a:stretch>
            <a:fillRect/>
          </a:stretch>
        </p:blipFill>
        <p:spPr>
          <a:xfrm>
            <a:off x="5753100" y="4009733"/>
            <a:ext cx="1360070" cy="1018834"/>
          </a:xfrm>
          <a:prstGeom prst="rect">
            <a:avLst/>
          </a:prstGeom>
        </p:spPr>
      </p:pic>
      <p:pic>
        <p:nvPicPr>
          <p:cNvPr id="11" name="Picture 10">
            <a:extLst>
              <a:ext uri="{FF2B5EF4-FFF2-40B4-BE49-F238E27FC236}">
                <a16:creationId xmlns:a16="http://schemas.microsoft.com/office/drawing/2014/main" id="{0E78ED67-E297-4F4B-AAA2-3C202E1376C2}"/>
              </a:ext>
            </a:extLst>
          </p:cNvPr>
          <p:cNvPicPr>
            <a:picLocks noChangeAspect="1"/>
          </p:cNvPicPr>
          <p:nvPr/>
        </p:nvPicPr>
        <p:blipFill>
          <a:blip r:embed="rId5"/>
          <a:stretch>
            <a:fillRect/>
          </a:stretch>
        </p:blipFill>
        <p:spPr>
          <a:xfrm>
            <a:off x="7113170" y="3958921"/>
            <a:ext cx="1069646" cy="1069646"/>
          </a:xfrm>
          <a:prstGeom prst="rect">
            <a:avLst/>
          </a:prstGeom>
        </p:spPr>
      </p:pic>
      <p:pic>
        <p:nvPicPr>
          <p:cNvPr id="9" name="Picture 8">
            <a:extLst>
              <a:ext uri="{FF2B5EF4-FFF2-40B4-BE49-F238E27FC236}">
                <a16:creationId xmlns:a16="http://schemas.microsoft.com/office/drawing/2014/main" id="{B966FEC0-9D5B-4DF9-AA2E-AB5392D890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785" y="199458"/>
            <a:ext cx="2994681" cy="441871"/>
          </a:xfrm>
          <a:prstGeom prst="rect">
            <a:avLst/>
          </a:prstGeom>
        </p:spPr>
      </p:pic>
    </p:spTree>
    <p:extLst>
      <p:ext uri="{BB962C8B-B14F-4D97-AF65-F5344CB8AC3E}">
        <p14:creationId xmlns:p14="http://schemas.microsoft.com/office/powerpoint/2010/main" val="399862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pic>
        <p:nvPicPr>
          <p:cNvPr id="9" name="Picture 8">
            <a:extLst>
              <a:ext uri="{FF2B5EF4-FFF2-40B4-BE49-F238E27FC236}">
                <a16:creationId xmlns:a16="http://schemas.microsoft.com/office/drawing/2014/main" id="{B966FEC0-9D5B-4DF9-AA2E-AB5392D89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85" y="199458"/>
            <a:ext cx="2994681" cy="441871"/>
          </a:xfrm>
          <a:prstGeom prst="rect">
            <a:avLst/>
          </a:prstGeom>
        </p:spPr>
      </p:pic>
      <p:graphicFrame>
        <p:nvGraphicFramePr>
          <p:cNvPr id="6" name="Object 5">
            <a:extLst>
              <a:ext uri="{FF2B5EF4-FFF2-40B4-BE49-F238E27FC236}">
                <a16:creationId xmlns:a16="http://schemas.microsoft.com/office/drawing/2014/main" id="{75BB3B3A-F700-48F6-98B3-3AD5D40AD104}"/>
              </a:ext>
            </a:extLst>
          </p:cNvPr>
          <p:cNvGraphicFramePr>
            <a:graphicFrameLocks noChangeAspect="1"/>
          </p:cNvGraphicFramePr>
          <p:nvPr>
            <p:extLst>
              <p:ext uri="{D42A27DB-BD31-4B8C-83A1-F6EECF244321}">
                <p14:modId xmlns:p14="http://schemas.microsoft.com/office/powerpoint/2010/main" val="4267353765"/>
              </p:ext>
            </p:extLst>
          </p:nvPr>
        </p:nvGraphicFramePr>
        <p:xfrm>
          <a:off x="1089403" y="962024"/>
          <a:ext cx="3863597" cy="5724857"/>
        </p:xfrm>
        <a:graphic>
          <a:graphicData uri="http://schemas.openxmlformats.org/presentationml/2006/ole">
            <mc:AlternateContent xmlns:mc="http://schemas.openxmlformats.org/markup-compatibility/2006">
              <mc:Choice xmlns:v="urn:schemas-microsoft-com:vml" Requires="v">
                <p:oleObj spid="_x0000_s1039" name="Visio" r:id="rId5" imgW="16548247" imgH="14331973" progId="Visio.Drawing.15">
                  <p:embed/>
                </p:oleObj>
              </mc:Choice>
              <mc:Fallback>
                <p:oleObj name="Visio" r:id="rId5" imgW="16548247" imgH="14331973" progId="Visio.Drawing.15">
                  <p:embed/>
                  <p:pic>
                    <p:nvPicPr>
                      <p:cNvPr id="6" name="Object 5">
                        <a:extLst>
                          <a:ext uri="{FF2B5EF4-FFF2-40B4-BE49-F238E27FC236}">
                            <a16:creationId xmlns:a16="http://schemas.microsoft.com/office/drawing/2014/main" id="{75BB3B3A-F700-48F6-98B3-3AD5D40AD1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0963" r="20555"/>
                      <a:stretch>
                        <a:fillRect/>
                      </a:stretch>
                    </p:blipFill>
                    <p:spPr bwMode="auto">
                      <a:xfrm>
                        <a:off x="1089403" y="962024"/>
                        <a:ext cx="3863597" cy="5724857"/>
                      </a:xfrm>
                      <a:prstGeom prst="rect">
                        <a:avLst/>
                      </a:prstGeom>
                      <a:noFill/>
                      <a:ln>
                        <a:noFill/>
                      </a:ln>
                    </p:spPr>
                  </p:pic>
                </p:oleObj>
              </mc:Fallback>
            </mc:AlternateContent>
          </a:graphicData>
        </a:graphic>
      </p:graphicFrame>
      <p:sp>
        <p:nvSpPr>
          <p:cNvPr id="7" name="Rectangle 6">
            <a:extLst>
              <a:ext uri="{FF2B5EF4-FFF2-40B4-BE49-F238E27FC236}">
                <a16:creationId xmlns:a16="http://schemas.microsoft.com/office/drawing/2014/main" id="{B2ED8B8C-2921-476A-BCAD-19E5A47C10B1}"/>
              </a:ext>
            </a:extLst>
          </p:cNvPr>
          <p:cNvSpPr/>
          <p:nvPr/>
        </p:nvSpPr>
        <p:spPr>
          <a:xfrm>
            <a:off x="5415894" y="2767280"/>
            <a:ext cx="2886075" cy="1323439"/>
          </a:xfrm>
          <a:prstGeom prst="rect">
            <a:avLst/>
          </a:prstGeom>
        </p:spPr>
        <p:txBody>
          <a:bodyPr wrap="square">
            <a:spAutoFit/>
          </a:bodyPr>
          <a:lstStyle/>
          <a:p>
            <a:r>
              <a:rPr lang="en-GB" sz="2000" dirty="0">
                <a:solidFill>
                  <a:prstClr val="black"/>
                </a:solidFill>
                <a:ea typeface="Calibri" panose="020F0502020204030204" pitchFamily="34" charset="0"/>
              </a:rPr>
              <a:t>Developed a theory of change for policing L&amp;D through the strategic narrative</a:t>
            </a:r>
            <a:endParaRPr lang="en-GB" sz="2000" dirty="0"/>
          </a:p>
        </p:txBody>
      </p:sp>
    </p:spTree>
    <p:extLst>
      <p:ext uri="{BB962C8B-B14F-4D97-AF65-F5344CB8AC3E}">
        <p14:creationId xmlns:p14="http://schemas.microsoft.com/office/powerpoint/2010/main" val="279055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483F18A-AF00-4288-AA4D-BB6EFCD6C80E}"/>
              </a:ext>
            </a:extLst>
          </p:cNvPr>
          <p:cNvPicPr>
            <a:picLocks noChangeAspect="1"/>
          </p:cNvPicPr>
          <p:nvPr/>
        </p:nvPicPr>
        <p:blipFill>
          <a:blip r:embed="rId3"/>
          <a:stretch>
            <a:fillRect/>
          </a:stretch>
        </p:blipFill>
        <p:spPr>
          <a:xfrm>
            <a:off x="475592" y="1284281"/>
            <a:ext cx="6174818" cy="5299797"/>
          </a:xfrm>
          <a:prstGeom prst="rect">
            <a:avLst/>
          </a:prstGeom>
        </p:spPr>
      </p:pic>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sp>
        <p:nvSpPr>
          <p:cNvPr id="4" name="TextBox 3">
            <a:extLst>
              <a:ext uri="{FF2B5EF4-FFF2-40B4-BE49-F238E27FC236}">
                <a16:creationId xmlns:a16="http://schemas.microsoft.com/office/drawing/2014/main" id="{DD7A7F2F-3F5F-4587-8624-E297F765D5F9}"/>
              </a:ext>
            </a:extLst>
          </p:cNvPr>
          <p:cNvSpPr txBox="1"/>
          <p:nvPr/>
        </p:nvSpPr>
        <p:spPr>
          <a:xfrm>
            <a:off x="475592" y="884171"/>
            <a:ext cx="550303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The Destination Map</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Arrow: Curved Down 4">
            <a:extLst>
              <a:ext uri="{FF2B5EF4-FFF2-40B4-BE49-F238E27FC236}">
                <a16:creationId xmlns:a16="http://schemas.microsoft.com/office/drawing/2014/main" id="{A27BEFF4-1124-43AA-A2C6-FD7E43C07D5D}"/>
              </a:ext>
            </a:extLst>
          </p:cNvPr>
          <p:cNvSpPr/>
          <p:nvPr/>
        </p:nvSpPr>
        <p:spPr>
          <a:xfrm>
            <a:off x="2546242" y="2068810"/>
            <a:ext cx="2020186" cy="7230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Curved Down 8">
            <a:extLst>
              <a:ext uri="{FF2B5EF4-FFF2-40B4-BE49-F238E27FC236}">
                <a16:creationId xmlns:a16="http://schemas.microsoft.com/office/drawing/2014/main" id="{F96BB5EA-95E8-4541-9CD1-12CAC321E0E9}"/>
              </a:ext>
            </a:extLst>
          </p:cNvPr>
          <p:cNvSpPr/>
          <p:nvPr/>
        </p:nvSpPr>
        <p:spPr>
          <a:xfrm rot="7292327">
            <a:off x="3728628" y="4250291"/>
            <a:ext cx="2020186" cy="7230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Curved Down 9">
            <a:extLst>
              <a:ext uri="{FF2B5EF4-FFF2-40B4-BE49-F238E27FC236}">
                <a16:creationId xmlns:a16="http://schemas.microsoft.com/office/drawing/2014/main" id="{B2400F21-E6F8-42CF-97C4-6F5353F4457C}"/>
              </a:ext>
            </a:extLst>
          </p:cNvPr>
          <p:cNvSpPr/>
          <p:nvPr/>
        </p:nvSpPr>
        <p:spPr>
          <a:xfrm rot="14610869">
            <a:off x="1328944" y="4201062"/>
            <a:ext cx="2020186" cy="7230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Left-Right 13">
            <a:extLst>
              <a:ext uri="{FF2B5EF4-FFF2-40B4-BE49-F238E27FC236}">
                <a16:creationId xmlns:a16="http://schemas.microsoft.com/office/drawing/2014/main" id="{1D5B4DE7-1448-4ADF-A911-E40BAC237C80}"/>
              </a:ext>
            </a:extLst>
          </p:cNvPr>
          <p:cNvSpPr/>
          <p:nvPr/>
        </p:nvSpPr>
        <p:spPr>
          <a:xfrm rot="5400000">
            <a:off x="3387033" y="4181898"/>
            <a:ext cx="304813" cy="18825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Left-Right 14">
            <a:extLst>
              <a:ext uri="{FF2B5EF4-FFF2-40B4-BE49-F238E27FC236}">
                <a16:creationId xmlns:a16="http://schemas.microsoft.com/office/drawing/2014/main" id="{A5B55922-0D60-4060-9B52-BB02BC848407}"/>
              </a:ext>
            </a:extLst>
          </p:cNvPr>
          <p:cNvSpPr/>
          <p:nvPr/>
        </p:nvSpPr>
        <p:spPr>
          <a:xfrm rot="1905131">
            <a:off x="3033336" y="3537546"/>
            <a:ext cx="304813" cy="18825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Left-Right 15">
            <a:extLst>
              <a:ext uri="{FF2B5EF4-FFF2-40B4-BE49-F238E27FC236}">
                <a16:creationId xmlns:a16="http://schemas.microsoft.com/office/drawing/2014/main" id="{9C7B2C65-4A37-4474-AD86-8FF0905DED8D}"/>
              </a:ext>
            </a:extLst>
          </p:cNvPr>
          <p:cNvSpPr/>
          <p:nvPr/>
        </p:nvSpPr>
        <p:spPr>
          <a:xfrm rot="19628320">
            <a:off x="3758748" y="3530924"/>
            <a:ext cx="304813" cy="18825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371525C-FF38-4F6A-97E3-DCC404BFB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
        <p:nvSpPr>
          <p:cNvPr id="12" name="Rectangle 11">
            <a:extLst>
              <a:ext uri="{FF2B5EF4-FFF2-40B4-BE49-F238E27FC236}">
                <a16:creationId xmlns:a16="http://schemas.microsoft.com/office/drawing/2014/main" id="{511A72B8-8667-4D93-91F2-75FFE33E0EDA}"/>
              </a:ext>
            </a:extLst>
          </p:cNvPr>
          <p:cNvSpPr/>
          <p:nvPr/>
        </p:nvSpPr>
        <p:spPr>
          <a:xfrm>
            <a:off x="6890035" y="2508286"/>
            <a:ext cx="1929522" cy="2246769"/>
          </a:xfrm>
          <a:prstGeom prst="rect">
            <a:avLst/>
          </a:prstGeom>
        </p:spPr>
        <p:txBody>
          <a:bodyPr wrap="square">
            <a:spAutoFit/>
          </a:bodyPr>
          <a:lstStyle/>
          <a:p>
            <a:r>
              <a:rPr lang="en-GB" sz="2000" dirty="0">
                <a:solidFill>
                  <a:prstClr val="black"/>
                </a:solidFill>
                <a:ea typeface="Calibri" panose="020F0502020204030204" pitchFamily="34" charset="0"/>
              </a:rPr>
              <a:t>Developed a vision and description of the ‘destination’ </a:t>
            </a:r>
          </a:p>
          <a:p>
            <a:r>
              <a:rPr lang="en-GB" sz="2000" dirty="0">
                <a:solidFill>
                  <a:prstClr val="black"/>
                </a:solidFill>
                <a:ea typeface="Calibri" panose="020F0502020204030204" pitchFamily="34" charset="0"/>
              </a:rPr>
              <a:t>at the end of the journey</a:t>
            </a:r>
            <a:endParaRPr lang="en-GB" sz="2000" dirty="0"/>
          </a:p>
        </p:txBody>
      </p:sp>
    </p:spTree>
    <p:extLst>
      <p:ext uri="{BB962C8B-B14F-4D97-AF65-F5344CB8AC3E}">
        <p14:creationId xmlns:p14="http://schemas.microsoft.com/office/powerpoint/2010/main" val="257590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sp>
        <p:nvSpPr>
          <p:cNvPr id="4" name="TextBox 3">
            <a:extLst>
              <a:ext uri="{FF2B5EF4-FFF2-40B4-BE49-F238E27FC236}">
                <a16:creationId xmlns:a16="http://schemas.microsoft.com/office/drawing/2014/main" id="{DD7A7F2F-3F5F-4587-8624-E297F765D5F9}"/>
              </a:ext>
            </a:extLst>
          </p:cNvPr>
          <p:cNvSpPr txBox="1"/>
          <p:nvPr/>
        </p:nvSpPr>
        <p:spPr>
          <a:xfrm>
            <a:off x="437785" y="837970"/>
            <a:ext cx="550303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Tools, Techniques and Resources (TTR)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‘a Toolkit for change’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2" name="Diagram 1">
            <a:extLst>
              <a:ext uri="{FF2B5EF4-FFF2-40B4-BE49-F238E27FC236}">
                <a16:creationId xmlns:a16="http://schemas.microsoft.com/office/drawing/2014/main" id="{5827CFD1-8EA3-4FCF-AB73-F2AC1969457C}"/>
              </a:ext>
            </a:extLst>
          </p:cNvPr>
          <p:cNvGraphicFramePr/>
          <p:nvPr>
            <p:extLst>
              <p:ext uri="{D42A27DB-BD31-4B8C-83A1-F6EECF244321}">
                <p14:modId xmlns:p14="http://schemas.microsoft.com/office/powerpoint/2010/main" val="233770184"/>
              </p:ext>
            </p:extLst>
          </p:nvPr>
        </p:nvGraphicFramePr>
        <p:xfrm>
          <a:off x="0" y="1605250"/>
          <a:ext cx="7024577" cy="4886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21D5D76-EC97-4DA9-9FAD-3EB748A055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
        <p:nvSpPr>
          <p:cNvPr id="6" name="Rectangle 5">
            <a:extLst>
              <a:ext uri="{FF2B5EF4-FFF2-40B4-BE49-F238E27FC236}">
                <a16:creationId xmlns:a16="http://schemas.microsoft.com/office/drawing/2014/main" id="{CC13FAA0-C055-4E0F-9FFC-0396DA99E448}"/>
              </a:ext>
            </a:extLst>
          </p:cNvPr>
          <p:cNvSpPr/>
          <p:nvPr/>
        </p:nvSpPr>
        <p:spPr>
          <a:xfrm>
            <a:off x="6496049" y="3033008"/>
            <a:ext cx="2177385" cy="2308324"/>
          </a:xfrm>
          <a:prstGeom prst="rect">
            <a:avLst/>
          </a:prstGeom>
        </p:spPr>
        <p:txBody>
          <a:bodyPr wrap="square">
            <a:spAutoFit/>
          </a:bodyPr>
          <a:lstStyle/>
          <a:p>
            <a:r>
              <a:rPr lang="en-GB" dirty="0">
                <a:solidFill>
                  <a:prstClr val="black"/>
                </a:solidFill>
                <a:ea typeface="Calibri" panose="020F0502020204030204" pitchFamily="34" charset="0"/>
              </a:rPr>
              <a:t>Developed a range of evidence informed tools, techniques and resources and collated learning and knowledge from other sources</a:t>
            </a:r>
            <a:endParaRPr lang="en-GB" dirty="0"/>
          </a:p>
        </p:txBody>
      </p:sp>
    </p:spTree>
    <p:extLst>
      <p:ext uri="{BB962C8B-B14F-4D97-AF65-F5344CB8AC3E}">
        <p14:creationId xmlns:p14="http://schemas.microsoft.com/office/powerpoint/2010/main" val="293044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sp>
        <p:nvSpPr>
          <p:cNvPr id="4" name="TextBox 3">
            <a:extLst>
              <a:ext uri="{FF2B5EF4-FFF2-40B4-BE49-F238E27FC236}">
                <a16:creationId xmlns:a16="http://schemas.microsoft.com/office/drawing/2014/main" id="{DD7A7F2F-3F5F-4587-8624-E297F765D5F9}"/>
              </a:ext>
            </a:extLst>
          </p:cNvPr>
          <p:cNvSpPr txBox="1"/>
          <p:nvPr/>
        </p:nvSpPr>
        <p:spPr>
          <a:xfrm>
            <a:off x="345029" y="837951"/>
            <a:ext cx="550303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Tools, Techniques and Resources (TTR)</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C559947B-B648-4149-8896-42292104A46C}"/>
              </a:ext>
            </a:extLst>
          </p:cNvPr>
          <p:cNvSpPr/>
          <p:nvPr/>
        </p:nvSpPr>
        <p:spPr>
          <a:xfrm>
            <a:off x="437785" y="1396583"/>
            <a:ext cx="8496665" cy="5740033"/>
          </a:xfrm>
          <a:prstGeom prst="rect">
            <a:avLst/>
          </a:prstGeom>
        </p:spPr>
        <p:txBody>
          <a:bodyPr wrap="square">
            <a:spAutoFit/>
          </a:bodyPr>
          <a:lstStyle/>
          <a:p>
            <a:pPr marL="457200" indent="-457200">
              <a:spcAft>
                <a:spcPts val="1200"/>
              </a:spcAft>
              <a:buFont typeface="+mj-lt"/>
              <a:buAutoNum type="arabicPeriod"/>
            </a:pPr>
            <a:r>
              <a:rPr lang="en-GB" dirty="0">
                <a:solidFill>
                  <a:srgbClr val="000000"/>
                </a:solidFill>
                <a:latin typeface="Arial" panose="020B0604020202020204" pitchFamily="34" charset="0"/>
                <a:ea typeface="Calibri" panose="020F0502020204030204" pitchFamily="34" charset="0"/>
              </a:rPr>
              <a:t>As Tables, using your laptops or any other smart device you have about your person to log into the </a:t>
            </a:r>
            <a:r>
              <a:rPr lang="en-GB" dirty="0" err="1">
                <a:solidFill>
                  <a:srgbClr val="000000"/>
                </a:solidFill>
                <a:latin typeface="Arial" panose="020B0604020202020204" pitchFamily="34" charset="0"/>
                <a:ea typeface="Calibri" panose="020F0502020204030204" pitchFamily="34" charset="0"/>
              </a:rPr>
              <a:t>wifi</a:t>
            </a:r>
            <a:r>
              <a:rPr lang="en-GB" dirty="0">
                <a:solidFill>
                  <a:srgbClr val="000000"/>
                </a:solidFill>
                <a:latin typeface="Arial" panose="020B0604020202020204" pitchFamily="34" charset="0"/>
                <a:ea typeface="Calibri" panose="020F0502020204030204" pitchFamily="34" charset="0"/>
              </a:rPr>
              <a:t> </a:t>
            </a:r>
            <a:r>
              <a:rPr lang="en-GB" i="1" dirty="0">
                <a:solidFill>
                  <a:srgbClr val="0070C0"/>
                </a:solidFill>
                <a:latin typeface="Arial" panose="020B0604020202020204" pitchFamily="34" charset="0"/>
                <a:ea typeface="Calibri" panose="020F0502020204030204" pitchFamily="34" charset="0"/>
              </a:rPr>
              <a:t>[</a:t>
            </a:r>
            <a:r>
              <a:rPr lang="en-GB" i="1" dirty="0">
                <a:solidFill>
                  <a:srgbClr val="0070C0"/>
                </a:solidFill>
              </a:rPr>
              <a:t>GLA Guest Wi-Fi</a:t>
            </a:r>
            <a:r>
              <a:rPr lang="en-GB" i="1" dirty="0">
                <a:solidFill>
                  <a:srgbClr val="0070C0"/>
                </a:solidFill>
                <a:latin typeface="Arial" panose="020B0604020202020204" pitchFamily="34" charset="0"/>
                <a:ea typeface="Calibri" panose="020F0502020204030204" pitchFamily="34" charset="0"/>
              </a:rPr>
              <a:t>]</a:t>
            </a:r>
            <a:r>
              <a:rPr lang="en-GB" dirty="0">
                <a:solidFill>
                  <a:srgbClr val="FF0000"/>
                </a:solidFill>
                <a:latin typeface="Arial" panose="020B0604020202020204" pitchFamily="34" charset="0"/>
                <a:ea typeface="Calibri" panose="020F0502020204030204" pitchFamily="34" charset="0"/>
              </a:rPr>
              <a:t> </a:t>
            </a:r>
            <a:r>
              <a:rPr lang="en-GB" dirty="0">
                <a:solidFill>
                  <a:srgbClr val="000000"/>
                </a:solidFill>
                <a:latin typeface="Arial" panose="020B0604020202020204" pitchFamily="34" charset="0"/>
                <a:ea typeface="Calibri" panose="020F0502020204030204" pitchFamily="34" charset="0"/>
              </a:rPr>
              <a:t>or otherwise access the internet</a:t>
            </a:r>
          </a:p>
          <a:p>
            <a:pPr marL="457200" indent="-457200">
              <a:spcAft>
                <a:spcPts val="1200"/>
              </a:spcAft>
              <a:buFont typeface="+mj-lt"/>
              <a:buAutoNum type="arabicPeriod"/>
            </a:pPr>
            <a:endParaRPr lang="en-GB" dirty="0">
              <a:solidFill>
                <a:srgbClr val="000000"/>
              </a:solidFill>
              <a:latin typeface="Arial" panose="020B0604020202020204" pitchFamily="34" charset="0"/>
              <a:ea typeface="Calibri" panose="020F0502020204030204" pitchFamily="34" charset="0"/>
            </a:endParaRPr>
          </a:p>
          <a:p>
            <a:pPr marL="457200" indent="-457200">
              <a:spcAft>
                <a:spcPts val="1200"/>
              </a:spcAft>
              <a:buFont typeface="+mj-lt"/>
              <a:buAutoNum type="arabicPeriod"/>
            </a:pPr>
            <a:r>
              <a:rPr lang="en-GB" dirty="0">
                <a:solidFill>
                  <a:srgbClr val="000000"/>
                </a:solidFill>
                <a:latin typeface="Arial" panose="020B0604020202020204" pitchFamily="34" charset="0"/>
                <a:ea typeface="Calibri" panose="020F0502020204030204" pitchFamily="34" charset="0"/>
              </a:rPr>
              <a:t>Using a browser of your choice access the following web address:</a:t>
            </a:r>
          </a:p>
          <a:p>
            <a:pPr>
              <a:spcAft>
                <a:spcPts val="1200"/>
              </a:spcAft>
            </a:pPr>
            <a:endParaRPr lang="en-GB" dirty="0">
              <a:solidFill>
                <a:srgbClr val="000000"/>
              </a:solidFill>
              <a:latin typeface="Arial" panose="020B0604020202020204" pitchFamily="34" charset="0"/>
              <a:ea typeface="Calibri" panose="020F0502020204030204" pitchFamily="34" charset="0"/>
            </a:endParaRPr>
          </a:p>
          <a:p>
            <a:pPr lvl="0">
              <a:spcAft>
                <a:spcPts val="1200"/>
              </a:spcAft>
            </a:pPr>
            <a:r>
              <a:rPr lang="en-GB" sz="2800" b="1" u="sng" dirty="0">
                <a:solidFill>
                  <a:srgbClr val="000000"/>
                </a:solidFill>
                <a:latin typeface="Arial" panose="020B0604020202020204" pitchFamily="34" charset="0"/>
                <a:ea typeface="Times New Roman" panose="02020603050405020304" pitchFamily="18" charset="0"/>
                <a:hlinkClick r:id="rId3"/>
              </a:rPr>
              <a:t>https://sway.office.com/5vqu6EksUqyZJ1uY?ref=Link</a:t>
            </a:r>
            <a:endParaRPr lang="en-GB" sz="2800" b="1" u="sng" dirty="0">
              <a:solidFill>
                <a:srgbClr val="000000"/>
              </a:solidFill>
              <a:latin typeface="Arial" panose="020B0604020202020204" pitchFamily="34" charset="0"/>
              <a:ea typeface="Times New Roman" panose="02020603050405020304" pitchFamily="18" charset="0"/>
            </a:endParaRPr>
          </a:p>
          <a:p>
            <a:pPr marL="342900" lvl="0" indent="-342900">
              <a:spcAft>
                <a:spcPts val="1200"/>
              </a:spcAft>
              <a:buFont typeface="+mj-lt"/>
              <a:buAutoNum type="arabicPeriod" startAt="3"/>
            </a:pPr>
            <a:endParaRPr lang="en-GB" sz="3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1200"/>
              </a:spcAft>
              <a:buFont typeface="+mj-lt"/>
              <a:buAutoNum type="arabicPeriod" startAt="3"/>
            </a:pP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Using the TTR answer the questions</a:t>
            </a:r>
          </a:p>
          <a:p>
            <a:pPr marL="342900" lvl="0" indent="-342900">
              <a:spcAft>
                <a:spcPts val="1200"/>
              </a:spcAft>
              <a:buFont typeface="+mj-lt"/>
              <a:buAutoNum type="arabicPeriod" startAt="3"/>
            </a:pPr>
            <a:endParaRPr lang="en-GB"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1200"/>
              </a:spcAft>
              <a:buFont typeface="+mj-lt"/>
              <a:buAutoNum type="arabicPeriod" startAt="3"/>
            </a:pP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Put your hand up when you’ve got the answer.  </a:t>
            </a:r>
          </a:p>
          <a:p>
            <a:pPr lvl="0">
              <a:spcAft>
                <a:spcPts val="1200"/>
              </a:spcAft>
            </a:pP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							First Hand + Right Answer = </a:t>
            </a:r>
            <a:r>
              <a:rPr lang="en-GB" b="1" dirty="0">
                <a:solidFill>
                  <a:prstClr val="black"/>
                </a:solidFill>
                <a:latin typeface="Arial" panose="020B0604020202020204" pitchFamily="34" charset="0"/>
                <a:ea typeface="Calibri" panose="020F0502020204030204" pitchFamily="34" charset="0"/>
                <a:cs typeface="Arial" panose="020B0604020202020204" pitchFamily="34" charset="0"/>
              </a:rPr>
              <a:t>POINTS</a:t>
            </a: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a:spcAft>
                <a:spcPts val="1200"/>
              </a:spcAft>
            </a:pP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b="1" dirty="0">
                <a:solidFill>
                  <a:prstClr val="black"/>
                </a:solidFill>
                <a:latin typeface="Arial" panose="020B0604020202020204" pitchFamily="34" charset="0"/>
                <a:ea typeface="Calibri" panose="020F0502020204030204" pitchFamily="34" charset="0"/>
                <a:cs typeface="Arial" panose="020B0604020202020204" pitchFamily="34" charset="0"/>
              </a:rPr>
              <a:t>POINTS </a:t>
            </a: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b="1" dirty="0">
                <a:solidFill>
                  <a:prstClr val="black"/>
                </a:solidFill>
                <a:latin typeface="Arial" panose="020B0604020202020204" pitchFamily="34" charset="0"/>
                <a:ea typeface="Calibri" panose="020F0502020204030204" pitchFamily="34" charset="0"/>
                <a:cs typeface="Arial" panose="020B0604020202020204" pitchFamily="34" charset="0"/>
              </a:rPr>
              <a:t>Prizes</a:t>
            </a:r>
          </a:p>
          <a:p>
            <a:pPr marL="457200" indent="-457200">
              <a:spcAft>
                <a:spcPts val="1200"/>
              </a:spcAft>
              <a:buFont typeface="+mj-lt"/>
              <a:buAutoNum type="arabicPeriod" startAt="3"/>
            </a:pPr>
            <a:endParaRPr lang="en-GB" dirty="0">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FC5D44EC-F00B-427C-8CEE-7FD4699E5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Tree>
    <p:extLst>
      <p:ext uri="{BB962C8B-B14F-4D97-AF65-F5344CB8AC3E}">
        <p14:creationId xmlns:p14="http://schemas.microsoft.com/office/powerpoint/2010/main" val="4163937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S900388269[1].wav">
            <a:hlinkClick r:id="" action="ppaction://media"/>
            <a:extLst>
              <a:ext uri="{FF2B5EF4-FFF2-40B4-BE49-F238E27FC236}">
                <a16:creationId xmlns:a16="http://schemas.microsoft.com/office/drawing/2014/main" id="{B03B7186-D46E-459D-8308-3A1664F58244}"/>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flipH="1">
            <a:off x="7086135" y="5152699"/>
            <a:ext cx="141413" cy="141413"/>
          </a:xfrm>
          <a:prstGeom prst="rect">
            <a:avLst/>
          </a:prstGeom>
        </p:spPr>
      </p:pic>
      <p:sp>
        <p:nvSpPr>
          <p:cNvPr id="17" name="Rectangle 16">
            <a:extLst>
              <a:ext uri="{FF2B5EF4-FFF2-40B4-BE49-F238E27FC236}">
                <a16:creationId xmlns:a16="http://schemas.microsoft.com/office/drawing/2014/main" id="{72C7C37D-1DEB-4E48-9FAA-0D9CF31F9ED7}"/>
              </a:ext>
            </a:extLst>
          </p:cNvPr>
          <p:cNvSpPr>
            <a:spLocks noChangeArrowheads="1"/>
          </p:cNvSpPr>
          <p:nvPr/>
        </p:nvSpPr>
        <p:spPr bwMode="auto">
          <a:xfrm>
            <a:off x="1095935" y="2242297"/>
            <a:ext cx="7200900" cy="3200400"/>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defTabSz="685800" fontAlgn="base">
              <a:spcBef>
                <a:spcPct val="0"/>
              </a:spcBef>
              <a:spcAft>
                <a:spcPct val="0"/>
              </a:spcAft>
            </a:pPr>
            <a:endParaRPr lang="en-GB" sz="1350">
              <a:solidFill>
                <a:srgbClr val="000000"/>
              </a:solidFill>
              <a:latin typeface="Arial" charset="0"/>
              <a:cs typeface="Arial" charset="0"/>
            </a:endParaRPr>
          </a:p>
        </p:txBody>
      </p:sp>
      <p:sp>
        <p:nvSpPr>
          <p:cNvPr id="19" name="Text Box 5">
            <a:extLst>
              <a:ext uri="{FF2B5EF4-FFF2-40B4-BE49-F238E27FC236}">
                <a16:creationId xmlns:a16="http://schemas.microsoft.com/office/drawing/2014/main" id="{8535D202-3322-4B05-BE6F-B9A5904597C5}"/>
              </a:ext>
            </a:extLst>
          </p:cNvPr>
          <p:cNvSpPr txBox="1">
            <a:spLocks noChangeArrowheads="1"/>
          </p:cNvSpPr>
          <p:nvPr/>
        </p:nvSpPr>
        <p:spPr bwMode="auto">
          <a:xfrm>
            <a:off x="7247621" y="5004116"/>
            <a:ext cx="1007007" cy="461665"/>
          </a:xfrm>
          <a:prstGeom prst="rect">
            <a:avLst/>
          </a:prstGeom>
          <a:noFill/>
          <a:ln w="9525">
            <a:noFill/>
            <a:miter lim="800000"/>
            <a:headEnd/>
            <a:tailEnd/>
          </a:ln>
          <a:effectLst/>
        </p:spPr>
        <p:txBody>
          <a:bodyPr wrap="none">
            <a:spAutoFit/>
          </a:bodyPr>
          <a:lstStyle/>
          <a:p>
            <a:pPr defTabSz="685800" fontAlgn="base">
              <a:spcBef>
                <a:spcPct val="0"/>
              </a:spcBef>
              <a:spcAft>
                <a:spcPct val="0"/>
              </a:spcAft>
            </a:pPr>
            <a:r>
              <a:rPr lang="en-GB" sz="2400" dirty="0">
                <a:solidFill>
                  <a:srgbClr val="000000"/>
                </a:solidFill>
                <a:latin typeface="Arial" charset="0"/>
                <a:cs typeface="Arial" charset="0"/>
              </a:rPr>
              <a:t>Finish</a:t>
            </a:r>
            <a:endParaRPr lang="en-GB" sz="3600" dirty="0">
              <a:solidFill>
                <a:srgbClr val="000000"/>
              </a:solidFill>
              <a:latin typeface="Arial" charset="0"/>
              <a:cs typeface="Arial" charset="0"/>
            </a:endParaRPr>
          </a:p>
        </p:txBody>
      </p:sp>
      <p:sp>
        <p:nvSpPr>
          <p:cNvPr id="2" name="Title 1">
            <a:extLst>
              <a:ext uri="{FF2B5EF4-FFF2-40B4-BE49-F238E27FC236}">
                <a16:creationId xmlns:a16="http://schemas.microsoft.com/office/drawing/2014/main" id="{272B7285-DDD6-4F5D-9A4E-1746D52C8E35}"/>
              </a:ext>
            </a:extLst>
          </p:cNvPr>
          <p:cNvSpPr>
            <a:spLocks noGrp="1"/>
          </p:cNvSpPr>
          <p:nvPr>
            <p:ph type="title"/>
          </p:nvPr>
        </p:nvSpPr>
        <p:spPr>
          <a:xfrm>
            <a:off x="508001" y="1099295"/>
            <a:ext cx="6447501" cy="990600"/>
          </a:xfrm>
          <a:noFill/>
        </p:spPr>
        <p:txBody>
          <a:bodyPr>
            <a:normAutofit/>
          </a:bodyPr>
          <a:lstStyle/>
          <a:p>
            <a:r>
              <a:rPr lang="en-GB" sz="3300" b="1" dirty="0">
                <a:ln>
                  <a:solidFill>
                    <a:schemeClr val="bg1"/>
                  </a:solidFill>
                </a:ln>
              </a:rPr>
              <a:t>TTR POP QUIZ</a:t>
            </a:r>
          </a:p>
        </p:txBody>
      </p:sp>
      <p:sp>
        <p:nvSpPr>
          <p:cNvPr id="4" name="Content Placeholder 2">
            <a:extLst>
              <a:ext uri="{FF2B5EF4-FFF2-40B4-BE49-F238E27FC236}">
                <a16:creationId xmlns:a16="http://schemas.microsoft.com/office/drawing/2014/main" id="{83C82E26-26A2-480F-AF13-CF4B5B2431F9}"/>
              </a:ext>
            </a:extLst>
          </p:cNvPr>
          <p:cNvSpPr>
            <a:spLocks noGrp="1"/>
          </p:cNvSpPr>
          <p:nvPr>
            <p:ph idx="1"/>
          </p:nvPr>
        </p:nvSpPr>
        <p:spPr>
          <a:xfrm>
            <a:off x="1095936" y="2242297"/>
            <a:ext cx="8188529" cy="2456981"/>
          </a:xfrm>
        </p:spPr>
        <p:txBody>
          <a:bodyPr>
            <a:normAutofit/>
          </a:bodyPr>
          <a:lstStyle/>
          <a:p>
            <a:pPr marL="0" indent="0">
              <a:buNone/>
            </a:pPr>
            <a:r>
              <a:rPr lang="en-GB" sz="2400" dirty="0">
                <a:solidFill>
                  <a:srgbClr val="000000"/>
                </a:solidFill>
                <a:latin typeface="Arial" panose="020B0604020202020204" pitchFamily="34" charset="0"/>
                <a:ea typeface="Calibri" panose="020F0502020204030204" pitchFamily="34" charset="0"/>
              </a:rPr>
              <a:t>1. What is the TTR intended to do?</a:t>
            </a:r>
          </a:p>
          <a:p>
            <a:pPr marL="0" indent="0">
              <a:buNone/>
            </a:pPr>
            <a:endParaRPr lang="en-GB" sz="2400" b="1" dirty="0"/>
          </a:p>
        </p:txBody>
      </p:sp>
      <p:sp>
        <p:nvSpPr>
          <p:cNvPr id="8" name="Rectangle 7">
            <a:extLst>
              <a:ext uri="{FF2B5EF4-FFF2-40B4-BE49-F238E27FC236}">
                <a16:creationId xmlns:a16="http://schemas.microsoft.com/office/drawing/2014/main" id="{2E9A4BFC-D604-4AD7-B8B8-94512CF9819C}"/>
              </a:ext>
            </a:extLst>
          </p:cNvPr>
          <p:cNvSpPr/>
          <p:nvPr/>
        </p:nvSpPr>
        <p:spPr>
          <a:xfrm>
            <a:off x="1095935" y="5563917"/>
            <a:ext cx="4630948" cy="461665"/>
          </a:xfrm>
          <a:prstGeom prst="rect">
            <a:avLst/>
          </a:prstGeom>
        </p:spPr>
        <p:txBody>
          <a:bodyPr wrap="none">
            <a:spAutoFit/>
          </a:bodyPr>
          <a:lstStyle/>
          <a:p>
            <a:pPr>
              <a:spcAft>
                <a:spcPts val="1200"/>
              </a:spcAft>
            </a:pPr>
            <a:r>
              <a:rPr lang="en-GB" sz="2400" dirty="0">
                <a:solidFill>
                  <a:srgbClr val="FF0000"/>
                </a:solidFill>
                <a:latin typeface="Arial" panose="020B0604020202020204" pitchFamily="34" charset="0"/>
                <a:ea typeface="Calibri" panose="020F0502020204030204" pitchFamily="34" charset="0"/>
              </a:rPr>
              <a:t>HINT:  Copyright is a step too far</a:t>
            </a:r>
          </a:p>
        </p:txBody>
      </p:sp>
      <p:pic>
        <p:nvPicPr>
          <p:cNvPr id="9" name="Picture 8">
            <a:extLst>
              <a:ext uri="{FF2B5EF4-FFF2-40B4-BE49-F238E27FC236}">
                <a16:creationId xmlns:a16="http://schemas.microsoft.com/office/drawing/2014/main" id="{12D2E7AE-7E92-4CB1-9200-B7F5EB207C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Tree>
    <p:extLst>
      <p:ext uri="{BB962C8B-B14F-4D97-AF65-F5344CB8AC3E}">
        <p14:creationId xmlns:p14="http://schemas.microsoft.com/office/powerpoint/2010/main" val="73642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60000"/>
                                        <p:tgtEl>
                                          <p:spTgt spid="17"/>
                                        </p:tgtEl>
                                      </p:cBhvr>
                                    </p:animEffect>
                                  </p:childTnLst>
                                </p:cTn>
                              </p:par>
                              <p:par>
                                <p:cTn id="8" presetID="31" presetClass="entr" presetSubtype="0" fill="hold" grpId="0" nodeType="withEffect">
                                  <p:stCondLst>
                                    <p:cond delay="20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 fill="hold"/>
                                        <p:tgtEl>
                                          <p:spTgt spid="8"/>
                                        </p:tgtEl>
                                        <p:attrNameLst>
                                          <p:attrName>ppt_w</p:attrName>
                                        </p:attrNameLst>
                                      </p:cBhvr>
                                      <p:tavLst>
                                        <p:tav tm="0">
                                          <p:val>
                                            <p:fltVal val="0"/>
                                          </p:val>
                                        </p:tav>
                                        <p:tav tm="100000">
                                          <p:val>
                                            <p:strVal val="#ppt_w"/>
                                          </p:val>
                                        </p:tav>
                                      </p:tavLst>
                                    </p:anim>
                                    <p:anim calcmode="lin" valueType="num">
                                      <p:cBhvr>
                                        <p:cTn id="11" dur="10" fill="hold"/>
                                        <p:tgtEl>
                                          <p:spTgt spid="8"/>
                                        </p:tgtEl>
                                        <p:attrNameLst>
                                          <p:attrName>ppt_h</p:attrName>
                                        </p:attrNameLst>
                                      </p:cBhvr>
                                      <p:tavLst>
                                        <p:tav tm="0">
                                          <p:val>
                                            <p:fltVal val="0"/>
                                          </p:val>
                                        </p:tav>
                                        <p:tav tm="100000">
                                          <p:val>
                                            <p:strVal val="#ppt_h"/>
                                          </p:val>
                                        </p:tav>
                                      </p:tavLst>
                                    </p:anim>
                                    <p:anim calcmode="lin" valueType="num">
                                      <p:cBhvr>
                                        <p:cTn id="12" dur="10" fill="hold"/>
                                        <p:tgtEl>
                                          <p:spTgt spid="8"/>
                                        </p:tgtEl>
                                        <p:attrNameLst>
                                          <p:attrName>style.rotation</p:attrName>
                                        </p:attrNameLst>
                                      </p:cBhvr>
                                      <p:tavLst>
                                        <p:tav tm="0">
                                          <p:val>
                                            <p:fltVal val="90"/>
                                          </p:val>
                                        </p:tav>
                                        <p:tav tm="100000">
                                          <p:val>
                                            <p:fltVal val="0"/>
                                          </p:val>
                                        </p:tav>
                                      </p:tavLst>
                                    </p:anim>
                                    <p:animEffect transition="in" filter="fade">
                                      <p:cBhvr>
                                        <p:cTn id="13" dur="10"/>
                                        <p:tgtEl>
                                          <p:spTgt spid="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5" name="laser.wav"/>
                                        </p:tgtEl>
                                      </p:cMediaNode>
                                    </p:audio>
                                  </p:subTnLst>
                                </p:cTn>
                              </p:par>
                              <p:par>
                                <p:cTn id="17" presetID="1" presetClass="mediacall" presetSubtype="0" fill="hold" nodeType="withEffect">
                                  <p:stCondLst>
                                    <p:cond delay="0"/>
                                  </p:stCondLst>
                                  <p:childTnLst>
                                    <p:cmd type="call" cmd="playFrom(0.0)">
                                      <p:cBhvr>
                                        <p:cTn id="18" dur="7047"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17" grpId="0" animBg="1"/>
      <p:bldP spid="19"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S900388269[1].wav">
            <a:hlinkClick r:id="" action="ppaction://media"/>
            <a:extLst>
              <a:ext uri="{FF2B5EF4-FFF2-40B4-BE49-F238E27FC236}">
                <a16:creationId xmlns:a16="http://schemas.microsoft.com/office/drawing/2014/main" id="{B03B7186-D46E-459D-8308-3A1664F58244}"/>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flipH="1">
            <a:off x="7086135" y="5152699"/>
            <a:ext cx="141413" cy="141413"/>
          </a:xfrm>
          <a:prstGeom prst="rect">
            <a:avLst/>
          </a:prstGeom>
        </p:spPr>
      </p:pic>
      <p:sp>
        <p:nvSpPr>
          <p:cNvPr id="17" name="Rectangle 16">
            <a:extLst>
              <a:ext uri="{FF2B5EF4-FFF2-40B4-BE49-F238E27FC236}">
                <a16:creationId xmlns:a16="http://schemas.microsoft.com/office/drawing/2014/main" id="{72C7C37D-1DEB-4E48-9FAA-0D9CF31F9ED7}"/>
              </a:ext>
            </a:extLst>
          </p:cNvPr>
          <p:cNvSpPr>
            <a:spLocks noChangeArrowheads="1"/>
          </p:cNvSpPr>
          <p:nvPr/>
        </p:nvSpPr>
        <p:spPr bwMode="auto">
          <a:xfrm>
            <a:off x="1095935" y="2242297"/>
            <a:ext cx="7200900" cy="3200400"/>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defTabSz="685800" fontAlgn="base">
              <a:spcBef>
                <a:spcPct val="0"/>
              </a:spcBef>
              <a:spcAft>
                <a:spcPct val="0"/>
              </a:spcAft>
            </a:pPr>
            <a:endParaRPr lang="en-GB" sz="1350">
              <a:solidFill>
                <a:srgbClr val="000000"/>
              </a:solidFill>
              <a:latin typeface="Arial" charset="0"/>
              <a:cs typeface="Arial" charset="0"/>
            </a:endParaRPr>
          </a:p>
        </p:txBody>
      </p:sp>
      <p:sp>
        <p:nvSpPr>
          <p:cNvPr id="19" name="Text Box 5">
            <a:extLst>
              <a:ext uri="{FF2B5EF4-FFF2-40B4-BE49-F238E27FC236}">
                <a16:creationId xmlns:a16="http://schemas.microsoft.com/office/drawing/2014/main" id="{8535D202-3322-4B05-BE6F-B9A5904597C5}"/>
              </a:ext>
            </a:extLst>
          </p:cNvPr>
          <p:cNvSpPr txBox="1">
            <a:spLocks noChangeArrowheads="1"/>
          </p:cNvSpPr>
          <p:nvPr/>
        </p:nvSpPr>
        <p:spPr bwMode="auto">
          <a:xfrm>
            <a:off x="7247621" y="5004116"/>
            <a:ext cx="1007007" cy="461665"/>
          </a:xfrm>
          <a:prstGeom prst="rect">
            <a:avLst/>
          </a:prstGeom>
          <a:noFill/>
          <a:ln w="9525">
            <a:noFill/>
            <a:miter lim="800000"/>
            <a:headEnd/>
            <a:tailEnd/>
          </a:ln>
          <a:effectLst/>
        </p:spPr>
        <p:txBody>
          <a:bodyPr wrap="none">
            <a:spAutoFit/>
          </a:bodyPr>
          <a:lstStyle/>
          <a:p>
            <a:pPr defTabSz="685800" fontAlgn="base">
              <a:spcBef>
                <a:spcPct val="0"/>
              </a:spcBef>
              <a:spcAft>
                <a:spcPct val="0"/>
              </a:spcAft>
            </a:pPr>
            <a:r>
              <a:rPr lang="en-GB" sz="2400" dirty="0">
                <a:solidFill>
                  <a:srgbClr val="000000"/>
                </a:solidFill>
                <a:latin typeface="Arial" charset="0"/>
                <a:cs typeface="Arial" charset="0"/>
              </a:rPr>
              <a:t>Finish</a:t>
            </a:r>
            <a:endParaRPr lang="en-GB" sz="3600" dirty="0">
              <a:solidFill>
                <a:srgbClr val="000000"/>
              </a:solidFill>
              <a:latin typeface="Arial" charset="0"/>
              <a:cs typeface="Arial" charset="0"/>
            </a:endParaRPr>
          </a:p>
        </p:txBody>
      </p:sp>
      <p:sp>
        <p:nvSpPr>
          <p:cNvPr id="2" name="Title 1">
            <a:extLst>
              <a:ext uri="{FF2B5EF4-FFF2-40B4-BE49-F238E27FC236}">
                <a16:creationId xmlns:a16="http://schemas.microsoft.com/office/drawing/2014/main" id="{272B7285-DDD6-4F5D-9A4E-1746D52C8E35}"/>
              </a:ext>
            </a:extLst>
          </p:cNvPr>
          <p:cNvSpPr>
            <a:spLocks noGrp="1"/>
          </p:cNvSpPr>
          <p:nvPr>
            <p:ph type="title"/>
          </p:nvPr>
        </p:nvSpPr>
        <p:spPr>
          <a:xfrm>
            <a:off x="508001" y="1099295"/>
            <a:ext cx="6447501" cy="990600"/>
          </a:xfrm>
          <a:noFill/>
        </p:spPr>
        <p:txBody>
          <a:bodyPr>
            <a:normAutofit/>
          </a:bodyPr>
          <a:lstStyle/>
          <a:p>
            <a:r>
              <a:rPr lang="en-GB" sz="3300" b="1" dirty="0">
                <a:ln>
                  <a:solidFill>
                    <a:schemeClr val="bg1"/>
                  </a:solidFill>
                </a:ln>
              </a:rPr>
              <a:t>TTR POP QUIZ</a:t>
            </a:r>
          </a:p>
        </p:txBody>
      </p:sp>
      <p:sp>
        <p:nvSpPr>
          <p:cNvPr id="4" name="Content Placeholder 2">
            <a:extLst>
              <a:ext uri="{FF2B5EF4-FFF2-40B4-BE49-F238E27FC236}">
                <a16:creationId xmlns:a16="http://schemas.microsoft.com/office/drawing/2014/main" id="{83C82E26-26A2-480F-AF13-CF4B5B2431F9}"/>
              </a:ext>
            </a:extLst>
          </p:cNvPr>
          <p:cNvSpPr>
            <a:spLocks noGrp="1"/>
          </p:cNvSpPr>
          <p:nvPr>
            <p:ph idx="1"/>
          </p:nvPr>
        </p:nvSpPr>
        <p:spPr>
          <a:xfrm>
            <a:off x="1095937" y="2242297"/>
            <a:ext cx="7200898" cy="2456981"/>
          </a:xfrm>
        </p:spPr>
        <p:txBody>
          <a:bodyPr>
            <a:normAutofit/>
          </a:bodyPr>
          <a:lstStyle/>
          <a:p>
            <a:pPr marL="0" indent="0">
              <a:buNone/>
            </a:pPr>
            <a:r>
              <a:rPr lang="en-GB" sz="2400" dirty="0">
                <a:solidFill>
                  <a:srgbClr val="000000"/>
                </a:solidFill>
                <a:latin typeface="Arial" panose="020B0604020202020204" pitchFamily="34" charset="0"/>
                <a:ea typeface="Calibri" panose="020F0502020204030204" pitchFamily="34" charset="0"/>
              </a:rPr>
              <a:t>2.  How do you select the individual sections of the TTR?</a:t>
            </a:r>
            <a:endParaRPr lang="en-GB" sz="2400" b="1" dirty="0"/>
          </a:p>
        </p:txBody>
      </p:sp>
      <p:sp>
        <p:nvSpPr>
          <p:cNvPr id="8" name="Rectangle 7">
            <a:extLst>
              <a:ext uri="{FF2B5EF4-FFF2-40B4-BE49-F238E27FC236}">
                <a16:creationId xmlns:a16="http://schemas.microsoft.com/office/drawing/2014/main" id="{2E9A4BFC-D604-4AD7-B8B8-94512CF9819C}"/>
              </a:ext>
            </a:extLst>
          </p:cNvPr>
          <p:cNvSpPr/>
          <p:nvPr/>
        </p:nvSpPr>
        <p:spPr>
          <a:xfrm>
            <a:off x="1095935" y="5563917"/>
            <a:ext cx="5918159" cy="461665"/>
          </a:xfrm>
          <a:prstGeom prst="rect">
            <a:avLst/>
          </a:prstGeom>
        </p:spPr>
        <p:txBody>
          <a:bodyPr wrap="none">
            <a:spAutoFit/>
          </a:bodyPr>
          <a:lstStyle/>
          <a:p>
            <a:pPr>
              <a:spcAft>
                <a:spcPts val="1200"/>
              </a:spcAft>
            </a:pPr>
            <a:r>
              <a:rPr lang="en-GB" sz="2400" dirty="0">
                <a:solidFill>
                  <a:srgbClr val="FF0000"/>
                </a:solidFill>
                <a:latin typeface="Arial" panose="020B0604020202020204" pitchFamily="34" charset="0"/>
                <a:ea typeface="Calibri" panose="020F0502020204030204" pitchFamily="34" charset="0"/>
              </a:rPr>
              <a:t>HINT:  How do you use this compendium?</a:t>
            </a:r>
          </a:p>
        </p:txBody>
      </p:sp>
      <p:pic>
        <p:nvPicPr>
          <p:cNvPr id="9" name="Picture 8">
            <a:extLst>
              <a:ext uri="{FF2B5EF4-FFF2-40B4-BE49-F238E27FC236}">
                <a16:creationId xmlns:a16="http://schemas.microsoft.com/office/drawing/2014/main" id="{FD0698DE-D764-4BCD-BB03-C9F07EAF8A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Tree>
    <p:extLst>
      <p:ext uri="{BB962C8B-B14F-4D97-AF65-F5344CB8AC3E}">
        <p14:creationId xmlns:p14="http://schemas.microsoft.com/office/powerpoint/2010/main" val="13761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60000"/>
                                        <p:tgtEl>
                                          <p:spTgt spid="17"/>
                                        </p:tgtEl>
                                      </p:cBhvr>
                                    </p:animEffect>
                                  </p:childTnLst>
                                </p:cTn>
                              </p:par>
                              <p:par>
                                <p:cTn id="8" presetID="31" presetClass="entr" presetSubtype="0" fill="hold" grpId="0" nodeType="withEffect">
                                  <p:stCondLst>
                                    <p:cond delay="20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 fill="hold"/>
                                        <p:tgtEl>
                                          <p:spTgt spid="8"/>
                                        </p:tgtEl>
                                        <p:attrNameLst>
                                          <p:attrName>ppt_w</p:attrName>
                                        </p:attrNameLst>
                                      </p:cBhvr>
                                      <p:tavLst>
                                        <p:tav tm="0">
                                          <p:val>
                                            <p:fltVal val="0"/>
                                          </p:val>
                                        </p:tav>
                                        <p:tav tm="100000">
                                          <p:val>
                                            <p:strVal val="#ppt_w"/>
                                          </p:val>
                                        </p:tav>
                                      </p:tavLst>
                                    </p:anim>
                                    <p:anim calcmode="lin" valueType="num">
                                      <p:cBhvr>
                                        <p:cTn id="11" dur="10" fill="hold"/>
                                        <p:tgtEl>
                                          <p:spTgt spid="8"/>
                                        </p:tgtEl>
                                        <p:attrNameLst>
                                          <p:attrName>ppt_h</p:attrName>
                                        </p:attrNameLst>
                                      </p:cBhvr>
                                      <p:tavLst>
                                        <p:tav tm="0">
                                          <p:val>
                                            <p:fltVal val="0"/>
                                          </p:val>
                                        </p:tav>
                                        <p:tav tm="100000">
                                          <p:val>
                                            <p:strVal val="#ppt_h"/>
                                          </p:val>
                                        </p:tav>
                                      </p:tavLst>
                                    </p:anim>
                                    <p:anim calcmode="lin" valueType="num">
                                      <p:cBhvr>
                                        <p:cTn id="12" dur="10" fill="hold"/>
                                        <p:tgtEl>
                                          <p:spTgt spid="8"/>
                                        </p:tgtEl>
                                        <p:attrNameLst>
                                          <p:attrName>style.rotation</p:attrName>
                                        </p:attrNameLst>
                                      </p:cBhvr>
                                      <p:tavLst>
                                        <p:tav tm="0">
                                          <p:val>
                                            <p:fltVal val="90"/>
                                          </p:val>
                                        </p:tav>
                                        <p:tav tm="100000">
                                          <p:val>
                                            <p:fltVal val="0"/>
                                          </p:val>
                                        </p:tav>
                                      </p:tavLst>
                                    </p:anim>
                                    <p:animEffect transition="in" filter="fade">
                                      <p:cBhvr>
                                        <p:cTn id="13" dur="10"/>
                                        <p:tgtEl>
                                          <p:spTgt spid="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5" name="laser.wav"/>
                                        </p:tgtEl>
                                      </p:cMediaNode>
                                    </p:audio>
                                  </p:subTnLst>
                                </p:cTn>
                              </p:par>
                              <p:par>
                                <p:cTn id="17" presetID="1" presetClass="mediacall" presetSubtype="0" fill="hold" nodeType="withEffect">
                                  <p:stCondLst>
                                    <p:cond delay="0"/>
                                  </p:stCondLst>
                                  <p:childTnLst>
                                    <p:cmd type="call" cmd="playFrom(0.0)">
                                      <p:cBhvr>
                                        <p:cTn id="18" dur="7048"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17" grpId="0" animBg="1"/>
      <p:bldP spid="19"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S900388269[1].wav">
            <a:hlinkClick r:id="" action="ppaction://media"/>
            <a:extLst>
              <a:ext uri="{FF2B5EF4-FFF2-40B4-BE49-F238E27FC236}">
                <a16:creationId xmlns:a16="http://schemas.microsoft.com/office/drawing/2014/main" id="{B03B7186-D46E-459D-8308-3A1664F58244}"/>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flipH="1">
            <a:off x="7086135" y="5152699"/>
            <a:ext cx="141413" cy="141413"/>
          </a:xfrm>
          <a:prstGeom prst="rect">
            <a:avLst/>
          </a:prstGeom>
        </p:spPr>
      </p:pic>
      <p:sp>
        <p:nvSpPr>
          <p:cNvPr id="17" name="Rectangle 16">
            <a:extLst>
              <a:ext uri="{FF2B5EF4-FFF2-40B4-BE49-F238E27FC236}">
                <a16:creationId xmlns:a16="http://schemas.microsoft.com/office/drawing/2014/main" id="{72C7C37D-1DEB-4E48-9FAA-0D9CF31F9ED7}"/>
              </a:ext>
            </a:extLst>
          </p:cNvPr>
          <p:cNvSpPr>
            <a:spLocks noChangeArrowheads="1"/>
          </p:cNvSpPr>
          <p:nvPr/>
        </p:nvSpPr>
        <p:spPr bwMode="auto">
          <a:xfrm>
            <a:off x="1095935" y="2242297"/>
            <a:ext cx="7200900" cy="3200400"/>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defTabSz="685800" fontAlgn="base">
              <a:spcBef>
                <a:spcPct val="0"/>
              </a:spcBef>
              <a:spcAft>
                <a:spcPct val="0"/>
              </a:spcAft>
            </a:pPr>
            <a:endParaRPr lang="en-GB" sz="1350">
              <a:solidFill>
                <a:srgbClr val="000000"/>
              </a:solidFill>
              <a:latin typeface="Arial" charset="0"/>
              <a:cs typeface="Arial" charset="0"/>
            </a:endParaRPr>
          </a:p>
        </p:txBody>
      </p:sp>
      <p:sp>
        <p:nvSpPr>
          <p:cNvPr id="19" name="Text Box 5">
            <a:extLst>
              <a:ext uri="{FF2B5EF4-FFF2-40B4-BE49-F238E27FC236}">
                <a16:creationId xmlns:a16="http://schemas.microsoft.com/office/drawing/2014/main" id="{8535D202-3322-4B05-BE6F-B9A5904597C5}"/>
              </a:ext>
            </a:extLst>
          </p:cNvPr>
          <p:cNvSpPr txBox="1">
            <a:spLocks noChangeArrowheads="1"/>
          </p:cNvSpPr>
          <p:nvPr/>
        </p:nvSpPr>
        <p:spPr bwMode="auto">
          <a:xfrm>
            <a:off x="7247621" y="5004116"/>
            <a:ext cx="1007007" cy="461665"/>
          </a:xfrm>
          <a:prstGeom prst="rect">
            <a:avLst/>
          </a:prstGeom>
          <a:noFill/>
          <a:ln w="9525">
            <a:noFill/>
            <a:miter lim="800000"/>
            <a:headEnd/>
            <a:tailEnd/>
          </a:ln>
          <a:effectLst/>
        </p:spPr>
        <p:txBody>
          <a:bodyPr wrap="none">
            <a:spAutoFit/>
          </a:bodyPr>
          <a:lstStyle/>
          <a:p>
            <a:pPr defTabSz="685800" fontAlgn="base">
              <a:spcBef>
                <a:spcPct val="0"/>
              </a:spcBef>
              <a:spcAft>
                <a:spcPct val="0"/>
              </a:spcAft>
            </a:pPr>
            <a:r>
              <a:rPr lang="en-GB" sz="2400" dirty="0">
                <a:solidFill>
                  <a:srgbClr val="000000"/>
                </a:solidFill>
                <a:latin typeface="Arial" charset="0"/>
                <a:cs typeface="Arial" charset="0"/>
              </a:rPr>
              <a:t>Finish</a:t>
            </a:r>
            <a:endParaRPr lang="en-GB" sz="3600" dirty="0">
              <a:solidFill>
                <a:srgbClr val="000000"/>
              </a:solidFill>
              <a:latin typeface="Arial" charset="0"/>
              <a:cs typeface="Arial" charset="0"/>
            </a:endParaRPr>
          </a:p>
        </p:txBody>
      </p:sp>
      <p:sp>
        <p:nvSpPr>
          <p:cNvPr id="2" name="Title 1">
            <a:extLst>
              <a:ext uri="{FF2B5EF4-FFF2-40B4-BE49-F238E27FC236}">
                <a16:creationId xmlns:a16="http://schemas.microsoft.com/office/drawing/2014/main" id="{272B7285-DDD6-4F5D-9A4E-1746D52C8E35}"/>
              </a:ext>
            </a:extLst>
          </p:cNvPr>
          <p:cNvSpPr>
            <a:spLocks noGrp="1"/>
          </p:cNvSpPr>
          <p:nvPr>
            <p:ph type="title"/>
          </p:nvPr>
        </p:nvSpPr>
        <p:spPr>
          <a:xfrm>
            <a:off x="508001" y="1099295"/>
            <a:ext cx="6447501" cy="990600"/>
          </a:xfrm>
          <a:noFill/>
        </p:spPr>
        <p:txBody>
          <a:bodyPr>
            <a:normAutofit/>
          </a:bodyPr>
          <a:lstStyle/>
          <a:p>
            <a:r>
              <a:rPr lang="en-GB" sz="3300" b="1" dirty="0">
                <a:ln>
                  <a:solidFill>
                    <a:schemeClr val="bg1"/>
                  </a:solidFill>
                </a:ln>
              </a:rPr>
              <a:t>TTR POP QUIZ</a:t>
            </a:r>
          </a:p>
        </p:txBody>
      </p:sp>
      <p:sp>
        <p:nvSpPr>
          <p:cNvPr id="4" name="Content Placeholder 2">
            <a:extLst>
              <a:ext uri="{FF2B5EF4-FFF2-40B4-BE49-F238E27FC236}">
                <a16:creationId xmlns:a16="http://schemas.microsoft.com/office/drawing/2014/main" id="{83C82E26-26A2-480F-AF13-CF4B5B2431F9}"/>
              </a:ext>
            </a:extLst>
          </p:cNvPr>
          <p:cNvSpPr>
            <a:spLocks noGrp="1"/>
          </p:cNvSpPr>
          <p:nvPr>
            <p:ph idx="1"/>
          </p:nvPr>
        </p:nvSpPr>
        <p:spPr>
          <a:xfrm>
            <a:off x="1095936" y="2242297"/>
            <a:ext cx="7200899" cy="2456981"/>
          </a:xfrm>
        </p:spPr>
        <p:txBody>
          <a:bodyPr>
            <a:normAutofit/>
          </a:bodyPr>
          <a:lstStyle/>
          <a:p>
            <a:pPr marL="0" indent="0">
              <a:spcAft>
                <a:spcPts val="1200"/>
              </a:spcAft>
              <a:buNone/>
            </a:pPr>
            <a:r>
              <a:rPr lang="en-GB" sz="2400" dirty="0">
                <a:solidFill>
                  <a:srgbClr val="000000"/>
                </a:solidFill>
                <a:latin typeface="Arial" panose="020B0604020202020204" pitchFamily="34" charset="0"/>
                <a:ea typeface="Calibri" panose="020F0502020204030204" pitchFamily="34" charset="0"/>
              </a:rPr>
              <a:t>3.  What is the title of section 5 of the full version of the Destination Map?</a:t>
            </a:r>
          </a:p>
          <a:p>
            <a:pPr marL="0" indent="0">
              <a:buNone/>
            </a:pPr>
            <a:endParaRPr lang="en-GB" sz="2400" b="1" dirty="0"/>
          </a:p>
        </p:txBody>
      </p:sp>
      <p:sp>
        <p:nvSpPr>
          <p:cNvPr id="8" name="Rectangle 7">
            <a:extLst>
              <a:ext uri="{FF2B5EF4-FFF2-40B4-BE49-F238E27FC236}">
                <a16:creationId xmlns:a16="http://schemas.microsoft.com/office/drawing/2014/main" id="{2E9A4BFC-D604-4AD7-B8B8-94512CF9819C}"/>
              </a:ext>
            </a:extLst>
          </p:cNvPr>
          <p:cNvSpPr/>
          <p:nvPr/>
        </p:nvSpPr>
        <p:spPr>
          <a:xfrm>
            <a:off x="1095935" y="5563917"/>
            <a:ext cx="7158693" cy="830997"/>
          </a:xfrm>
          <a:prstGeom prst="rect">
            <a:avLst/>
          </a:prstGeom>
        </p:spPr>
        <p:txBody>
          <a:bodyPr wrap="square">
            <a:spAutoFit/>
          </a:bodyPr>
          <a:lstStyle/>
          <a:p>
            <a:r>
              <a:rPr lang="en-GB" sz="2400" dirty="0">
                <a:solidFill>
                  <a:srgbClr val="FF0000"/>
                </a:solidFill>
              </a:rPr>
              <a:t>HINT:  Look near the picture of the bearded, yet oddly alluring, presenter</a:t>
            </a:r>
          </a:p>
        </p:txBody>
      </p:sp>
      <p:pic>
        <p:nvPicPr>
          <p:cNvPr id="9" name="Picture 8">
            <a:extLst>
              <a:ext uri="{FF2B5EF4-FFF2-40B4-BE49-F238E27FC236}">
                <a16:creationId xmlns:a16="http://schemas.microsoft.com/office/drawing/2014/main" id="{502268EB-B797-4879-812A-2950BDA01D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Tree>
    <p:extLst>
      <p:ext uri="{BB962C8B-B14F-4D97-AF65-F5344CB8AC3E}">
        <p14:creationId xmlns:p14="http://schemas.microsoft.com/office/powerpoint/2010/main" val="391873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60000"/>
                                        <p:tgtEl>
                                          <p:spTgt spid="17"/>
                                        </p:tgtEl>
                                      </p:cBhvr>
                                    </p:animEffect>
                                  </p:childTnLst>
                                </p:cTn>
                              </p:par>
                              <p:par>
                                <p:cTn id="8" presetID="31" presetClass="entr" presetSubtype="0" fill="hold" grpId="0" nodeType="withEffect">
                                  <p:stCondLst>
                                    <p:cond delay="20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 fill="hold"/>
                                        <p:tgtEl>
                                          <p:spTgt spid="8"/>
                                        </p:tgtEl>
                                        <p:attrNameLst>
                                          <p:attrName>ppt_w</p:attrName>
                                        </p:attrNameLst>
                                      </p:cBhvr>
                                      <p:tavLst>
                                        <p:tav tm="0">
                                          <p:val>
                                            <p:fltVal val="0"/>
                                          </p:val>
                                        </p:tav>
                                        <p:tav tm="100000">
                                          <p:val>
                                            <p:strVal val="#ppt_w"/>
                                          </p:val>
                                        </p:tav>
                                      </p:tavLst>
                                    </p:anim>
                                    <p:anim calcmode="lin" valueType="num">
                                      <p:cBhvr>
                                        <p:cTn id="11" dur="10" fill="hold"/>
                                        <p:tgtEl>
                                          <p:spTgt spid="8"/>
                                        </p:tgtEl>
                                        <p:attrNameLst>
                                          <p:attrName>ppt_h</p:attrName>
                                        </p:attrNameLst>
                                      </p:cBhvr>
                                      <p:tavLst>
                                        <p:tav tm="0">
                                          <p:val>
                                            <p:fltVal val="0"/>
                                          </p:val>
                                        </p:tav>
                                        <p:tav tm="100000">
                                          <p:val>
                                            <p:strVal val="#ppt_h"/>
                                          </p:val>
                                        </p:tav>
                                      </p:tavLst>
                                    </p:anim>
                                    <p:anim calcmode="lin" valueType="num">
                                      <p:cBhvr>
                                        <p:cTn id="12" dur="10" fill="hold"/>
                                        <p:tgtEl>
                                          <p:spTgt spid="8"/>
                                        </p:tgtEl>
                                        <p:attrNameLst>
                                          <p:attrName>style.rotation</p:attrName>
                                        </p:attrNameLst>
                                      </p:cBhvr>
                                      <p:tavLst>
                                        <p:tav tm="0">
                                          <p:val>
                                            <p:fltVal val="90"/>
                                          </p:val>
                                        </p:tav>
                                        <p:tav tm="100000">
                                          <p:val>
                                            <p:fltVal val="0"/>
                                          </p:val>
                                        </p:tav>
                                      </p:tavLst>
                                    </p:anim>
                                    <p:animEffect transition="in" filter="fade">
                                      <p:cBhvr>
                                        <p:cTn id="13" dur="10"/>
                                        <p:tgtEl>
                                          <p:spTgt spid="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5" name="laser.wav"/>
                                        </p:tgtEl>
                                      </p:cMediaNode>
                                    </p:audio>
                                  </p:subTnLst>
                                </p:cTn>
                              </p:par>
                              <p:par>
                                <p:cTn id="17" presetID="1" presetClass="mediacall" presetSubtype="0" fill="hold" nodeType="withEffect">
                                  <p:stCondLst>
                                    <p:cond delay="0"/>
                                  </p:stCondLst>
                                  <p:childTnLst>
                                    <p:cmd type="call" cmd="playFrom(0.0)">
                                      <p:cBhvr>
                                        <p:cTn id="18" dur="7048"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17" grpId="0" animBg="1"/>
      <p:bldP spid="19"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S900388269[1].wav">
            <a:hlinkClick r:id="" action="ppaction://media"/>
            <a:extLst>
              <a:ext uri="{FF2B5EF4-FFF2-40B4-BE49-F238E27FC236}">
                <a16:creationId xmlns:a16="http://schemas.microsoft.com/office/drawing/2014/main" id="{B03B7186-D46E-459D-8308-3A1664F58244}"/>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flipH="1">
            <a:off x="7086135" y="5152699"/>
            <a:ext cx="141413" cy="141413"/>
          </a:xfrm>
          <a:prstGeom prst="rect">
            <a:avLst/>
          </a:prstGeom>
        </p:spPr>
      </p:pic>
      <p:sp>
        <p:nvSpPr>
          <p:cNvPr id="17" name="Rectangle 16">
            <a:extLst>
              <a:ext uri="{FF2B5EF4-FFF2-40B4-BE49-F238E27FC236}">
                <a16:creationId xmlns:a16="http://schemas.microsoft.com/office/drawing/2014/main" id="{72C7C37D-1DEB-4E48-9FAA-0D9CF31F9ED7}"/>
              </a:ext>
            </a:extLst>
          </p:cNvPr>
          <p:cNvSpPr>
            <a:spLocks noChangeArrowheads="1"/>
          </p:cNvSpPr>
          <p:nvPr/>
        </p:nvSpPr>
        <p:spPr bwMode="auto">
          <a:xfrm>
            <a:off x="1095935" y="2242297"/>
            <a:ext cx="7200900" cy="3200400"/>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defTabSz="685800" fontAlgn="base">
              <a:spcBef>
                <a:spcPct val="0"/>
              </a:spcBef>
              <a:spcAft>
                <a:spcPct val="0"/>
              </a:spcAft>
            </a:pPr>
            <a:endParaRPr lang="en-GB" sz="1350">
              <a:solidFill>
                <a:srgbClr val="000000"/>
              </a:solidFill>
              <a:latin typeface="Arial" charset="0"/>
              <a:cs typeface="Arial" charset="0"/>
            </a:endParaRPr>
          </a:p>
        </p:txBody>
      </p:sp>
      <p:sp>
        <p:nvSpPr>
          <p:cNvPr id="19" name="Text Box 5">
            <a:extLst>
              <a:ext uri="{FF2B5EF4-FFF2-40B4-BE49-F238E27FC236}">
                <a16:creationId xmlns:a16="http://schemas.microsoft.com/office/drawing/2014/main" id="{8535D202-3322-4B05-BE6F-B9A5904597C5}"/>
              </a:ext>
            </a:extLst>
          </p:cNvPr>
          <p:cNvSpPr txBox="1">
            <a:spLocks noChangeArrowheads="1"/>
          </p:cNvSpPr>
          <p:nvPr/>
        </p:nvSpPr>
        <p:spPr bwMode="auto">
          <a:xfrm>
            <a:off x="7247621" y="5004116"/>
            <a:ext cx="1007007" cy="461665"/>
          </a:xfrm>
          <a:prstGeom prst="rect">
            <a:avLst/>
          </a:prstGeom>
          <a:noFill/>
          <a:ln w="9525">
            <a:noFill/>
            <a:miter lim="800000"/>
            <a:headEnd/>
            <a:tailEnd/>
          </a:ln>
          <a:effectLst/>
        </p:spPr>
        <p:txBody>
          <a:bodyPr wrap="none">
            <a:spAutoFit/>
          </a:bodyPr>
          <a:lstStyle/>
          <a:p>
            <a:pPr defTabSz="685800" fontAlgn="base">
              <a:spcBef>
                <a:spcPct val="0"/>
              </a:spcBef>
              <a:spcAft>
                <a:spcPct val="0"/>
              </a:spcAft>
            </a:pPr>
            <a:r>
              <a:rPr lang="en-GB" sz="2400" dirty="0">
                <a:solidFill>
                  <a:srgbClr val="000000"/>
                </a:solidFill>
                <a:latin typeface="Arial" charset="0"/>
                <a:cs typeface="Arial" charset="0"/>
              </a:rPr>
              <a:t>Finish</a:t>
            </a:r>
            <a:endParaRPr lang="en-GB" sz="3600" dirty="0">
              <a:solidFill>
                <a:srgbClr val="000000"/>
              </a:solidFill>
              <a:latin typeface="Arial" charset="0"/>
              <a:cs typeface="Arial" charset="0"/>
            </a:endParaRPr>
          </a:p>
        </p:txBody>
      </p:sp>
      <p:sp>
        <p:nvSpPr>
          <p:cNvPr id="2" name="Title 1">
            <a:extLst>
              <a:ext uri="{FF2B5EF4-FFF2-40B4-BE49-F238E27FC236}">
                <a16:creationId xmlns:a16="http://schemas.microsoft.com/office/drawing/2014/main" id="{272B7285-DDD6-4F5D-9A4E-1746D52C8E35}"/>
              </a:ext>
            </a:extLst>
          </p:cNvPr>
          <p:cNvSpPr>
            <a:spLocks noGrp="1"/>
          </p:cNvSpPr>
          <p:nvPr>
            <p:ph type="title"/>
          </p:nvPr>
        </p:nvSpPr>
        <p:spPr>
          <a:xfrm>
            <a:off x="508001" y="1099295"/>
            <a:ext cx="6447501" cy="990600"/>
          </a:xfrm>
          <a:noFill/>
        </p:spPr>
        <p:txBody>
          <a:bodyPr>
            <a:normAutofit/>
          </a:bodyPr>
          <a:lstStyle/>
          <a:p>
            <a:r>
              <a:rPr lang="en-GB" sz="3300" b="1" dirty="0">
                <a:ln>
                  <a:solidFill>
                    <a:schemeClr val="bg1"/>
                  </a:solidFill>
                </a:ln>
              </a:rPr>
              <a:t>TTR POP QUIZ</a:t>
            </a:r>
          </a:p>
        </p:txBody>
      </p:sp>
      <p:sp>
        <p:nvSpPr>
          <p:cNvPr id="4" name="Content Placeholder 2">
            <a:extLst>
              <a:ext uri="{FF2B5EF4-FFF2-40B4-BE49-F238E27FC236}">
                <a16:creationId xmlns:a16="http://schemas.microsoft.com/office/drawing/2014/main" id="{83C82E26-26A2-480F-AF13-CF4B5B2431F9}"/>
              </a:ext>
            </a:extLst>
          </p:cNvPr>
          <p:cNvSpPr>
            <a:spLocks noGrp="1"/>
          </p:cNvSpPr>
          <p:nvPr>
            <p:ph idx="1"/>
          </p:nvPr>
        </p:nvSpPr>
        <p:spPr>
          <a:xfrm>
            <a:off x="1095936" y="2242297"/>
            <a:ext cx="8188529" cy="2456981"/>
          </a:xfrm>
        </p:spPr>
        <p:txBody>
          <a:bodyPr>
            <a:normAutofit/>
          </a:bodyPr>
          <a:lstStyle/>
          <a:p>
            <a:pPr marL="0" indent="0">
              <a:spcAft>
                <a:spcPts val="1200"/>
              </a:spcAft>
              <a:buNone/>
            </a:pPr>
            <a:r>
              <a:rPr lang="en-GB" sz="2400" dirty="0">
                <a:solidFill>
                  <a:srgbClr val="000000"/>
                </a:solidFill>
                <a:latin typeface="Arial" panose="020B0604020202020204" pitchFamily="34" charset="0"/>
                <a:ea typeface="Calibri" panose="020F0502020204030204" pitchFamily="34" charset="0"/>
              </a:rPr>
              <a:t>4.  What is Attribute 6?</a:t>
            </a:r>
          </a:p>
          <a:p>
            <a:pPr marL="0" indent="0">
              <a:buNone/>
            </a:pPr>
            <a:endParaRPr lang="en-GB" sz="2400" b="1" dirty="0"/>
          </a:p>
        </p:txBody>
      </p:sp>
      <p:sp>
        <p:nvSpPr>
          <p:cNvPr id="8" name="Rectangle 7">
            <a:extLst>
              <a:ext uri="{FF2B5EF4-FFF2-40B4-BE49-F238E27FC236}">
                <a16:creationId xmlns:a16="http://schemas.microsoft.com/office/drawing/2014/main" id="{2E9A4BFC-D604-4AD7-B8B8-94512CF9819C}"/>
              </a:ext>
            </a:extLst>
          </p:cNvPr>
          <p:cNvSpPr/>
          <p:nvPr/>
        </p:nvSpPr>
        <p:spPr>
          <a:xfrm>
            <a:off x="1095935" y="5563917"/>
            <a:ext cx="6148863" cy="461665"/>
          </a:xfrm>
          <a:prstGeom prst="rect">
            <a:avLst/>
          </a:prstGeom>
        </p:spPr>
        <p:txBody>
          <a:bodyPr wrap="none">
            <a:spAutoFit/>
          </a:bodyPr>
          <a:lstStyle/>
          <a:p>
            <a:r>
              <a:rPr lang="en-GB" sz="2400" dirty="0">
                <a:solidFill>
                  <a:srgbClr val="FF0000"/>
                </a:solidFill>
              </a:rPr>
              <a:t>HINT:  ‘Use the Attributes’ card stack Luke’</a:t>
            </a:r>
          </a:p>
        </p:txBody>
      </p:sp>
      <p:pic>
        <p:nvPicPr>
          <p:cNvPr id="9" name="Picture 8">
            <a:extLst>
              <a:ext uri="{FF2B5EF4-FFF2-40B4-BE49-F238E27FC236}">
                <a16:creationId xmlns:a16="http://schemas.microsoft.com/office/drawing/2014/main" id="{1C5192D6-574D-49B7-9C00-621AA39DD1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Tree>
    <p:extLst>
      <p:ext uri="{BB962C8B-B14F-4D97-AF65-F5344CB8AC3E}">
        <p14:creationId xmlns:p14="http://schemas.microsoft.com/office/powerpoint/2010/main" val="86894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60000"/>
                                        <p:tgtEl>
                                          <p:spTgt spid="17"/>
                                        </p:tgtEl>
                                      </p:cBhvr>
                                    </p:animEffect>
                                  </p:childTnLst>
                                </p:cTn>
                              </p:par>
                              <p:par>
                                <p:cTn id="8" presetID="31" presetClass="entr" presetSubtype="0" fill="hold" grpId="0" nodeType="withEffect">
                                  <p:stCondLst>
                                    <p:cond delay="20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 fill="hold"/>
                                        <p:tgtEl>
                                          <p:spTgt spid="8"/>
                                        </p:tgtEl>
                                        <p:attrNameLst>
                                          <p:attrName>ppt_w</p:attrName>
                                        </p:attrNameLst>
                                      </p:cBhvr>
                                      <p:tavLst>
                                        <p:tav tm="0">
                                          <p:val>
                                            <p:fltVal val="0"/>
                                          </p:val>
                                        </p:tav>
                                        <p:tav tm="100000">
                                          <p:val>
                                            <p:strVal val="#ppt_w"/>
                                          </p:val>
                                        </p:tav>
                                      </p:tavLst>
                                    </p:anim>
                                    <p:anim calcmode="lin" valueType="num">
                                      <p:cBhvr>
                                        <p:cTn id="11" dur="10" fill="hold"/>
                                        <p:tgtEl>
                                          <p:spTgt spid="8"/>
                                        </p:tgtEl>
                                        <p:attrNameLst>
                                          <p:attrName>ppt_h</p:attrName>
                                        </p:attrNameLst>
                                      </p:cBhvr>
                                      <p:tavLst>
                                        <p:tav tm="0">
                                          <p:val>
                                            <p:fltVal val="0"/>
                                          </p:val>
                                        </p:tav>
                                        <p:tav tm="100000">
                                          <p:val>
                                            <p:strVal val="#ppt_h"/>
                                          </p:val>
                                        </p:tav>
                                      </p:tavLst>
                                    </p:anim>
                                    <p:anim calcmode="lin" valueType="num">
                                      <p:cBhvr>
                                        <p:cTn id="12" dur="10" fill="hold"/>
                                        <p:tgtEl>
                                          <p:spTgt spid="8"/>
                                        </p:tgtEl>
                                        <p:attrNameLst>
                                          <p:attrName>style.rotation</p:attrName>
                                        </p:attrNameLst>
                                      </p:cBhvr>
                                      <p:tavLst>
                                        <p:tav tm="0">
                                          <p:val>
                                            <p:fltVal val="90"/>
                                          </p:val>
                                        </p:tav>
                                        <p:tav tm="100000">
                                          <p:val>
                                            <p:fltVal val="0"/>
                                          </p:val>
                                        </p:tav>
                                      </p:tavLst>
                                    </p:anim>
                                    <p:animEffect transition="in" filter="fade">
                                      <p:cBhvr>
                                        <p:cTn id="13" dur="10"/>
                                        <p:tgtEl>
                                          <p:spTgt spid="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5" name="laser.wav"/>
                                        </p:tgtEl>
                                      </p:cMediaNode>
                                    </p:audio>
                                  </p:subTnLst>
                                </p:cTn>
                              </p:par>
                              <p:par>
                                <p:cTn id="17" presetID="1" presetClass="mediacall" presetSubtype="0" fill="hold" nodeType="withEffect">
                                  <p:stCondLst>
                                    <p:cond delay="0"/>
                                  </p:stCondLst>
                                  <p:childTnLst>
                                    <p:cmd type="call" cmd="playFrom(0.0)">
                                      <p:cBhvr>
                                        <p:cTn id="18" dur="7048"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17" grpId="0" animBg="1"/>
      <p:bldP spid="19"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S900388269[1].wav">
            <a:hlinkClick r:id="" action="ppaction://media"/>
            <a:extLst>
              <a:ext uri="{FF2B5EF4-FFF2-40B4-BE49-F238E27FC236}">
                <a16:creationId xmlns:a16="http://schemas.microsoft.com/office/drawing/2014/main" id="{B03B7186-D46E-459D-8308-3A1664F58244}"/>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flipH="1">
            <a:off x="7086135" y="5152699"/>
            <a:ext cx="141413" cy="141413"/>
          </a:xfrm>
          <a:prstGeom prst="rect">
            <a:avLst/>
          </a:prstGeom>
        </p:spPr>
      </p:pic>
      <p:sp>
        <p:nvSpPr>
          <p:cNvPr id="17" name="Rectangle 16">
            <a:extLst>
              <a:ext uri="{FF2B5EF4-FFF2-40B4-BE49-F238E27FC236}">
                <a16:creationId xmlns:a16="http://schemas.microsoft.com/office/drawing/2014/main" id="{72C7C37D-1DEB-4E48-9FAA-0D9CF31F9ED7}"/>
              </a:ext>
            </a:extLst>
          </p:cNvPr>
          <p:cNvSpPr>
            <a:spLocks noChangeArrowheads="1"/>
          </p:cNvSpPr>
          <p:nvPr/>
        </p:nvSpPr>
        <p:spPr bwMode="auto">
          <a:xfrm>
            <a:off x="1095935" y="2242297"/>
            <a:ext cx="7200900" cy="3200400"/>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defTabSz="685800" fontAlgn="base">
              <a:spcBef>
                <a:spcPct val="0"/>
              </a:spcBef>
              <a:spcAft>
                <a:spcPct val="0"/>
              </a:spcAft>
            </a:pPr>
            <a:endParaRPr lang="en-GB" sz="1350">
              <a:solidFill>
                <a:srgbClr val="000000"/>
              </a:solidFill>
              <a:latin typeface="Arial" charset="0"/>
              <a:cs typeface="Arial" charset="0"/>
            </a:endParaRPr>
          </a:p>
        </p:txBody>
      </p:sp>
      <p:sp>
        <p:nvSpPr>
          <p:cNvPr id="19" name="Text Box 5">
            <a:extLst>
              <a:ext uri="{FF2B5EF4-FFF2-40B4-BE49-F238E27FC236}">
                <a16:creationId xmlns:a16="http://schemas.microsoft.com/office/drawing/2014/main" id="{8535D202-3322-4B05-BE6F-B9A5904597C5}"/>
              </a:ext>
            </a:extLst>
          </p:cNvPr>
          <p:cNvSpPr txBox="1">
            <a:spLocks noChangeArrowheads="1"/>
          </p:cNvSpPr>
          <p:nvPr/>
        </p:nvSpPr>
        <p:spPr bwMode="auto">
          <a:xfrm>
            <a:off x="7247621" y="5004116"/>
            <a:ext cx="1007007" cy="461665"/>
          </a:xfrm>
          <a:prstGeom prst="rect">
            <a:avLst/>
          </a:prstGeom>
          <a:noFill/>
          <a:ln w="9525">
            <a:noFill/>
            <a:miter lim="800000"/>
            <a:headEnd/>
            <a:tailEnd/>
          </a:ln>
          <a:effectLst/>
        </p:spPr>
        <p:txBody>
          <a:bodyPr wrap="none">
            <a:spAutoFit/>
          </a:bodyPr>
          <a:lstStyle/>
          <a:p>
            <a:pPr defTabSz="685800" fontAlgn="base">
              <a:spcBef>
                <a:spcPct val="0"/>
              </a:spcBef>
              <a:spcAft>
                <a:spcPct val="0"/>
              </a:spcAft>
            </a:pPr>
            <a:r>
              <a:rPr lang="en-GB" sz="2400" dirty="0">
                <a:solidFill>
                  <a:srgbClr val="000000"/>
                </a:solidFill>
                <a:latin typeface="Arial" charset="0"/>
                <a:cs typeface="Arial" charset="0"/>
              </a:rPr>
              <a:t>Finish</a:t>
            </a:r>
            <a:endParaRPr lang="en-GB" sz="3600" dirty="0">
              <a:solidFill>
                <a:srgbClr val="000000"/>
              </a:solidFill>
              <a:latin typeface="Arial" charset="0"/>
              <a:cs typeface="Arial" charset="0"/>
            </a:endParaRPr>
          </a:p>
        </p:txBody>
      </p:sp>
      <p:sp>
        <p:nvSpPr>
          <p:cNvPr id="2" name="Title 1">
            <a:extLst>
              <a:ext uri="{FF2B5EF4-FFF2-40B4-BE49-F238E27FC236}">
                <a16:creationId xmlns:a16="http://schemas.microsoft.com/office/drawing/2014/main" id="{272B7285-DDD6-4F5D-9A4E-1746D52C8E35}"/>
              </a:ext>
            </a:extLst>
          </p:cNvPr>
          <p:cNvSpPr>
            <a:spLocks noGrp="1"/>
          </p:cNvSpPr>
          <p:nvPr>
            <p:ph type="title"/>
          </p:nvPr>
        </p:nvSpPr>
        <p:spPr>
          <a:xfrm>
            <a:off x="508001" y="1099295"/>
            <a:ext cx="6447501" cy="990600"/>
          </a:xfrm>
          <a:noFill/>
        </p:spPr>
        <p:txBody>
          <a:bodyPr>
            <a:normAutofit/>
          </a:bodyPr>
          <a:lstStyle/>
          <a:p>
            <a:r>
              <a:rPr lang="en-GB" sz="3300" b="1" dirty="0">
                <a:ln>
                  <a:solidFill>
                    <a:schemeClr val="bg1"/>
                  </a:solidFill>
                </a:ln>
              </a:rPr>
              <a:t>TTR POP QUIZ</a:t>
            </a:r>
          </a:p>
        </p:txBody>
      </p:sp>
      <p:sp>
        <p:nvSpPr>
          <p:cNvPr id="4" name="Content Placeholder 2">
            <a:extLst>
              <a:ext uri="{FF2B5EF4-FFF2-40B4-BE49-F238E27FC236}">
                <a16:creationId xmlns:a16="http://schemas.microsoft.com/office/drawing/2014/main" id="{83C82E26-26A2-480F-AF13-CF4B5B2431F9}"/>
              </a:ext>
            </a:extLst>
          </p:cNvPr>
          <p:cNvSpPr>
            <a:spLocks noGrp="1"/>
          </p:cNvSpPr>
          <p:nvPr>
            <p:ph idx="1"/>
          </p:nvPr>
        </p:nvSpPr>
        <p:spPr>
          <a:xfrm>
            <a:off x="1095937" y="2242297"/>
            <a:ext cx="7158692" cy="2456981"/>
          </a:xfrm>
        </p:spPr>
        <p:txBody>
          <a:bodyPr>
            <a:normAutofit/>
          </a:bodyPr>
          <a:lstStyle/>
          <a:p>
            <a:pPr marL="0" indent="0">
              <a:buNone/>
            </a:pPr>
            <a:r>
              <a:rPr lang="en-GB" sz="2400" dirty="0">
                <a:solidFill>
                  <a:srgbClr val="000000"/>
                </a:solidFill>
                <a:latin typeface="Arial" panose="020B0604020202020204" pitchFamily="34" charset="0"/>
                <a:ea typeface="Calibri" panose="020F0502020204030204" pitchFamily="34" charset="0"/>
              </a:rPr>
              <a:t>5. Public Value Theory underpins and informs the design of the Destination Map; what colour chair is Professor John Benington sitting on when he speaks about this important subject?</a:t>
            </a:r>
            <a:endParaRPr lang="en-GB" sz="2400" b="1" dirty="0"/>
          </a:p>
        </p:txBody>
      </p:sp>
      <p:sp>
        <p:nvSpPr>
          <p:cNvPr id="8" name="Rectangle 7">
            <a:extLst>
              <a:ext uri="{FF2B5EF4-FFF2-40B4-BE49-F238E27FC236}">
                <a16:creationId xmlns:a16="http://schemas.microsoft.com/office/drawing/2014/main" id="{2E9A4BFC-D604-4AD7-B8B8-94512CF9819C}"/>
              </a:ext>
            </a:extLst>
          </p:cNvPr>
          <p:cNvSpPr/>
          <p:nvPr/>
        </p:nvSpPr>
        <p:spPr>
          <a:xfrm>
            <a:off x="1095935" y="5563917"/>
            <a:ext cx="7239626" cy="830997"/>
          </a:xfrm>
          <a:prstGeom prst="rect">
            <a:avLst/>
          </a:prstGeom>
        </p:spPr>
        <p:txBody>
          <a:bodyPr wrap="square">
            <a:spAutoFit/>
          </a:bodyPr>
          <a:lstStyle/>
          <a:p>
            <a:r>
              <a:rPr lang="en-GB" sz="2400" dirty="0">
                <a:solidFill>
                  <a:srgbClr val="FF0000"/>
                </a:solidFill>
              </a:rPr>
              <a:t>HINT:  Check out the Tools, Techniques and Resources for the Attributes of the Destination Map</a:t>
            </a:r>
          </a:p>
        </p:txBody>
      </p:sp>
      <p:pic>
        <p:nvPicPr>
          <p:cNvPr id="9" name="Picture 8">
            <a:extLst>
              <a:ext uri="{FF2B5EF4-FFF2-40B4-BE49-F238E27FC236}">
                <a16:creationId xmlns:a16="http://schemas.microsoft.com/office/drawing/2014/main" id="{E85F72D4-837A-4392-8AA1-D10D7F2545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Tree>
    <p:extLst>
      <p:ext uri="{BB962C8B-B14F-4D97-AF65-F5344CB8AC3E}">
        <p14:creationId xmlns:p14="http://schemas.microsoft.com/office/powerpoint/2010/main" val="35975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60000"/>
                                        <p:tgtEl>
                                          <p:spTgt spid="17"/>
                                        </p:tgtEl>
                                      </p:cBhvr>
                                    </p:animEffect>
                                  </p:childTnLst>
                                </p:cTn>
                              </p:par>
                              <p:par>
                                <p:cTn id="8" presetID="31" presetClass="entr" presetSubtype="0" fill="hold" grpId="0" nodeType="withEffect">
                                  <p:stCondLst>
                                    <p:cond delay="20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 fill="hold"/>
                                        <p:tgtEl>
                                          <p:spTgt spid="8"/>
                                        </p:tgtEl>
                                        <p:attrNameLst>
                                          <p:attrName>ppt_w</p:attrName>
                                        </p:attrNameLst>
                                      </p:cBhvr>
                                      <p:tavLst>
                                        <p:tav tm="0">
                                          <p:val>
                                            <p:fltVal val="0"/>
                                          </p:val>
                                        </p:tav>
                                        <p:tav tm="100000">
                                          <p:val>
                                            <p:strVal val="#ppt_w"/>
                                          </p:val>
                                        </p:tav>
                                      </p:tavLst>
                                    </p:anim>
                                    <p:anim calcmode="lin" valueType="num">
                                      <p:cBhvr>
                                        <p:cTn id="11" dur="10" fill="hold"/>
                                        <p:tgtEl>
                                          <p:spTgt spid="8"/>
                                        </p:tgtEl>
                                        <p:attrNameLst>
                                          <p:attrName>ppt_h</p:attrName>
                                        </p:attrNameLst>
                                      </p:cBhvr>
                                      <p:tavLst>
                                        <p:tav tm="0">
                                          <p:val>
                                            <p:fltVal val="0"/>
                                          </p:val>
                                        </p:tav>
                                        <p:tav tm="100000">
                                          <p:val>
                                            <p:strVal val="#ppt_h"/>
                                          </p:val>
                                        </p:tav>
                                      </p:tavLst>
                                    </p:anim>
                                    <p:anim calcmode="lin" valueType="num">
                                      <p:cBhvr>
                                        <p:cTn id="12" dur="10" fill="hold"/>
                                        <p:tgtEl>
                                          <p:spTgt spid="8"/>
                                        </p:tgtEl>
                                        <p:attrNameLst>
                                          <p:attrName>style.rotation</p:attrName>
                                        </p:attrNameLst>
                                      </p:cBhvr>
                                      <p:tavLst>
                                        <p:tav tm="0">
                                          <p:val>
                                            <p:fltVal val="90"/>
                                          </p:val>
                                        </p:tav>
                                        <p:tav tm="100000">
                                          <p:val>
                                            <p:fltVal val="0"/>
                                          </p:val>
                                        </p:tav>
                                      </p:tavLst>
                                    </p:anim>
                                    <p:animEffect transition="in" filter="fade">
                                      <p:cBhvr>
                                        <p:cTn id="13" dur="10"/>
                                        <p:tgtEl>
                                          <p:spTgt spid="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5" name="laser.wav"/>
                                        </p:tgtEl>
                                      </p:cMediaNode>
                                    </p:audio>
                                  </p:subTnLst>
                                </p:cTn>
                              </p:par>
                              <p:par>
                                <p:cTn id="17" presetID="1" presetClass="mediacall" presetSubtype="0" fill="hold" nodeType="withEffect">
                                  <p:stCondLst>
                                    <p:cond delay="0"/>
                                  </p:stCondLst>
                                  <p:childTnLst>
                                    <p:cmd type="call" cmd="playFrom(0.0)">
                                      <p:cBhvr>
                                        <p:cTn id="18" dur="7048"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17" grpId="0" animBg="1"/>
      <p:bldP spid="19"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sp>
        <p:nvSpPr>
          <p:cNvPr id="12" name="TextBox 11">
            <a:extLst>
              <a:ext uri="{FF2B5EF4-FFF2-40B4-BE49-F238E27FC236}">
                <a16:creationId xmlns:a16="http://schemas.microsoft.com/office/drawing/2014/main" id="{BFDF0168-7FB5-445B-A1DD-14ED507CC367}"/>
              </a:ext>
            </a:extLst>
          </p:cNvPr>
          <p:cNvSpPr txBox="1"/>
          <p:nvPr/>
        </p:nvSpPr>
        <p:spPr>
          <a:xfrm>
            <a:off x="596155" y="946179"/>
            <a:ext cx="771016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The Journey </a:t>
            </a:r>
            <a:r>
              <a:rPr lang="en-GB" sz="2000" b="1" dirty="0">
                <a:solidFill>
                  <a:prstClr val="black"/>
                </a:solidFill>
                <a:latin typeface="Arial" panose="020B0604020202020204"/>
              </a:rPr>
              <a:t>A</a:t>
            </a: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head</a:t>
            </a:r>
            <a:endParaRPr kumimoji="0" lang="en-GB" sz="180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78F79AC1-33D6-4B49-8278-57466D426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grpSp>
        <p:nvGrpSpPr>
          <p:cNvPr id="7" name="Group 6">
            <a:extLst>
              <a:ext uri="{FF2B5EF4-FFF2-40B4-BE49-F238E27FC236}">
                <a16:creationId xmlns:a16="http://schemas.microsoft.com/office/drawing/2014/main" id="{A2A2E52E-8CAC-4BAF-9B21-6EF113AAA788}"/>
              </a:ext>
            </a:extLst>
          </p:cNvPr>
          <p:cNvGrpSpPr/>
          <p:nvPr/>
        </p:nvGrpSpPr>
        <p:grpSpPr>
          <a:xfrm>
            <a:off x="1005680" y="1727339"/>
            <a:ext cx="6891118" cy="4298782"/>
            <a:chOff x="1005680" y="1727339"/>
            <a:chExt cx="6891118" cy="4298782"/>
          </a:xfrm>
        </p:grpSpPr>
        <p:pic>
          <p:nvPicPr>
            <p:cNvPr id="2" name="Picture 1">
              <a:extLst>
                <a:ext uri="{FF2B5EF4-FFF2-40B4-BE49-F238E27FC236}">
                  <a16:creationId xmlns:a16="http://schemas.microsoft.com/office/drawing/2014/main" id="{B86D7811-7B01-43E6-80B0-636D6E41E92E}"/>
                </a:ext>
              </a:extLst>
            </p:cNvPr>
            <p:cNvPicPr>
              <a:picLocks noChangeAspect="1"/>
            </p:cNvPicPr>
            <p:nvPr/>
          </p:nvPicPr>
          <p:blipFill>
            <a:blip r:embed="rId4"/>
            <a:stretch>
              <a:fillRect/>
            </a:stretch>
          </p:blipFill>
          <p:spPr>
            <a:xfrm>
              <a:off x="1005680" y="1727339"/>
              <a:ext cx="6891118" cy="4298782"/>
            </a:xfrm>
            <a:prstGeom prst="rect">
              <a:avLst/>
            </a:prstGeom>
          </p:spPr>
        </p:pic>
        <p:sp>
          <p:nvSpPr>
            <p:cNvPr id="5" name="Rectangle 4">
              <a:extLst>
                <a:ext uri="{FF2B5EF4-FFF2-40B4-BE49-F238E27FC236}">
                  <a16:creationId xmlns:a16="http://schemas.microsoft.com/office/drawing/2014/main" id="{4A8CB112-37AD-4046-80C6-94A34B02510F}"/>
                </a:ext>
              </a:extLst>
            </p:cNvPr>
            <p:cNvSpPr/>
            <p:nvPr/>
          </p:nvSpPr>
          <p:spPr>
            <a:xfrm>
              <a:off x="3386747" y="3938587"/>
              <a:ext cx="45719" cy="46672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10CA424-1C1C-4C48-846C-37B6B505B4AC}"/>
                </a:ext>
              </a:extLst>
            </p:cNvPr>
            <p:cNvPicPr>
              <a:picLocks noChangeAspect="1"/>
            </p:cNvPicPr>
            <p:nvPr/>
          </p:nvPicPr>
          <p:blipFill rotWithShape="1">
            <a:blip r:embed="rId5"/>
            <a:srcRect l="4223" t="16666" r="3778" b="17556"/>
            <a:stretch/>
          </p:blipFill>
          <p:spPr>
            <a:xfrm>
              <a:off x="3122184" y="3671942"/>
              <a:ext cx="572852" cy="409575"/>
            </a:xfrm>
            <a:prstGeom prst="rect">
              <a:avLst/>
            </a:prstGeom>
          </p:spPr>
        </p:pic>
      </p:grpSp>
    </p:spTree>
    <p:extLst>
      <p:ext uri="{BB962C8B-B14F-4D97-AF65-F5344CB8AC3E}">
        <p14:creationId xmlns:p14="http://schemas.microsoft.com/office/powerpoint/2010/main" val="2636277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S900388269[1].wav">
            <a:hlinkClick r:id="" action="ppaction://media"/>
            <a:extLst>
              <a:ext uri="{FF2B5EF4-FFF2-40B4-BE49-F238E27FC236}">
                <a16:creationId xmlns:a16="http://schemas.microsoft.com/office/drawing/2014/main" id="{B03B7186-D46E-459D-8308-3A1664F58244}"/>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flipH="1">
            <a:off x="7086135" y="5152699"/>
            <a:ext cx="141413" cy="141413"/>
          </a:xfrm>
          <a:prstGeom prst="rect">
            <a:avLst/>
          </a:prstGeom>
        </p:spPr>
      </p:pic>
      <p:sp>
        <p:nvSpPr>
          <p:cNvPr id="17" name="Rectangle 16">
            <a:extLst>
              <a:ext uri="{FF2B5EF4-FFF2-40B4-BE49-F238E27FC236}">
                <a16:creationId xmlns:a16="http://schemas.microsoft.com/office/drawing/2014/main" id="{72C7C37D-1DEB-4E48-9FAA-0D9CF31F9ED7}"/>
              </a:ext>
            </a:extLst>
          </p:cNvPr>
          <p:cNvSpPr>
            <a:spLocks noChangeArrowheads="1"/>
          </p:cNvSpPr>
          <p:nvPr/>
        </p:nvSpPr>
        <p:spPr bwMode="auto">
          <a:xfrm>
            <a:off x="1095935" y="2242297"/>
            <a:ext cx="7200900" cy="3200400"/>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defTabSz="685800" fontAlgn="base">
              <a:spcBef>
                <a:spcPct val="0"/>
              </a:spcBef>
              <a:spcAft>
                <a:spcPct val="0"/>
              </a:spcAft>
            </a:pPr>
            <a:endParaRPr lang="en-GB" sz="1350">
              <a:solidFill>
                <a:srgbClr val="000000"/>
              </a:solidFill>
              <a:latin typeface="Arial" charset="0"/>
              <a:cs typeface="Arial" charset="0"/>
            </a:endParaRPr>
          </a:p>
        </p:txBody>
      </p:sp>
      <p:sp>
        <p:nvSpPr>
          <p:cNvPr id="19" name="Text Box 5">
            <a:extLst>
              <a:ext uri="{FF2B5EF4-FFF2-40B4-BE49-F238E27FC236}">
                <a16:creationId xmlns:a16="http://schemas.microsoft.com/office/drawing/2014/main" id="{8535D202-3322-4B05-BE6F-B9A5904597C5}"/>
              </a:ext>
            </a:extLst>
          </p:cNvPr>
          <p:cNvSpPr txBox="1">
            <a:spLocks noChangeArrowheads="1"/>
          </p:cNvSpPr>
          <p:nvPr/>
        </p:nvSpPr>
        <p:spPr bwMode="auto">
          <a:xfrm>
            <a:off x="7247621" y="5004116"/>
            <a:ext cx="1007007" cy="461665"/>
          </a:xfrm>
          <a:prstGeom prst="rect">
            <a:avLst/>
          </a:prstGeom>
          <a:noFill/>
          <a:ln w="9525">
            <a:noFill/>
            <a:miter lim="800000"/>
            <a:headEnd/>
            <a:tailEnd/>
          </a:ln>
          <a:effectLst/>
        </p:spPr>
        <p:txBody>
          <a:bodyPr wrap="none">
            <a:spAutoFit/>
          </a:bodyPr>
          <a:lstStyle/>
          <a:p>
            <a:pPr defTabSz="685800" fontAlgn="base">
              <a:spcBef>
                <a:spcPct val="0"/>
              </a:spcBef>
              <a:spcAft>
                <a:spcPct val="0"/>
              </a:spcAft>
            </a:pPr>
            <a:r>
              <a:rPr lang="en-GB" sz="2400" dirty="0">
                <a:solidFill>
                  <a:srgbClr val="000000"/>
                </a:solidFill>
                <a:latin typeface="Arial" charset="0"/>
                <a:cs typeface="Arial" charset="0"/>
              </a:rPr>
              <a:t>Finish</a:t>
            </a:r>
            <a:endParaRPr lang="en-GB" sz="3600" dirty="0">
              <a:solidFill>
                <a:srgbClr val="000000"/>
              </a:solidFill>
              <a:latin typeface="Arial" charset="0"/>
              <a:cs typeface="Arial" charset="0"/>
            </a:endParaRPr>
          </a:p>
        </p:txBody>
      </p:sp>
      <p:sp>
        <p:nvSpPr>
          <p:cNvPr id="2" name="Title 1">
            <a:extLst>
              <a:ext uri="{FF2B5EF4-FFF2-40B4-BE49-F238E27FC236}">
                <a16:creationId xmlns:a16="http://schemas.microsoft.com/office/drawing/2014/main" id="{272B7285-DDD6-4F5D-9A4E-1746D52C8E35}"/>
              </a:ext>
            </a:extLst>
          </p:cNvPr>
          <p:cNvSpPr>
            <a:spLocks noGrp="1"/>
          </p:cNvSpPr>
          <p:nvPr>
            <p:ph type="title"/>
          </p:nvPr>
        </p:nvSpPr>
        <p:spPr>
          <a:xfrm>
            <a:off x="508001" y="1099295"/>
            <a:ext cx="6447501" cy="990600"/>
          </a:xfrm>
          <a:noFill/>
        </p:spPr>
        <p:txBody>
          <a:bodyPr>
            <a:normAutofit/>
          </a:bodyPr>
          <a:lstStyle/>
          <a:p>
            <a:r>
              <a:rPr lang="en-GB" sz="3300" b="1" dirty="0">
                <a:ln>
                  <a:solidFill>
                    <a:schemeClr val="bg1"/>
                  </a:solidFill>
                </a:ln>
              </a:rPr>
              <a:t>TTR POP QUIZ</a:t>
            </a:r>
          </a:p>
        </p:txBody>
      </p:sp>
      <p:sp>
        <p:nvSpPr>
          <p:cNvPr id="4" name="Content Placeholder 2">
            <a:extLst>
              <a:ext uri="{FF2B5EF4-FFF2-40B4-BE49-F238E27FC236}">
                <a16:creationId xmlns:a16="http://schemas.microsoft.com/office/drawing/2014/main" id="{83C82E26-26A2-480F-AF13-CF4B5B2431F9}"/>
              </a:ext>
            </a:extLst>
          </p:cNvPr>
          <p:cNvSpPr>
            <a:spLocks noGrp="1"/>
          </p:cNvSpPr>
          <p:nvPr>
            <p:ph idx="1"/>
          </p:nvPr>
        </p:nvSpPr>
        <p:spPr>
          <a:xfrm>
            <a:off x="1095937" y="2242297"/>
            <a:ext cx="7158692" cy="2456981"/>
          </a:xfrm>
        </p:spPr>
        <p:txBody>
          <a:bodyPr>
            <a:normAutofit/>
          </a:bodyPr>
          <a:lstStyle/>
          <a:p>
            <a:pPr marL="0" indent="0">
              <a:spcAft>
                <a:spcPts val="1200"/>
              </a:spcAft>
              <a:buNone/>
            </a:pPr>
            <a:r>
              <a:rPr lang="en-GB" sz="2400" dirty="0">
                <a:solidFill>
                  <a:srgbClr val="000000"/>
                </a:solidFill>
                <a:latin typeface="Arial" panose="020B0604020202020204" pitchFamily="34" charset="0"/>
                <a:ea typeface="Calibri" panose="020F0502020204030204" pitchFamily="34" charset="0"/>
              </a:rPr>
              <a:t>6.  In the slide deck that accompanies Professor Jean Hartley’s presentation on frugal innovation how many bollards are in the foreground of the picture of the zebra crossing?</a:t>
            </a:r>
          </a:p>
          <a:p>
            <a:pPr marL="0" indent="0">
              <a:buNone/>
            </a:pPr>
            <a:endParaRPr lang="en-GB" sz="2400" b="1" dirty="0"/>
          </a:p>
        </p:txBody>
      </p:sp>
      <p:sp>
        <p:nvSpPr>
          <p:cNvPr id="8" name="Rectangle 7">
            <a:extLst>
              <a:ext uri="{FF2B5EF4-FFF2-40B4-BE49-F238E27FC236}">
                <a16:creationId xmlns:a16="http://schemas.microsoft.com/office/drawing/2014/main" id="{2E9A4BFC-D604-4AD7-B8B8-94512CF9819C}"/>
              </a:ext>
            </a:extLst>
          </p:cNvPr>
          <p:cNvSpPr/>
          <p:nvPr/>
        </p:nvSpPr>
        <p:spPr>
          <a:xfrm>
            <a:off x="1095935" y="5563917"/>
            <a:ext cx="7200900" cy="830997"/>
          </a:xfrm>
          <a:prstGeom prst="rect">
            <a:avLst/>
          </a:prstGeom>
        </p:spPr>
        <p:txBody>
          <a:bodyPr wrap="square">
            <a:spAutoFit/>
          </a:bodyPr>
          <a:lstStyle/>
          <a:p>
            <a:pPr>
              <a:spcAft>
                <a:spcPts val="1200"/>
              </a:spcAft>
            </a:pPr>
            <a:r>
              <a:rPr lang="en-GB" sz="2400" dirty="0">
                <a:solidFill>
                  <a:srgbClr val="FF0000"/>
                </a:solidFill>
                <a:latin typeface="Arial" panose="020B0604020202020204" pitchFamily="34" charset="0"/>
                <a:ea typeface="Calibri" panose="020F0502020204030204" pitchFamily="34" charset="0"/>
              </a:rPr>
              <a:t>HINT:  The answer you seek is a click and a read just before the Essential Delivery Criteria</a:t>
            </a:r>
          </a:p>
        </p:txBody>
      </p:sp>
      <p:pic>
        <p:nvPicPr>
          <p:cNvPr id="9" name="Picture 8">
            <a:extLst>
              <a:ext uri="{FF2B5EF4-FFF2-40B4-BE49-F238E27FC236}">
                <a16:creationId xmlns:a16="http://schemas.microsoft.com/office/drawing/2014/main" id="{FD55A4BF-2596-4AB6-8AAF-608554B3AA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Tree>
    <p:extLst>
      <p:ext uri="{BB962C8B-B14F-4D97-AF65-F5344CB8AC3E}">
        <p14:creationId xmlns:p14="http://schemas.microsoft.com/office/powerpoint/2010/main" val="45387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60000"/>
                                        <p:tgtEl>
                                          <p:spTgt spid="17"/>
                                        </p:tgtEl>
                                      </p:cBhvr>
                                    </p:animEffect>
                                  </p:childTnLst>
                                </p:cTn>
                              </p:par>
                              <p:par>
                                <p:cTn id="8" presetID="31" presetClass="entr" presetSubtype="0" fill="hold" grpId="0" nodeType="withEffect">
                                  <p:stCondLst>
                                    <p:cond delay="20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 fill="hold"/>
                                        <p:tgtEl>
                                          <p:spTgt spid="8"/>
                                        </p:tgtEl>
                                        <p:attrNameLst>
                                          <p:attrName>ppt_w</p:attrName>
                                        </p:attrNameLst>
                                      </p:cBhvr>
                                      <p:tavLst>
                                        <p:tav tm="0">
                                          <p:val>
                                            <p:fltVal val="0"/>
                                          </p:val>
                                        </p:tav>
                                        <p:tav tm="100000">
                                          <p:val>
                                            <p:strVal val="#ppt_w"/>
                                          </p:val>
                                        </p:tav>
                                      </p:tavLst>
                                    </p:anim>
                                    <p:anim calcmode="lin" valueType="num">
                                      <p:cBhvr>
                                        <p:cTn id="11" dur="10" fill="hold"/>
                                        <p:tgtEl>
                                          <p:spTgt spid="8"/>
                                        </p:tgtEl>
                                        <p:attrNameLst>
                                          <p:attrName>ppt_h</p:attrName>
                                        </p:attrNameLst>
                                      </p:cBhvr>
                                      <p:tavLst>
                                        <p:tav tm="0">
                                          <p:val>
                                            <p:fltVal val="0"/>
                                          </p:val>
                                        </p:tav>
                                        <p:tav tm="100000">
                                          <p:val>
                                            <p:strVal val="#ppt_h"/>
                                          </p:val>
                                        </p:tav>
                                      </p:tavLst>
                                    </p:anim>
                                    <p:anim calcmode="lin" valueType="num">
                                      <p:cBhvr>
                                        <p:cTn id="12" dur="10" fill="hold"/>
                                        <p:tgtEl>
                                          <p:spTgt spid="8"/>
                                        </p:tgtEl>
                                        <p:attrNameLst>
                                          <p:attrName>style.rotation</p:attrName>
                                        </p:attrNameLst>
                                      </p:cBhvr>
                                      <p:tavLst>
                                        <p:tav tm="0">
                                          <p:val>
                                            <p:fltVal val="90"/>
                                          </p:val>
                                        </p:tav>
                                        <p:tav tm="100000">
                                          <p:val>
                                            <p:fltVal val="0"/>
                                          </p:val>
                                        </p:tav>
                                      </p:tavLst>
                                    </p:anim>
                                    <p:animEffect transition="in" filter="fade">
                                      <p:cBhvr>
                                        <p:cTn id="13" dur="10"/>
                                        <p:tgtEl>
                                          <p:spTgt spid="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5" name="laser.wav"/>
                                        </p:tgtEl>
                                      </p:cMediaNode>
                                    </p:audio>
                                  </p:subTnLst>
                                </p:cTn>
                              </p:par>
                              <p:par>
                                <p:cTn id="17" presetID="1" presetClass="mediacall" presetSubtype="0" fill="hold" nodeType="withEffect">
                                  <p:stCondLst>
                                    <p:cond delay="0"/>
                                  </p:stCondLst>
                                  <p:childTnLst>
                                    <p:cmd type="call" cmd="playFrom(0.0)">
                                      <p:cBhvr>
                                        <p:cTn id="18" dur="7048"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17" grpId="0" animBg="1"/>
      <p:bldP spid="19"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S900388269[1].wav">
            <a:hlinkClick r:id="" action="ppaction://media"/>
            <a:extLst>
              <a:ext uri="{FF2B5EF4-FFF2-40B4-BE49-F238E27FC236}">
                <a16:creationId xmlns:a16="http://schemas.microsoft.com/office/drawing/2014/main" id="{B03B7186-D46E-459D-8308-3A1664F58244}"/>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flipH="1">
            <a:off x="7086135" y="5152699"/>
            <a:ext cx="141413" cy="141413"/>
          </a:xfrm>
          <a:prstGeom prst="rect">
            <a:avLst/>
          </a:prstGeom>
        </p:spPr>
      </p:pic>
      <p:sp>
        <p:nvSpPr>
          <p:cNvPr id="17" name="Rectangle 16">
            <a:extLst>
              <a:ext uri="{FF2B5EF4-FFF2-40B4-BE49-F238E27FC236}">
                <a16:creationId xmlns:a16="http://schemas.microsoft.com/office/drawing/2014/main" id="{72C7C37D-1DEB-4E48-9FAA-0D9CF31F9ED7}"/>
              </a:ext>
            </a:extLst>
          </p:cNvPr>
          <p:cNvSpPr>
            <a:spLocks noChangeArrowheads="1"/>
          </p:cNvSpPr>
          <p:nvPr/>
        </p:nvSpPr>
        <p:spPr bwMode="auto">
          <a:xfrm>
            <a:off x="1095935" y="2242297"/>
            <a:ext cx="7200900" cy="3200400"/>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defTabSz="685800" fontAlgn="base">
              <a:spcBef>
                <a:spcPct val="0"/>
              </a:spcBef>
              <a:spcAft>
                <a:spcPct val="0"/>
              </a:spcAft>
            </a:pPr>
            <a:endParaRPr lang="en-GB" sz="1350">
              <a:solidFill>
                <a:srgbClr val="000000"/>
              </a:solidFill>
              <a:latin typeface="Arial" charset="0"/>
              <a:cs typeface="Arial" charset="0"/>
            </a:endParaRPr>
          </a:p>
        </p:txBody>
      </p:sp>
      <p:sp>
        <p:nvSpPr>
          <p:cNvPr id="19" name="Text Box 5">
            <a:extLst>
              <a:ext uri="{FF2B5EF4-FFF2-40B4-BE49-F238E27FC236}">
                <a16:creationId xmlns:a16="http://schemas.microsoft.com/office/drawing/2014/main" id="{8535D202-3322-4B05-BE6F-B9A5904597C5}"/>
              </a:ext>
            </a:extLst>
          </p:cNvPr>
          <p:cNvSpPr txBox="1">
            <a:spLocks noChangeArrowheads="1"/>
          </p:cNvSpPr>
          <p:nvPr/>
        </p:nvSpPr>
        <p:spPr bwMode="auto">
          <a:xfrm>
            <a:off x="7247621" y="5004116"/>
            <a:ext cx="1007007" cy="461665"/>
          </a:xfrm>
          <a:prstGeom prst="rect">
            <a:avLst/>
          </a:prstGeom>
          <a:noFill/>
          <a:ln w="9525">
            <a:noFill/>
            <a:miter lim="800000"/>
            <a:headEnd/>
            <a:tailEnd/>
          </a:ln>
          <a:effectLst/>
        </p:spPr>
        <p:txBody>
          <a:bodyPr wrap="none">
            <a:spAutoFit/>
          </a:bodyPr>
          <a:lstStyle/>
          <a:p>
            <a:pPr defTabSz="685800" fontAlgn="base">
              <a:spcBef>
                <a:spcPct val="0"/>
              </a:spcBef>
              <a:spcAft>
                <a:spcPct val="0"/>
              </a:spcAft>
            </a:pPr>
            <a:r>
              <a:rPr lang="en-GB" sz="2400" dirty="0">
                <a:solidFill>
                  <a:srgbClr val="000000"/>
                </a:solidFill>
                <a:latin typeface="Arial" charset="0"/>
                <a:cs typeface="Arial" charset="0"/>
              </a:rPr>
              <a:t>Finish</a:t>
            </a:r>
            <a:endParaRPr lang="en-GB" sz="3600" dirty="0">
              <a:solidFill>
                <a:srgbClr val="000000"/>
              </a:solidFill>
              <a:latin typeface="Arial" charset="0"/>
              <a:cs typeface="Arial" charset="0"/>
            </a:endParaRPr>
          </a:p>
        </p:txBody>
      </p:sp>
      <p:sp>
        <p:nvSpPr>
          <p:cNvPr id="2" name="Title 1">
            <a:extLst>
              <a:ext uri="{FF2B5EF4-FFF2-40B4-BE49-F238E27FC236}">
                <a16:creationId xmlns:a16="http://schemas.microsoft.com/office/drawing/2014/main" id="{272B7285-DDD6-4F5D-9A4E-1746D52C8E35}"/>
              </a:ext>
            </a:extLst>
          </p:cNvPr>
          <p:cNvSpPr>
            <a:spLocks noGrp="1"/>
          </p:cNvSpPr>
          <p:nvPr>
            <p:ph type="title"/>
          </p:nvPr>
        </p:nvSpPr>
        <p:spPr>
          <a:xfrm>
            <a:off x="508001" y="1099295"/>
            <a:ext cx="6447501" cy="990600"/>
          </a:xfrm>
          <a:noFill/>
        </p:spPr>
        <p:txBody>
          <a:bodyPr>
            <a:normAutofit/>
          </a:bodyPr>
          <a:lstStyle/>
          <a:p>
            <a:r>
              <a:rPr lang="en-GB" sz="3300" b="1" dirty="0">
                <a:ln>
                  <a:solidFill>
                    <a:schemeClr val="bg1"/>
                  </a:solidFill>
                </a:ln>
              </a:rPr>
              <a:t>TTR POP QUIZ</a:t>
            </a:r>
          </a:p>
        </p:txBody>
      </p:sp>
      <p:sp>
        <p:nvSpPr>
          <p:cNvPr id="4" name="Content Placeholder 2">
            <a:extLst>
              <a:ext uri="{FF2B5EF4-FFF2-40B4-BE49-F238E27FC236}">
                <a16:creationId xmlns:a16="http://schemas.microsoft.com/office/drawing/2014/main" id="{83C82E26-26A2-480F-AF13-CF4B5B2431F9}"/>
              </a:ext>
            </a:extLst>
          </p:cNvPr>
          <p:cNvSpPr>
            <a:spLocks noGrp="1"/>
          </p:cNvSpPr>
          <p:nvPr>
            <p:ph idx="1"/>
          </p:nvPr>
        </p:nvSpPr>
        <p:spPr>
          <a:xfrm>
            <a:off x="1095936" y="2242297"/>
            <a:ext cx="7200899" cy="2456981"/>
          </a:xfrm>
        </p:spPr>
        <p:txBody>
          <a:bodyPr>
            <a:normAutofit/>
          </a:bodyPr>
          <a:lstStyle/>
          <a:p>
            <a:pPr marL="0" indent="0">
              <a:spcAft>
                <a:spcPts val="1200"/>
              </a:spcAft>
              <a:buNone/>
            </a:pPr>
            <a:r>
              <a:rPr lang="en-GB" sz="2400" dirty="0">
                <a:solidFill>
                  <a:srgbClr val="000000"/>
                </a:solidFill>
                <a:latin typeface="Arial" panose="020B0604020202020204" pitchFamily="34" charset="0"/>
                <a:ea typeface="Calibri" panose="020F0502020204030204" pitchFamily="34" charset="0"/>
              </a:rPr>
              <a:t>7.  Who wrote the article ‘Capitalizing on Capabilities’ for the Harvard Business review?</a:t>
            </a:r>
          </a:p>
          <a:p>
            <a:pPr marL="0" indent="0">
              <a:buNone/>
            </a:pPr>
            <a:endParaRPr lang="en-GB" sz="2400" b="1" dirty="0"/>
          </a:p>
        </p:txBody>
      </p:sp>
      <p:sp>
        <p:nvSpPr>
          <p:cNvPr id="8" name="Rectangle 7">
            <a:extLst>
              <a:ext uri="{FF2B5EF4-FFF2-40B4-BE49-F238E27FC236}">
                <a16:creationId xmlns:a16="http://schemas.microsoft.com/office/drawing/2014/main" id="{2E9A4BFC-D604-4AD7-B8B8-94512CF9819C}"/>
              </a:ext>
            </a:extLst>
          </p:cNvPr>
          <p:cNvSpPr/>
          <p:nvPr/>
        </p:nvSpPr>
        <p:spPr>
          <a:xfrm>
            <a:off x="1095935" y="5563917"/>
            <a:ext cx="6337376" cy="984885"/>
          </a:xfrm>
          <a:prstGeom prst="rect">
            <a:avLst/>
          </a:prstGeom>
        </p:spPr>
        <p:txBody>
          <a:bodyPr wrap="none">
            <a:spAutoFit/>
          </a:bodyPr>
          <a:lstStyle/>
          <a:p>
            <a:pPr>
              <a:spcAft>
                <a:spcPts val="1200"/>
              </a:spcAft>
            </a:pPr>
            <a:r>
              <a:rPr lang="en-GB" sz="2400" dirty="0">
                <a:solidFill>
                  <a:srgbClr val="FF0000"/>
                </a:solidFill>
                <a:latin typeface="Arial" panose="020B0604020202020204" pitchFamily="34" charset="0"/>
                <a:ea typeface="Calibri" panose="020F0502020204030204" pitchFamily="34" charset="0"/>
              </a:rPr>
              <a:t>HINT:  The counting of the criteria shall be 1, </a:t>
            </a:r>
          </a:p>
          <a:p>
            <a:pPr>
              <a:spcAft>
                <a:spcPts val="1200"/>
              </a:spcAft>
            </a:pPr>
            <a:r>
              <a:rPr lang="en-GB" sz="2400" dirty="0">
                <a:solidFill>
                  <a:srgbClr val="FF0000"/>
                </a:solidFill>
                <a:latin typeface="Arial" panose="020B0604020202020204" pitchFamily="34" charset="0"/>
                <a:ea typeface="Calibri" panose="020F0502020204030204" pitchFamily="34" charset="0"/>
              </a:rPr>
              <a:t>2 will be too many, and 3 way off………</a:t>
            </a:r>
          </a:p>
        </p:txBody>
      </p:sp>
      <p:pic>
        <p:nvPicPr>
          <p:cNvPr id="9" name="Picture 8">
            <a:extLst>
              <a:ext uri="{FF2B5EF4-FFF2-40B4-BE49-F238E27FC236}">
                <a16:creationId xmlns:a16="http://schemas.microsoft.com/office/drawing/2014/main" id="{A73408C4-F10B-4DC3-85AA-15B1A89DEC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Tree>
    <p:extLst>
      <p:ext uri="{BB962C8B-B14F-4D97-AF65-F5344CB8AC3E}">
        <p14:creationId xmlns:p14="http://schemas.microsoft.com/office/powerpoint/2010/main" val="115916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60000"/>
                                        <p:tgtEl>
                                          <p:spTgt spid="17"/>
                                        </p:tgtEl>
                                      </p:cBhvr>
                                    </p:animEffect>
                                  </p:childTnLst>
                                </p:cTn>
                              </p:par>
                              <p:par>
                                <p:cTn id="8" presetID="31" presetClass="entr" presetSubtype="0" fill="hold" grpId="0" nodeType="withEffect">
                                  <p:stCondLst>
                                    <p:cond delay="20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 fill="hold"/>
                                        <p:tgtEl>
                                          <p:spTgt spid="8"/>
                                        </p:tgtEl>
                                        <p:attrNameLst>
                                          <p:attrName>ppt_w</p:attrName>
                                        </p:attrNameLst>
                                      </p:cBhvr>
                                      <p:tavLst>
                                        <p:tav tm="0">
                                          <p:val>
                                            <p:fltVal val="0"/>
                                          </p:val>
                                        </p:tav>
                                        <p:tav tm="100000">
                                          <p:val>
                                            <p:strVal val="#ppt_w"/>
                                          </p:val>
                                        </p:tav>
                                      </p:tavLst>
                                    </p:anim>
                                    <p:anim calcmode="lin" valueType="num">
                                      <p:cBhvr>
                                        <p:cTn id="11" dur="10" fill="hold"/>
                                        <p:tgtEl>
                                          <p:spTgt spid="8"/>
                                        </p:tgtEl>
                                        <p:attrNameLst>
                                          <p:attrName>ppt_h</p:attrName>
                                        </p:attrNameLst>
                                      </p:cBhvr>
                                      <p:tavLst>
                                        <p:tav tm="0">
                                          <p:val>
                                            <p:fltVal val="0"/>
                                          </p:val>
                                        </p:tav>
                                        <p:tav tm="100000">
                                          <p:val>
                                            <p:strVal val="#ppt_h"/>
                                          </p:val>
                                        </p:tav>
                                      </p:tavLst>
                                    </p:anim>
                                    <p:anim calcmode="lin" valueType="num">
                                      <p:cBhvr>
                                        <p:cTn id="12" dur="10" fill="hold"/>
                                        <p:tgtEl>
                                          <p:spTgt spid="8"/>
                                        </p:tgtEl>
                                        <p:attrNameLst>
                                          <p:attrName>style.rotation</p:attrName>
                                        </p:attrNameLst>
                                      </p:cBhvr>
                                      <p:tavLst>
                                        <p:tav tm="0">
                                          <p:val>
                                            <p:fltVal val="90"/>
                                          </p:val>
                                        </p:tav>
                                        <p:tav tm="100000">
                                          <p:val>
                                            <p:fltVal val="0"/>
                                          </p:val>
                                        </p:tav>
                                      </p:tavLst>
                                    </p:anim>
                                    <p:animEffect transition="in" filter="fade">
                                      <p:cBhvr>
                                        <p:cTn id="13" dur="10"/>
                                        <p:tgtEl>
                                          <p:spTgt spid="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5" name="laser.wav"/>
                                        </p:tgtEl>
                                      </p:cMediaNode>
                                    </p:audio>
                                  </p:subTnLst>
                                </p:cTn>
                              </p:par>
                              <p:par>
                                <p:cTn id="17" presetID="1" presetClass="mediacall" presetSubtype="0" fill="hold" nodeType="withEffect">
                                  <p:stCondLst>
                                    <p:cond delay="0"/>
                                  </p:stCondLst>
                                  <p:childTnLst>
                                    <p:cmd type="call" cmd="playFrom(0.0)">
                                      <p:cBhvr>
                                        <p:cTn id="18" dur="7048"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17" grpId="0" animBg="1"/>
      <p:bldP spid="19"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S900388269[1].wav">
            <a:hlinkClick r:id="" action="ppaction://media"/>
            <a:extLst>
              <a:ext uri="{FF2B5EF4-FFF2-40B4-BE49-F238E27FC236}">
                <a16:creationId xmlns:a16="http://schemas.microsoft.com/office/drawing/2014/main" id="{B03B7186-D46E-459D-8308-3A1664F58244}"/>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flipH="1">
            <a:off x="7086135" y="5152699"/>
            <a:ext cx="141413" cy="141413"/>
          </a:xfrm>
          <a:prstGeom prst="rect">
            <a:avLst/>
          </a:prstGeom>
        </p:spPr>
      </p:pic>
      <p:sp>
        <p:nvSpPr>
          <p:cNvPr id="17" name="Rectangle 16">
            <a:extLst>
              <a:ext uri="{FF2B5EF4-FFF2-40B4-BE49-F238E27FC236}">
                <a16:creationId xmlns:a16="http://schemas.microsoft.com/office/drawing/2014/main" id="{72C7C37D-1DEB-4E48-9FAA-0D9CF31F9ED7}"/>
              </a:ext>
            </a:extLst>
          </p:cNvPr>
          <p:cNvSpPr>
            <a:spLocks noChangeArrowheads="1"/>
          </p:cNvSpPr>
          <p:nvPr/>
        </p:nvSpPr>
        <p:spPr bwMode="auto">
          <a:xfrm>
            <a:off x="1095935" y="2242297"/>
            <a:ext cx="7200900" cy="3200400"/>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defTabSz="685800" fontAlgn="base">
              <a:spcBef>
                <a:spcPct val="0"/>
              </a:spcBef>
              <a:spcAft>
                <a:spcPct val="0"/>
              </a:spcAft>
            </a:pPr>
            <a:endParaRPr lang="en-GB" sz="1350">
              <a:solidFill>
                <a:srgbClr val="000000"/>
              </a:solidFill>
              <a:latin typeface="Arial" charset="0"/>
              <a:cs typeface="Arial" charset="0"/>
            </a:endParaRPr>
          </a:p>
        </p:txBody>
      </p:sp>
      <p:sp>
        <p:nvSpPr>
          <p:cNvPr id="19" name="Text Box 5">
            <a:extLst>
              <a:ext uri="{FF2B5EF4-FFF2-40B4-BE49-F238E27FC236}">
                <a16:creationId xmlns:a16="http://schemas.microsoft.com/office/drawing/2014/main" id="{8535D202-3322-4B05-BE6F-B9A5904597C5}"/>
              </a:ext>
            </a:extLst>
          </p:cNvPr>
          <p:cNvSpPr txBox="1">
            <a:spLocks noChangeArrowheads="1"/>
          </p:cNvSpPr>
          <p:nvPr/>
        </p:nvSpPr>
        <p:spPr bwMode="auto">
          <a:xfrm>
            <a:off x="7247621" y="5004116"/>
            <a:ext cx="1007007" cy="461665"/>
          </a:xfrm>
          <a:prstGeom prst="rect">
            <a:avLst/>
          </a:prstGeom>
          <a:noFill/>
          <a:ln w="9525">
            <a:noFill/>
            <a:miter lim="800000"/>
            <a:headEnd/>
            <a:tailEnd/>
          </a:ln>
          <a:effectLst/>
        </p:spPr>
        <p:txBody>
          <a:bodyPr wrap="none">
            <a:spAutoFit/>
          </a:bodyPr>
          <a:lstStyle/>
          <a:p>
            <a:pPr defTabSz="685800" fontAlgn="base">
              <a:spcBef>
                <a:spcPct val="0"/>
              </a:spcBef>
              <a:spcAft>
                <a:spcPct val="0"/>
              </a:spcAft>
            </a:pPr>
            <a:r>
              <a:rPr lang="en-GB" sz="2400" dirty="0">
                <a:solidFill>
                  <a:srgbClr val="000000"/>
                </a:solidFill>
                <a:latin typeface="Arial" charset="0"/>
                <a:cs typeface="Arial" charset="0"/>
              </a:rPr>
              <a:t>Finish</a:t>
            </a:r>
            <a:endParaRPr lang="en-GB" sz="3600" dirty="0">
              <a:solidFill>
                <a:srgbClr val="000000"/>
              </a:solidFill>
              <a:latin typeface="Arial" charset="0"/>
              <a:cs typeface="Arial" charset="0"/>
            </a:endParaRPr>
          </a:p>
        </p:txBody>
      </p:sp>
      <p:sp>
        <p:nvSpPr>
          <p:cNvPr id="2" name="Title 1">
            <a:extLst>
              <a:ext uri="{FF2B5EF4-FFF2-40B4-BE49-F238E27FC236}">
                <a16:creationId xmlns:a16="http://schemas.microsoft.com/office/drawing/2014/main" id="{272B7285-DDD6-4F5D-9A4E-1746D52C8E35}"/>
              </a:ext>
            </a:extLst>
          </p:cNvPr>
          <p:cNvSpPr>
            <a:spLocks noGrp="1"/>
          </p:cNvSpPr>
          <p:nvPr>
            <p:ph type="title"/>
          </p:nvPr>
        </p:nvSpPr>
        <p:spPr>
          <a:xfrm>
            <a:off x="508001" y="1099295"/>
            <a:ext cx="6447501" cy="990600"/>
          </a:xfrm>
          <a:noFill/>
        </p:spPr>
        <p:txBody>
          <a:bodyPr>
            <a:normAutofit/>
          </a:bodyPr>
          <a:lstStyle/>
          <a:p>
            <a:r>
              <a:rPr lang="en-GB" sz="3300" b="1" dirty="0">
                <a:ln>
                  <a:solidFill>
                    <a:schemeClr val="bg1"/>
                  </a:solidFill>
                </a:ln>
              </a:rPr>
              <a:t>TTR POP QUIZ</a:t>
            </a:r>
          </a:p>
        </p:txBody>
      </p:sp>
      <p:sp>
        <p:nvSpPr>
          <p:cNvPr id="4" name="Content Placeholder 2">
            <a:extLst>
              <a:ext uri="{FF2B5EF4-FFF2-40B4-BE49-F238E27FC236}">
                <a16:creationId xmlns:a16="http://schemas.microsoft.com/office/drawing/2014/main" id="{83C82E26-26A2-480F-AF13-CF4B5B2431F9}"/>
              </a:ext>
            </a:extLst>
          </p:cNvPr>
          <p:cNvSpPr>
            <a:spLocks noGrp="1"/>
          </p:cNvSpPr>
          <p:nvPr>
            <p:ph idx="1"/>
          </p:nvPr>
        </p:nvSpPr>
        <p:spPr>
          <a:xfrm>
            <a:off x="1095936" y="2242297"/>
            <a:ext cx="7200899" cy="2456981"/>
          </a:xfrm>
        </p:spPr>
        <p:txBody>
          <a:bodyPr>
            <a:normAutofit/>
          </a:bodyPr>
          <a:lstStyle/>
          <a:p>
            <a:pPr marL="0" indent="0">
              <a:spcAft>
                <a:spcPts val="1200"/>
              </a:spcAft>
              <a:buNone/>
            </a:pPr>
            <a:r>
              <a:rPr lang="en-GB" sz="2400" dirty="0">
                <a:solidFill>
                  <a:srgbClr val="000000"/>
                </a:solidFill>
                <a:latin typeface="Arial" panose="020B0604020202020204" pitchFamily="34" charset="0"/>
                <a:ea typeface="Calibri" panose="020F0502020204030204" pitchFamily="34" charset="0"/>
              </a:rPr>
              <a:t>8.  What colour is Professor Rob Briner’s shirt in his presentation on Psychological Contract Theory?</a:t>
            </a:r>
          </a:p>
          <a:p>
            <a:pPr marL="0" indent="0">
              <a:buNone/>
            </a:pPr>
            <a:endParaRPr lang="en-GB" sz="2400" b="1" dirty="0"/>
          </a:p>
        </p:txBody>
      </p:sp>
      <p:sp>
        <p:nvSpPr>
          <p:cNvPr id="8" name="Rectangle 7">
            <a:extLst>
              <a:ext uri="{FF2B5EF4-FFF2-40B4-BE49-F238E27FC236}">
                <a16:creationId xmlns:a16="http://schemas.microsoft.com/office/drawing/2014/main" id="{2E9A4BFC-D604-4AD7-B8B8-94512CF9819C}"/>
              </a:ext>
            </a:extLst>
          </p:cNvPr>
          <p:cNvSpPr/>
          <p:nvPr/>
        </p:nvSpPr>
        <p:spPr>
          <a:xfrm>
            <a:off x="1095935" y="5563917"/>
            <a:ext cx="6733318" cy="461665"/>
          </a:xfrm>
          <a:prstGeom prst="rect">
            <a:avLst/>
          </a:prstGeom>
        </p:spPr>
        <p:txBody>
          <a:bodyPr wrap="none">
            <a:spAutoFit/>
          </a:bodyPr>
          <a:lstStyle/>
          <a:p>
            <a:pPr>
              <a:spcAft>
                <a:spcPts val="1200"/>
              </a:spcAft>
            </a:pPr>
            <a:r>
              <a:rPr lang="en-GB" sz="2400" dirty="0">
                <a:solidFill>
                  <a:srgbClr val="FF0000"/>
                </a:solidFill>
                <a:latin typeface="Arial" panose="020B0604020202020204" pitchFamily="34" charset="0"/>
                <a:ea typeface="Calibri" panose="020F0502020204030204" pitchFamily="34" charset="0"/>
              </a:rPr>
              <a:t>HINT:  The answer you seek is under 3 Squared</a:t>
            </a:r>
          </a:p>
        </p:txBody>
      </p:sp>
      <p:pic>
        <p:nvPicPr>
          <p:cNvPr id="9" name="Picture 8">
            <a:extLst>
              <a:ext uri="{FF2B5EF4-FFF2-40B4-BE49-F238E27FC236}">
                <a16:creationId xmlns:a16="http://schemas.microsoft.com/office/drawing/2014/main" id="{BFF8329E-2CF6-4709-B705-4D88441647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Tree>
    <p:extLst>
      <p:ext uri="{BB962C8B-B14F-4D97-AF65-F5344CB8AC3E}">
        <p14:creationId xmlns:p14="http://schemas.microsoft.com/office/powerpoint/2010/main" val="406669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60000"/>
                                        <p:tgtEl>
                                          <p:spTgt spid="17"/>
                                        </p:tgtEl>
                                      </p:cBhvr>
                                    </p:animEffect>
                                  </p:childTnLst>
                                </p:cTn>
                              </p:par>
                              <p:par>
                                <p:cTn id="8" presetID="31" presetClass="entr" presetSubtype="0" fill="hold" grpId="0" nodeType="withEffect">
                                  <p:stCondLst>
                                    <p:cond delay="20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 fill="hold"/>
                                        <p:tgtEl>
                                          <p:spTgt spid="8"/>
                                        </p:tgtEl>
                                        <p:attrNameLst>
                                          <p:attrName>ppt_w</p:attrName>
                                        </p:attrNameLst>
                                      </p:cBhvr>
                                      <p:tavLst>
                                        <p:tav tm="0">
                                          <p:val>
                                            <p:fltVal val="0"/>
                                          </p:val>
                                        </p:tav>
                                        <p:tav tm="100000">
                                          <p:val>
                                            <p:strVal val="#ppt_w"/>
                                          </p:val>
                                        </p:tav>
                                      </p:tavLst>
                                    </p:anim>
                                    <p:anim calcmode="lin" valueType="num">
                                      <p:cBhvr>
                                        <p:cTn id="11" dur="10" fill="hold"/>
                                        <p:tgtEl>
                                          <p:spTgt spid="8"/>
                                        </p:tgtEl>
                                        <p:attrNameLst>
                                          <p:attrName>ppt_h</p:attrName>
                                        </p:attrNameLst>
                                      </p:cBhvr>
                                      <p:tavLst>
                                        <p:tav tm="0">
                                          <p:val>
                                            <p:fltVal val="0"/>
                                          </p:val>
                                        </p:tav>
                                        <p:tav tm="100000">
                                          <p:val>
                                            <p:strVal val="#ppt_h"/>
                                          </p:val>
                                        </p:tav>
                                      </p:tavLst>
                                    </p:anim>
                                    <p:anim calcmode="lin" valueType="num">
                                      <p:cBhvr>
                                        <p:cTn id="12" dur="10" fill="hold"/>
                                        <p:tgtEl>
                                          <p:spTgt spid="8"/>
                                        </p:tgtEl>
                                        <p:attrNameLst>
                                          <p:attrName>style.rotation</p:attrName>
                                        </p:attrNameLst>
                                      </p:cBhvr>
                                      <p:tavLst>
                                        <p:tav tm="0">
                                          <p:val>
                                            <p:fltVal val="90"/>
                                          </p:val>
                                        </p:tav>
                                        <p:tav tm="100000">
                                          <p:val>
                                            <p:fltVal val="0"/>
                                          </p:val>
                                        </p:tav>
                                      </p:tavLst>
                                    </p:anim>
                                    <p:animEffect transition="in" filter="fade">
                                      <p:cBhvr>
                                        <p:cTn id="13" dur="10"/>
                                        <p:tgtEl>
                                          <p:spTgt spid="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5" name="laser.wav"/>
                                        </p:tgtEl>
                                      </p:cMediaNode>
                                    </p:audio>
                                  </p:subTnLst>
                                </p:cTn>
                              </p:par>
                              <p:par>
                                <p:cTn id="17" presetID="1" presetClass="mediacall" presetSubtype="0" fill="hold" nodeType="withEffect">
                                  <p:stCondLst>
                                    <p:cond delay="0"/>
                                  </p:stCondLst>
                                  <p:childTnLst>
                                    <p:cmd type="call" cmd="playFrom(0.0)">
                                      <p:cBhvr>
                                        <p:cTn id="18" dur="7048"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17" grpId="0" animBg="1"/>
      <p:bldP spid="19"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S900388269[1].wav">
            <a:hlinkClick r:id="" action="ppaction://media"/>
            <a:extLst>
              <a:ext uri="{FF2B5EF4-FFF2-40B4-BE49-F238E27FC236}">
                <a16:creationId xmlns:a16="http://schemas.microsoft.com/office/drawing/2014/main" id="{B03B7186-D46E-459D-8308-3A1664F58244}"/>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flipH="1">
            <a:off x="7086135" y="5152699"/>
            <a:ext cx="141413" cy="141413"/>
          </a:xfrm>
          <a:prstGeom prst="rect">
            <a:avLst/>
          </a:prstGeom>
        </p:spPr>
      </p:pic>
      <p:sp>
        <p:nvSpPr>
          <p:cNvPr id="17" name="Rectangle 16">
            <a:extLst>
              <a:ext uri="{FF2B5EF4-FFF2-40B4-BE49-F238E27FC236}">
                <a16:creationId xmlns:a16="http://schemas.microsoft.com/office/drawing/2014/main" id="{72C7C37D-1DEB-4E48-9FAA-0D9CF31F9ED7}"/>
              </a:ext>
            </a:extLst>
          </p:cNvPr>
          <p:cNvSpPr>
            <a:spLocks noChangeArrowheads="1"/>
          </p:cNvSpPr>
          <p:nvPr/>
        </p:nvSpPr>
        <p:spPr bwMode="auto">
          <a:xfrm>
            <a:off x="1095935" y="2242297"/>
            <a:ext cx="7200900" cy="3200400"/>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defTabSz="685800" fontAlgn="base">
              <a:spcBef>
                <a:spcPct val="0"/>
              </a:spcBef>
              <a:spcAft>
                <a:spcPct val="0"/>
              </a:spcAft>
            </a:pPr>
            <a:endParaRPr lang="en-GB" sz="1350">
              <a:solidFill>
                <a:srgbClr val="000000"/>
              </a:solidFill>
              <a:latin typeface="Arial" charset="0"/>
              <a:cs typeface="Arial" charset="0"/>
            </a:endParaRPr>
          </a:p>
        </p:txBody>
      </p:sp>
      <p:sp>
        <p:nvSpPr>
          <p:cNvPr id="19" name="Text Box 5">
            <a:extLst>
              <a:ext uri="{FF2B5EF4-FFF2-40B4-BE49-F238E27FC236}">
                <a16:creationId xmlns:a16="http://schemas.microsoft.com/office/drawing/2014/main" id="{8535D202-3322-4B05-BE6F-B9A5904597C5}"/>
              </a:ext>
            </a:extLst>
          </p:cNvPr>
          <p:cNvSpPr txBox="1">
            <a:spLocks noChangeArrowheads="1"/>
          </p:cNvSpPr>
          <p:nvPr/>
        </p:nvSpPr>
        <p:spPr bwMode="auto">
          <a:xfrm>
            <a:off x="7247621" y="5004116"/>
            <a:ext cx="1007007" cy="461665"/>
          </a:xfrm>
          <a:prstGeom prst="rect">
            <a:avLst/>
          </a:prstGeom>
          <a:noFill/>
          <a:ln w="9525">
            <a:noFill/>
            <a:miter lim="800000"/>
            <a:headEnd/>
            <a:tailEnd/>
          </a:ln>
          <a:effectLst/>
        </p:spPr>
        <p:txBody>
          <a:bodyPr wrap="none">
            <a:spAutoFit/>
          </a:bodyPr>
          <a:lstStyle/>
          <a:p>
            <a:pPr defTabSz="685800" fontAlgn="base">
              <a:spcBef>
                <a:spcPct val="0"/>
              </a:spcBef>
              <a:spcAft>
                <a:spcPct val="0"/>
              </a:spcAft>
            </a:pPr>
            <a:r>
              <a:rPr lang="en-GB" sz="2400" dirty="0">
                <a:solidFill>
                  <a:srgbClr val="000000"/>
                </a:solidFill>
                <a:latin typeface="Arial" charset="0"/>
                <a:cs typeface="Arial" charset="0"/>
              </a:rPr>
              <a:t>Finish</a:t>
            </a:r>
            <a:endParaRPr lang="en-GB" sz="3600" dirty="0">
              <a:solidFill>
                <a:srgbClr val="000000"/>
              </a:solidFill>
              <a:latin typeface="Arial" charset="0"/>
              <a:cs typeface="Arial" charset="0"/>
            </a:endParaRPr>
          </a:p>
        </p:txBody>
      </p:sp>
      <p:sp>
        <p:nvSpPr>
          <p:cNvPr id="2" name="Title 1">
            <a:extLst>
              <a:ext uri="{FF2B5EF4-FFF2-40B4-BE49-F238E27FC236}">
                <a16:creationId xmlns:a16="http://schemas.microsoft.com/office/drawing/2014/main" id="{272B7285-DDD6-4F5D-9A4E-1746D52C8E35}"/>
              </a:ext>
            </a:extLst>
          </p:cNvPr>
          <p:cNvSpPr>
            <a:spLocks noGrp="1"/>
          </p:cNvSpPr>
          <p:nvPr>
            <p:ph type="title"/>
          </p:nvPr>
        </p:nvSpPr>
        <p:spPr>
          <a:xfrm>
            <a:off x="508001" y="1099295"/>
            <a:ext cx="6447501" cy="990600"/>
          </a:xfrm>
          <a:noFill/>
        </p:spPr>
        <p:txBody>
          <a:bodyPr>
            <a:normAutofit/>
          </a:bodyPr>
          <a:lstStyle/>
          <a:p>
            <a:r>
              <a:rPr lang="en-GB" sz="3300" b="1" dirty="0">
                <a:ln>
                  <a:solidFill>
                    <a:schemeClr val="bg1"/>
                  </a:solidFill>
                </a:ln>
              </a:rPr>
              <a:t>TTR POP QUIZ</a:t>
            </a:r>
          </a:p>
        </p:txBody>
      </p:sp>
      <p:sp>
        <p:nvSpPr>
          <p:cNvPr id="4" name="Content Placeholder 2">
            <a:extLst>
              <a:ext uri="{FF2B5EF4-FFF2-40B4-BE49-F238E27FC236}">
                <a16:creationId xmlns:a16="http://schemas.microsoft.com/office/drawing/2014/main" id="{83C82E26-26A2-480F-AF13-CF4B5B2431F9}"/>
              </a:ext>
            </a:extLst>
          </p:cNvPr>
          <p:cNvSpPr>
            <a:spLocks noGrp="1"/>
          </p:cNvSpPr>
          <p:nvPr>
            <p:ph idx="1"/>
          </p:nvPr>
        </p:nvSpPr>
        <p:spPr>
          <a:xfrm>
            <a:off x="1095936" y="2242297"/>
            <a:ext cx="7200899" cy="2456981"/>
          </a:xfrm>
        </p:spPr>
        <p:txBody>
          <a:bodyPr>
            <a:normAutofit/>
          </a:bodyPr>
          <a:lstStyle/>
          <a:p>
            <a:pPr marL="0" indent="0">
              <a:spcAft>
                <a:spcPts val="1200"/>
              </a:spcAft>
              <a:buNone/>
            </a:pPr>
            <a:r>
              <a:rPr lang="en-GB" sz="2400" dirty="0">
                <a:solidFill>
                  <a:srgbClr val="000000"/>
                </a:solidFill>
                <a:latin typeface="Arial" panose="020B0604020202020204" pitchFamily="34" charset="0"/>
                <a:ea typeface="Calibri" panose="020F0502020204030204" pitchFamily="34" charset="0"/>
              </a:rPr>
              <a:t>9.  What are the four elements of the QAA Quality Code?</a:t>
            </a:r>
          </a:p>
          <a:p>
            <a:pPr marL="0" indent="0">
              <a:buNone/>
            </a:pPr>
            <a:endParaRPr lang="en-GB" sz="2400" b="1" dirty="0"/>
          </a:p>
        </p:txBody>
      </p:sp>
      <p:sp>
        <p:nvSpPr>
          <p:cNvPr id="8" name="Rectangle 7">
            <a:extLst>
              <a:ext uri="{FF2B5EF4-FFF2-40B4-BE49-F238E27FC236}">
                <a16:creationId xmlns:a16="http://schemas.microsoft.com/office/drawing/2014/main" id="{2E9A4BFC-D604-4AD7-B8B8-94512CF9819C}"/>
              </a:ext>
            </a:extLst>
          </p:cNvPr>
          <p:cNvSpPr/>
          <p:nvPr/>
        </p:nvSpPr>
        <p:spPr>
          <a:xfrm>
            <a:off x="1095934" y="5563917"/>
            <a:ext cx="7158693" cy="830997"/>
          </a:xfrm>
          <a:prstGeom prst="rect">
            <a:avLst/>
          </a:prstGeom>
        </p:spPr>
        <p:txBody>
          <a:bodyPr wrap="square">
            <a:spAutoFit/>
          </a:bodyPr>
          <a:lstStyle/>
          <a:p>
            <a:pPr>
              <a:spcAft>
                <a:spcPts val="1200"/>
              </a:spcAft>
            </a:pPr>
            <a:r>
              <a:rPr lang="en-GB" sz="2400" dirty="0">
                <a:solidFill>
                  <a:srgbClr val="FF0000"/>
                </a:solidFill>
                <a:latin typeface="Arial" panose="020B0604020202020204" pitchFamily="34" charset="0"/>
                <a:ea typeface="Calibri" panose="020F0502020204030204" pitchFamily="34" charset="0"/>
              </a:rPr>
              <a:t>HINT:  Seek out the Criteria that is the square root of 100</a:t>
            </a:r>
          </a:p>
        </p:txBody>
      </p:sp>
      <p:pic>
        <p:nvPicPr>
          <p:cNvPr id="9" name="Picture 8">
            <a:extLst>
              <a:ext uri="{FF2B5EF4-FFF2-40B4-BE49-F238E27FC236}">
                <a16:creationId xmlns:a16="http://schemas.microsoft.com/office/drawing/2014/main" id="{41F099B6-5F23-4544-A534-234BA861F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Tree>
    <p:extLst>
      <p:ext uri="{BB962C8B-B14F-4D97-AF65-F5344CB8AC3E}">
        <p14:creationId xmlns:p14="http://schemas.microsoft.com/office/powerpoint/2010/main" val="29224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60000"/>
                                        <p:tgtEl>
                                          <p:spTgt spid="17"/>
                                        </p:tgtEl>
                                      </p:cBhvr>
                                    </p:animEffect>
                                  </p:childTnLst>
                                </p:cTn>
                              </p:par>
                              <p:par>
                                <p:cTn id="8" presetID="31" presetClass="entr" presetSubtype="0" fill="hold" grpId="0" nodeType="withEffect">
                                  <p:stCondLst>
                                    <p:cond delay="20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 fill="hold"/>
                                        <p:tgtEl>
                                          <p:spTgt spid="8"/>
                                        </p:tgtEl>
                                        <p:attrNameLst>
                                          <p:attrName>ppt_w</p:attrName>
                                        </p:attrNameLst>
                                      </p:cBhvr>
                                      <p:tavLst>
                                        <p:tav tm="0">
                                          <p:val>
                                            <p:fltVal val="0"/>
                                          </p:val>
                                        </p:tav>
                                        <p:tav tm="100000">
                                          <p:val>
                                            <p:strVal val="#ppt_w"/>
                                          </p:val>
                                        </p:tav>
                                      </p:tavLst>
                                    </p:anim>
                                    <p:anim calcmode="lin" valueType="num">
                                      <p:cBhvr>
                                        <p:cTn id="11" dur="10" fill="hold"/>
                                        <p:tgtEl>
                                          <p:spTgt spid="8"/>
                                        </p:tgtEl>
                                        <p:attrNameLst>
                                          <p:attrName>ppt_h</p:attrName>
                                        </p:attrNameLst>
                                      </p:cBhvr>
                                      <p:tavLst>
                                        <p:tav tm="0">
                                          <p:val>
                                            <p:fltVal val="0"/>
                                          </p:val>
                                        </p:tav>
                                        <p:tav tm="100000">
                                          <p:val>
                                            <p:strVal val="#ppt_h"/>
                                          </p:val>
                                        </p:tav>
                                      </p:tavLst>
                                    </p:anim>
                                    <p:anim calcmode="lin" valueType="num">
                                      <p:cBhvr>
                                        <p:cTn id="12" dur="10" fill="hold"/>
                                        <p:tgtEl>
                                          <p:spTgt spid="8"/>
                                        </p:tgtEl>
                                        <p:attrNameLst>
                                          <p:attrName>style.rotation</p:attrName>
                                        </p:attrNameLst>
                                      </p:cBhvr>
                                      <p:tavLst>
                                        <p:tav tm="0">
                                          <p:val>
                                            <p:fltVal val="90"/>
                                          </p:val>
                                        </p:tav>
                                        <p:tav tm="100000">
                                          <p:val>
                                            <p:fltVal val="0"/>
                                          </p:val>
                                        </p:tav>
                                      </p:tavLst>
                                    </p:anim>
                                    <p:animEffect transition="in" filter="fade">
                                      <p:cBhvr>
                                        <p:cTn id="13" dur="10"/>
                                        <p:tgtEl>
                                          <p:spTgt spid="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5" name="laser.wav"/>
                                        </p:tgtEl>
                                      </p:cMediaNode>
                                    </p:audio>
                                  </p:subTnLst>
                                </p:cTn>
                              </p:par>
                              <p:par>
                                <p:cTn id="17" presetID="1" presetClass="mediacall" presetSubtype="0" fill="hold" nodeType="withEffect">
                                  <p:stCondLst>
                                    <p:cond delay="0"/>
                                  </p:stCondLst>
                                  <p:childTnLst>
                                    <p:cmd type="call" cmd="playFrom(0.0)">
                                      <p:cBhvr>
                                        <p:cTn id="18" dur="7048"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17"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S900388269[1].wav">
            <a:hlinkClick r:id="" action="ppaction://media"/>
            <a:extLst>
              <a:ext uri="{FF2B5EF4-FFF2-40B4-BE49-F238E27FC236}">
                <a16:creationId xmlns:a16="http://schemas.microsoft.com/office/drawing/2014/main" id="{B03B7186-D46E-459D-8308-3A1664F58244}"/>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flipH="1">
            <a:off x="7086135" y="5152699"/>
            <a:ext cx="141413" cy="141413"/>
          </a:xfrm>
          <a:prstGeom prst="rect">
            <a:avLst/>
          </a:prstGeom>
        </p:spPr>
      </p:pic>
      <p:sp>
        <p:nvSpPr>
          <p:cNvPr id="17" name="Rectangle 16">
            <a:extLst>
              <a:ext uri="{FF2B5EF4-FFF2-40B4-BE49-F238E27FC236}">
                <a16:creationId xmlns:a16="http://schemas.microsoft.com/office/drawing/2014/main" id="{72C7C37D-1DEB-4E48-9FAA-0D9CF31F9ED7}"/>
              </a:ext>
            </a:extLst>
          </p:cNvPr>
          <p:cNvSpPr>
            <a:spLocks noChangeArrowheads="1"/>
          </p:cNvSpPr>
          <p:nvPr/>
        </p:nvSpPr>
        <p:spPr bwMode="auto">
          <a:xfrm>
            <a:off x="1095935" y="2242297"/>
            <a:ext cx="7200900" cy="3200400"/>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defTabSz="685800" fontAlgn="base">
              <a:spcBef>
                <a:spcPct val="0"/>
              </a:spcBef>
              <a:spcAft>
                <a:spcPct val="0"/>
              </a:spcAft>
            </a:pPr>
            <a:endParaRPr lang="en-GB" sz="1350">
              <a:solidFill>
                <a:srgbClr val="000000"/>
              </a:solidFill>
              <a:latin typeface="Arial" charset="0"/>
              <a:cs typeface="Arial" charset="0"/>
            </a:endParaRPr>
          </a:p>
        </p:txBody>
      </p:sp>
      <p:sp>
        <p:nvSpPr>
          <p:cNvPr id="19" name="Text Box 5">
            <a:extLst>
              <a:ext uri="{FF2B5EF4-FFF2-40B4-BE49-F238E27FC236}">
                <a16:creationId xmlns:a16="http://schemas.microsoft.com/office/drawing/2014/main" id="{8535D202-3322-4B05-BE6F-B9A5904597C5}"/>
              </a:ext>
            </a:extLst>
          </p:cNvPr>
          <p:cNvSpPr txBox="1">
            <a:spLocks noChangeArrowheads="1"/>
          </p:cNvSpPr>
          <p:nvPr/>
        </p:nvSpPr>
        <p:spPr bwMode="auto">
          <a:xfrm>
            <a:off x="7247621" y="5004116"/>
            <a:ext cx="1007007" cy="461665"/>
          </a:xfrm>
          <a:prstGeom prst="rect">
            <a:avLst/>
          </a:prstGeom>
          <a:noFill/>
          <a:ln w="9525">
            <a:noFill/>
            <a:miter lim="800000"/>
            <a:headEnd/>
            <a:tailEnd/>
          </a:ln>
          <a:effectLst/>
        </p:spPr>
        <p:txBody>
          <a:bodyPr wrap="none">
            <a:spAutoFit/>
          </a:bodyPr>
          <a:lstStyle/>
          <a:p>
            <a:pPr defTabSz="685800" fontAlgn="base">
              <a:spcBef>
                <a:spcPct val="0"/>
              </a:spcBef>
              <a:spcAft>
                <a:spcPct val="0"/>
              </a:spcAft>
            </a:pPr>
            <a:r>
              <a:rPr lang="en-GB" sz="2400" dirty="0">
                <a:solidFill>
                  <a:srgbClr val="000000"/>
                </a:solidFill>
                <a:latin typeface="Arial" charset="0"/>
                <a:cs typeface="Arial" charset="0"/>
              </a:rPr>
              <a:t>Finish</a:t>
            </a:r>
            <a:endParaRPr lang="en-GB" sz="3600" dirty="0">
              <a:solidFill>
                <a:srgbClr val="000000"/>
              </a:solidFill>
              <a:latin typeface="Arial" charset="0"/>
              <a:cs typeface="Arial" charset="0"/>
            </a:endParaRPr>
          </a:p>
        </p:txBody>
      </p:sp>
      <p:sp>
        <p:nvSpPr>
          <p:cNvPr id="2" name="Title 1">
            <a:extLst>
              <a:ext uri="{FF2B5EF4-FFF2-40B4-BE49-F238E27FC236}">
                <a16:creationId xmlns:a16="http://schemas.microsoft.com/office/drawing/2014/main" id="{272B7285-DDD6-4F5D-9A4E-1746D52C8E35}"/>
              </a:ext>
            </a:extLst>
          </p:cNvPr>
          <p:cNvSpPr>
            <a:spLocks noGrp="1"/>
          </p:cNvSpPr>
          <p:nvPr>
            <p:ph type="title"/>
          </p:nvPr>
        </p:nvSpPr>
        <p:spPr>
          <a:xfrm>
            <a:off x="508001" y="1099295"/>
            <a:ext cx="6447501" cy="990600"/>
          </a:xfrm>
          <a:noFill/>
        </p:spPr>
        <p:txBody>
          <a:bodyPr>
            <a:normAutofit/>
          </a:bodyPr>
          <a:lstStyle/>
          <a:p>
            <a:r>
              <a:rPr lang="en-GB" sz="3300" b="1" dirty="0">
                <a:ln>
                  <a:solidFill>
                    <a:schemeClr val="bg1"/>
                  </a:solidFill>
                </a:ln>
              </a:rPr>
              <a:t>TTR POP QUIZ</a:t>
            </a:r>
          </a:p>
        </p:txBody>
      </p:sp>
      <p:sp>
        <p:nvSpPr>
          <p:cNvPr id="4" name="Content Placeholder 2">
            <a:extLst>
              <a:ext uri="{FF2B5EF4-FFF2-40B4-BE49-F238E27FC236}">
                <a16:creationId xmlns:a16="http://schemas.microsoft.com/office/drawing/2014/main" id="{83C82E26-26A2-480F-AF13-CF4B5B2431F9}"/>
              </a:ext>
            </a:extLst>
          </p:cNvPr>
          <p:cNvSpPr>
            <a:spLocks noGrp="1"/>
          </p:cNvSpPr>
          <p:nvPr>
            <p:ph idx="1"/>
          </p:nvPr>
        </p:nvSpPr>
        <p:spPr>
          <a:xfrm>
            <a:off x="1095936" y="2242297"/>
            <a:ext cx="8188529" cy="2456981"/>
          </a:xfrm>
        </p:spPr>
        <p:txBody>
          <a:bodyPr>
            <a:normAutofit/>
          </a:bodyPr>
          <a:lstStyle/>
          <a:p>
            <a:pPr marL="0" indent="0">
              <a:spcAft>
                <a:spcPts val="1200"/>
              </a:spcAft>
              <a:buNone/>
            </a:pPr>
            <a:r>
              <a:rPr lang="en-GB" sz="2400" dirty="0">
                <a:solidFill>
                  <a:srgbClr val="000000"/>
                </a:solidFill>
                <a:latin typeface="Arial" panose="020B0604020202020204" pitchFamily="34" charset="0"/>
                <a:ea typeface="Calibri" panose="020F0502020204030204" pitchFamily="34" charset="0"/>
              </a:rPr>
              <a:t>10.  Who was the project Academic Director</a:t>
            </a:r>
          </a:p>
          <a:p>
            <a:pPr marL="0" indent="0">
              <a:buNone/>
            </a:pPr>
            <a:endParaRPr lang="en-GB" sz="2400" b="1" dirty="0"/>
          </a:p>
        </p:txBody>
      </p:sp>
      <p:sp>
        <p:nvSpPr>
          <p:cNvPr id="8" name="Rectangle 7">
            <a:extLst>
              <a:ext uri="{FF2B5EF4-FFF2-40B4-BE49-F238E27FC236}">
                <a16:creationId xmlns:a16="http://schemas.microsoft.com/office/drawing/2014/main" id="{2E9A4BFC-D604-4AD7-B8B8-94512CF9819C}"/>
              </a:ext>
            </a:extLst>
          </p:cNvPr>
          <p:cNvSpPr/>
          <p:nvPr/>
        </p:nvSpPr>
        <p:spPr>
          <a:xfrm>
            <a:off x="1095935" y="5563917"/>
            <a:ext cx="5490157" cy="461665"/>
          </a:xfrm>
          <a:prstGeom prst="rect">
            <a:avLst/>
          </a:prstGeom>
        </p:spPr>
        <p:txBody>
          <a:bodyPr wrap="none">
            <a:spAutoFit/>
          </a:bodyPr>
          <a:lstStyle/>
          <a:p>
            <a:pPr>
              <a:spcAft>
                <a:spcPts val="1200"/>
              </a:spcAft>
            </a:pPr>
            <a:r>
              <a:rPr lang="en-GB" sz="2400" dirty="0">
                <a:solidFill>
                  <a:srgbClr val="FF0000"/>
                </a:solidFill>
                <a:latin typeface="Arial" panose="020B0604020202020204" pitchFamily="34" charset="0"/>
                <a:ea typeface="Calibri" panose="020F0502020204030204" pitchFamily="34" charset="0"/>
              </a:rPr>
              <a:t>HINT:  Wisdom lies in asking questions</a:t>
            </a:r>
          </a:p>
        </p:txBody>
      </p:sp>
      <p:pic>
        <p:nvPicPr>
          <p:cNvPr id="9" name="Picture 8">
            <a:extLst>
              <a:ext uri="{FF2B5EF4-FFF2-40B4-BE49-F238E27FC236}">
                <a16:creationId xmlns:a16="http://schemas.microsoft.com/office/drawing/2014/main" id="{246C5519-4CD1-4317-8AC5-88045B71F1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Tree>
    <p:extLst>
      <p:ext uri="{BB962C8B-B14F-4D97-AF65-F5344CB8AC3E}">
        <p14:creationId xmlns:p14="http://schemas.microsoft.com/office/powerpoint/2010/main" val="294926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60000"/>
                                        <p:tgtEl>
                                          <p:spTgt spid="17"/>
                                        </p:tgtEl>
                                      </p:cBhvr>
                                    </p:animEffect>
                                  </p:childTnLst>
                                </p:cTn>
                              </p:par>
                              <p:par>
                                <p:cTn id="8" presetID="31" presetClass="entr" presetSubtype="0" fill="hold" grpId="0" nodeType="withEffect">
                                  <p:stCondLst>
                                    <p:cond delay="20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 fill="hold"/>
                                        <p:tgtEl>
                                          <p:spTgt spid="8"/>
                                        </p:tgtEl>
                                        <p:attrNameLst>
                                          <p:attrName>ppt_w</p:attrName>
                                        </p:attrNameLst>
                                      </p:cBhvr>
                                      <p:tavLst>
                                        <p:tav tm="0">
                                          <p:val>
                                            <p:fltVal val="0"/>
                                          </p:val>
                                        </p:tav>
                                        <p:tav tm="100000">
                                          <p:val>
                                            <p:strVal val="#ppt_w"/>
                                          </p:val>
                                        </p:tav>
                                      </p:tavLst>
                                    </p:anim>
                                    <p:anim calcmode="lin" valueType="num">
                                      <p:cBhvr>
                                        <p:cTn id="11" dur="10" fill="hold"/>
                                        <p:tgtEl>
                                          <p:spTgt spid="8"/>
                                        </p:tgtEl>
                                        <p:attrNameLst>
                                          <p:attrName>ppt_h</p:attrName>
                                        </p:attrNameLst>
                                      </p:cBhvr>
                                      <p:tavLst>
                                        <p:tav tm="0">
                                          <p:val>
                                            <p:fltVal val="0"/>
                                          </p:val>
                                        </p:tav>
                                        <p:tav tm="100000">
                                          <p:val>
                                            <p:strVal val="#ppt_h"/>
                                          </p:val>
                                        </p:tav>
                                      </p:tavLst>
                                    </p:anim>
                                    <p:anim calcmode="lin" valueType="num">
                                      <p:cBhvr>
                                        <p:cTn id="12" dur="10" fill="hold"/>
                                        <p:tgtEl>
                                          <p:spTgt spid="8"/>
                                        </p:tgtEl>
                                        <p:attrNameLst>
                                          <p:attrName>style.rotation</p:attrName>
                                        </p:attrNameLst>
                                      </p:cBhvr>
                                      <p:tavLst>
                                        <p:tav tm="0">
                                          <p:val>
                                            <p:fltVal val="90"/>
                                          </p:val>
                                        </p:tav>
                                        <p:tav tm="100000">
                                          <p:val>
                                            <p:fltVal val="0"/>
                                          </p:val>
                                        </p:tav>
                                      </p:tavLst>
                                    </p:anim>
                                    <p:animEffect transition="in" filter="fade">
                                      <p:cBhvr>
                                        <p:cTn id="13" dur="10"/>
                                        <p:tgtEl>
                                          <p:spTgt spid="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5" name="laser.wav"/>
                                        </p:tgtEl>
                                      </p:cMediaNode>
                                    </p:audio>
                                  </p:subTnLst>
                                </p:cTn>
                              </p:par>
                              <p:par>
                                <p:cTn id="17" presetID="1" presetClass="mediacall" presetSubtype="0" fill="hold" nodeType="withEffect">
                                  <p:stCondLst>
                                    <p:cond delay="0"/>
                                  </p:stCondLst>
                                  <p:childTnLst>
                                    <p:cmd type="call" cmd="playFrom(0.0)">
                                      <p:cBhvr>
                                        <p:cTn id="18" dur="7048"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17" grpId="0" animBg="1"/>
      <p:bldP spid="19"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sp>
        <p:nvSpPr>
          <p:cNvPr id="4" name="TextBox 3">
            <a:extLst>
              <a:ext uri="{FF2B5EF4-FFF2-40B4-BE49-F238E27FC236}">
                <a16:creationId xmlns:a16="http://schemas.microsoft.com/office/drawing/2014/main" id="{DD7A7F2F-3F5F-4587-8624-E297F765D5F9}"/>
              </a:ext>
            </a:extLst>
          </p:cNvPr>
          <p:cNvSpPr txBox="1"/>
          <p:nvPr/>
        </p:nvSpPr>
        <p:spPr>
          <a:xfrm>
            <a:off x="631210" y="848386"/>
            <a:ext cx="432724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TTR</a:t>
            </a:r>
            <a:r>
              <a:rPr lang="en-GB" sz="2000" b="1" dirty="0">
                <a:solidFill>
                  <a:prstClr val="black"/>
                </a:solidFill>
                <a:latin typeface="Arial" panose="020B0604020202020204"/>
              </a:rPr>
              <a:t> POP QUIZ Answers:</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81D997A1-9E65-4433-AD4C-DEAFA02A7A1B}"/>
              </a:ext>
            </a:extLst>
          </p:cNvPr>
          <p:cNvSpPr txBox="1"/>
          <p:nvPr/>
        </p:nvSpPr>
        <p:spPr>
          <a:xfrm>
            <a:off x="287079" y="1238918"/>
            <a:ext cx="8569842" cy="5586658"/>
          </a:xfrm>
          <a:prstGeom prst="rect">
            <a:avLst/>
          </a:prstGeom>
          <a:noFill/>
        </p:spPr>
        <p:txBody>
          <a:bodyPr wrap="square" rtlCol="0">
            <a:spAutoFit/>
          </a:bodyPr>
          <a:lstStyle/>
          <a:p>
            <a:pPr marL="342900" indent="-342900">
              <a:lnSpc>
                <a:spcPct val="150000"/>
              </a:lnSpc>
              <a:buAutoNum type="arabicPeriod"/>
            </a:pPr>
            <a:r>
              <a:rPr lang="en-GB" sz="1600" dirty="0"/>
              <a:t>‘They are intended to support Learning and Development professionals to engage the opportunities the changing landscape of policing presents. They are also intended to assist in engaging and implementing the Destination Map, and to this end the individual tools, techniques and resources are aligned against this model.’</a:t>
            </a:r>
          </a:p>
          <a:p>
            <a:pPr marL="342900" indent="-342900">
              <a:lnSpc>
                <a:spcPct val="150000"/>
              </a:lnSpc>
              <a:buAutoNum type="arabicPeriod"/>
            </a:pPr>
            <a:r>
              <a:rPr lang="en-GB" sz="1600" dirty="0"/>
              <a:t>‘To select an individual section or move between sections of the TTR click or touch (using a touch screen) the four horizontal lines icon at the bottom right hand corner of the displayed page.‘</a:t>
            </a:r>
            <a:endParaRPr lang="en-GB" sz="1600" dirty="0">
              <a:highlight>
                <a:srgbClr val="FFFF00"/>
              </a:highlight>
            </a:endParaRPr>
          </a:p>
          <a:p>
            <a:pPr marL="342900" indent="-342900">
              <a:lnSpc>
                <a:spcPct val="150000"/>
              </a:lnSpc>
              <a:buAutoNum type="arabicPeriod"/>
            </a:pPr>
            <a:r>
              <a:rPr lang="en-GB" sz="1600" dirty="0"/>
              <a:t>L&amp;D Functions as the ‘engines’ of delivery </a:t>
            </a:r>
          </a:p>
          <a:p>
            <a:pPr marL="342900" indent="-342900">
              <a:lnSpc>
                <a:spcPct val="150000"/>
              </a:lnSpc>
              <a:buAutoNum type="arabicPeriod"/>
            </a:pPr>
            <a:r>
              <a:rPr lang="en-GB" sz="1600" dirty="0"/>
              <a:t>Values, Ethics and Mission driven</a:t>
            </a:r>
          </a:p>
          <a:p>
            <a:pPr marL="342900" indent="-342900">
              <a:lnSpc>
                <a:spcPct val="150000"/>
              </a:lnSpc>
              <a:buAutoNum type="arabicPeriod"/>
            </a:pPr>
            <a:r>
              <a:rPr lang="en-GB" sz="1600" dirty="0"/>
              <a:t>Purple</a:t>
            </a:r>
          </a:p>
          <a:p>
            <a:pPr marL="342900" indent="-342900">
              <a:lnSpc>
                <a:spcPct val="150000"/>
              </a:lnSpc>
              <a:buAutoNum type="arabicPeriod"/>
            </a:pPr>
            <a:r>
              <a:rPr lang="en-GB" sz="1600" dirty="0"/>
              <a:t>2</a:t>
            </a:r>
          </a:p>
          <a:p>
            <a:pPr marL="342900" indent="-342900">
              <a:lnSpc>
                <a:spcPct val="150000"/>
              </a:lnSpc>
              <a:buAutoNum type="arabicPeriod"/>
            </a:pPr>
            <a:r>
              <a:rPr lang="en-GB" sz="1600" dirty="0"/>
              <a:t>Norman Smallwood and Dave Ulrich</a:t>
            </a:r>
          </a:p>
          <a:p>
            <a:pPr marL="342900" indent="-342900">
              <a:lnSpc>
                <a:spcPct val="150000"/>
              </a:lnSpc>
              <a:buAutoNum type="arabicPeriod"/>
            </a:pPr>
            <a:r>
              <a:rPr lang="en-GB" sz="1600" dirty="0"/>
              <a:t>1) Expectations, 2) Core Practices, 3) Common Practices, 3) Advice &amp; Guidance</a:t>
            </a:r>
          </a:p>
          <a:p>
            <a:pPr marL="342900" indent="-342900">
              <a:lnSpc>
                <a:spcPct val="150000"/>
              </a:lnSpc>
              <a:buAutoNum type="arabicPeriod"/>
            </a:pPr>
            <a:r>
              <a:rPr lang="en-GB" sz="1600" dirty="0"/>
              <a:t>Blue and White (stripes – secret bonus answer)</a:t>
            </a:r>
          </a:p>
          <a:p>
            <a:pPr marL="342900" indent="-342900">
              <a:lnSpc>
                <a:spcPct val="150000"/>
              </a:lnSpc>
              <a:buAutoNum type="arabicPeriod"/>
            </a:pPr>
            <a:r>
              <a:rPr lang="en-GB" sz="1600" dirty="0"/>
              <a:t>Professor Denise Martin</a:t>
            </a:r>
            <a:endParaRPr lang="en-GB" dirty="0"/>
          </a:p>
        </p:txBody>
      </p:sp>
      <p:pic>
        <p:nvPicPr>
          <p:cNvPr id="5" name="Picture 4">
            <a:extLst>
              <a:ext uri="{FF2B5EF4-FFF2-40B4-BE49-F238E27FC236}">
                <a16:creationId xmlns:a16="http://schemas.microsoft.com/office/drawing/2014/main" id="{37DC5332-D9BC-4F37-9707-CF2D2A006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Tree>
    <p:extLst>
      <p:ext uri="{BB962C8B-B14F-4D97-AF65-F5344CB8AC3E}">
        <p14:creationId xmlns:p14="http://schemas.microsoft.com/office/powerpoint/2010/main" val="2360996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sp>
        <p:nvSpPr>
          <p:cNvPr id="2" name="TextBox 1">
            <a:extLst>
              <a:ext uri="{FF2B5EF4-FFF2-40B4-BE49-F238E27FC236}">
                <a16:creationId xmlns:a16="http://schemas.microsoft.com/office/drawing/2014/main" id="{9E1FBFAD-71CD-441B-83F5-EA72635A39F8}"/>
              </a:ext>
            </a:extLst>
          </p:cNvPr>
          <p:cNvSpPr txBox="1"/>
          <p:nvPr/>
        </p:nvSpPr>
        <p:spPr>
          <a:xfrm>
            <a:off x="795337" y="1213008"/>
            <a:ext cx="7553325" cy="1661993"/>
          </a:xfrm>
          <a:prstGeom prst="rect">
            <a:avLst/>
          </a:prstGeom>
          <a:noFill/>
        </p:spPr>
        <p:txBody>
          <a:bodyPr wrap="square" rtlCol="0">
            <a:spAutoFit/>
          </a:bodyPr>
          <a:lstStyle/>
          <a:p>
            <a:r>
              <a:rPr lang="en-GB" sz="2400" b="1" dirty="0"/>
              <a:t>That was (hopefully) fun, but so what?</a:t>
            </a:r>
          </a:p>
          <a:p>
            <a:endParaRPr lang="en-GB" dirty="0"/>
          </a:p>
          <a:p>
            <a:pPr marL="285750" indent="-285750">
              <a:buFont typeface="Arial" panose="020B0604020202020204" pitchFamily="34" charset="0"/>
              <a:buChar char="•"/>
            </a:pPr>
            <a:r>
              <a:rPr lang="en-GB" sz="2000" dirty="0"/>
              <a:t>It was not to illustrate the clothing or seating choices of academics (although coming from the OU these are a rich vein of potential study)</a:t>
            </a:r>
          </a:p>
        </p:txBody>
      </p:sp>
      <p:sp>
        <p:nvSpPr>
          <p:cNvPr id="3" name="Rectangle 2">
            <a:extLst>
              <a:ext uri="{FF2B5EF4-FFF2-40B4-BE49-F238E27FC236}">
                <a16:creationId xmlns:a16="http://schemas.microsoft.com/office/drawing/2014/main" id="{D35F35AA-CDF3-4B8D-BA75-D2F00F8B31EA}"/>
              </a:ext>
            </a:extLst>
          </p:cNvPr>
          <p:cNvSpPr/>
          <p:nvPr/>
        </p:nvSpPr>
        <p:spPr>
          <a:xfrm>
            <a:off x="795337" y="3081807"/>
            <a:ext cx="7285394" cy="923330"/>
          </a:xfrm>
          <a:prstGeom prst="rect">
            <a:avLst/>
          </a:prstGeom>
        </p:spPr>
        <p:txBody>
          <a:bodyPr wrap="square">
            <a:spAutoFit/>
          </a:bodyPr>
          <a:lstStyle/>
          <a:p>
            <a:pPr marL="285750" indent="-285750">
              <a:buFont typeface="Arial" panose="020B0604020202020204" pitchFamily="34" charset="0"/>
              <a:buChar char="•"/>
            </a:pPr>
            <a:r>
              <a:rPr lang="en-GB" dirty="0"/>
              <a:t>The point is to demonstrate the </a:t>
            </a:r>
            <a:r>
              <a:rPr lang="en-GB" b="1" dirty="0"/>
              <a:t>depth</a:t>
            </a:r>
            <a:r>
              <a:rPr lang="en-GB" dirty="0"/>
              <a:t>, </a:t>
            </a:r>
            <a:r>
              <a:rPr lang="en-GB" b="1" dirty="0"/>
              <a:t>breadth</a:t>
            </a:r>
            <a:r>
              <a:rPr lang="en-GB" dirty="0"/>
              <a:t> and </a:t>
            </a:r>
            <a:r>
              <a:rPr lang="en-GB" b="1" dirty="0"/>
              <a:t>level</a:t>
            </a:r>
            <a:r>
              <a:rPr lang="en-GB" dirty="0"/>
              <a:t> of the approach we have co-developed with practitioners to address the potential gap in police L&amp;D readiness for change</a:t>
            </a:r>
          </a:p>
        </p:txBody>
      </p:sp>
      <p:sp>
        <p:nvSpPr>
          <p:cNvPr id="4" name="Rectangle 3">
            <a:extLst>
              <a:ext uri="{FF2B5EF4-FFF2-40B4-BE49-F238E27FC236}">
                <a16:creationId xmlns:a16="http://schemas.microsoft.com/office/drawing/2014/main" id="{4AA7387E-15DB-4CEC-8E55-5EE193A8EE7B}"/>
              </a:ext>
            </a:extLst>
          </p:cNvPr>
          <p:cNvSpPr/>
          <p:nvPr/>
        </p:nvSpPr>
        <p:spPr>
          <a:xfrm>
            <a:off x="795336" y="4211943"/>
            <a:ext cx="7285393" cy="1200329"/>
          </a:xfrm>
          <a:prstGeom prst="rect">
            <a:avLst/>
          </a:prstGeom>
        </p:spPr>
        <p:txBody>
          <a:bodyPr wrap="square">
            <a:spAutoFit/>
          </a:bodyPr>
          <a:lstStyle/>
          <a:p>
            <a:pPr marL="285750" indent="-285750">
              <a:buFont typeface="Arial" panose="020B0604020202020204" pitchFamily="34" charset="0"/>
              <a:buChar char="•"/>
            </a:pPr>
            <a:r>
              <a:rPr lang="en-GB" dirty="0"/>
              <a:t>This co-production seeks to provide academically rigorous but timely, practical, accessible and ultimately usable outcomes from academic research that provide immediate value to you as practitioners</a:t>
            </a:r>
          </a:p>
        </p:txBody>
      </p:sp>
      <p:pic>
        <p:nvPicPr>
          <p:cNvPr id="6" name="Picture 5">
            <a:extLst>
              <a:ext uri="{FF2B5EF4-FFF2-40B4-BE49-F238E27FC236}">
                <a16:creationId xmlns:a16="http://schemas.microsoft.com/office/drawing/2014/main" id="{446A0364-2B92-499F-AD8E-DE28CF66D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Tree>
    <p:extLst>
      <p:ext uri="{BB962C8B-B14F-4D97-AF65-F5344CB8AC3E}">
        <p14:creationId xmlns:p14="http://schemas.microsoft.com/office/powerpoint/2010/main" val="75659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pic>
        <p:nvPicPr>
          <p:cNvPr id="6" name="Picture 5">
            <a:extLst>
              <a:ext uri="{FF2B5EF4-FFF2-40B4-BE49-F238E27FC236}">
                <a16:creationId xmlns:a16="http://schemas.microsoft.com/office/drawing/2014/main" id="{4EDE7D30-E93B-4EE2-81E3-83CC431C1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
        <p:nvSpPr>
          <p:cNvPr id="2" name="Rectangle 1">
            <a:extLst>
              <a:ext uri="{FF2B5EF4-FFF2-40B4-BE49-F238E27FC236}">
                <a16:creationId xmlns:a16="http://schemas.microsoft.com/office/drawing/2014/main" id="{9FD1E654-25C6-4BC5-9C49-8E72FC527B53}"/>
              </a:ext>
            </a:extLst>
          </p:cNvPr>
          <p:cNvSpPr/>
          <p:nvPr/>
        </p:nvSpPr>
        <p:spPr>
          <a:xfrm>
            <a:off x="437785" y="1543435"/>
            <a:ext cx="4072271" cy="1846659"/>
          </a:xfrm>
          <a:prstGeom prst="rect">
            <a:avLst/>
          </a:prstGeom>
        </p:spPr>
        <p:txBody>
          <a:bodyPr wrap="square">
            <a:spAutoFit/>
          </a:bodyPr>
          <a:lstStyle/>
          <a:p>
            <a:r>
              <a:rPr lang="en-GB" sz="1600" b="1" dirty="0">
                <a:solidFill>
                  <a:srgbClr val="212121"/>
                </a:solidFill>
                <a:latin typeface="Calibri" panose="020F0502020204030204" pitchFamily="34" charset="0"/>
              </a:rPr>
              <a:t>Rachel Large </a:t>
            </a:r>
            <a:r>
              <a:rPr lang="en-GB" sz="1600" dirty="0">
                <a:solidFill>
                  <a:srgbClr val="212121"/>
                </a:solidFill>
                <a:latin typeface="Calibri" panose="020F0502020204030204" pitchFamily="34" charset="0"/>
              </a:rPr>
              <a:t>– Senior Project Manager</a:t>
            </a:r>
          </a:p>
          <a:p>
            <a:r>
              <a:rPr lang="en-GB" sz="1600" b="1" dirty="0">
                <a:solidFill>
                  <a:srgbClr val="212121"/>
                </a:solidFill>
                <a:latin typeface="Calibri" panose="020F0502020204030204" pitchFamily="34" charset="0"/>
              </a:rPr>
              <a:t>Professor Jean Hartley - </a:t>
            </a:r>
            <a:r>
              <a:rPr lang="en-GB" sz="1600" dirty="0">
                <a:solidFill>
                  <a:srgbClr val="212121"/>
                </a:solidFill>
                <a:latin typeface="Calibri" panose="020F0502020204030204" pitchFamily="34" charset="0"/>
              </a:rPr>
              <a:t>Academic Director of the Centre For Policing Research and Learning</a:t>
            </a:r>
          </a:p>
          <a:p>
            <a:r>
              <a:rPr lang="en-GB" sz="1600" b="1" dirty="0">
                <a:solidFill>
                  <a:srgbClr val="212121"/>
                </a:solidFill>
                <a:latin typeface="Calibri" panose="020F0502020204030204" pitchFamily="34" charset="0"/>
              </a:rPr>
              <a:t>Professor Denise Martin - </a:t>
            </a:r>
            <a:r>
              <a:rPr lang="en-GB" sz="1600" dirty="0">
                <a:solidFill>
                  <a:srgbClr val="212121"/>
                </a:solidFill>
                <a:latin typeface="Calibri" panose="020F0502020204030204" pitchFamily="34" charset="0"/>
              </a:rPr>
              <a:t>Project Academic Director</a:t>
            </a:r>
          </a:p>
          <a:p>
            <a:r>
              <a:rPr lang="en-GB" sz="1600" b="1" dirty="0">
                <a:solidFill>
                  <a:srgbClr val="212121"/>
                </a:solidFill>
                <a:latin typeface="Calibri" panose="020F0502020204030204" pitchFamily="34" charset="0"/>
              </a:rPr>
              <a:t>Dr Loua Khalil - </a:t>
            </a:r>
            <a:r>
              <a:rPr lang="en-GB" sz="1600" dirty="0">
                <a:solidFill>
                  <a:srgbClr val="212121"/>
                </a:solidFill>
                <a:latin typeface="Calibri" panose="020F0502020204030204" pitchFamily="34" charset="0"/>
              </a:rPr>
              <a:t>Research Fellow</a:t>
            </a:r>
          </a:p>
          <a:p>
            <a:r>
              <a:rPr lang="en-GB" sz="1600" b="1" dirty="0">
                <a:solidFill>
                  <a:srgbClr val="212121"/>
                </a:solidFill>
                <a:latin typeface="Calibri" panose="020F0502020204030204" pitchFamily="34" charset="0"/>
              </a:rPr>
              <a:t>Richard Harding - </a:t>
            </a:r>
            <a:r>
              <a:rPr lang="en-GB" sz="1600" dirty="0">
                <a:solidFill>
                  <a:srgbClr val="212121"/>
                </a:solidFill>
                <a:latin typeface="Calibri" panose="020F0502020204030204" pitchFamily="34" charset="0"/>
              </a:rPr>
              <a:t>Research Fellow</a:t>
            </a:r>
            <a:endParaRPr lang="en-GB" sz="1600" b="0" i="0" u="none" strike="noStrike" dirty="0">
              <a:solidFill>
                <a:srgbClr val="212121"/>
              </a:solidFill>
              <a:effectLst/>
              <a:latin typeface="Calibri" panose="020F0502020204030204" pitchFamily="34" charset="0"/>
            </a:endParaRPr>
          </a:p>
        </p:txBody>
      </p:sp>
      <p:pic>
        <p:nvPicPr>
          <p:cNvPr id="7" name="Picture 6">
            <a:extLst>
              <a:ext uri="{FF2B5EF4-FFF2-40B4-BE49-F238E27FC236}">
                <a16:creationId xmlns:a16="http://schemas.microsoft.com/office/drawing/2014/main" id="{223DEF08-186F-4622-B11E-7FB6A11F40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549" y="1543435"/>
            <a:ext cx="4325682" cy="1735189"/>
          </a:xfrm>
          <a:prstGeom prst="rect">
            <a:avLst/>
          </a:prstGeom>
        </p:spPr>
      </p:pic>
      <p:sp>
        <p:nvSpPr>
          <p:cNvPr id="9" name="TextBox 8">
            <a:extLst>
              <a:ext uri="{FF2B5EF4-FFF2-40B4-BE49-F238E27FC236}">
                <a16:creationId xmlns:a16="http://schemas.microsoft.com/office/drawing/2014/main" id="{D854662A-7A84-46EB-A2A1-071DC3A58315}"/>
              </a:ext>
            </a:extLst>
          </p:cNvPr>
          <p:cNvSpPr txBox="1"/>
          <p:nvPr/>
        </p:nvSpPr>
        <p:spPr>
          <a:xfrm>
            <a:off x="437785" y="3696359"/>
            <a:ext cx="8429768" cy="2923877"/>
          </a:xfrm>
          <a:prstGeom prst="rect">
            <a:avLst/>
          </a:prstGeom>
          <a:noFill/>
        </p:spPr>
        <p:txBody>
          <a:bodyPr wrap="square" rtlCol="0">
            <a:spAutoFit/>
          </a:bodyPr>
          <a:lstStyle/>
          <a:p>
            <a:r>
              <a:rPr lang="en-GB" sz="2000" b="1" dirty="0"/>
              <a:t>Details of the Destination Map and the Tools, Techniques and Resources can be found at:</a:t>
            </a:r>
          </a:p>
          <a:p>
            <a:endParaRPr lang="en-GB" dirty="0"/>
          </a:p>
          <a:p>
            <a:r>
              <a:rPr lang="en-GB" dirty="0">
                <a:hlinkClick r:id="rId5"/>
              </a:rPr>
              <a:t>https://www.open.ac.uk/centres/policing/implementing-transformation-police-ld/outputs</a:t>
            </a:r>
            <a:r>
              <a:rPr lang="en-GB" dirty="0"/>
              <a:t> </a:t>
            </a:r>
          </a:p>
          <a:p>
            <a:endParaRPr lang="en-GB" b="1" dirty="0"/>
          </a:p>
          <a:p>
            <a:r>
              <a:rPr lang="en-GB" sz="1600" b="1" dirty="0"/>
              <a:t>Details of the Project can be found at:  </a:t>
            </a:r>
          </a:p>
          <a:p>
            <a:endParaRPr lang="en-GB" sz="1600" dirty="0"/>
          </a:p>
          <a:p>
            <a:r>
              <a:rPr lang="en-GB" sz="1600" dirty="0">
                <a:hlinkClick r:id="rId6"/>
              </a:rPr>
              <a:t>https://www.open.ac.uk/centres/policing/implementing-transformation-police-ld</a:t>
            </a:r>
            <a:endParaRPr lang="en-GB" sz="1600" dirty="0"/>
          </a:p>
          <a:p>
            <a:endParaRPr lang="en-GB" dirty="0"/>
          </a:p>
        </p:txBody>
      </p:sp>
      <p:sp>
        <p:nvSpPr>
          <p:cNvPr id="10" name="TextBox 9">
            <a:extLst>
              <a:ext uri="{FF2B5EF4-FFF2-40B4-BE49-F238E27FC236}">
                <a16:creationId xmlns:a16="http://schemas.microsoft.com/office/drawing/2014/main" id="{DA15C380-C8E7-46A2-9D0F-85EE82423439}"/>
              </a:ext>
            </a:extLst>
          </p:cNvPr>
          <p:cNvSpPr txBox="1"/>
          <p:nvPr/>
        </p:nvSpPr>
        <p:spPr>
          <a:xfrm>
            <a:off x="437785" y="1107000"/>
            <a:ext cx="3189768" cy="369332"/>
          </a:xfrm>
          <a:prstGeom prst="rect">
            <a:avLst/>
          </a:prstGeom>
          <a:noFill/>
        </p:spPr>
        <p:txBody>
          <a:bodyPr wrap="square" rtlCol="0">
            <a:spAutoFit/>
          </a:bodyPr>
          <a:lstStyle/>
          <a:p>
            <a:r>
              <a:rPr lang="en-GB" b="1" dirty="0"/>
              <a:t>The CPRL project team</a:t>
            </a:r>
          </a:p>
        </p:txBody>
      </p:sp>
    </p:spTree>
    <p:extLst>
      <p:ext uri="{BB962C8B-B14F-4D97-AF65-F5344CB8AC3E}">
        <p14:creationId xmlns:p14="http://schemas.microsoft.com/office/powerpoint/2010/main" val="189017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pic>
        <p:nvPicPr>
          <p:cNvPr id="4" name="Picture 3">
            <a:extLst>
              <a:ext uri="{FF2B5EF4-FFF2-40B4-BE49-F238E27FC236}">
                <a16:creationId xmlns:a16="http://schemas.microsoft.com/office/drawing/2014/main" id="{AACAD0FF-14A8-4F19-9608-284C0837F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
        <p:nvSpPr>
          <p:cNvPr id="3" name="TextBox 2">
            <a:extLst>
              <a:ext uri="{FF2B5EF4-FFF2-40B4-BE49-F238E27FC236}">
                <a16:creationId xmlns:a16="http://schemas.microsoft.com/office/drawing/2014/main" id="{08B6DD2D-0375-4DB3-8258-89C14ADAAAD8}"/>
              </a:ext>
            </a:extLst>
          </p:cNvPr>
          <p:cNvSpPr txBox="1"/>
          <p:nvPr/>
        </p:nvSpPr>
        <p:spPr>
          <a:xfrm>
            <a:off x="2243137" y="2038349"/>
            <a:ext cx="4657725" cy="830997"/>
          </a:xfrm>
          <a:prstGeom prst="rect">
            <a:avLst/>
          </a:prstGeom>
          <a:solidFill>
            <a:schemeClr val="accent6">
              <a:lumMod val="50000"/>
            </a:schemeClr>
          </a:solidFill>
        </p:spPr>
        <p:txBody>
          <a:bodyPr wrap="square" rtlCol="0">
            <a:spAutoFit/>
          </a:bodyPr>
          <a:lstStyle/>
          <a:p>
            <a:pPr algn="ctr"/>
            <a:r>
              <a:rPr lang="en-GB" sz="4800" dirty="0">
                <a:solidFill>
                  <a:schemeClr val="bg1"/>
                </a:solidFill>
              </a:rPr>
              <a:t>What next?</a:t>
            </a:r>
          </a:p>
        </p:txBody>
      </p:sp>
      <p:sp>
        <p:nvSpPr>
          <p:cNvPr id="2" name="Rectangle 1">
            <a:extLst>
              <a:ext uri="{FF2B5EF4-FFF2-40B4-BE49-F238E27FC236}">
                <a16:creationId xmlns:a16="http://schemas.microsoft.com/office/drawing/2014/main" id="{5581B71A-C615-4FC0-8C9B-11F4698B2634}"/>
              </a:ext>
            </a:extLst>
          </p:cNvPr>
          <p:cNvSpPr/>
          <p:nvPr/>
        </p:nvSpPr>
        <p:spPr>
          <a:xfrm>
            <a:off x="2285999" y="3429000"/>
            <a:ext cx="4572000" cy="1077218"/>
          </a:xfrm>
          <a:prstGeom prst="rect">
            <a:avLst/>
          </a:prstGeom>
        </p:spPr>
        <p:txBody>
          <a:bodyPr>
            <a:spAutoFit/>
          </a:bodyPr>
          <a:lstStyle/>
          <a:p>
            <a:pPr algn="ctr"/>
            <a:r>
              <a:rPr lang="en-GB" sz="2800" dirty="0"/>
              <a:t>Professor Jean Hartley</a:t>
            </a:r>
          </a:p>
          <a:p>
            <a:pPr algn="ctr"/>
            <a:r>
              <a:rPr lang="en-GB" dirty="0"/>
              <a:t>Academic Director of the Centre for Policing Research &amp; Learning</a:t>
            </a:r>
          </a:p>
        </p:txBody>
      </p:sp>
    </p:spTree>
    <p:extLst>
      <p:ext uri="{BB962C8B-B14F-4D97-AF65-F5344CB8AC3E}">
        <p14:creationId xmlns:p14="http://schemas.microsoft.com/office/powerpoint/2010/main" val="3335270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pic>
        <p:nvPicPr>
          <p:cNvPr id="5" name="Graphic 4" descr="Help">
            <a:extLst>
              <a:ext uri="{FF2B5EF4-FFF2-40B4-BE49-F238E27FC236}">
                <a16:creationId xmlns:a16="http://schemas.microsoft.com/office/drawing/2014/main" id="{9EE06EC6-5381-4763-B1F6-520862DB1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4659" y="1931659"/>
            <a:ext cx="2994681" cy="2994681"/>
          </a:xfrm>
          <a:prstGeom prst="rect">
            <a:avLst/>
          </a:prstGeom>
        </p:spPr>
      </p:pic>
      <p:pic>
        <p:nvPicPr>
          <p:cNvPr id="4" name="Picture 3">
            <a:extLst>
              <a:ext uri="{FF2B5EF4-FFF2-40B4-BE49-F238E27FC236}">
                <a16:creationId xmlns:a16="http://schemas.microsoft.com/office/drawing/2014/main" id="{AACAD0FF-14A8-4F19-9608-284C0837F5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
        <p:nvSpPr>
          <p:cNvPr id="2" name="Rectangle: Rounded Corners 1">
            <a:extLst>
              <a:ext uri="{FF2B5EF4-FFF2-40B4-BE49-F238E27FC236}">
                <a16:creationId xmlns:a16="http://schemas.microsoft.com/office/drawing/2014/main" id="{5AF7EACD-F512-431D-8992-FB9955FFFDF0}"/>
              </a:ext>
            </a:extLst>
          </p:cNvPr>
          <p:cNvSpPr/>
          <p:nvPr/>
        </p:nvSpPr>
        <p:spPr>
          <a:xfrm>
            <a:off x="6069340" y="1276350"/>
            <a:ext cx="2143125" cy="1704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might the Destination Map help shape your vision for the future?</a:t>
            </a:r>
          </a:p>
        </p:txBody>
      </p:sp>
      <p:sp>
        <p:nvSpPr>
          <p:cNvPr id="6" name="Rectangle: Rounded Corners 5">
            <a:extLst>
              <a:ext uri="{FF2B5EF4-FFF2-40B4-BE49-F238E27FC236}">
                <a16:creationId xmlns:a16="http://schemas.microsoft.com/office/drawing/2014/main" id="{063B2004-F86F-4441-A893-5254E8E1A10C}"/>
              </a:ext>
            </a:extLst>
          </p:cNvPr>
          <p:cNvSpPr/>
          <p:nvPr/>
        </p:nvSpPr>
        <p:spPr>
          <a:xfrm>
            <a:off x="931534" y="3876675"/>
            <a:ext cx="2143125" cy="1704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could you use the TTR yourself?</a:t>
            </a:r>
          </a:p>
        </p:txBody>
      </p:sp>
      <p:sp>
        <p:nvSpPr>
          <p:cNvPr id="7" name="Rectangle: Rounded Corners 6">
            <a:extLst>
              <a:ext uri="{FF2B5EF4-FFF2-40B4-BE49-F238E27FC236}">
                <a16:creationId xmlns:a16="http://schemas.microsoft.com/office/drawing/2014/main" id="{DD9196E5-C130-4B2F-9A44-0268436AEBBD}"/>
              </a:ext>
            </a:extLst>
          </p:cNvPr>
          <p:cNvSpPr/>
          <p:nvPr/>
        </p:nvSpPr>
        <p:spPr>
          <a:xfrm>
            <a:off x="6069340" y="3876675"/>
            <a:ext cx="2143125" cy="1704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could you use the TTR to engage others?</a:t>
            </a:r>
          </a:p>
        </p:txBody>
      </p:sp>
      <p:sp>
        <p:nvSpPr>
          <p:cNvPr id="9" name="Rectangle: Rounded Corners 8">
            <a:extLst>
              <a:ext uri="{FF2B5EF4-FFF2-40B4-BE49-F238E27FC236}">
                <a16:creationId xmlns:a16="http://schemas.microsoft.com/office/drawing/2014/main" id="{D7D74275-60A1-4006-8032-A7C80ED0CEBC}"/>
              </a:ext>
            </a:extLst>
          </p:cNvPr>
          <p:cNvSpPr/>
          <p:nvPr/>
        </p:nvSpPr>
        <p:spPr>
          <a:xfrm>
            <a:off x="931534" y="1276350"/>
            <a:ext cx="2143125" cy="1704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surprises you and what resonates with you in this work?</a:t>
            </a:r>
          </a:p>
        </p:txBody>
      </p:sp>
    </p:spTree>
    <p:extLst>
      <p:ext uri="{BB962C8B-B14F-4D97-AF65-F5344CB8AC3E}">
        <p14:creationId xmlns:p14="http://schemas.microsoft.com/office/powerpoint/2010/main" val="863642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pic>
        <p:nvPicPr>
          <p:cNvPr id="6" name="Picture 5">
            <a:extLst>
              <a:ext uri="{FF2B5EF4-FFF2-40B4-BE49-F238E27FC236}">
                <a16:creationId xmlns:a16="http://schemas.microsoft.com/office/drawing/2014/main" id="{78F79AC1-33D6-4B49-8278-57466D426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
        <p:nvSpPr>
          <p:cNvPr id="3" name="TextBox 2">
            <a:extLst>
              <a:ext uri="{FF2B5EF4-FFF2-40B4-BE49-F238E27FC236}">
                <a16:creationId xmlns:a16="http://schemas.microsoft.com/office/drawing/2014/main" id="{C272D42A-6466-41D7-9E03-67BEC73DECDA}"/>
              </a:ext>
            </a:extLst>
          </p:cNvPr>
          <p:cNvSpPr txBox="1"/>
          <p:nvPr/>
        </p:nvSpPr>
        <p:spPr>
          <a:xfrm>
            <a:off x="600075" y="890133"/>
            <a:ext cx="3171825" cy="400110"/>
          </a:xfrm>
          <a:prstGeom prst="rect">
            <a:avLst/>
          </a:prstGeom>
          <a:noFill/>
        </p:spPr>
        <p:txBody>
          <a:bodyPr wrap="square" rtlCol="0">
            <a:spAutoFit/>
          </a:bodyPr>
          <a:lstStyle/>
          <a:p>
            <a:r>
              <a:rPr lang="en-GB" sz="2000" b="1" dirty="0"/>
              <a:t>Strategic</a:t>
            </a:r>
            <a:r>
              <a:rPr lang="en-GB" b="1" dirty="0"/>
              <a:t> Narrative</a:t>
            </a:r>
          </a:p>
        </p:txBody>
      </p:sp>
      <p:pic>
        <p:nvPicPr>
          <p:cNvPr id="4" name="Picture 3">
            <a:extLst>
              <a:ext uri="{FF2B5EF4-FFF2-40B4-BE49-F238E27FC236}">
                <a16:creationId xmlns:a16="http://schemas.microsoft.com/office/drawing/2014/main" id="{4E80CFA5-623E-4556-95BE-BC6576E90960}"/>
              </a:ext>
            </a:extLst>
          </p:cNvPr>
          <p:cNvPicPr>
            <a:picLocks noChangeAspect="1"/>
          </p:cNvPicPr>
          <p:nvPr/>
        </p:nvPicPr>
        <p:blipFill>
          <a:blip r:embed="rId4"/>
          <a:stretch>
            <a:fillRect/>
          </a:stretch>
        </p:blipFill>
        <p:spPr>
          <a:xfrm>
            <a:off x="437785" y="1470169"/>
            <a:ext cx="8224145" cy="4515500"/>
          </a:xfrm>
          <a:prstGeom prst="rect">
            <a:avLst/>
          </a:prstGeom>
        </p:spPr>
      </p:pic>
    </p:spTree>
    <p:extLst>
      <p:ext uri="{BB962C8B-B14F-4D97-AF65-F5344CB8AC3E}">
        <p14:creationId xmlns:p14="http://schemas.microsoft.com/office/powerpoint/2010/main" val="271512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pic>
        <p:nvPicPr>
          <p:cNvPr id="6" name="Picture 5">
            <a:extLst>
              <a:ext uri="{FF2B5EF4-FFF2-40B4-BE49-F238E27FC236}">
                <a16:creationId xmlns:a16="http://schemas.microsoft.com/office/drawing/2014/main" id="{78F79AC1-33D6-4B49-8278-57466D426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
        <p:nvSpPr>
          <p:cNvPr id="3" name="TextBox 2">
            <a:extLst>
              <a:ext uri="{FF2B5EF4-FFF2-40B4-BE49-F238E27FC236}">
                <a16:creationId xmlns:a16="http://schemas.microsoft.com/office/drawing/2014/main" id="{C272D42A-6466-41D7-9E03-67BEC73DECDA}"/>
              </a:ext>
            </a:extLst>
          </p:cNvPr>
          <p:cNvSpPr txBox="1"/>
          <p:nvPr/>
        </p:nvSpPr>
        <p:spPr>
          <a:xfrm>
            <a:off x="600075" y="890133"/>
            <a:ext cx="3171825" cy="400110"/>
          </a:xfrm>
          <a:prstGeom prst="rect">
            <a:avLst/>
          </a:prstGeom>
          <a:noFill/>
        </p:spPr>
        <p:txBody>
          <a:bodyPr wrap="square" rtlCol="0">
            <a:spAutoFit/>
          </a:bodyPr>
          <a:lstStyle/>
          <a:p>
            <a:r>
              <a:rPr lang="en-GB" sz="2000" b="1" dirty="0"/>
              <a:t>Strategic Narrative</a:t>
            </a:r>
          </a:p>
        </p:txBody>
      </p:sp>
      <p:pic>
        <p:nvPicPr>
          <p:cNvPr id="2" name="Picture 1">
            <a:extLst>
              <a:ext uri="{FF2B5EF4-FFF2-40B4-BE49-F238E27FC236}">
                <a16:creationId xmlns:a16="http://schemas.microsoft.com/office/drawing/2014/main" id="{EA3D69C9-0F5C-4194-98EF-6AA898218172}"/>
              </a:ext>
            </a:extLst>
          </p:cNvPr>
          <p:cNvPicPr>
            <a:picLocks noChangeAspect="1"/>
          </p:cNvPicPr>
          <p:nvPr/>
        </p:nvPicPr>
        <p:blipFill>
          <a:blip r:embed="rId4"/>
          <a:stretch>
            <a:fillRect/>
          </a:stretch>
        </p:blipFill>
        <p:spPr>
          <a:xfrm>
            <a:off x="459927" y="1604425"/>
            <a:ext cx="8224145" cy="4163500"/>
          </a:xfrm>
          <a:prstGeom prst="rect">
            <a:avLst/>
          </a:prstGeom>
        </p:spPr>
      </p:pic>
    </p:spTree>
    <p:extLst>
      <p:ext uri="{BB962C8B-B14F-4D97-AF65-F5344CB8AC3E}">
        <p14:creationId xmlns:p14="http://schemas.microsoft.com/office/powerpoint/2010/main" val="397319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sp>
        <p:nvSpPr>
          <p:cNvPr id="9" name="TextBox 8">
            <a:extLst>
              <a:ext uri="{FF2B5EF4-FFF2-40B4-BE49-F238E27FC236}">
                <a16:creationId xmlns:a16="http://schemas.microsoft.com/office/drawing/2014/main" id="{1234D0D7-7393-48B0-893B-FBA724DC4653}"/>
              </a:ext>
            </a:extLst>
          </p:cNvPr>
          <p:cNvSpPr txBox="1"/>
          <p:nvPr/>
        </p:nvSpPr>
        <p:spPr>
          <a:xfrm>
            <a:off x="596155" y="6430283"/>
            <a:ext cx="5366637" cy="307777"/>
          </a:xfrm>
          <a:prstGeom prst="rect">
            <a:avLst/>
          </a:prstGeom>
          <a:noFill/>
        </p:spPr>
        <p:txBody>
          <a:bodyPr wrap="square" rtlCol="0">
            <a:spAutoFit/>
          </a:bodyPr>
          <a:lstStyle/>
          <a:p>
            <a:r>
              <a:rPr lang="en-GB" sz="700" dirty="0"/>
              <a:t>Holt, D., et al. (2010). "Are You Ready? How Health Professionals Can Comprehensively Conceptualize Readiness for Change." Journal of General Internal Medicine 25(Supplement 1): 50-55.</a:t>
            </a:r>
          </a:p>
        </p:txBody>
      </p:sp>
      <p:sp>
        <p:nvSpPr>
          <p:cNvPr id="12" name="TextBox 11">
            <a:extLst>
              <a:ext uri="{FF2B5EF4-FFF2-40B4-BE49-F238E27FC236}">
                <a16:creationId xmlns:a16="http://schemas.microsoft.com/office/drawing/2014/main" id="{BFDF0168-7FB5-445B-A1DD-14ED507CC367}"/>
              </a:ext>
            </a:extLst>
          </p:cNvPr>
          <p:cNvSpPr txBox="1"/>
          <p:nvPr/>
        </p:nvSpPr>
        <p:spPr>
          <a:xfrm>
            <a:off x="596155" y="946179"/>
            <a:ext cx="771016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Organizational Readiness for Change </a:t>
            </a:r>
            <a:r>
              <a:rPr kumimoji="0" lang="en-GB" sz="1100" i="0" u="none" strike="noStrike" kern="1200" cap="none" spc="0" normalizeH="0" baseline="0" noProof="0" dirty="0">
                <a:ln>
                  <a:noFill/>
                </a:ln>
                <a:solidFill>
                  <a:prstClr val="black"/>
                </a:solidFill>
                <a:effectLst/>
                <a:uLnTx/>
                <a:uFillTx/>
                <a:latin typeface="Arial" panose="020B0604020202020204"/>
                <a:ea typeface="+mn-ea"/>
                <a:cs typeface="+mn-cs"/>
              </a:rPr>
              <a:t>(Holt et al, 2010)</a:t>
            </a:r>
            <a:endParaRPr kumimoji="0" lang="en-GB" sz="180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2E5B88E-1E87-4AA3-9A09-2EA82DF8607F}"/>
              </a:ext>
            </a:extLst>
          </p:cNvPr>
          <p:cNvSpPr txBox="1"/>
          <p:nvPr/>
        </p:nvSpPr>
        <p:spPr>
          <a:xfrm>
            <a:off x="850605" y="2317898"/>
            <a:ext cx="7325832" cy="1015663"/>
          </a:xfrm>
          <a:prstGeom prst="rect">
            <a:avLst/>
          </a:prstGeom>
          <a:noFill/>
        </p:spPr>
        <p:txBody>
          <a:bodyPr wrap="square" rtlCol="0">
            <a:spAutoFit/>
          </a:bodyPr>
          <a:lstStyle/>
          <a:p>
            <a:r>
              <a:rPr lang="en-GB" sz="2000" i="1" dirty="0"/>
              <a:t>‘The degree to which those involved [in change] are individually and collectively </a:t>
            </a:r>
            <a:r>
              <a:rPr lang="en-GB" sz="2000" b="1" i="1" dirty="0"/>
              <a:t>primed</a:t>
            </a:r>
            <a:r>
              <a:rPr lang="en-GB" sz="2000" i="1" dirty="0"/>
              <a:t>, </a:t>
            </a:r>
            <a:r>
              <a:rPr lang="en-GB" sz="2000" b="1" i="1" dirty="0"/>
              <a:t>motivated </a:t>
            </a:r>
            <a:r>
              <a:rPr lang="en-GB" sz="2000" i="1" dirty="0"/>
              <a:t>and </a:t>
            </a:r>
            <a:r>
              <a:rPr lang="en-GB" sz="2000" b="1" i="1" dirty="0"/>
              <a:t>technically capable </a:t>
            </a:r>
            <a:r>
              <a:rPr lang="en-GB" sz="2000" i="1" dirty="0"/>
              <a:t>of executing the change’</a:t>
            </a:r>
          </a:p>
        </p:txBody>
      </p:sp>
      <p:pic>
        <p:nvPicPr>
          <p:cNvPr id="6" name="Picture 5">
            <a:extLst>
              <a:ext uri="{FF2B5EF4-FFF2-40B4-BE49-F238E27FC236}">
                <a16:creationId xmlns:a16="http://schemas.microsoft.com/office/drawing/2014/main" id="{78F79AC1-33D6-4B49-8278-57466D426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Tree>
    <p:extLst>
      <p:ext uri="{BB962C8B-B14F-4D97-AF65-F5344CB8AC3E}">
        <p14:creationId xmlns:p14="http://schemas.microsoft.com/office/powerpoint/2010/main" val="412927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pic>
        <p:nvPicPr>
          <p:cNvPr id="3" name="Picture 2">
            <a:extLst>
              <a:ext uri="{FF2B5EF4-FFF2-40B4-BE49-F238E27FC236}">
                <a16:creationId xmlns:a16="http://schemas.microsoft.com/office/drawing/2014/main" id="{2A1305C4-8AEF-4EAE-9544-D475CCBBE0B8}"/>
              </a:ext>
            </a:extLst>
          </p:cNvPr>
          <p:cNvPicPr>
            <a:picLocks noChangeAspect="1"/>
          </p:cNvPicPr>
          <p:nvPr/>
        </p:nvPicPr>
        <p:blipFill>
          <a:blip r:embed="rId3"/>
          <a:stretch>
            <a:fillRect/>
          </a:stretch>
        </p:blipFill>
        <p:spPr>
          <a:xfrm>
            <a:off x="659218" y="1117934"/>
            <a:ext cx="3859622" cy="5557855"/>
          </a:xfrm>
          <a:prstGeom prst="rect">
            <a:avLst/>
          </a:prstGeom>
        </p:spPr>
      </p:pic>
      <p:grpSp>
        <p:nvGrpSpPr>
          <p:cNvPr id="21" name="Group 20">
            <a:extLst>
              <a:ext uri="{FF2B5EF4-FFF2-40B4-BE49-F238E27FC236}">
                <a16:creationId xmlns:a16="http://schemas.microsoft.com/office/drawing/2014/main" id="{F3FC378B-634E-410D-833F-87B078516D36}"/>
              </a:ext>
            </a:extLst>
          </p:cNvPr>
          <p:cNvGrpSpPr/>
          <p:nvPr/>
        </p:nvGrpSpPr>
        <p:grpSpPr>
          <a:xfrm>
            <a:off x="569818" y="1733704"/>
            <a:ext cx="7898043" cy="4570482"/>
            <a:chOff x="275539" y="1451178"/>
            <a:chExt cx="8209243" cy="4799549"/>
          </a:xfrm>
        </p:grpSpPr>
        <p:sp>
          <p:nvSpPr>
            <p:cNvPr id="12" name="Rectangle 11">
              <a:extLst>
                <a:ext uri="{FF2B5EF4-FFF2-40B4-BE49-F238E27FC236}">
                  <a16:creationId xmlns:a16="http://schemas.microsoft.com/office/drawing/2014/main" id="{7BDC95B5-15AE-4101-8030-113F7D9F16BD}"/>
                </a:ext>
              </a:extLst>
            </p:cNvPr>
            <p:cNvSpPr/>
            <p:nvPr/>
          </p:nvSpPr>
          <p:spPr>
            <a:xfrm>
              <a:off x="4878162" y="1451178"/>
              <a:ext cx="3606620" cy="4799549"/>
            </a:xfrm>
            <a:prstGeom prst="rect">
              <a:avLst/>
            </a:prstGeom>
            <a:ln w="38100">
              <a:solidFill>
                <a:srgbClr val="FF0000"/>
              </a:solidFill>
            </a:ln>
          </p:spPr>
          <p:txBody>
            <a:bodyPr wrap="square">
              <a:spAutoFit/>
            </a:bodyPr>
            <a:lstStyle/>
            <a:p>
              <a:pPr algn="ctr"/>
              <a:r>
                <a:rPr lang="en-GB" sz="2800" dirty="0">
                  <a:solidFill>
                    <a:schemeClr val="accent1">
                      <a:lumMod val="75000"/>
                    </a:schemeClr>
                  </a:solidFill>
                </a:rPr>
                <a:t>“By 2025 policing will be a profession with a more representative workforce that will align the right skills, powers and experience to meet challenging requirements.” </a:t>
              </a:r>
            </a:p>
            <a:p>
              <a:pPr algn="ctr"/>
              <a:r>
                <a:rPr lang="en-GB" sz="1100" dirty="0">
                  <a:solidFill>
                    <a:schemeClr val="accent1">
                      <a:lumMod val="75000"/>
                    </a:schemeClr>
                  </a:solidFill>
                </a:rPr>
                <a:t>(NPCC and APCC 2016)</a:t>
              </a:r>
              <a:endParaRPr lang="en-GB" sz="2800" dirty="0">
                <a:solidFill>
                  <a:schemeClr val="accent1">
                    <a:lumMod val="75000"/>
                  </a:schemeClr>
                </a:solidFill>
              </a:endParaRPr>
            </a:p>
          </p:txBody>
        </p:sp>
        <p:grpSp>
          <p:nvGrpSpPr>
            <p:cNvPr id="20" name="Group 19">
              <a:extLst>
                <a:ext uri="{FF2B5EF4-FFF2-40B4-BE49-F238E27FC236}">
                  <a16:creationId xmlns:a16="http://schemas.microsoft.com/office/drawing/2014/main" id="{7915B68C-779B-49DB-8F29-2D8A666146A4}"/>
                </a:ext>
              </a:extLst>
            </p:cNvPr>
            <p:cNvGrpSpPr/>
            <p:nvPr/>
          </p:nvGrpSpPr>
          <p:grpSpPr>
            <a:xfrm>
              <a:off x="275539" y="1471258"/>
              <a:ext cx="4602623" cy="4769529"/>
              <a:chOff x="275539" y="1471258"/>
              <a:chExt cx="4602623" cy="4769529"/>
            </a:xfrm>
          </p:grpSpPr>
          <p:sp>
            <p:nvSpPr>
              <p:cNvPr id="4" name="Hexagon 3">
                <a:extLst>
                  <a:ext uri="{FF2B5EF4-FFF2-40B4-BE49-F238E27FC236}">
                    <a16:creationId xmlns:a16="http://schemas.microsoft.com/office/drawing/2014/main" id="{DA7F9FEB-3E5C-4A2B-85B7-4F0A92D0FD99}"/>
                  </a:ext>
                </a:extLst>
              </p:cNvPr>
              <p:cNvSpPr/>
              <p:nvPr/>
            </p:nvSpPr>
            <p:spPr>
              <a:xfrm>
                <a:off x="275539" y="1920295"/>
                <a:ext cx="1222744" cy="1001926"/>
              </a:xfrm>
              <a:prstGeom prst="hexagon">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20511A09-876F-44BB-9354-BC4A3DBA72FC}"/>
                  </a:ext>
                </a:extLst>
              </p:cNvPr>
              <p:cNvCxnSpPr>
                <a:cxnSpLocks/>
                <a:stCxn id="4" idx="0"/>
              </p:cNvCxnSpPr>
              <p:nvPr/>
            </p:nvCxnSpPr>
            <p:spPr>
              <a:xfrm flipV="1">
                <a:off x="1498283" y="1471258"/>
                <a:ext cx="3379879" cy="95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4FCCD7-7DDF-4F7A-9B4A-62DDC7DF192F}"/>
                  </a:ext>
                </a:extLst>
              </p:cNvPr>
              <p:cNvCxnSpPr>
                <a:cxnSpLocks/>
                <a:stCxn id="4" idx="0"/>
              </p:cNvCxnSpPr>
              <p:nvPr/>
            </p:nvCxnSpPr>
            <p:spPr>
              <a:xfrm>
                <a:off x="1498283" y="2421258"/>
                <a:ext cx="3379879" cy="38195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0" name="TextBox 9">
            <a:extLst>
              <a:ext uri="{FF2B5EF4-FFF2-40B4-BE49-F238E27FC236}">
                <a16:creationId xmlns:a16="http://schemas.microsoft.com/office/drawing/2014/main" id="{88C9D25E-2C75-4965-B5CE-97B767519916}"/>
              </a:ext>
            </a:extLst>
          </p:cNvPr>
          <p:cNvSpPr txBox="1"/>
          <p:nvPr/>
        </p:nvSpPr>
        <p:spPr>
          <a:xfrm>
            <a:off x="437785" y="679429"/>
            <a:ext cx="550303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dirty="0">
                <a:solidFill>
                  <a:prstClr val="black"/>
                </a:solidFill>
                <a:latin typeface="Arial" panose="020B0604020202020204"/>
              </a:rPr>
              <a:t>The Change</a:t>
            </a: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5EFA8585-E4F8-4B11-807D-43CDC92B3FFD}"/>
              </a:ext>
            </a:extLst>
          </p:cNvPr>
          <p:cNvSpPr/>
          <p:nvPr/>
        </p:nvSpPr>
        <p:spPr>
          <a:xfrm>
            <a:off x="1516458" y="1268818"/>
            <a:ext cx="2145139" cy="523220"/>
          </a:xfrm>
          <a:prstGeom prst="rect">
            <a:avLst/>
          </a:prstGeom>
          <a:solidFill>
            <a:schemeClr val="accent4">
              <a:lumMod val="75000"/>
            </a:schemeClr>
          </a:solidFill>
          <a:ln w="38100">
            <a:solidFill>
              <a:schemeClr val="tx1">
                <a:lumMod val="95000"/>
                <a:lumOff val="5000"/>
              </a:schemeClr>
            </a:solidFill>
          </a:ln>
        </p:spPr>
        <p:txBody>
          <a:bodyPr wrap="none">
            <a:spAutoFit/>
          </a:bodyPr>
          <a:lstStyle/>
          <a:p>
            <a:r>
              <a:rPr lang="en-GB" sz="2800" dirty="0">
                <a:solidFill>
                  <a:schemeClr val="bg1"/>
                </a:solidFill>
              </a:rPr>
              <a:t>a profession</a:t>
            </a:r>
            <a:endParaRPr lang="en-GB" dirty="0">
              <a:solidFill>
                <a:schemeClr val="bg1"/>
              </a:solidFill>
            </a:endParaRPr>
          </a:p>
        </p:txBody>
      </p:sp>
      <p:sp>
        <p:nvSpPr>
          <p:cNvPr id="5" name="Rectangle 4">
            <a:extLst>
              <a:ext uri="{FF2B5EF4-FFF2-40B4-BE49-F238E27FC236}">
                <a16:creationId xmlns:a16="http://schemas.microsoft.com/office/drawing/2014/main" id="{29429DEA-CE1B-4F01-93A8-0E86F93AFCE3}"/>
              </a:ext>
            </a:extLst>
          </p:cNvPr>
          <p:cNvSpPr/>
          <p:nvPr/>
        </p:nvSpPr>
        <p:spPr>
          <a:xfrm>
            <a:off x="899000" y="1966628"/>
            <a:ext cx="3380057" cy="954107"/>
          </a:xfrm>
          <a:prstGeom prst="rect">
            <a:avLst/>
          </a:prstGeom>
          <a:solidFill>
            <a:schemeClr val="accent4">
              <a:lumMod val="75000"/>
            </a:schemeClr>
          </a:solidFill>
          <a:ln w="38100">
            <a:solidFill>
              <a:schemeClr val="tx1">
                <a:lumMod val="95000"/>
                <a:lumOff val="5000"/>
              </a:schemeClr>
            </a:solidFill>
          </a:ln>
        </p:spPr>
        <p:txBody>
          <a:bodyPr wrap="square">
            <a:spAutoFit/>
          </a:bodyPr>
          <a:lstStyle/>
          <a:p>
            <a:pPr algn="ctr"/>
            <a:r>
              <a:rPr lang="en-GB" sz="2800" dirty="0">
                <a:solidFill>
                  <a:schemeClr val="bg1"/>
                </a:solidFill>
              </a:rPr>
              <a:t>more</a:t>
            </a:r>
            <a:r>
              <a:rPr lang="en-GB" sz="2800" dirty="0">
                <a:solidFill>
                  <a:srgbClr val="1E4B9B">
                    <a:lumMod val="75000"/>
                  </a:srgbClr>
                </a:solidFill>
              </a:rPr>
              <a:t> </a:t>
            </a:r>
            <a:r>
              <a:rPr lang="en-GB" sz="2800" dirty="0">
                <a:solidFill>
                  <a:schemeClr val="bg1"/>
                </a:solidFill>
              </a:rPr>
              <a:t>representative workforce </a:t>
            </a:r>
            <a:endParaRPr lang="en-GB" dirty="0">
              <a:solidFill>
                <a:schemeClr val="bg1"/>
              </a:solidFill>
            </a:endParaRPr>
          </a:p>
        </p:txBody>
      </p:sp>
      <p:sp>
        <p:nvSpPr>
          <p:cNvPr id="6" name="Rectangle 5">
            <a:extLst>
              <a:ext uri="{FF2B5EF4-FFF2-40B4-BE49-F238E27FC236}">
                <a16:creationId xmlns:a16="http://schemas.microsoft.com/office/drawing/2014/main" id="{38C208F8-395A-4537-A6F3-B59F558BC5F3}"/>
              </a:ext>
            </a:extLst>
          </p:cNvPr>
          <p:cNvSpPr/>
          <p:nvPr/>
        </p:nvSpPr>
        <p:spPr>
          <a:xfrm>
            <a:off x="1707215" y="3030159"/>
            <a:ext cx="1763624" cy="523220"/>
          </a:xfrm>
          <a:prstGeom prst="rect">
            <a:avLst/>
          </a:prstGeom>
          <a:solidFill>
            <a:schemeClr val="accent4">
              <a:lumMod val="75000"/>
            </a:schemeClr>
          </a:solidFill>
          <a:ln w="38100">
            <a:solidFill>
              <a:schemeClr val="tx1">
                <a:lumMod val="95000"/>
                <a:lumOff val="5000"/>
              </a:schemeClr>
            </a:solidFill>
          </a:ln>
        </p:spPr>
        <p:txBody>
          <a:bodyPr wrap="none">
            <a:spAutoFit/>
          </a:bodyPr>
          <a:lstStyle/>
          <a:p>
            <a:r>
              <a:rPr lang="en-GB" sz="2800" dirty="0">
                <a:solidFill>
                  <a:schemeClr val="bg1"/>
                </a:solidFill>
              </a:rPr>
              <a:t>right skills</a:t>
            </a:r>
            <a:endParaRPr lang="en-GB" dirty="0">
              <a:solidFill>
                <a:schemeClr val="bg1"/>
              </a:solidFill>
            </a:endParaRPr>
          </a:p>
        </p:txBody>
      </p:sp>
      <p:sp>
        <p:nvSpPr>
          <p:cNvPr id="14" name="Rectangle 13">
            <a:extLst>
              <a:ext uri="{FF2B5EF4-FFF2-40B4-BE49-F238E27FC236}">
                <a16:creationId xmlns:a16="http://schemas.microsoft.com/office/drawing/2014/main" id="{B851A31E-68E4-43A5-B632-769000694807}"/>
              </a:ext>
            </a:extLst>
          </p:cNvPr>
          <p:cNvSpPr/>
          <p:nvPr/>
        </p:nvSpPr>
        <p:spPr>
          <a:xfrm>
            <a:off x="1405038" y="3685249"/>
            <a:ext cx="2145139" cy="523220"/>
          </a:xfrm>
          <a:prstGeom prst="rect">
            <a:avLst/>
          </a:prstGeom>
          <a:solidFill>
            <a:schemeClr val="accent4">
              <a:lumMod val="75000"/>
            </a:schemeClr>
          </a:solidFill>
          <a:ln w="38100">
            <a:solidFill>
              <a:schemeClr val="tx1">
                <a:lumMod val="95000"/>
                <a:lumOff val="5000"/>
              </a:schemeClr>
            </a:solidFill>
          </a:ln>
        </p:spPr>
        <p:txBody>
          <a:bodyPr wrap="none">
            <a:spAutoFit/>
          </a:bodyPr>
          <a:lstStyle/>
          <a:p>
            <a:r>
              <a:rPr lang="en-GB" sz="2800" dirty="0">
                <a:solidFill>
                  <a:schemeClr val="bg1"/>
                </a:solidFill>
              </a:rPr>
              <a:t>right powers</a:t>
            </a:r>
            <a:endParaRPr lang="en-GB" dirty="0">
              <a:solidFill>
                <a:schemeClr val="bg1"/>
              </a:solidFill>
            </a:endParaRPr>
          </a:p>
        </p:txBody>
      </p:sp>
      <p:sp>
        <p:nvSpPr>
          <p:cNvPr id="15" name="Rectangle 14">
            <a:extLst>
              <a:ext uri="{FF2B5EF4-FFF2-40B4-BE49-F238E27FC236}">
                <a16:creationId xmlns:a16="http://schemas.microsoft.com/office/drawing/2014/main" id="{589EFDA2-6290-463A-8747-B103C56BE86A}"/>
              </a:ext>
            </a:extLst>
          </p:cNvPr>
          <p:cNvSpPr/>
          <p:nvPr/>
        </p:nvSpPr>
        <p:spPr>
          <a:xfrm>
            <a:off x="1071692" y="4433570"/>
            <a:ext cx="2746265" cy="523220"/>
          </a:xfrm>
          <a:prstGeom prst="rect">
            <a:avLst/>
          </a:prstGeom>
          <a:solidFill>
            <a:schemeClr val="accent4">
              <a:lumMod val="75000"/>
            </a:schemeClr>
          </a:solidFill>
          <a:ln w="38100">
            <a:solidFill>
              <a:schemeClr val="tx1">
                <a:lumMod val="95000"/>
                <a:lumOff val="5000"/>
              </a:schemeClr>
            </a:solidFill>
          </a:ln>
        </p:spPr>
        <p:txBody>
          <a:bodyPr wrap="none">
            <a:spAutoFit/>
          </a:bodyPr>
          <a:lstStyle/>
          <a:p>
            <a:r>
              <a:rPr lang="en-GB" sz="2800" dirty="0">
                <a:solidFill>
                  <a:schemeClr val="bg1"/>
                </a:solidFill>
              </a:rPr>
              <a:t>right experience</a:t>
            </a:r>
            <a:endParaRPr lang="en-GB" dirty="0">
              <a:solidFill>
                <a:schemeClr val="bg1"/>
              </a:solidFill>
            </a:endParaRPr>
          </a:p>
        </p:txBody>
      </p:sp>
      <p:sp>
        <p:nvSpPr>
          <p:cNvPr id="16" name="Rectangle 15">
            <a:extLst>
              <a:ext uri="{FF2B5EF4-FFF2-40B4-BE49-F238E27FC236}">
                <a16:creationId xmlns:a16="http://schemas.microsoft.com/office/drawing/2014/main" id="{C63E6A92-0F3D-4181-8CD0-67F10981B5BE}"/>
              </a:ext>
            </a:extLst>
          </p:cNvPr>
          <p:cNvSpPr/>
          <p:nvPr/>
        </p:nvSpPr>
        <p:spPr>
          <a:xfrm>
            <a:off x="787581" y="5144806"/>
            <a:ext cx="3380057" cy="954107"/>
          </a:xfrm>
          <a:prstGeom prst="rect">
            <a:avLst/>
          </a:prstGeom>
          <a:solidFill>
            <a:schemeClr val="accent4">
              <a:lumMod val="75000"/>
            </a:schemeClr>
          </a:solidFill>
          <a:ln w="38100">
            <a:solidFill>
              <a:schemeClr val="tx1">
                <a:lumMod val="95000"/>
                <a:lumOff val="5000"/>
              </a:schemeClr>
            </a:solidFill>
          </a:ln>
        </p:spPr>
        <p:txBody>
          <a:bodyPr wrap="square">
            <a:spAutoFit/>
          </a:bodyPr>
          <a:lstStyle/>
          <a:p>
            <a:pPr algn="ctr"/>
            <a:r>
              <a:rPr lang="en-GB" sz="2800" dirty="0">
                <a:solidFill>
                  <a:schemeClr val="bg1"/>
                </a:solidFill>
              </a:rPr>
              <a:t>meet challenging requirements</a:t>
            </a:r>
            <a:endParaRPr lang="en-GB" dirty="0">
              <a:solidFill>
                <a:schemeClr val="bg1"/>
              </a:solidFill>
            </a:endParaRPr>
          </a:p>
        </p:txBody>
      </p:sp>
      <p:sp>
        <p:nvSpPr>
          <p:cNvPr id="9" name="TextBox 8">
            <a:extLst>
              <a:ext uri="{FF2B5EF4-FFF2-40B4-BE49-F238E27FC236}">
                <a16:creationId xmlns:a16="http://schemas.microsoft.com/office/drawing/2014/main" id="{533A99C8-5C86-4813-B708-144FA67D95F3}"/>
              </a:ext>
            </a:extLst>
          </p:cNvPr>
          <p:cNvSpPr txBox="1"/>
          <p:nvPr/>
        </p:nvSpPr>
        <p:spPr>
          <a:xfrm>
            <a:off x="5149848" y="1759077"/>
            <a:ext cx="3179272" cy="4508927"/>
          </a:xfrm>
          <a:prstGeom prst="rect">
            <a:avLst/>
          </a:prstGeom>
          <a:solidFill>
            <a:schemeClr val="bg1"/>
          </a:solidFill>
        </p:spPr>
        <p:txBody>
          <a:bodyPr wrap="square" rtlCol="0">
            <a:spAutoFit/>
          </a:bodyPr>
          <a:lstStyle/>
          <a:p>
            <a:pPr algn="ctr"/>
            <a:r>
              <a:rPr lang="en-GB" sz="28700" dirty="0">
                <a:solidFill>
                  <a:srgbClr val="FF0000"/>
                </a:solidFill>
              </a:rPr>
              <a:t>?</a:t>
            </a:r>
          </a:p>
        </p:txBody>
      </p:sp>
      <p:pic>
        <p:nvPicPr>
          <p:cNvPr id="18" name="Picture 17">
            <a:extLst>
              <a:ext uri="{FF2B5EF4-FFF2-40B4-BE49-F238E27FC236}">
                <a16:creationId xmlns:a16="http://schemas.microsoft.com/office/drawing/2014/main" id="{AAAA5383-39BA-4FBE-AD70-BDA2B3C8F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Tree>
    <p:extLst>
      <p:ext uri="{BB962C8B-B14F-4D97-AF65-F5344CB8AC3E}">
        <p14:creationId xmlns:p14="http://schemas.microsoft.com/office/powerpoint/2010/main" val="307354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4" grpId="0" animBg="1"/>
      <p:bldP spid="15" grpId="0" animBg="1"/>
      <p:bldP spid="1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sp>
        <p:nvSpPr>
          <p:cNvPr id="5" name="TextBox 4">
            <a:extLst>
              <a:ext uri="{FF2B5EF4-FFF2-40B4-BE49-F238E27FC236}">
                <a16:creationId xmlns:a16="http://schemas.microsoft.com/office/drawing/2014/main" id="{7E5069A9-67EB-413A-A404-EB2E5F6229D0}"/>
              </a:ext>
            </a:extLst>
          </p:cNvPr>
          <p:cNvSpPr txBox="1"/>
          <p:nvPr/>
        </p:nvSpPr>
        <p:spPr>
          <a:xfrm>
            <a:off x="437785" y="854133"/>
            <a:ext cx="4306186" cy="400110"/>
          </a:xfrm>
          <a:prstGeom prst="rect">
            <a:avLst/>
          </a:prstGeom>
          <a:noFill/>
        </p:spPr>
        <p:txBody>
          <a:bodyPr wrap="square" rtlCol="0">
            <a:spAutoFit/>
          </a:bodyPr>
          <a:lstStyle/>
          <a:p>
            <a:r>
              <a:rPr lang="en-GB" sz="2000" b="1" dirty="0"/>
              <a:t>Engagement with Change</a:t>
            </a:r>
          </a:p>
        </p:txBody>
      </p:sp>
      <p:grpSp>
        <p:nvGrpSpPr>
          <p:cNvPr id="9" name="Group 8">
            <a:extLst>
              <a:ext uri="{FF2B5EF4-FFF2-40B4-BE49-F238E27FC236}">
                <a16:creationId xmlns:a16="http://schemas.microsoft.com/office/drawing/2014/main" id="{F0D2C350-6EA5-473C-ACA9-7F1DA8753415}"/>
              </a:ext>
            </a:extLst>
          </p:cNvPr>
          <p:cNvGrpSpPr/>
          <p:nvPr/>
        </p:nvGrpSpPr>
        <p:grpSpPr>
          <a:xfrm>
            <a:off x="1211048" y="1496719"/>
            <a:ext cx="6721904" cy="4648900"/>
            <a:chOff x="295584" y="2017714"/>
            <a:chExt cx="5669280" cy="3832860"/>
          </a:xfrm>
        </p:grpSpPr>
        <p:grpSp>
          <p:nvGrpSpPr>
            <p:cNvPr id="6" name="Group 5">
              <a:extLst>
                <a:ext uri="{FF2B5EF4-FFF2-40B4-BE49-F238E27FC236}">
                  <a16:creationId xmlns:a16="http://schemas.microsoft.com/office/drawing/2014/main" id="{18DEAAF8-8D5D-4D95-A6DC-0AA607828BBD}"/>
                </a:ext>
              </a:extLst>
            </p:cNvPr>
            <p:cNvGrpSpPr/>
            <p:nvPr/>
          </p:nvGrpSpPr>
          <p:grpSpPr>
            <a:xfrm>
              <a:off x="295584" y="2017714"/>
              <a:ext cx="5669280" cy="3832860"/>
              <a:chOff x="270184" y="2047342"/>
              <a:chExt cx="5669280" cy="3832860"/>
            </a:xfrm>
          </p:grpSpPr>
          <p:pic>
            <p:nvPicPr>
              <p:cNvPr id="4" name="Picture 3">
                <a:extLst>
                  <a:ext uri="{FF2B5EF4-FFF2-40B4-BE49-F238E27FC236}">
                    <a16:creationId xmlns:a16="http://schemas.microsoft.com/office/drawing/2014/main" id="{3A0CEB01-F95D-4B7A-85FB-93894F5B5155}"/>
                  </a:ext>
                </a:extLst>
              </p:cNvPr>
              <p:cNvPicPr/>
              <p:nvPr/>
            </p:nvPicPr>
            <p:blipFill rotWithShape="1">
              <a:blip r:embed="rId3" cstate="print">
                <a:extLst>
                  <a:ext uri="{28A0092B-C50C-407E-A947-70E740481C1C}">
                    <a14:useLocalDpi xmlns:a14="http://schemas.microsoft.com/office/drawing/2010/main" val="0"/>
                  </a:ext>
                </a:extLst>
              </a:blip>
              <a:srcRect b="9742"/>
              <a:stretch/>
            </p:blipFill>
            <p:spPr bwMode="auto">
              <a:xfrm>
                <a:off x="270184" y="2047342"/>
                <a:ext cx="5669280" cy="3832860"/>
              </a:xfrm>
              <a:prstGeom prst="rect">
                <a:avLst/>
              </a:prstGeom>
              <a:noFill/>
              <a:ln>
                <a:solidFill>
                  <a:schemeClr val="tx1"/>
                </a:solid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7108860-80F9-4D32-8DFF-2E29D8AEE1DB}"/>
                  </a:ext>
                </a:extLst>
              </p:cNvPr>
              <p:cNvSpPr txBox="1"/>
              <p:nvPr/>
            </p:nvSpPr>
            <p:spPr>
              <a:xfrm>
                <a:off x="414670" y="5447203"/>
                <a:ext cx="712381" cy="307777"/>
              </a:xfrm>
              <a:prstGeom prst="rect">
                <a:avLst/>
              </a:prstGeom>
              <a:noFill/>
            </p:spPr>
            <p:txBody>
              <a:bodyPr wrap="square" rtlCol="0">
                <a:spAutoFit/>
              </a:bodyPr>
              <a:lstStyle/>
              <a:p>
                <a:r>
                  <a:rPr lang="en-GB" sz="1400" dirty="0"/>
                  <a:t>2019</a:t>
                </a:r>
              </a:p>
            </p:txBody>
          </p:sp>
        </p:grpSp>
        <p:sp>
          <p:nvSpPr>
            <p:cNvPr id="7" name="Rectangle: Rounded Corners 6">
              <a:extLst>
                <a:ext uri="{FF2B5EF4-FFF2-40B4-BE49-F238E27FC236}">
                  <a16:creationId xmlns:a16="http://schemas.microsoft.com/office/drawing/2014/main" id="{CC6FAB3E-6944-4875-AEB8-D7FD6F763394}"/>
                </a:ext>
              </a:extLst>
            </p:cNvPr>
            <p:cNvSpPr/>
            <p:nvPr/>
          </p:nvSpPr>
          <p:spPr>
            <a:xfrm>
              <a:off x="2179673" y="4716132"/>
              <a:ext cx="1318439" cy="4633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Speech Bubble: Rectangle with Corners Rounded 9">
            <a:extLst>
              <a:ext uri="{FF2B5EF4-FFF2-40B4-BE49-F238E27FC236}">
                <a16:creationId xmlns:a16="http://schemas.microsoft.com/office/drawing/2014/main" id="{AB1CB77C-335F-477D-BF34-512D067439C0}"/>
              </a:ext>
            </a:extLst>
          </p:cNvPr>
          <p:cNvSpPr/>
          <p:nvPr/>
        </p:nvSpPr>
        <p:spPr>
          <a:xfrm>
            <a:off x="3705681" y="4358951"/>
            <a:ext cx="2361744" cy="361437"/>
          </a:xfrm>
          <a:prstGeom prst="wedgeRoundRectCallout">
            <a:avLst>
              <a:gd name="adj1" fmla="val -17803"/>
              <a:gd name="adj2" fmla="val 898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t>36% think it will be delivered</a:t>
            </a:r>
          </a:p>
        </p:txBody>
      </p:sp>
      <p:pic>
        <p:nvPicPr>
          <p:cNvPr id="11" name="Picture 10">
            <a:extLst>
              <a:ext uri="{FF2B5EF4-FFF2-40B4-BE49-F238E27FC236}">
                <a16:creationId xmlns:a16="http://schemas.microsoft.com/office/drawing/2014/main" id="{F434527A-A5B2-46E1-837C-19359C933C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
        <p:nvSpPr>
          <p:cNvPr id="12" name="Rectangle: Rounded Corners 11">
            <a:extLst>
              <a:ext uri="{FF2B5EF4-FFF2-40B4-BE49-F238E27FC236}">
                <a16:creationId xmlns:a16="http://schemas.microsoft.com/office/drawing/2014/main" id="{B3ABD128-C9D6-4B1B-9BC7-440B18D480D7}"/>
              </a:ext>
            </a:extLst>
          </p:cNvPr>
          <p:cNvSpPr/>
          <p:nvPr/>
        </p:nvSpPr>
        <p:spPr>
          <a:xfrm>
            <a:off x="3451515" y="3770147"/>
            <a:ext cx="2139660" cy="5566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7D757D91-E0A5-4079-8998-1CDDE33910B6}"/>
              </a:ext>
            </a:extLst>
          </p:cNvPr>
          <p:cNvSpPr/>
          <p:nvPr/>
        </p:nvSpPr>
        <p:spPr>
          <a:xfrm>
            <a:off x="3451515" y="2776600"/>
            <a:ext cx="2361744" cy="5620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36B9498B-E97F-452B-8698-2E3EEA565653}"/>
              </a:ext>
            </a:extLst>
          </p:cNvPr>
          <p:cNvSpPr/>
          <p:nvPr/>
        </p:nvSpPr>
        <p:spPr>
          <a:xfrm>
            <a:off x="3451515" y="1790700"/>
            <a:ext cx="2615909" cy="5543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peech Bubble: Rectangle with Corners Rounded 14">
            <a:extLst>
              <a:ext uri="{FF2B5EF4-FFF2-40B4-BE49-F238E27FC236}">
                <a16:creationId xmlns:a16="http://schemas.microsoft.com/office/drawing/2014/main" id="{52D485FE-A84C-4A83-8BE7-C737B9BC9DA4}"/>
              </a:ext>
            </a:extLst>
          </p:cNvPr>
          <p:cNvSpPr/>
          <p:nvPr/>
        </p:nvSpPr>
        <p:spPr>
          <a:xfrm>
            <a:off x="5008195" y="1363685"/>
            <a:ext cx="2361744" cy="361437"/>
          </a:xfrm>
          <a:prstGeom prst="wedgeRoundRectCallout">
            <a:avLst>
              <a:gd name="adj1" fmla="val -17803"/>
              <a:gd name="adj2" fmla="val 898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t>62% are aware of its impact</a:t>
            </a:r>
          </a:p>
        </p:txBody>
      </p:sp>
      <p:sp>
        <p:nvSpPr>
          <p:cNvPr id="16" name="Speech Bubble: Rectangle with Corners Rounded 15">
            <a:extLst>
              <a:ext uri="{FF2B5EF4-FFF2-40B4-BE49-F238E27FC236}">
                <a16:creationId xmlns:a16="http://schemas.microsoft.com/office/drawing/2014/main" id="{56890D29-0D93-410C-9B5B-80CCC87059D5}"/>
              </a:ext>
            </a:extLst>
          </p:cNvPr>
          <p:cNvSpPr/>
          <p:nvPr/>
        </p:nvSpPr>
        <p:spPr>
          <a:xfrm>
            <a:off x="4511362" y="2383013"/>
            <a:ext cx="2361744" cy="361437"/>
          </a:xfrm>
          <a:prstGeom prst="wedgeRoundRectCallout">
            <a:avLst>
              <a:gd name="adj1" fmla="val -17803"/>
              <a:gd name="adj2" fmla="val 898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t>55% understand why</a:t>
            </a:r>
          </a:p>
        </p:txBody>
      </p:sp>
      <p:sp>
        <p:nvSpPr>
          <p:cNvPr id="17" name="Speech Bubble: Rectangle with Corners Rounded 16">
            <a:extLst>
              <a:ext uri="{FF2B5EF4-FFF2-40B4-BE49-F238E27FC236}">
                <a16:creationId xmlns:a16="http://schemas.microsoft.com/office/drawing/2014/main" id="{6EC43B17-48C0-45C8-B7BC-9123493A9630}"/>
              </a:ext>
            </a:extLst>
          </p:cNvPr>
          <p:cNvSpPr/>
          <p:nvPr/>
        </p:nvSpPr>
        <p:spPr>
          <a:xfrm>
            <a:off x="4025587" y="3384080"/>
            <a:ext cx="2361744" cy="361437"/>
          </a:xfrm>
          <a:prstGeom prst="wedgeRoundRectCallout">
            <a:avLst>
              <a:gd name="adj1" fmla="val -17803"/>
              <a:gd name="adj2" fmla="val 898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t>51% see the benefit</a:t>
            </a:r>
          </a:p>
        </p:txBody>
      </p:sp>
    </p:spTree>
    <p:extLst>
      <p:ext uri="{BB962C8B-B14F-4D97-AF65-F5344CB8AC3E}">
        <p14:creationId xmlns:p14="http://schemas.microsoft.com/office/powerpoint/2010/main" val="62111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sp>
        <p:nvSpPr>
          <p:cNvPr id="3" name="TextBox 2">
            <a:extLst>
              <a:ext uri="{FF2B5EF4-FFF2-40B4-BE49-F238E27FC236}">
                <a16:creationId xmlns:a16="http://schemas.microsoft.com/office/drawing/2014/main" id="{3B580AD1-BCB5-4630-A4BD-BEEF33A396AA}"/>
              </a:ext>
            </a:extLst>
          </p:cNvPr>
          <p:cNvSpPr txBox="1"/>
          <p:nvPr/>
        </p:nvSpPr>
        <p:spPr>
          <a:xfrm>
            <a:off x="928563" y="976129"/>
            <a:ext cx="550303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The Change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314C6066-38F9-4E38-ABE9-FEB08234CF58}"/>
              </a:ext>
            </a:extLst>
          </p:cNvPr>
          <p:cNvSpPr txBox="1"/>
          <p:nvPr/>
        </p:nvSpPr>
        <p:spPr>
          <a:xfrm>
            <a:off x="928563" y="1498013"/>
            <a:ext cx="7439260" cy="4565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t>Much of change readiness literature engages:</a:t>
            </a:r>
            <a:endParaRPr lang="en-GB" sz="1400" dirty="0"/>
          </a:p>
        </p:txBody>
      </p:sp>
      <p:sp>
        <p:nvSpPr>
          <p:cNvPr id="4" name="Rectangle 3">
            <a:extLst>
              <a:ext uri="{FF2B5EF4-FFF2-40B4-BE49-F238E27FC236}">
                <a16:creationId xmlns:a16="http://schemas.microsoft.com/office/drawing/2014/main" id="{EB0E58BD-3109-40AA-8747-788075AEBDAF}"/>
              </a:ext>
            </a:extLst>
          </p:cNvPr>
          <p:cNvSpPr/>
          <p:nvPr/>
        </p:nvSpPr>
        <p:spPr>
          <a:xfrm>
            <a:off x="733647" y="2388159"/>
            <a:ext cx="2749471" cy="369332"/>
          </a:xfrm>
          <a:prstGeom prst="rect">
            <a:avLst/>
          </a:prstGeom>
          <a:solidFill>
            <a:schemeClr val="accent1">
              <a:lumMod val="40000"/>
              <a:lumOff val="60000"/>
            </a:schemeClr>
          </a:solidFill>
        </p:spPr>
        <p:txBody>
          <a:bodyPr wrap="none">
            <a:spAutoFit/>
          </a:bodyPr>
          <a:lstStyle/>
          <a:p>
            <a:r>
              <a:rPr lang="en-GB" b="1" dirty="0">
                <a:solidFill>
                  <a:prstClr val="black"/>
                </a:solidFill>
              </a:rPr>
              <a:t>Individual Organisation</a:t>
            </a:r>
            <a:endParaRPr lang="en-GB" sz="2400" b="1" dirty="0"/>
          </a:p>
        </p:txBody>
      </p:sp>
      <p:sp>
        <p:nvSpPr>
          <p:cNvPr id="5" name="Rectangle 4">
            <a:extLst>
              <a:ext uri="{FF2B5EF4-FFF2-40B4-BE49-F238E27FC236}">
                <a16:creationId xmlns:a16="http://schemas.microsoft.com/office/drawing/2014/main" id="{676EC1D6-B494-4262-B734-A64DA59BE187}"/>
              </a:ext>
            </a:extLst>
          </p:cNvPr>
          <p:cNvSpPr/>
          <p:nvPr/>
        </p:nvSpPr>
        <p:spPr>
          <a:xfrm>
            <a:off x="3796412" y="2373359"/>
            <a:ext cx="1980029" cy="369332"/>
          </a:xfrm>
          <a:prstGeom prst="rect">
            <a:avLst/>
          </a:prstGeom>
          <a:solidFill>
            <a:schemeClr val="accent1">
              <a:lumMod val="40000"/>
              <a:lumOff val="60000"/>
            </a:schemeClr>
          </a:solidFill>
        </p:spPr>
        <p:txBody>
          <a:bodyPr wrap="none">
            <a:spAutoFit/>
          </a:bodyPr>
          <a:lstStyle/>
          <a:p>
            <a:r>
              <a:rPr lang="en-GB" b="1" dirty="0">
                <a:solidFill>
                  <a:prstClr val="black"/>
                </a:solidFill>
              </a:rPr>
              <a:t>Specific Change</a:t>
            </a:r>
            <a:endParaRPr lang="en-GB" sz="2400" b="1" dirty="0"/>
          </a:p>
        </p:txBody>
      </p:sp>
      <p:sp>
        <p:nvSpPr>
          <p:cNvPr id="6" name="Rectangle 5">
            <a:extLst>
              <a:ext uri="{FF2B5EF4-FFF2-40B4-BE49-F238E27FC236}">
                <a16:creationId xmlns:a16="http://schemas.microsoft.com/office/drawing/2014/main" id="{BF6DDF21-B20E-4BE9-821A-4A5CEA6EA55B}"/>
              </a:ext>
            </a:extLst>
          </p:cNvPr>
          <p:cNvSpPr/>
          <p:nvPr/>
        </p:nvSpPr>
        <p:spPr>
          <a:xfrm>
            <a:off x="6236685" y="2388159"/>
            <a:ext cx="1992853" cy="369332"/>
          </a:xfrm>
          <a:prstGeom prst="rect">
            <a:avLst/>
          </a:prstGeom>
          <a:solidFill>
            <a:schemeClr val="accent1">
              <a:lumMod val="40000"/>
              <a:lumOff val="60000"/>
            </a:schemeClr>
          </a:solidFill>
        </p:spPr>
        <p:txBody>
          <a:bodyPr wrap="none">
            <a:spAutoFit/>
          </a:bodyPr>
          <a:lstStyle/>
          <a:p>
            <a:r>
              <a:rPr lang="en-GB" b="1" dirty="0">
                <a:solidFill>
                  <a:prstClr val="black"/>
                </a:solidFill>
              </a:rPr>
              <a:t>Planned Change</a:t>
            </a:r>
            <a:endParaRPr lang="en-GB" sz="2400" b="1" dirty="0"/>
          </a:p>
        </p:txBody>
      </p:sp>
      <p:sp>
        <p:nvSpPr>
          <p:cNvPr id="7" name="Rectangle 6">
            <a:extLst>
              <a:ext uri="{FF2B5EF4-FFF2-40B4-BE49-F238E27FC236}">
                <a16:creationId xmlns:a16="http://schemas.microsoft.com/office/drawing/2014/main" id="{DCC183D5-5DA0-4BA0-B641-D79F30C6EA44}"/>
              </a:ext>
            </a:extLst>
          </p:cNvPr>
          <p:cNvSpPr/>
          <p:nvPr/>
        </p:nvSpPr>
        <p:spPr>
          <a:xfrm>
            <a:off x="4205154" y="2839951"/>
            <a:ext cx="3967753" cy="369332"/>
          </a:xfrm>
          <a:prstGeom prst="rect">
            <a:avLst/>
          </a:prstGeom>
          <a:solidFill>
            <a:schemeClr val="accent1">
              <a:lumMod val="40000"/>
              <a:lumOff val="60000"/>
            </a:schemeClr>
          </a:solidFill>
        </p:spPr>
        <p:txBody>
          <a:bodyPr wrap="none">
            <a:spAutoFit/>
          </a:bodyPr>
          <a:lstStyle/>
          <a:p>
            <a:r>
              <a:rPr lang="en-GB" b="1" dirty="0">
                <a:solidFill>
                  <a:prstClr val="black"/>
                </a:solidFill>
              </a:rPr>
              <a:t>Change Mechanisms Implemented</a:t>
            </a:r>
            <a:endParaRPr lang="en-GB" sz="2400" b="1" dirty="0"/>
          </a:p>
        </p:txBody>
      </p:sp>
      <p:sp>
        <p:nvSpPr>
          <p:cNvPr id="9" name="Rectangle 8">
            <a:extLst>
              <a:ext uri="{FF2B5EF4-FFF2-40B4-BE49-F238E27FC236}">
                <a16:creationId xmlns:a16="http://schemas.microsoft.com/office/drawing/2014/main" id="{D0745808-FBD0-43EA-957B-035D9E1F082C}"/>
              </a:ext>
            </a:extLst>
          </p:cNvPr>
          <p:cNvSpPr/>
          <p:nvPr/>
        </p:nvSpPr>
        <p:spPr>
          <a:xfrm>
            <a:off x="1535127" y="2839951"/>
            <a:ext cx="2488823" cy="369332"/>
          </a:xfrm>
          <a:prstGeom prst="rect">
            <a:avLst/>
          </a:prstGeom>
          <a:solidFill>
            <a:schemeClr val="accent1">
              <a:lumMod val="40000"/>
              <a:lumOff val="60000"/>
            </a:schemeClr>
          </a:solidFill>
        </p:spPr>
        <p:txBody>
          <a:bodyPr wrap="none">
            <a:spAutoFit/>
          </a:bodyPr>
          <a:lstStyle/>
          <a:p>
            <a:r>
              <a:rPr lang="en-GB" b="1" dirty="0">
                <a:solidFill>
                  <a:prstClr val="black"/>
                </a:solidFill>
              </a:rPr>
              <a:t>Specific Timeframes </a:t>
            </a:r>
            <a:endParaRPr lang="en-GB" sz="2400" b="1" dirty="0"/>
          </a:p>
        </p:txBody>
      </p:sp>
      <p:sp>
        <p:nvSpPr>
          <p:cNvPr id="10" name="Rectangle 9">
            <a:extLst>
              <a:ext uri="{FF2B5EF4-FFF2-40B4-BE49-F238E27FC236}">
                <a16:creationId xmlns:a16="http://schemas.microsoft.com/office/drawing/2014/main" id="{283B3947-2C2D-48EE-B174-23B7CDF5BD31}"/>
              </a:ext>
            </a:extLst>
          </p:cNvPr>
          <p:cNvSpPr/>
          <p:nvPr/>
        </p:nvSpPr>
        <p:spPr>
          <a:xfrm>
            <a:off x="3294090" y="4039644"/>
            <a:ext cx="4103660" cy="1703030"/>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a:t>Less certain</a:t>
            </a:r>
          </a:p>
          <a:p>
            <a:pPr marL="285750" indent="-285750">
              <a:lnSpc>
                <a:spcPct val="150000"/>
              </a:lnSpc>
              <a:buFont typeface="Arial" panose="020B0604020202020204" pitchFamily="34" charset="0"/>
              <a:buChar char="•"/>
            </a:pPr>
            <a:r>
              <a:rPr lang="en-GB" dirty="0"/>
              <a:t>Less structured</a:t>
            </a:r>
          </a:p>
          <a:p>
            <a:pPr marL="285750" indent="-285750">
              <a:lnSpc>
                <a:spcPct val="150000"/>
              </a:lnSpc>
              <a:buFont typeface="Arial" panose="020B0604020202020204" pitchFamily="34" charset="0"/>
              <a:buChar char="•"/>
            </a:pPr>
            <a:r>
              <a:rPr lang="en-GB" dirty="0"/>
              <a:t>Wider in scope (depth and breadth)</a:t>
            </a:r>
          </a:p>
          <a:p>
            <a:pPr marL="285750" indent="-285750">
              <a:lnSpc>
                <a:spcPct val="150000"/>
              </a:lnSpc>
              <a:buFont typeface="Arial" panose="020B0604020202020204" pitchFamily="34" charset="0"/>
              <a:buChar char="•"/>
            </a:pPr>
            <a:r>
              <a:rPr lang="en-GB" dirty="0"/>
              <a:t>Systemic as well as specific</a:t>
            </a:r>
          </a:p>
        </p:txBody>
      </p:sp>
      <p:pic>
        <p:nvPicPr>
          <p:cNvPr id="11" name="Picture 10">
            <a:extLst>
              <a:ext uri="{FF2B5EF4-FFF2-40B4-BE49-F238E27FC236}">
                <a16:creationId xmlns:a16="http://schemas.microsoft.com/office/drawing/2014/main" id="{EE5EE3FC-810C-494D-B320-728642D6D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sp>
        <p:nvSpPr>
          <p:cNvPr id="12" name="Rectangle 11">
            <a:extLst>
              <a:ext uri="{FF2B5EF4-FFF2-40B4-BE49-F238E27FC236}">
                <a16:creationId xmlns:a16="http://schemas.microsoft.com/office/drawing/2014/main" id="{75A40481-7722-4E6F-9541-44AFE0A507F4}"/>
              </a:ext>
            </a:extLst>
          </p:cNvPr>
          <p:cNvSpPr/>
          <p:nvPr/>
        </p:nvSpPr>
        <p:spPr>
          <a:xfrm>
            <a:off x="922668" y="4039644"/>
            <a:ext cx="2024913" cy="456535"/>
          </a:xfrm>
          <a:prstGeom prst="rect">
            <a:avLst/>
          </a:prstGeom>
        </p:spPr>
        <p:txBody>
          <a:bodyPr wrap="none">
            <a:spAutoFit/>
          </a:bodyPr>
          <a:lstStyle/>
          <a:p>
            <a:pPr marL="285750" indent="-285750">
              <a:lnSpc>
                <a:spcPct val="150000"/>
              </a:lnSpc>
              <a:buFont typeface="Arial" panose="020B0604020202020204" pitchFamily="34" charset="0"/>
              <a:buChar char="•"/>
            </a:pPr>
            <a:r>
              <a:rPr lang="en-GB" dirty="0"/>
              <a:t>This change is:</a:t>
            </a:r>
          </a:p>
        </p:txBody>
      </p:sp>
    </p:spTree>
    <p:extLst>
      <p:ext uri="{BB962C8B-B14F-4D97-AF65-F5344CB8AC3E}">
        <p14:creationId xmlns:p14="http://schemas.microsoft.com/office/powerpoint/2010/main" val="348483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0" nodeType="click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ppt_x"/>
                                          </p:val>
                                        </p:tav>
                                      </p:tavLst>
                                    </p:anim>
                                    <p:anim calcmode="lin" valueType="num">
                                      <p:cBhvr additive="base">
                                        <p:cTn id="33" dur="500"/>
                                        <p:tgtEl>
                                          <p:spTgt spid="7"/>
                                        </p:tgtEl>
                                        <p:attrNameLst>
                                          <p:attrName>ppt_y</p:attrName>
                                        </p:attrNameLst>
                                      </p:cBhvr>
                                      <p:tavLst>
                                        <p:tav tm="0">
                                          <p:val>
                                            <p:strVal val="ppt_y"/>
                                          </p:val>
                                        </p:tav>
                                        <p:tav tm="100000">
                                          <p:val>
                                            <p:strVal val="1+ppt_h/2"/>
                                          </p:val>
                                        </p:tav>
                                      </p:tavLst>
                                    </p:anim>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86050" y="119940"/>
            <a:ext cx="2994681"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Centre for Policing </a:t>
            </a:r>
            <a:b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GB" sz="1900" b="0" i="0" u="none" strike="noStrike" kern="1200" cap="none" spc="0" normalizeH="0" baseline="0" noProof="0" dirty="0">
                <a:ln>
                  <a:noFill/>
                </a:ln>
                <a:solidFill>
                  <a:srgbClr val="1D4B9A"/>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Research and Learning</a:t>
            </a:r>
          </a:p>
        </p:txBody>
      </p:sp>
      <p:sp>
        <p:nvSpPr>
          <p:cNvPr id="3" name="TextBox 2">
            <a:extLst>
              <a:ext uri="{FF2B5EF4-FFF2-40B4-BE49-F238E27FC236}">
                <a16:creationId xmlns:a16="http://schemas.microsoft.com/office/drawing/2014/main" id="{3B580AD1-BCB5-4630-A4BD-BEEF33A396AA}"/>
              </a:ext>
            </a:extLst>
          </p:cNvPr>
          <p:cNvSpPr txBox="1"/>
          <p:nvPr/>
        </p:nvSpPr>
        <p:spPr>
          <a:xfrm>
            <a:off x="437785" y="965863"/>
            <a:ext cx="550303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Changing – ready or not</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314C6066-38F9-4E38-ABE9-FEB08234CF58}"/>
              </a:ext>
            </a:extLst>
          </p:cNvPr>
          <p:cNvSpPr txBox="1"/>
          <p:nvPr/>
        </p:nvSpPr>
        <p:spPr>
          <a:xfrm>
            <a:off x="1394221" y="1802963"/>
            <a:ext cx="7212783" cy="4247317"/>
          </a:xfrm>
          <a:prstGeom prst="rect">
            <a:avLst/>
          </a:prstGeom>
          <a:noFill/>
        </p:spPr>
        <p:txBody>
          <a:bodyPr wrap="square" rtlCol="0">
            <a:spAutoFit/>
          </a:bodyPr>
          <a:lstStyle/>
          <a:p>
            <a:r>
              <a:rPr kumimoji="0" lang="en-GB" b="0" i="0" u="none" strike="noStrike" kern="1200" cap="none" spc="0" normalizeH="0" baseline="0" noProof="0" dirty="0">
                <a:ln>
                  <a:noFill/>
                </a:ln>
                <a:solidFill>
                  <a:prstClr val="black"/>
                </a:solidFill>
                <a:effectLst/>
                <a:uLnTx/>
                <a:uFillTx/>
                <a:latin typeface="Arial" panose="020B0604020202020204"/>
                <a:ea typeface="+mn-ea"/>
                <a:cs typeface="+mn-cs"/>
              </a:rPr>
              <a:t>Data suggests a potential gap in readiness on an individual and organisational level to engage this change – CDDs, </a:t>
            </a:r>
            <a:r>
              <a:rPr lang="en-GB" dirty="0">
                <a:solidFill>
                  <a:prstClr val="black"/>
                </a:solidFill>
                <a:latin typeface="Arial" panose="020B0604020202020204"/>
              </a:rPr>
              <a:t>e</a:t>
            </a:r>
            <a:r>
              <a:rPr kumimoji="0" lang="en-GB" b="0" i="0" u="none" strike="noStrike" kern="1200" cap="none" spc="0" normalizeH="0" baseline="0" noProof="0" dirty="0" err="1">
                <a:ln>
                  <a:noFill/>
                </a:ln>
                <a:solidFill>
                  <a:prstClr val="black"/>
                </a:solidFill>
                <a:effectLst/>
                <a:uLnTx/>
                <a:uFillTx/>
                <a:latin typeface="Arial" panose="020B0604020202020204"/>
                <a:ea typeface="+mn-ea"/>
                <a:cs typeface="+mn-cs"/>
              </a:rPr>
              <a:t>ndline</a:t>
            </a:r>
            <a:r>
              <a:rPr kumimoji="0" lang="en-GB" b="0" i="0" u="none" strike="noStrike" kern="1200" cap="none" spc="0" normalizeH="0" baseline="0" noProof="0" dirty="0">
                <a:ln>
                  <a:noFill/>
                </a:ln>
                <a:solidFill>
                  <a:prstClr val="black"/>
                </a:solidFill>
                <a:effectLst/>
                <a:uLnTx/>
                <a:uFillTx/>
                <a:latin typeface="Arial" panose="020B0604020202020204"/>
                <a:ea typeface="+mn-ea"/>
                <a:cs typeface="+mn-cs"/>
              </a:rPr>
              <a:t> survey etc – </a:t>
            </a:r>
            <a:r>
              <a:rPr kumimoji="0" lang="en-GB" i="0" u="none" strike="noStrike" kern="1200" cap="none" spc="0" normalizeH="0" baseline="0" noProof="0" dirty="0">
                <a:ln>
                  <a:noFill/>
                </a:ln>
                <a:solidFill>
                  <a:prstClr val="black"/>
                </a:solidFill>
                <a:effectLst/>
                <a:uLnTx/>
                <a:uFillTx/>
                <a:latin typeface="Arial" panose="020B0604020202020204"/>
                <a:ea typeface="+mn-ea"/>
                <a:cs typeface="+mn-cs"/>
              </a:rPr>
              <a:t>But </a:t>
            </a:r>
            <a:r>
              <a:rPr kumimoji="0" lang="en-GB" b="1" i="0" u="none" strike="noStrike" kern="1200" cap="none" spc="0" normalizeH="0" baseline="0" noProof="0" dirty="0">
                <a:ln>
                  <a:noFill/>
                </a:ln>
                <a:solidFill>
                  <a:prstClr val="black"/>
                </a:solidFill>
                <a:effectLst/>
                <a:uLnTx/>
                <a:uFillTx/>
                <a:latin typeface="Arial" panose="020B0604020202020204"/>
                <a:ea typeface="+mn-ea"/>
                <a:cs typeface="+mn-cs"/>
              </a:rPr>
              <a:t>NOT </a:t>
            </a:r>
            <a:r>
              <a:rPr kumimoji="0" lang="en-GB" i="0" u="none" strike="noStrike" kern="1200" cap="none" spc="0" normalizeH="0" baseline="0" noProof="0" dirty="0">
                <a:ln>
                  <a:noFill/>
                </a:ln>
                <a:solidFill>
                  <a:prstClr val="black"/>
                </a:solidFill>
                <a:effectLst/>
                <a:uLnTx/>
                <a:uFillTx/>
                <a:latin typeface="Arial" panose="020B0604020202020204"/>
                <a:ea typeface="+mn-ea"/>
                <a:cs typeface="+mn-cs"/>
              </a:rPr>
              <a:t>a lack of willingness or enthusiasm to engage it</a:t>
            </a:r>
          </a:p>
          <a:p>
            <a:endParaRPr lang="en-GB" noProof="0" dirty="0">
              <a:solidFill>
                <a:prstClr val="black"/>
              </a:solidFill>
              <a:latin typeface="Arial" panose="020B0604020202020204"/>
            </a:endParaRPr>
          </a:p>
          <a:p>
            <a:endParaRPr lang="en-GB" noProof="0" dirty="0">
              <a:solidFill>
                <a:prstClr val="black"/>
              </a:solidFill>
              <a:latin typeface="Arial" panose="020B0604020202020204"/>
            </a:endParaRPr>
          </a:p>
          <a:p>
            <a:r>
              <a:rPr kumimoji="0" lang="en-GB" b="0" i="0" u="none" strike="noStrike" kern="1200" cap="none" spc="0" normalizeH="0" baseline="0" noProof="0" dirty="0">
                <a:ln>
                  <a:noFill/>
                </a:ln>
                <a:solidFill>
                  <a:prstClr val="black"/>
                </a:solidFill>
                <a:effectLst/>
                <a:uLnTx/>
                <a:uFillTx/>
                <a:latin typeface="Arial" panose="020B0604020202020204"/>
                <a:ea typeface="+mn-ea"/>
                <a:cs typeface="+mn-cs"/>
              </a:rPr>
              <a:t>Context emergent, contested and ambiguous – 20k now – constraint 18months ago – law and order agenda back in – BREXIT anyone?</a:t>
            </a:r>
          </a:p>
          <a:p>
            <a:endParaRPr lang="en-GB" dirty="0">
              <a:solidFill>
                <a:prstClr val="black"/>
              </a:solidFill>
              <a:latin typeface="Arial" panose="020B0604020202020204"/>
            </a:endParaRPr>
          </a:p>
          <a:p>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a:p>
            <a:r>
              <a:rPr kumimoji="0" lang="en-GB" b="0" i="0" u="none" strike="noStrike" kern="1200" cap="none" spc="0" normalizeH="0" baseline="0" noProof="0" dirty="0">
                <a:ln>
                  <a:noFill/>
                </a:ln>
                <a:solidFill>
                  <a:prstClr val="black"/>
                </a:solidFill>
                <a:effectLst/>
                <a:uLnTx/>
                <a:uFillTx/>
                <a:latin typeface="Arial" panose="020B0604020202020204"/>
                <a:ea typeface="+mn-ea"/>
                <a:cs typeface="+mn-cs"/>
              </a:rPr>
              <a:t>Vision 2025 – provides a high level view – getting to the future is inevitable, but getting to the one you want requires planning, capability and effort</a:t>
            </a:r>
          </a:p>
          <a:p>
            <a:endParaRPr lang="en-GB" dirty="0">
              <a:solidFill>
                <a:prstClr val="black"/>
              </a:solidFill>
              <a:latin typeface="Arial" panose="020B0604020202020204"/>
            </a:endParaRPr>
          </a:p>
          <a:p>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a:p>
            <a:r>
              <a:rPr kumimoji="0" lang="en-GB" b="0" i="0" u="none" strike="noStrike" kern="1200" cap="none" spc="0" normalizeH="0" baseline="0" noProof="0" dirty="0">
                <a:ln>
                  <a:noFill/>
                </a:ln>
                <a:solidFill>
                  <a:prstClr val="black"/>
                </a:solidFill>
                <a:effectLst/>
                <a:uLnTx/>
                <a:uFillTx/>
                <a:latin typeface="Arial" panose="020B0604020202020204"/>
                <a:ea typeface="+mn-ea"/>
                <a:cs typeface="+mn-cs"/>
              </a:rPr>
              <a:t>Perhaps not a traditional organisational change journey</a:t>
            </a:r>
          </a:p>
        </p:txBody>
      </p:sp>
      <p:pic>
        <p:nvPicPr>
          <p:cNvPr id="11" name="Picture 10">
            <a:extLst>
              <a:ext uri="{FF2B5EF4-FFF2-40B4-BE49-F238E27FC236}">
                <a16:creationId xmlns:a16="http://schemas.microsoft.com/office/drawing/2014/main" id="{1DF86CFF-519A-4518-983A-521EDCB05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85" y="237558"/>
            <a:ext cx="2994681" cy="441871"/>
          </a:xfrm>
          <a:prstGeom prst="rect">
            <a:avLst/>
          </a:prstGeom>
        </p:spPr>
      </p:pic>
      <p:pic>
        <p:nvPicPr>
          <p:cNvPr id="5" name="Graphic 4" descr="Statistics">
            <a:extLst>
              <a:ext uri="{FF2B5EF4-FFF2-40B4-BE49-F238E27FC236}">
                <a16:creationId xmlns:a16="http://schemas.microsoft.com/office/drawing/2014/main" id="{0849B69C-C857-4745-9298-9B5A5B640C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996" y="1758909"/>
            <a:ext cx="914400" cy="914400"/>
          </a:xfrm>
          <a:prstGeom prst="rect">
            <a:avLst/>
          </a:prstGeom>
        </p:spPr>
      </p:pic>
      <p:pic>
        <p:nvPicPr>
          <p:cNvPr id="7" name="Graphic 6" descr="Head with gears">
            <a:extLst>
              <a:ext uri="{FF2B5EF4-FFF2-40B4-BE49-F238E27FC236}">
                <a16:creationId xmlns:a16="http://schemas.microsoft.com/office/drawing/2014/main" id="{98E977F6-97EB-4A8E-A52F-D4E7820913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996" y="2971800"/>
            <a:ext cx="914400" cy="914400"/>
          </a:xfrm>
          <a:prstGeom prst="rect">
            <a:avLst/>
          </a:prstGeom>
        </p:spPr>
      </p:pic>
      <p:pic>
        <p:nvPicPr>
          <p:cNvPr id="10" name="Graphic 9" descr="Eye">
            <a:extLst>
              <a:ext uri="{FF2B5EF4-FFF2-40B4-BE49-F238E27FC236}">
                <a16:creationId xmlns:a16="http://schemas.microsoft.com/office/drawing/2014/main" id="{467A45BD-AF77-47BE-A79A-BAB766EEEC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996" y="4297605"/>
            <a:ext cx="914400" cy="914400"/>
          </a:xfrm>
          <a:prstGeom prst="rect">
            <a:avLst/>
          </a:prstGeom>
        </p:spPr>
      </p:pic>
      <p:pic>
        <p:nvPicPr>
          <p:cNvPr id="13" name="Graphic 12" descr="Map with pin">
            <a:extLst>
              <a:ext uri="{FF2B5EF4-FFF2-40B4-BE49-F238E27FC236}">
                <a16:creationId xmlns:a16="http://schemas.microsoft.com/office/drawing/2014/main" id="{B970F3D1-AB95-46EE-9161-A96F2A6A4C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6996" y="5257762"/>
            <a:ext cx="914400" cy="914400"/>
          </a:xfrm>
          <a:prstGeom prst="rect">
            <a:avLst/>
          </a:prstGeom>
        </p:spPr>
      </p:pic>
    </p:spTree>
    <p:extLst>
      <p:ext uri="{BB962C8B-B14F-4D97-AF65-F5344CB8AC3E}">
        <p14:creationId xmlns:p14="http://schemas.microsoft.com/office/powerpoint/2010/main" val="2890978158"/>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1_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RL TEMPLATE 2018 short" id="{F15B309C-1DEA-463B-8749-06307EAF07AB}" vid="{5C97AAF4-0CFC-4FFF-A824-0C5673B287A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FD2A5AA875B64E810D91A6BDD1243F" ma:contentTypeVersion="11" ma:contentTypeDescription="Create a new document." ma:contentTypeScope="" ma:versionID="f90141f53871b7c772dd33ef2ef5274c">
  <xsd:schema xmlns:xsd="http://www.w3.org/2001/XMLSchema" xmlns:xs="http://www.w3.org/2001/XMLSchema" xmlns:p="http://schemas.microsoft.com/office/2006/metadata/properties" xmlns:ns3="9ae1a188-f33c-4b6a-9360-1392f1c101ca" xmlns:ns4="b4cda95e-b552-4322-9a27-4beba29af27b" targetNamespace="http://schemas.microsoft.com/office/2006/metadata/properties" ma:root="true" ma:fieldsID="4173a4ecb29636b9154185b76171993f" ns3:_="" ns4:_="">
    <xsd:import namespace="9ae1a188-f33c-4b6a-9360-1392f1c101ca"/>
    <xsd:import namespace="b4cda95e-b552-4322-9a27-4beba29af27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e1a188-f33c-4b6a-9360-1392f1c101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cda95e-b552-4322-9a27-4beba29af2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87A6E1-1BB9-417C-AE51-95CB1E3846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e1a188-f33c-4b6a-9360-1392f1c101ca"/>
    <ds:schemaRef ds:uri="b4cda95e-b552-4322-9a27-4beba29af2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D74C23-C639-40B9-B66B-3A960324E8A3}">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b4cda95e-b552-4322-9a27-4beba29af27b"/>
    <ds:schemaRef ds:uri="9ae1a188-f33c-4b6a-9360-1392f1c101ca"/>
    <ds:schemaRef ds:uri="http://purl.org/dc/term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EBD5EC87-AFF5-47B9-9BA9-DFD8B6493A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OU_STANDARD</Template>
  <TotalTime>6475</TotalTime>
  <Words>1683</Words>
  <Application>Microsoft Office PowerPoint</Application>
  <PresentationFormat>On-screen Show (4:3)</PresentationFormat>
  <Paragraphs>280</Paragraphs>
  <Slides>29</Slides>
  <Notes>28</Notes>
  <HiddenSlides>0</HiddenSlides>
  <MMClips>10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37" baseType="lpstr">
      <vt:lpstr>Arial</vt:lpstr>
      <vt:lpstr>Arial Unicode MS</vt:lpstr>
      <vt:lpstr>Calibri</vt:lpstr>
      <vt:lpstr>OU Title</vt:lpstr>
      <vt:lpstr>OU Section</vt:lpstr>
      <vt:lpstr>OU Layouts</vt:lpstr>
      <vt:lpstr>1_OU Layouts</vt:lpstr>
      <vt:lpstr>Visio</vt:lpstr>
      <vt:lpstr>How to make the Transformation Journey   some evidence informed approaches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TTR POP QUIZ</vt:lpstr>
      <vt:lpstr>TTR POP QUIZ</vt:lpstr>
      <vt:lpstr>TTR POP QUIZ</vt:lpstr>
      <vt:lpstr>TTR POP QUIZ</vt:lpstr>
      <vt:lpstr>TTR POP QUIZ</vt:lpstr>
      <vt:lpstr>TTR POP QUIZ</vt:lpstr>
      <vt:lpstr>TTR POP QUIZ</vt:lpstr>
      <vt:lpstr>TTR POP QUIZ</vt:lpstr>
      <vt:lpstr>TTR POP QUIZ</vt:lpstr>
      <vt:lpstr>TTR POP QUIZ</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Police Learning &amp; Development 2025</dc:title>
  <dc:creator>Richard.Harding</dc:creator>
  <cp:lastModifiedBy>Rachel.Large</cp:lastModifiedBy>
  <cp:revision>49</cp:revision>
  <cp:lastPrinted>2019-09-16T13:11:16Z</cp:lastPrinted>
  <dcterms:created xsi:type="dcterms:W3CDTF">2019-04-03T06:53:00Z</dcterms:created>
  <dcterms:modified xsi:type="dcterms:W3CDTF">2019-09-26T09:07:39Z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0x01010093FD2A5AA875B64E810D91A6BDD1243F</vt:lpwstr>
  </property>
</Properties>
</file>