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3" r:id="rId3"/>
    <p:sldId id="286" r:id="rId4"/>
    <p:sldId id="276" r:id="rId5"/>
    <p:sldId id="277" r:id="rId6"/>
    <p:sldId id="287" r:id="rId7"/>
    <p:sldId id="288" r:id="rId8"/>
    <p:sldId id="289" r:id="rId9"/>
    <p:sldId id="278" r:id="rId10"/>
    <p:sldId id="279" r:id="rId11"/>
    <p:sldId id="274" r:id="rId12"/>
    <p:sldId id="281" r:id="rId13"/>
    <p:sldId id="280" r:id="rId14"/>
    <p:sldId id="291" r:id="rId15"/>
    <p:sldId id="270" r:id="rId16"/>
    <p:sldId id="282" r:id="rId17"/>
    <p:sldId id="283" r:id="rId18"/>
    <p:sldId id="284" r:id="rId19"/>
    <p:sldId id="285" r:id="rId20"/>
    <p:sldId id="261" r:id="rId21"/>
    <p:sldId id="268" r:id="rId22"/>
    <p:sldId id="260" r:id="rId23"/>
    <p:sldId id="259" r:id="rId24"/>
    <p:sldId id="258" r:id="rId25"/>
    <p:sldId id="262" r:id="rId26"/>
    <p:sldId id="263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E0EF"/>
    <a:srgbClr val="FB9309"/>
    <a:srgbClr val="E283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89" autoAdjust="0"/>
    <p:restoredTop sz="94660"/>
  </p:normalViewPr>
  <p:slideViewPr>
    <p:cSldViewPr snapToGrid="0" showGuides="1">
      <p:cViewPr varScale="1">
        <p:scale>
          <a:sx n="132" d="100"/>
          <a:sy n="132" d="100"/>
        </p:scale>
        <p:origin x="1128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FED0A-FDFB-4647-B225-E9098928217A}" type="datetimeFigureOut">
              <a:rPr lang="de-DE" smtClean="0"/>
              <a:t>22.09.2016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ADAE3-6C4C-4EEE-B4C5-FC19992E5F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8023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FED0A-FDFB-4647-B225-E9098928217A}" type="datetimeFigureOut">
              <a:rPr lang="de-DE" smtClean="0"/>
              <a:t>22.09.2016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ADAE3-6C4C-4EEE-B4C5-FC19992E5F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869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FED0A-FDFB-4647-B225-E9098928217A}" type="datetimeFigureOut">
              <a:rPr lang="de-DE" smtClean="0"/>
              <a:t>22.09.2016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ADAE3-6C4C-4EEE-B4C5-FC19992E5F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4403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bg>
      <p:bgPr>
        <a:solidFill>
          <a:srgbClr val="FB93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FED0A-FDFB-4647-B225-E9098928217A}" type="datetimeFigureOut">
              <a:rPr lang="de-DE" smtClean="0"/>
              <a:t>22.09.2016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ADAE3-6C4C-4EEE-B4C5-FC19992E5F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4756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FED0A-FDFB-4647-B225-E9098928217A}" type="datetimeFigureOut">
              <a:rPr lang="de-DE" smtClean="0"/>
              <a:t>22.09.2016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ADAE3-6C4C-4EEE-B4C5-FC19992E5F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1453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FED0A-FDFB-4647-B225-E9098928217A}" type="datetimeFigureOut">
              <a:rPr lang="de-DE" smtClean="0"/>
              <a:t>22.09.2016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ADAE3-6C4C-4EEE-B4C5-FC19992E5F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626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FED0A-FDFB-4647-B225-E9098928217A}" type="datetimeFigureOut">
              <a:rPr lang="de-DE" smtClean="0"/>
              <a:t>22.09.2016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ADAE3-6C4C-4EEE-B4C5-FC19992E5F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2576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FED0A-FDFB-4647-B225-E9098928217A}" type="datetimeFigureOut">
              <a:rPr lang="de-DE" smtClean="0"/>
              <a:t>22.09.2016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ADAE3-6C4C-4EEE-B4C5-FC19992E5F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18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FED0A-FDFB-4647-B225-E9098928217A}" type="datetimeFigureOut">
              <a:rPr lang="de-DE" smtClean="0"/>
              <a:t>22.09.2016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ADAE3-6C4C-4EEE-B4C5-FC19992E5F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251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FED0A-FDFB-4647-B225-E9098928217A}" type="datetimeFigureOut">
              <a:rPr lang="de-DE" smtClean="0"/>
              <a:t>22.09.2016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ADAE3-6C4C-4EEE-B4C5-FC19992E5F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0143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FED0A-FDFB-4647-B225-E9098928217A}" type="datetimeFigureOut">
              <a:rPr lang="de-DE" smtClean="0"/>
              <a:t>22.09.2016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ADAE3-6C4C-4EEE-B4C5-FC19992E5F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2826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FED0A-FDFB-4647-B225-E9098928217A}" type="datetimeFigureOut">
              <a:rPr lang="de-DE" smtClean="0"/>
              <a:t>22.09.2016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ADAE3-6C4C-4EEE-B4C5-FC19992E5F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9867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1424" y="0"/>
            <a:ext cx="5131215" cy="6118789"/>
          </a:xfrm>
        </p:spPr>
        <p:txBody>
          <a:bodyPr>
            <a:noAutofit/>
          </a:bodyPr>
          <a:lstStyle/>
          <a:p>
            <a:r>
              <a:rPr lang="de-DE" b="1" dirty="0" smtClean="0"/>
              <a:t>Kathi Lampert </a:t>
            </a:r>
            <a:r>
              <a:rPr lang="de-DE" b="1" dirty="0" err="1" smtClean="0"/>
              <a:t>within</a:t>
            </a:r>
            <a:r>
              <a:rPr lang="de-DE" b="1" dirty="0" smtClean="0"/>
              <a:t> Austrian </a:t>
            </a:r>
            <a:r>
              <a:rPr lang="de-DE" b="1" dirty="0" err="1" smtClean="0"/>
              <a:t>Remembering</a:t>
            </a:r>
            <a:r>
              <a:rPr lang="de-DE" b="1" dirty="0" smtClean="0"/>
              <a:t>: </a:t>
            </a:r>
            <a:br>
              <a:rPr lang="de-DE" b="1" dirty="0" smtClean="0"/>
            </a:br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impact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Nazi </a:t>
            </a:r>
            <a:r>
              <a:rPr lang="de-DE" b="1" dirty="0" err="1" smtClean="0"/>
              <a:t>regime</a:t>
            </a:r>
            <a:r>
              <a:rPr lang="de-DE" b="1" dirty="0" smtClean="0"/>
              <a:t> on </a:t>
            </a:r>
            <a:r>
              <a:rPr lang="de-DE" b="1" dirty="0" err="1" smtClean="0"/>
              <a:t>learning</a:t>
            </a:r>
            <a:r>
              <a:rPr lang="de-DE" b="1" dirty="0" smtClean="0"/>
              <a:t> </a:t>
            </a:r>
            <a:r>
              <a:rPr lang="de-DE" b="1" dirty="0" err="1"/>
              <a:t>d</a:t>
            </a:r>
            <a:r>
              <a:rPr lang="de-DE" b="1" dirty="0" err="1" smtClean="0"/>
              <a:t>isability</a:t>
            </a:r>
            <a:r>
              <a:rPr lang="de-DE" b="1" dirty="0" smtClean="0"/>
              <a:t> </a:t>
            </a:r>
            <a:r>
              <a:rPr lang="de-DE" b="1" dirty="0" err="1" smtClean="0"/>
              <a:t>history</a:t>
            </a:r>
            <a:r>
              <a:rPr lang="de-DE" b="1" dirty="0" smtClean="0"/>
              <a:t> </a:t>
            </a:r>
            <a:r>
              <a:rPr lang="de-DE" b="1" dirty="0" err="1" smtClean="0"/>
              <a:t>and</a:t>
            </a:r>
            <a:r>
              <a:rPr lang="de-DE" b="1" dirty="0" smtClean="0"/>
              <a:t> Austrian Culture </a:t>
            </a:r>
            <a:br>
              <a:rPr lang="de-DE" b="1" dirty="0" smtClean="0"/>
            </a:br>
            <a:r>
              <a:rPr lang="de-DE" sz="2400" b="1" dirty="0"/>
              <a:t/>
            </a:r>
            <a:br>
              <a:rPr lang="de-DE" sz="2400" b="1" dirty="0"/>
            </a:br>
            <a:r>
              <a:rPr lang="de-DE" b="1" dirty="0" smtClean="0"/>
              <a:t>Gerhart Hofer</a:t>
            </a:r>
            <a:endParaRPr lang="de-DE" b="1" dirty="0"/>
          </a:p>
        </p:txBody>
      </p:sp>
      <p:pic>
        <p:nvPicPr>
          <p:cNvPr id="3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58" y="282012"/>
            <a:ext cx="3296174" cy="4554908"/>
          </a:xfrm>
        </p:spPr>
      </p:pic>
      <p:sp>
        <p:nvSpPr>
          <p:cNvPr id="4" name="Textfeld 3"/>
          <p:cNvSpPr txBox="1"/>
          <p:nvPr/>
        </p:nvSpPr>
        <p:spPr>
          <a:xfrm>
            <a:off x="230736" y="6392254"/>
            <a:ext cx="881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Social</a:t>
            </a:r>
            <a:r>
              <a:rPr lang="de-DE" dirty="0" smtClean="0"/>
              <a:t> </a:t>
            </a:r>
            <a:r>
              <a:rPr lang="de-DE" dirty="0" err="1" smtClean="0"/>
              <a:t>History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Learning </a:t>
            </a:r>
            <a:r>
              <a:rPr lang="de-DE" dirty="0" err="1" smtClean="0"/>
              <a:t>Disability</a:t>
            </a:r>
            <a:r>
              <a:rPr lang="de-DE" dirty="0" smtClean="0"/>
              <a:t> Conference. The Open University Milton Keynes 2016 07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014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AT" dirty="0" smtClean="0"/>
              <a:t>Former </a:t>
            </a:r>
            <a:r>
              <a:rPr lang="de-AT" dirty="0" err="1" smtClean="0"/>
              <a:t>institution</a:t>
            </a:r>
            <a:r>
              <a:rPr lang="de-AT" dirty="0" smtClean="0"/>
              <a:t> </a:t>
            </a:r>
            <a:r>
              <a:rPr lang="de-AT" dirty="0" err="1" smtClean="0"/>
              <a:t>for</a:t>
            </a:r>
            <a:r>
              <a:rPr lang="de-AT" dirty="0" smtClean="0"/>
              <a:t> </a:t>
            </a:r>
            <a:r>
              <a:rPr lang="de-AT" dirty="0" err="1" smtClean="0"/>
              <a:t>children</a:t>
            </a:r>
            <a:endParaRPr lang="de-AT" dirty="0" smtClean="0"/>
          </a:p>
          <a:p>
            <a:pPr eaLnBrk="1" hangingPunct="1">
              <a:lnSpc>
                <a:spcPct val="90000"/>
              </a:lnSpc>
            </a:pPr>
            <a:r>
              <a:rPr lang="de-AT" dirty="0" err="1" smtClean="0"/>
              <a:t>Starting</a:t>
            </a:r>
            <a:r>
              <a:rPr lang="de-AT" dirty="0" smtClean="0"/>
              <a:t> </a:t>
            </a:r>
            <a:r>
              <a:rPr lang="de-AT" dirty="0" err="1" smtClean="0"/>
              <a:t>murdering</a:t>
            </a:r>
            <a:r>
              <a:rPr lang="de-AT" dirty="0" smtClean="0"/>
              <a:t> </a:t>
            </a:r>
            <a:r>
              <a:rPr lang="de-AT" dirty="0" err="1" smtClean="0"/>
              <a:t>by</a:t>
            </a:r>
            <a:r>
              <a:rPr lang="de-AT" dirty="0" smtClean="0"/>
              <a:t> gas in 1940</a:t>
            </a:r>
          </a:p>
          <a:p>
            <a:pPr eaLnBrk="1" hangingPunct="1">
              <a:lnSpc>
                <a:spcPct val="90000"/>
              </a:lnSpc>
            </a:pPr>
            <a:r>
              <a:rPr lang="de-AT" dirty="0" err="1" smtClean="0"/>
              <a:t>About</a:t>
            </a:r>
            <a:r>
              <a:rPr lang="de-AT" dirty="0" smtClean="0"/>
              <a:t> 30.000 </a:t>
            </a:r>
            <a:r>
              <a:rPr lang="de-AT" dirty="0" err="1" smtClean="0"/>
              <a:t>people</a:t>
            </a:r>
            <a:r>
              <a:rPr lang="de-AT" dirty="0" smtClean="0"/>
              <a:t> </a:t>
            </a:r>
            <a:r>
              <a:rPr lang="de-AT" dirty="0" err="1" smtClean="0"/>
              <a:t>died</a:t>
            </a:r>
            <a:endParaRPr lang="de-AT" dirty="0" smtClean="0"/>
          </a:p>
          <a:p>
            <a:pPr eaLnBrk="1" hangingPunct="1">
              <a:lnSpc>
                <a:spcPct val="90000"/>
              </a:lnSpc>
            </a:pPr>
            <a:r>
              <a:rPr lang="de-AT" dirty="0" err="1" smtClean="0"/>
              <a:t>Testing</a:t>
            </a:r>
            <a:r>
              <a:rPr lang="de-AT" dirty="0" smtClean="0"/>
              <a:t> </a:t>
            </a:r>
            <a:r>
              <a:rPr lang="de-AT" dirty="0" err="1" smtClean="0"/>
              <a:t>house</a:t>
            </a:r>
            <a:r>
              <a:rPr lang="de-AT" dirty="0" smtClean="0"/>
              <a:t> </a:t>
            </a:r>
            <a:r>
              <a:rPr lang="de-AT" dirty="0" err="1" smtClean="0"/>
              <a:t>for</a:t>
            </a:r>
            <a:r>
              <a:rPr lang="de-AT" dirty="0" smtClean="0"/>
              <a:t> </a:t>
            </a:r>
            <a:r>
              <a:rPr lang="de-AT" dirty="0" err="1" smtClean="0"/>
              <a:t>killing</a:t>
            </a:r>
            <a:r>
              <a:rPr lang="de-AT" dirty="0" smtClean="0"/>
              <a:t> </a:t>
            </a:r>
            <a:r>
              <a:rPr lang="de-AT" dirty="0" err="1" smtClean="0"/>
              <a:t>masses</a:t>
            </a:r>
            <a:r>
              <a:rPr lang="de-AT" dirty="0" smtClean="0"/>
              <a:t> in KZ</a:t>
            </a:r>
          </a:p>
          <a:p>
            <a:pPr eaLnBrk="1" hangingPunct="1">
              <a:lnSpc>
                <a:spcPct val="90000"/>
              </a:lnSpc>
            </a:pPr>
            <a:r>
              <a:rPr lang="de-AT" dirty="0" smtClean="0"/>
              <a:t>1945: all </a:t>
            </a:r>
            <a:r>
              <a:rPr lang="de-AT" dirty="0" err="1" smtClean="0"/>
              <a:t>tracks</a:t>
            </a:r>
            <a:r>
              <a:rPr lang="de-AT" dirty="0" smtClean="0"/>
              <a:t> </a:t>
            </a:r>
            <a:r>
              <a:rPr lang="de-AT" dirty="0" err="1" smtClean="0"/>
              <a:t>were</a:t>
            </a:r>
            <a:r>
              <a:rPr lang="de-AT" dirty="0" smtClean="0"/>
              <a:t> </a:t>
            </a:r>
            <a:r>
              <a:rPr lang="de-AT" dirty="0" err="1" smtClean="0"/>
              <a:t>destroyed</a:t>
            </a:r>
            <a:r>
              <a:rPr lang="de-AT" dirty="0" smtClean="0"/>
              <a:t>, </a:t>
            </a:r>
            <a:r>
              <a:rPr lang="de-AT" dirty="0" err="1" smtClean="0"/>
              <a:t>covered</a:t>
            </a:r>
            <a:r>
              <a:rPr lang="de-AT" dirty="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de-AT" dirty="0" err="1" smtClean="0"/>
              <a:t>Starting</a:t>
            </a:r>
            <a:r>
              <a:rPr lang="de-AT" dirty="0" smtClean="0"/>
              <a:t> 1946 </a:t>
            </a:r>
            <a:r>
              <a:rPr lang="de-AT" dirty="0" err="1" smtClean="0"/>
              <a:t>with</a:t>
            </a:r>
            <a:r>
              <a:rPr lang="de-AT" dirty="0" smtClean="0"/>
              <a:t> </a:t>
            </a:r>
            <a:r>
              <a:rPr lang="de-AT" dirty="0" err="1" smtClean="0"/>
              <a:t>social</a:t>
            </a:r>
            <a:r>
              <a:rPr lang="de-AT" dirty="0" smtClean="0"/>
              <a:t> </a:t>
            </a:r>
            <a:r>
              <a:rPr lang="de-AT" dirty="0" err="1" smtClean="0"/>
              <a:t>housing</a:t>
            </a:r>
            <a:r>
              <a:rPr lang="de-AT" dirty="0" smtClean="0"/>
              <a:t> </a:t>
            </a:r>
            <a:r>
              <a:rPr lang="de-AT" dirty="0" err="1" smtClean="0"/>
              <a:t>again</a:t>
            </a:r>
            <a:r>
              <a:rPr lang="de-AT" dirty="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de-AT" dirty="0" err="1" smtClean="0"/>
              <a:t>Since</a:t>
            </a:r>
            <a:r>
              <a:rPr lang="de-AT" dirty="0" smtClean="0"/>
              <a:t> 1999 Memorial </a:t>
            </a:r>
          </a:p>
          <a:p>
            <a:pPr eaLnBrk="1" hangingPunct="1">
              <a:lnSpc>
                <a:spcPct val="90000"/>
              </a:lnSpc>
            </a:pPr>
            <a:r>
              <a:rPr lang="de-AT" dirty="0" smtClean="0"/>
              <a:t>Exhibition: „Value </a:t>
            </a:r>
            <a:r>
              <a:rPr lang="de-AT" dirty="0" err="1" smtClean="0"/>
              <a:t>of</a:t>
            </a:r>
            <a:r>
              <a:rPr lang="de-AT" dirty="0" smtClean="0"/>
              <a:t> Life“</a:t>
            </a:r>
          </a:p>
        </p:txBody>
      </p:sp>
      <p:sp>
        <p:nvSpPr>
          <p:cNvPr id="78851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AT" smtClean="0"/>
              <a:t>Schloss Hartheim / OÖ</a:t>
            </a:r>
          </a:p>
        </p:txBody>
      </p:sp>
    </p:spTree>
    <p:extLst>
      <p:ext uri="{BB962C8B-B14F-4D97-AF65-F5344CB8AC3E}">
        <p14:creationId xmlns:p14="http://schemas.microsoft.com/office/powerpoint/2010/main" val="47504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-140677" y="-661182"/>
            <a:ext cx="9875520" cy="80748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2056" name="Picture 8" descr="http://gedenkstaettesteinhof.at/sites/default/files/field/image/25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6613">
            <a:off x="-323557" y="1243670"/>
            <a:ext cx="9144000" cy="624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doew.at/cms/images/4chjg/tinymce/1353576880/steinhof_foto_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120" y="-661183"/>
            <a:ext cx="5758257" cy="382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0" y="3162301"/>
            <a:ext cx="6049108" cy="8329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err="1" smtClean="0">
                <a:solidFill>
                  <a:schemeClr val="tx1"/>
                </a:solidFill>
              </a:rPr>
              <a:t>Steinhof</a:t>
            </a:r>
            <a:r>
              <a:rPr lang="de-DE" sz="3600" dirty="0" smtClean="0">
                <a:solidFill>
                  <a:schemeClr val="tx1"/>
                </a:solidFill>
              </a:rPr>
              <a:t> – Spiegelgrund Vienna</a:t>
            </a:r>
            <a:endParaRPr lang="de-DE" sz="3600" dirty="0">
              <a:solidFill>
                <a:schemeClr val="tx1"/>
              </a:solidFill>
            </a:endParaRPr>
          </a:p>
        </p:txBody>
      </p:sp>
      <p:pic>
        <p:nvPicPr>
          <p:cNvPr id="2058" name="Picture 10" descr="https://upload.wikimedia.org/wikipedia/commons/thumb/1/17/Wien_-_Steinhof_-_V-Geb%C3%A4ude.jpg/800px-Wien_-_Steinhof_-_V-Geb%C3%A4ud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25"/>
          <a:stretch/>
        </p:blipFill>
        <p:spPr bwMode="auto">
          <a:xfrm>
            <a:off x="-140677" y="-675251"/>
            <a:ext cx="4389120" cy="385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95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dirty="0"/>
              <a:t>Shame all around </a:t>
            </a:r>
          </a:p>
          <a:p>
            <a:pPr eaLnBrk="1" hangingPunct="1"/>
            <a:r>
              <a:rPr lang="de-AT" dirty="0" smtClean="0"/>
              <a:t>People </a:t>
            </a:r>
            <a:r>
              <a:rPr lang="de-AT" dirty="0" err="1" smtClean="0"/>
              <a:t>with</a:t>
            </a:r>
            <a:r>
              <a:rPr lang="de-AT" dirty="0" smtClean="0"/>
              <a:t> </a:t>
            </a:r>
            <a:r>
              <a:rPr lang="de-AT" dirty="0" err="1" smtClean="0"/>
              <a:t>disability</a:t>
            </a:r>
            <a:r>
              <a:rPr lang="de-AT" dirty="0" smtClean="0"/>
              <a:t> </a:t>
            </a:r>
            <a:r>
              <a:rPr lang="de-AT" dirty="0" err="1" smtClean="0"/>
              <a:t>only</a:t>
            </a:r>
            <a:r>
              <a:rPr lang="de-AT" dirty="0" smtClean="0"/>
              <a:t> </a:t>
            </a:r>
            <a:r>
              <a:rPr lang="de-AT" dirty="0" err="1" smtClean="0"/>
              <a:t>survived</a:t>
            </a:r>
            <a:r>
              <a:rPr lang="de-AT" dirty="0" smtClean="0"/>
              <a:t> </a:t>
            </a:r>
            <a:r>
              <a:rPr lang="de-AT" dirty="0" err="1" smtClean="0"/>
              <a:t>when</a:t>
            </a:r>
            <a:r>
              <a:rPr lang="de-AT" dirty="0" smtClean="0"/>
              <a:t> </a:t>
            </a:r>
            <a:r>
              <a:rPr lang="de-AT" dirty="0" err="1" smtClean="0"/>
              <a:t>living</a:t>
            </a:r>
            <a:r>
              <a:rPr lang="de-AT" dirty="0" smtClean="0"/>
              <a:t> at </a:t>
            </a:r>
            <a:r>
              <a:rPr lang="de-AT" dirty="0" err="1" smtClean="0"/>
              <a:t>home</a:t>
            </a:r>
            <a:r>
              <a:rPr lang="de-AT" dirty="0" smtClean="0"/>
              <a:t>, </a:t>
            </a:r>
            <a:br>
              <a:rPr lang="de-AT" dirty="0" smtClean="0"/>
            </a:br>
            <a:r>
              <a:rPr lang="de-AT" dirty="0" err="1" smtClean="0"/>
              <a:t>often</a:t>
            </a:r>
            <a:r>
              <a:rPr lang="de-AT" dirty="0" smtClean="0"/>
              <a:t> </a:t>
            </a:r>
            <a:r>
              <a:rPr lang="de-AT" dirty="0" err="1" smtClean="0"/>
              <a:t>hidden</a:t>
            </a:r>
            <a:endParaRPr lang="de-AT" dirty="0" smtClean="0"/>
          </a:p>
          <a:p>
            <a:pPr eaLnBrk="1" hangingPunct="1"/>
            <a:r>
              <a:rPr lang="de-AT" dirty="0" smtClean="0"/>
              <a:t>Belief: </a:t>
            </a:r>
            <a:r>
              <a:rPr lang="de-AT" dirty="0" err="1" smtClean="0"/>
              <a:t>sheltered</a:t>
            </a:r>
            <a:r>
              <a:rPr lang="de-AT" dirty="0" smtClean="0"/>
              <a:t> </a:t>
            </a:r>
            <a:r>
              <a:rPr lang="de-AT" dirty="0" err="1" smtClean="0"/>
              <a:t>living</a:t>
            </a:r>
            <a:r>
              <a:rPr lang="de-AT" dirty="0" smtClean="0"/>
              <a:t> </a:t>
            </a:r>
            <a:r>
              <a:rPr lang="de-AT" dirty="0" err="1" smtClean="0"/>
              <a:t>is</a:t>
            </a:r>
            <a:r>
              <a:rPr lang="de-AT" dirty="0" smtClean="0"/>
              <a:t> </a:t>
            </a:r>
            <a:r>
              <a:rPr lang="de-AT" dirty="0" err="1" smtClean="0"/>
              <a:t>the</a:t>
            </a:r>
            <a:r>
              <a:rPr lang="de-AT" dirty="0" smtClean="0"/>
              <a:t> </a:t>
            </a:r>
            <a:r>
              <a:rPr lang="de-AT" dirty="0" err="1" smtClean="0"/>
              <a:t>only</a:t>
            </a:r>
            <a:r>
              <a:rPr lang="de-AT" dirty="0" smtClean="0"/>
              <a:t> </a:t>
            </a:r>
            <a:r>
              <a:rPr lang="de-AT" dirty="0" err="1" smtClean="0"/>
              <a:t>secure</a:t>
            </a:r>
            <a:r>
              <a:rPr lang="de-AT" dirty="0" smtClean="0"/>
              <a:t> </a:t>
            </a:r>
            <a:r>
              <a:rPr lang="de-AT" dirty="0" err="1" smtClean="0"/>
              <a:t>setting</a:t>
            </a:r>
            <a:r>
              <a:rPr lang="de-AT" dirty="0" smtClean="0"/>
              <a:t> </a:t>
            </a:r>
            <a:r>
              <a:rPr lang="de-AT" dirty="0" err="1" smtClean="0"/>
              <a:t>for</a:t>
            </a:r>
            <a:r>
              <a:rPr lang="de-AT" dirty="0" smtClean="0"/>
              <a:t> vulnerable </a:t>
            </a:r>
            <a:r>
              <a:rPr lang="de-AT" dirty="0" err="1" smtClean="0"/>
              <a:t>people</a:t>
            </a:r>
            <a:r>
              <a:rPr lang="de-AT" dirty="0" smtClean="0"/>
              <a:t> </a:t>
            </a:r>
          </a:p>
          <a:p>
            <a:pPr eaLnBrk="1" hangingPunct="1"/>
            <a:r>
              <a:rPr lang="en-US" dirty="0" smtClean="0"/>
              <a:t>Being invisible is a chance to survive</a:t>
            </a:r>
          </a:p>
          <a:p>
            <a:pPr eaLnBrk="1" hangingPunct="1"/>
            <a:r>
              <a:rPr lang="en-US" dirty="0" smtClean="0"/>
              <a:t>Profound distrust of relatives/families in medical institutions and their staff. </a:t>
            </a:r>
          </a:p>
          <a:p>
            <a:pPr eaLnBrk="1" hangingPunct="1"/>
            <a:r>
              <a:rPr lang="en-US" b="1" dirty="0" smtClean="0"/>
              <a:t>Nearly no </a:t>
            </a:r>
            <a:r>
              <a:rPr lang="de-AT" b="1" dirty="0" err="1" smtClean="0"/>
              <a:t>coming</a:t>
            </a:r>
            <a:r>
              <a:rPr lang="de-AT" b="1" dirty="0" smtClean="0"/>
              <a:t> </a:t>
            </a:r>
            <a:r>
              <a:rPr lang="de-AT" b="1" dirty="0" err="1" smtClean="0"/>
              <a:t>to</a:t>
            </a:r>
            <a:r>
              <a:rPr lang="de-AT" b="1" dirty="0" smtClean="0"/>
              <a:t> </a:t>
            </a:r>
            <a:r>
              <a:rPr lang="de-AT" b="1" dirty="0" err="1" smtClean="0"/>
              <a:t>terms</a:t>
            </a:r>
            <a:r>
              <a:rPr lang="de-AT" b="1" dirty="0" smtClean="0"/>
              <a:t> </a:t>
            </a:r>
            <a:r>
              <a:rPr lang="de-AT" b="1" dirty="0" err="1" smtClean="0"/>
              <a:t>with</a:t>
            </a:r>
            <a:r>
              <a:rPr lang="de-AT" b="1" dirty="0" smtClean="0"/>
              <a:t> </a:t>
            </a:r>
            <a:r>
              <a:rPr lang="de-AT" b="1" dirty="0" err="1" smtClean="0"/>
              <a:t>the</a:t>
            </a:r>
            <a:r>
              <a:rPr lang="de-AT" b="1" dirty="0" smtClean="0"/>
              <a:t> </a:t>
            </a:r>
            <a:r>
              <a:rPr lang="de-AT" b="1" dirty="0" err="1" smtClean="0"/>
              <a:t>past</a:t>
            </a:r>
            <a:r>
              <a:rPr lang="en-US" b="1" dirty="0" smtClean="0"/>
              <a:t>.</a:t>
            </a:r>
            <a:endParaRPr lang="de-AT" b="1" dirty="0" smtClean="0"/>
          </a:p>
        </p:txBody>
      </p:sp>
      <p:sp>
        <p:nvSpPr>
          <p:cNvPr id="81923" name="Rectangle 4"/>
          <p:cNvSpPr>
            <a:spLocks noChangeArrowheads="1"/>
          </p:cNvSpPr>
          <p:nvPr/>
        </p:nvSpPr>
        <p:spPr bwMode="auto">
          <a:xfrm>
            <a:off x="673100" y="4905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AT" sz="4400" dirty="0" smtClean="0">
                <a:solidFill>
                  <a:schemeClr val="tx2"/>
                </a:solidFill>
              </a:rPr>
              <a:t>After </a:t>
            </a:r>
            <a:r>
              <a:rPr lang="de-AT" sz="4400" dirty="0" err="1" smtClean="0">
                <a:solidFill>
                  <a:schemeClr val="tx2"/>
                </a:solidFill>
              </a:rPr>
              <a:t>the</a:t>
            </a:r>
            <a:r>
              <a:rPr lang="de-AT" sz="4400" dirty="0" smtClean="0">
                <a:solidFill>
                  <a:schemeClr val="tx2"/>
                </a:solidFill>
              </a:rPr>
              <a:t> war 1938/45</a:t>
            </a:r>
            <a:endParaRPr lang="de-AT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53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93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EASPD seniors independent living 2011\Lichtinsdunkel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286" y="240544"/>
            <a:ext cx="4156428" cy="374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4423714" y="92273"/>
            <a:ext cx="498757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err="1"/>
              <a:t>Since</a:t>
            </a:r>
            <a:r>
              <a:rPr lang="de-AT" sz="2800" dirty="0"/>
              <a:t> 45 </a:t>
            </a:r>
            <a:r>
              <a:rPr lang="de-AT" sz="2800" dirty="0" err="1"/>
              <a:t>years</a:t>
            </a:r>
            <a:r>
              <a:rPr lang="de-AT" sz="2800" dirty="0"/>
              <a:t> </a:t>
            </a:r>
            <a:endParaRPr lang="de-AT" sz="2800" dirty="0" smtClean="0"/>
          </a:p>
          <a:p>
            <a:r>
              <a:rPr lang="de-AT" sz="2800" dirty="0" smtClean="0"/>
              <a:t>National TV</a:t>
            </a:r>
          </a:p>
          <a:p>
            <a:r>
              <a:rPr lang="de-AT" sz="2800" dirty="0" smtClean="0"/>
              <a:t>X-Mas </a:t>
            </a:r>
            <a:r>
              <a:rPr lang="de-AT" sz="2800" dirty="0" err="1" smtClean="0"/>
              <a:t>Charity</a:t>
            </a:r>
            <a:r>
              <a:rPr lang="de-AT" sz="2800" dirty="0" smtClean="0"/>
              <a:t> Action </a:t>
            </a:r>
          </a:p>
          <a:p>
            <a:endParaRPr lang="de-AT" sz="1200" b="1" dirty="0" smtClean="0"/>
          </a:p>
          <a:p>
            <a:r>
              <a:rPr lang="de-AT" sz="3600" b="1" dirty="0" smtClean="0"/>
              <a:t>Licht ins Dunkel</a:t>
            </a:r>
          </a:p>
          <a:p>
            <a:r>
              <a:rPr lang="de-AT" sz="3600" dirty="0" smtClean="0"/>
              <a:t>Light </a:t>
            </a:r>
            <a:r>
              <a:rPr lang="de-AT" sz="3600" dirty="0" err="1" smtClean="0"/>
              <a:t>into</a:t>
            </a:r>
            <a:r>
              <a:rPr lang="de-AT" sz="3600" dirty="0" smtClean="0"/>
              <a:t> </a:t>
            </a:r>
            <a:r>
              <a:rPr lang="de-AT" sz="3600" dirty="0" err="1" smtClean="0"/>
              <a:t>darkness</a:t>
            </a:r>
            <a:r>
              <a:rPr lang="de-AT" sz="3600" dirty="0" smtClean="0"/>
              <a:t> </a:t>
            </a:r>
          </a:p>
          <a:p>
            <a:endParaRPr lang="de-AT" sz="2800" dirty="0"/>
          </a:p>
          <a:p>
            <a:r>
              <a:rPr lang="de-AT" sz="3200" dirty="0" err="1" smtClean="0"/>
              <a:t>What</a:t>
            </a:r>
            <a:r>
              <a:rPr lang="de-AT" sz="3200" dirty="0" smtClean="0"/>
              <a:t> </a:t>
            </a:r>
            <a:r>
              <a:rPr lang="de-AT" sz="3200" dirty="0" err="1" smtClean="0"/>
              <a:t>does</a:t>
            </a:r>
            <a:r>
              <a:rPr lang="de-AT" sz="3200" dirty="0" smtClean="0"/>
              <a:t> </a:t>
            </a:r>
            <a:r>
              <a:rPr lang="de-AT" sz="3200" dirty="0" err="1" smtClean="0"/>
              <a:t>this</a:t>
            </a:r>
            <a:r>
              <a:rPr lang="de-AT" sz="3200" dirty="0" smtClean="0"/>
              <a:t> title </a:t>
            </a:r>
            <a:r>
              <a:rPr lang="de-AT" sz="3200" dirty="0" err="1" smtClean="0"/>
              <a:t>tell</a:t>
            </a:r>
            <a:r>
              <a:rPr lang="de-AT" sz="3200" dirty="0" smtClean="0"/>
              <a:t> </a:t>
            </a:r>
            <a:r>
              <a:rPr lang="de-AT" sz="3200" dirty="0" err="1" smtClean="0"/>
              <a:t>us</a:t>
            </a:r>
            <a:r>
              <a:rPr lang="de-AT" sz="3200" dirty="0" smtClean="0"/>
              <a:t>?  </a:t>
            </a:r>
            <a:endParaRPr lang="de-AT" sz="2400" dirty="0" smtClean="0"/>
          </a:p>
          <a:p>
            <a:endParaRPr lang="de-AT" sz="2800" dirty="0"/>
          </a:p>
        </p:txBody>
      </p:sp>
      <p:pic>
        <p:nvPicPr>
          <p:cNvPr id="3074" name="Picture 2" descr="http://www.raiffeisen-ooe.at/eBusiness/services/resources/media/1006620717681-886237729543780379-1028813664355746356-1-33-NA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6" y="3981157"/>
            <a:ext cx="7168896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13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774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8515350" cy="6162283"/>
          </a:xfrm>
        </p:spPr>
        <p:txBody>
          <a:bodyPr>
            <a:noAutofit/>
          </a:bodyPr>
          <a:lstStyle/>
          <a:p>
            <a:r>
              <a:rPr lang="de-DE" sz="3600" b="1" dirty="0" err="1"/>
              <a:t>You</a:t>
            </a:r>
            <a:r>
              <a:rPr lang="de-DE" sz="3600" b="1" dirty="0"/>
              <a:t> </a:t>
            </a:r>
            <a:r>
              <a:rPr lang="de-DE" sz="3600" b="1" dirty="0" err="1" smtClean="0"/>
              <a:t>say</a:t>
            </a:r>
            <a:r>
              <a:rPr lang="de-DE" sz="3600" b="1" dirty="0" smtClean="0"/>
              <a:t>: </a:t>
            </a:r>
            <a:r>
              <a:rPr lang="de-DE" sz="3600" b="1" dirty="0" err="1"/>
              <a:t>we</a:t>
            </a:r>
            <a:r>
              <a:rPr lang="de-DE" sz="3600" b="1" dirty="0"/>
              <a:t> bring </a:t>
            </a:r>
            <a:r>
              <a:rPr lang="de-DE" sz="3600" b="1" dirty="0" err="1"/>
              <a:t>freedom</a:t>
            </a:r>
            <a:r>
              <a:rPr lang="de-DE" sz="3600" b="1" dirty="0"/>
              <a:t> </a:t>
            </a:r>
            <a:r>
              <a:rPr lang="de-DE" sz="3600" b="1" dirty="0" err="1"/>
              <a:t>and</a:t>
            </a:r>
            <a:r>
              <a:rPr lang="de-DE" sz="3600" b="1" dirty="0"/>
              <a:t> </a:t>
            </a:r>
            <a:r>
              <a:rPr lang="de-DE" sz="3600" b="1" dirty="0" err="1"/>
              <a:t>security</a:t>
            </a:r>
            <a:r>
              <a:rPr lang="de-DE" sz="3600" b="1" dirty="0"/>
              <a:t>.</a:t>
            </a:r>
            <a:br>
              <a:rPr lang="de-DE" sz="3600" b="1" dirty="0"/>
            </a:br>
            <a:r>
              <a:rPr lang="de-DE" sz="3600" b="1" dirty="0" smtClean="0"/>
              <a:t>	But </a:t>
            </a:r>
            <a:r>
              <a:rPr lang="de-DE" sz="3600" b="1" dirty="0"/>
              <a:t>I </a:t>
            </a:r>
            <a:r>
              <a:rPr lang="de-DE" sz="3600" b="1" dirty="0" err="1"/>
              <a:t>see</a:t>
            </a:r>
            <a:r>
              <a:rPr lang="de-DE" sz="3600" b="1" dirty="0"/>
              <a:t> </a:t>
            </a:r>
            <a:r>
              <a:rPr lang="de-DE" sz="3600" b="1" dirty="0" err="1"/>
              <a:t>people</a:t>
            </a:r>
            <a:r>
              <a:rPr lang="de-DE" sz="3600" b="1" dirty="0"/>
              <a:t> die.</a:t>
            </a:r>
            <a:br>
              <a:rPr lang="de-DE" sz="3600" b="1" dirty="0"/>
            </a:br>
            <a:r>
              <a:rPr lang="de-DE" sz="3600" b="1" dirty="0" err="1"/>
              <a:t>You</a:t>
            </a:r>
            <a:r>
              <a:rPr lang="de-DE" sz="3600" b="1" dirty="0"/>
              <a:t> </a:t>
            </a:r>
            <a:r>
              <a:rPr lang="de-DE" sz="3600" b="1" dirty="0" err="1"/>
              <a:t>say</a:t>
            </a:r>
            <a:r>
              <a:rPr lang="de-DE" sz="3600" b="1" dirty="0"/>
              <a:t>: </a:t>
            </a:r>
            <a:r>
              <a:rPr lang="de-DE" sz="3600" b="1" dirty="0" err="1"/>
              <a:t>We</a:t>
            </a:r>
            <a:r>
              <a:rPr lang="de-DE" sz="3600" b="1" dirty="0"/>
              <a:t> </a:t>
            </a:r>
            <a:r>
              <a:rPr lang="de-DE" sz="3600" b="1" dirty="0" err="1"/>
              <a:t>distribute</a:t>
            </a:r>
            <a:r>
              <a:rPr lang="de-DE" sz="3600" b="1" dirty="0"/>
              <a:t> </a:t>
            </a:r>
            <a:r>
              <a:rPr lang="de-DE" sz="3600" b="1" dirty="0" err="1"/>
              <a:t>the</a:t>
            </a:r>
            <a:r>
              <a:rPr lang="de-DE" sz="3600" b="1" dirty="0"/>
              <a:t> </a:t>
            </a:r>
            <a:r>
              <a:rPr lang="de-DE" sz="3600" b="1" dirty="0" err="1"/>
              <a:t>goods</a:t>
            </a:r>
            <a:r>
              <a:rPr lang="de-DE" sz="3600" b="1" dirty="0"/>
              <a:t> </a:t>
            </a:r>
            <a:r>
              <a:rPr lang="de-DE" sz="3600" b="1" dirty="0" err="1"/>
              <a:t>of</a:t>
            </a:r>
            <a:r>
              <a:rPr lang="de-DE" sz="3600" b="1" dirty="0"/>
              <a:t> </a:t>
            </a:r>
            <a:r>
              <a:rPr lang="de-DE" sz="3600" b="1" dirty="0" err="1"/>
              <a:t>the</a:t>
            </a:r>
            <a:r>
              <a:rPr lang="de-DE" sz="3600" b="1" dirty="0"/>
              <a:t> </a:t>
            </a:r>
            <a:r>
              <a:rPr lang="de-DE" sz="3600" b="1" dirty="0" err="1"/>
              <a:t>world</a:t>
            </a:r>
            <a:r>
              <a:rPr lang="de-DE" sz="3600" b="1" dirty="0"/>
              <a:t>.</a:t>
            </a:r>
            <a:br>
              <a:rPr lang="de-DE" sz="3600" b="1" dirty="0"/>
            </a:br>
            <a:r>
              <a:rPr lang="de-DE" sz="3600" b="1" dirty="0" smtClean="0"/>
              <a:t>	But </a:t>
            </a:r>
            <a:r>
              <a:rPr lang="de-DE" sz="3600" b="1" dirty="0"/>
              <a:t>I </a:t>
            </a:r>
            <a:r>
              <a:rPr lang="de-DE" sz="3600" b="1" dirty="0" err="1"/>
              <a:t>see</a:t>
            </a:r>
            <a:r>
              <a:rPr lang="de-DE" sz="3600" b="1" dirty="0"/>
              <a:t> </a:t>
            </a:r>
            <a:r>
              <a:rPr lang="de-DE" sz="3600" b="1" dirty="0" err="1"/>
              <a:t>people</a:t>
            </a:r>
            <a:r>
              <a:rPr lang="de-DE" sz="3600" b="1" dirty="0"/>
              <a:t> </a:t>
            </a:r>
            <a:r>
              <a:rPr lang="de-DE" sz="3600" b="1" dirty="0" err="1"/>
              <a:t>starve</a:t>
            </a:r>
            <a:r>
              <a:rPr lang="de-DE" sz="3600" b="1" dirty="0"/>
              <a:t>.</a:t>
            </a:r>
            <a:br>
              <a:rPr lang="de-DE" sz="3600" b="1" dirty="0"/>
            </a:br>
            <a:r>
              <a:rPr lang="de-DE" sz="3600" b="1" dirty="0" err="1"/>
              <a:t>You</a:t>
            </a:r>
            <a:r>
              <a:rPr lang="de-DE" sz="3600" b="1" dirty="0"/>
              <a:t> </a:t>
            </a:r>
            <a:r>
              <a:rPr lang="de-DE" sz="3600" b="1" dirty="0" err="1" smtClean="0"/>
              <a:t>say</a:t>
            </a:r>
            <a:r>
              <a:rPr lang="de-DE" sz="3600" b="1" dirty="0"/>
              <a:t>:</a:t>
            </a:r>
            <a:r>
              <a:rPr lang="de-DE" sz="3600" b="1" dirty="0" smtClean="0"/>
              <a:t> </a:t>
            </a:r>
            <a:r>
              <a:rPr lang="de-DE" sz="3600" b="1" dirty="0" err="1"/>
              <a:t>we</a:t>
            </a:r>
            <a:r>
              <a:rPr lang="de-DE" sz="3600" b="1" dirty="0"/>
              <a:t> bring </a:t>
            </a:r>
            <a:r>
              <a:rPr lang="de-DE" sz="3600" b="1" dirty="0" err="1"/>
              <a:t>peace</a:t>
            </a:r>
            <a:r>
              <a:rPr lang="de-DE" sz="3600" b="1" dirty="0"/>
              <a:t>.</a:t>
            </a:r>
            <a:br>
              <a:rPr lang="de-DE" sz="3600" b="1" dirty="0"/>
            </a:br>
            <a:r>
              <a:rPr lang="de-DE" sz="3600" b="1" dirty="0" smtClean="0"/>
              <a:t>	But </a:t>
            </a:r>
            <a:r>
              <a:rPr lang="de-DE" sz="3600" b="1" dirty="0"/>
              <a:t>I </a:t>
            </a:r>
            <a:r>
              <a:rPr lang="de-DE" sz="3600" b="1" dirty="0" err="1"/>
              <a:t>see</a:t>
            </a:r>
            <a:r>
              <a:rPr lang="de-DE" sz="3600" b="1" dirty="0"/>
              <a:t> </a:t>
            </a:r>
            <a:r>
              <a:rPr lang="de-DE" sz="3600" b="1" dirty="0" err="1"/>
              <a:t>people</a:t>
            </a:r>
            <a:r>
              <a:rPr lang="de-DE" sz="3600" b="1" dirty="0"/>
              <a:t> wage war.</a:t>
            </a:r>
            <a:br>
              <a:rPr lang="de-DE" sz="3600" b="1" dirty="0"/>
            </a:br>
            <a:r>
              <a:rPr lang="de-DE" sz="3600" b="1" dirty="0" err="1"/>
              <a:t>You</a:t>
            </a:r>
            <a:r>
              <a:rPr lang="de-DE" sz="3600" b="1" dirty="0"/>
              <a:t> </a:t>
            </a:r>
            <a:r>
              <a:rPr lang="de-DE" sz="3600" b="1" dirty="0" err="1" smtClean="0"/>
              <a:t>say</a:t>
            </a:r>
            <a:r>
              <a:rPr lang="de-DE" sz="3600" b="1" dirty="0"/>
              <a:t>:</a:t>
            </a:r>
            <a:r>
              <a:rPr lang="de-DE" sz="3600" b="1" dirty="0" smtClean="0"/>
              <a:t> </a:t>
            </a:r>
            <a:r>
              <a:rPr lang="de-DE" sz="3600" b="1" dirty="0" err="1"/>
              <a:t>we</a:t>
            </a:r>
            <a:r>
              <a:rPr lang="de-DE" sz="3600" b="1" dirty="0"/>
              <a:t> will </a:t>
            </a:r>
            <a:r>
              <a:rPr lang="de-DE" sz="3600" b="1" dirty="0" err="1"/>
              <a:t>win</a:t>
            </a:r>
            <a:r>
              <a:rPr lang="de-DE" sz="3600" b="1" dirty="0"/>
              <a:t>.</a:t>
            </a:r>
            <a:br>
              <a:rPr lang="de-DE" sz="3600" b="1" dirty="0"/>
            </a:br>
            <a:r>
              <a:rPr lang="de-DE" sz="3600" b="1" dirty="0" smtClean="0"/>
              <a:t>	But </a:t>
            </a:r>
            <a:r>
              <a:rPr lang="de-DE" sz="3600" b="1" dirty="0" err="1"/>
              <a:t>my</a:t>
            </a:r>
            <a:r>
              <a:rPr lang="de-DE" sz="3600" b="1" dirty="0"/>
              <a:t> </a:t>
            </a:r>
            <a:r>
              <a:rPr lang="de-DE" sz="3600" b="1" dirty="0" err="1"/>
              <a:t>eye</a:t>
            </a:r>
            <a:r>
              <a:rPr lang="de-DE" sz="3600" b="1" dirty="0"/>
              <a:t> </a:t>
            </a:r>
            <a:r>
              <a:rPr lang="de-DE" sz="3600" b="1" dirty="0" err="1"/>
              <a:t>turns</a:t>
            </a:r>
            <a:r>
              <a:rPr lang="de-DE" sz="3600" b="1" dirty="0"/>
              <a:t> </a:t>
            </a:r>
            <a:r>
              <a:rPr lang="de-DE" sz="3600" b="1" dirty="0" err="1"/>
              <a:t>to</a:t>
            </a:r>
            <a:r>
              <a:rPr lang="de-DE" sz="3600" b="1" dirty="0"/>
              <a:t> </a:t>
            </a:r>
            <a:r>
              <a:rPr lang="de-DE" sz="3600" b="1" dirty="0" err="1"/>
              <a:t>the</a:t>
            </a:r>
            <a:r>
              <a:rPr lang="de-DE" sz="3600" b="1" dirty="0"/>
              <a:t> </a:t>
            </a:r>
            <a:r>
              <a:rPr lang="de-DE" sz="3600" b="1" dirty="0" err="1"/>
              <a:t>victims</a:t>
            </a:r>
            <a:r>
              <a:rPr lang="de-DE" sz="3600" b="1" dirty="0"/>
              <a:t>. </a:t>
            </a:r>
            <a:br>
              <a:rPr lang="de-DE" sz="3600" b="1" dirty="0"/>
            </a:br>
            <a:r>
              <a:rPr lang="de-DE" sz="3600" b="1" dirty="0"/>
              <a:t> </a:t>
            </a:r>
            <a:r>
              <a:rPr lang="de-DE" sz="3600" b="1" dirty="0" smtClean="0"/>
              <a:t/>
            </a:r>
            <a:br>
              <a:rPr lang="de-DE" sz="3600" b="1" dirty="0" smtClean="0"/>
            </a:br>
            <a:r>
              <a:rPr lang="de-DE" sz="3600" b="1" dirty="0"/>
              <a:t/>
            </a:r>
            <a:br>
              <a:rPr lang="de-DE" sz="3600" b="1" dirty="0"/>
            </a:br>
            <a:r>
              <a:rPr lang="de-DE" sz="2800" b="1" dirty="0"/>
              <a:t>Wilhelm </a:t>
            </a:r>
            <a:r>
              <a:rPr lang="de-DE" sz="2800" b="1" dirty="0" err="1"/>
              <a:t>Bruners</a:t>
            </a:r>
            <a:r>
              <a:rPr lang="de-DE" sz="2800" b="1" dirty="0"/>
              <a:t>: Apokalypse </a:t>
            </a:r>
            <a:r>
              <a:rPr lang="de-DE" sz="2800" b="1" dirty="0" smtClean="0"/>
              <a:t>(2005) </a:t>
            </a:r>
            <a:r>
              <a:rPr lang="de-DE" sz="3600" b="1" dirty="0"/>
              <a:t/>
            </a:r>
            <a:br>
              <a:rPr lang="de-DE" sz="3600" b="1" dirty="0"/>
            </a:br>
            <a:endParaRPr lang="de-DE" sz="3600" b="1" dirty="0"/>
          </a:p>
        </p:txBody>
      </p:sp>
    </p:spTree>
    <p:extLst>
      <p:ext uri="{BB962C8B-B14F-4D97-AF65-F5344CB8AC3E}">
        <p14:creationId xmlns:p14="http://schemas.microsoft.com/office/powerpoint/2010/main" val="427294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2016076" cy="1325563"/>
          </a:xfrm>
        </p:spPr>
        <p:txBody>
          <a:bodyPr/>
          <a:lstStyle/>
          <a:p>
            <a:r>
              <a:rPr lang="de-DE" dirty="0" err="1" smtClean="0"/>
              <a:t>Since</a:t>
            </a:r>
            <a:r>
              <a:rPr lang="de-DE" dirty="0" smtClean="0"/>
              <a:t> 2006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216" y="-340800"/>
            <a:ext cx="5801784" cy="4351338"/>
          </a:xfrm>
        </p:spPr>
      </p:pic>
      <p:pic>
        <p:nvPicPr>
          <p:cNvPr id="5" name="Inhaltsplatzhalt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621" y="2396615"/>
            <a:ext cx="6664538" cy="446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5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36502" y="0"/>
            <a:ext cx="5277838" cy="1690689"/>
          </a:xfrm>
        </p:spPr>
        <p:txBody>
          <a:bodyPr>
            <a:normAutofit/>
          </a:bodyPr>
          <a:lstStyle/>
          <a:p>
            <a:r>
              <a:rPr lang="de-DE" dirty="0" smtClean="0"/>
              <a:t>Kathi Lampert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poorhouse</a:t>
            </a:r>
            <a:r>
              <a:rPr lang="de-DE" dirty="0" smtClean="0"/>
              <a:t> Götzis 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52" y="11717"/>
            <a:ext cx="2234311" cy="3087543"/>
          </a:xfrm>
        </p:spPr>
      </p:pic>
      <p:pic>
        <p:nvPicPr>
          <p:cNvPr id="5" name="Inhaltsplatzhalt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429" y="1479673"/>
            <a:ext cx="5106572" cy="3974629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6325663" y="1690689"/>
            <a:ext cx="2818337" cy="1001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1913-1941  </a:t>
            </a:r>
            <a:endParaRPr lang="de-DE" dirty="0"/>
          </a:p>
        </p:txBody>
      </p:sp>
      <p:pic>
        <p:nvPicPr>
          <p:cNvPr id="7" name="Inhaltsplatzhalt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9" r="6227"/>
          <a:stretch/>
        </p:blipFill>
        <p:spPr>
          <a:xfrm>
            <a:off x="22600" y="3303728"/>
            <a:ext cx="5098040" cy="355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6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431" y="-3619"/>
            <a:ext cx="6288581" cy="8676383"/>
          </a:xfrm>
        </p:spPr>
      </p:pic>
    </p:spTree>
    <p:extLst>
      <p:ext uri="{BB962C8B-B14F-4D97-AF65-F5344CB8AC3E}">
        <p14:creationId xmlns:p14="http://schemas.microsoft.com/office/powerpoint/2010/main" val="138756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981" y="0"/>
            <a:ext cx="4955767" cy="7215110"/>
          </a:xfrm>
        </p:spPr>
      </p:pic>
    </p:spTree>
    <p:extLst>
      <p:ext uri="{BB962C8B-B14F-4D97-AF65-F5344CB8AC3E}">
        <p14:creationId xmlns:p14="http://schemas.microsoft.com/office/powerpoint/2010/main" val="78192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2" descr="http://www.operationworld.org/files/ow/maps/lginset/autr-LMAP-m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7090"/>
            <a:ext cx="9144000" cy="9160357"/>
          </a:xfrm>
          <a:prstGeom prst="rect">
            <a:avLst/>
          </a:prstGeom>
          <a:noFill/>
        </p:spPr>
      </p:pic>
      <p:sp>
        <p:nvSpPr>
          <p:cNvPr id="5" name="Ellipse 4"/>
          <p:cNvSpPr/>
          <p:nvPr/>
        </p:nvSpPr>
        <p:spPr>
          <a:xfrm>
            <a:off x="3397513" y="3099330"/>
            <a:ext cx="91440" cy="8305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906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10" y="-1691"/>
            <a:ext cx="9129842" cy="6858000"/>
          </a:xfr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91"/>
            <a:ext cx="4928916" cy="685969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132319" y="478302"/>
            <a:ext cx="16177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solidFill>
                  <a:schemeClr val="bg1"/>
                </a:solidFill>
              </a:rPr>
              <a:t>Daniela </a:t>
            </a:r>
            <a:r>
              <a:rPr lang="de-DE" sz="3200" dirty="0" err="1" smtClean="0">
                <a:solidFill>
                  <a:schemeClr val="bg1"/>
                </a:solidFill>
              </a:rPr>
              <a:t>Grabher</a:t>
            </a:r>
            <a:endParaRPr lang="de-DE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14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629" y="0"/>
            <a:ext cx="9723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2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1541" cy="487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8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26648" cy="563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2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75549" cy="489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3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-1" y="184665"/>
            <a:ext cx="8370277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  <a:tab pos="2595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  <a:tab pos="2595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  <a:tab pos="2595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  <a:tab pos="2595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  <a:tab pos="2595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  <a:tab pos="2595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  <a:tab pos="2595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  <a:tab pos="2595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  <a:tab pos="2595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2595563" algn="l"/>
              </a:tabLst>
            </a:pPr>
            <a:r>
              <a:rPr kumimoji="0" lang="de-DE" altLang="de-DE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Erich Fried: Die Maßnahmen</a:t>
            </a:r>
            <a:endParaRPr kumimoji="0" lang="de-DE" altLang="de-DE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2595563" algn="l"/>
              </a:tabLst>
            </a:pP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Die Faulen werden geschlachtet,		The </a:t>
            </a:r>
            <a:r>
              <a:rPr kumimoji="0" lang="de-DE" altLang="de-DE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lazy</a:t>
            </a: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will </a:t>
            </a:r>
            <a:r>
              <a:rPr kumimoji="0" lang="de-DE" altLang="de-DE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</a:t>
            </a: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slaughtered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2595563" algn="l"/>
              </a:tabLst>
            </a:pP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die Welt wird fleißig.				The </a:t>
            </a:r>
            <a:r>
              <a:rPr kumimoji="0" lang="de-DE" altLang="de-DE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world</a:t>
            </a: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is</a:t>
            </a: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getting</a:t>
            </a: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diligent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indent="0">
              <a:lnSpc>
                <a:spcPct val="100000"/>
              </a:lnSpc>
              <a:buNone/>
            </a:pPr>
            <a:endParaRPr lang="de-DE" altLang="de-DE" sz="8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2595563" algn="l"/>
              </a:tabLst>
            </a:pP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Die </a:t>
            </a:r>
            <a:r>
              <a:rPr kumimoji="0" lang="de-DE" altLang="de-DE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Häßlichen</a:t>
            </a: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werden geschlachtet,	The </a:t>
            </a:r>
            <a:r>
              <a:rPr kumimoji="0" lang="de-DE" altLang="de-DE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ugly</a:t>
            </a: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are</a:t>
            </a: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slaughtered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2595563" algn="l"/>
              </a:tabLst>
            </a:pP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die Welt wird schön.				The </a:t>
            </a:r>
            <a:r>
              <a:rPr kumimoji="0" lang="de-DE" altLang="de-DE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world</a:t>
            </a: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is</a:t>
            </a: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getting</a:t>
            </a: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beautiful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2595563" algn="l"/>
              </a:tabLst>
            </a:pPr>
            <a:endParaRPr kumimoji="0" lang="de-DE" altLang="de-DE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Die Narren werden geschlachtet.		The </a:t>
            </a:r>
            <a:r>
              <a:rPr kumimoji="0" lang="de-DE" altLang="de-DE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fools</a:t>
            </a: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lang="de-DE" altLang="de-DE" sz="1800" dirty="0"/>
              <a:t>will </a:t>
            </a:r>
            <a:r>
              <a:rPr lang="de-DE" altLang="de-DE" sz="1800" dirty="0" err="1"/>
              <a:t>be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slaughtered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die Welt wird weise.				</a:t>
            </a:r>
            <a:r>
              <a:rPr lang="de-DE" altLang="de-DE" sz="1800" dirty="0" smtClean="0"/>
              <a:t>The </a:t>
            </a:r>
            <a:r>
              <a:rPr lang="de-DE" altLang="de-DE" sz="1800" dirty="0" err="1"/>
              <a:t>world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is</a:t>
            </a:r>
            <a:r>
              <a:rPr lang="de-DE" altLang="de-DE" sz="1800" dirty="0"/>
              <a:t> </a:t>
            </a:r>
            <a:r>
              <a:rPr lang="de-DE" altLang="de-DE" sz="1800" dirty="0" err="1"/>
              <a:t>getting</a:t>
            </a:r>
            <a:r>
              <a:rPr lang="de-DE" altLang="de-DE" sz="1800" dirty="0"/>
              <a:t> </a:t>
            </a:r>
            <a:r>
              <a:rPr kumimoji="0" lang="de-DE" altLang="de-DE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wise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2595563" algn="l"/>
              </a:tabLst>
            </a:pPr>
            <a:endParaRPr kumimoji="0" lang="de-DE" altLang="de-DE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Die Kranken werden geschlachtet,		The </a:t>
            </a:r>
            <a:r>
              <a:rPr kumimoji="0" lang="de-DE" altLang="de-DE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ill</a:t>
            </a: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lang="de-DE" altLang="de-DE" sz="1800" dirty="0"/>
              <a:t>will </a:t>
            </a:r>
            <a:r>
              <a:rPr lang="de-DE" altLang="de-DE" sz="1800" dirty="0" err="1"/>
              <a:t>be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slaughtered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die Welt wird gesund.				</a:t>
            </a:r>
            <a:r>
              <a:rPr lang="de-DE" altLang="de-DE" sz="1800" dirty="0" smtClean="0"/>
              <a:t>The </a:t>
            </a:r>
            <a:r>
              <a:rPr lang="de-DE" altLang="de-DE" sz="1800" dirty="0" err="1"/>
              <a:t>world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is</a:t>
            </a:r>
            <a:r>
              <a:rPr lang="de-DE" altLang="de-DE" sz="1800" dirty="0"/>
              <a:t> </a:t>
            </a:r>
            <a:r>
              <a:rPr lang="de-DE" altLang="de-DE" sz="1800" dirty="0" err="1"/>
              <a:t>getting</a:t>
            </a:r>
            <a:r>
              <a:rPr lang="de-DE" altLang="de-DE" sz="1800" dirty="0"/>
              <a:t> </a:t>
            </a:r>
            <a:r>
              <a:rPr kumimoji="0" lang="de-DE" altLang="de-DE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healthy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2595563" algn="l"/>
              </a:tabLst>
            </a:pPr>
            <a:endParaRPr kumimoji="0" lang="de-DE" altLang="de-DE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Die Alten werden geschlachtet,		The </a:t>
            </a:r>
            <a:r>
              <a:rPr kumimoji="0" lang="de-DE" altLang="de-DE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elderly</a:t>
            </a: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lang="de-DE" altLang="de-DE" sz="1800" dirty="0"/>
              <a:t>will </a:t>
            </a:r>
            <a:r>
              <a:rPr lang="de-DE" altLang="de-DE" sz="1800" dirty="0" err="1"/>
              <a:t>be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slaughtered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die Welt wird jung.				</a:t>
            </a:r>
            <a:r>
              <a:rPr lang="de-DE" altLang="de-DE" sz="1800" dirty="0" smtClean="0"/>
              <a:t>The </a:t>
            </a:r>
            <a:r>
              <a:rPr lang="de-DE" altLang="de-DE" sz="1800" dirty="0" err="1"/>
              <a:t>world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is</a:t>
            </a:r>
            <a:r>
              <a:rPr lang="de-DE" altLang="de-DE" sz="1800" dirty="0"/>
              <a:t> </a:t>
            </a:r>
            <a:r>
              <a:rPr lang="de-DE" altLang="de-DE" sz="1800" dirty="0" err="1"/>
              <a:t>getting</a:t>
            </a:r>
            <a:r>
              <a:rPr lang="de-DE" altLang="de-DE" sz="1800" dirty="0"/>
              <a:t> </a:t>
            </a:r>
            <a:r>
              <a:rPr kumimoji="0" lang="de-DE" altLang="de-DE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young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2595563" algn="l"/>
              </a:tabLst>
            </a:pPr>
            <a:endParaRPr kumimoji="0" lang="de-DE" altLang="de-DE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Die Traurigen werden geschlachtet,		The </a:t>
            </a:r>
            <a:r>
              <a:rPr kumimoji="0" lang="de-DE" altLang="de-DE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sad</a:t>
            </a: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lang="de-DE" altLang="de-DE" sz="1800" dirty="0"/>
              <a:t>will </a:t>
            </a:r>
            <a:r>
              <a:rPr lang="de-DE" altLang="de-DE" sz="1800" dirty="0" err="1"/>
              <a:t>be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slaughtered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die Welt wird lustig.				</a:t>
            </a:r>
            <a:r>
              <a:rPr lang="de-DE" altLang="de-DE" sz="1800" dirty="0" smtClean="0"/>
              <a:t>The </a:t>
            </a:r>
            <a:r>
              <a:rPr lang="de-DE" altLang="de-DE" sz="1800" dirty="0" err="1"/>
              <a:t>world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is</a:t>
            </a:r>
            <a:r>
              <a:rPr lang="de-DE" altLang="de-DE" sz="1800" dirty="0"/>
              <a:t> </a:t>
            </a:r>
            <a:r>
              <a:rPr lang="de-DE" altLang="de-DE" sz="1800" dirty="0" err="1"/>
              <a:t>getting</a:t>
            </a:r>
            <a:r>
              <a:rPr lang="de-DE" altLang="de-DE" sz="1800" dirty="0"/>
              <a:t> </a:t>
            </a: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funny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2595563" algn="l"/>
              </a:tabLst>
            </a:pPr>
            <a:endParaRPr kumimoji="0" lang="de-DE" altLang="de-DE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Die Feinde werden geschlachtet,		The </a:t>
            </a:r>
            <a:r>
              <a:rPr kumimoji="0" lang="de-DE" altLang="de-DE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enemies</a:t>
            </a: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lang="de-DE" altLang="de-DE" sz="1800" dirty="0"/>
              <a:t>will </a:t>
            </a:r>
            <a:r>
              <a:rPr lang="de-DE" altLang="de-DE" sz="1800" dirty="0" err="1"/>
              <a:t>be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slaughtered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die Welt wird freundlich.				</a:t>
            </a:r>
            <a:r>
              <a:rPr lang="de-DE" altLang="de-DE" sz="1800" dirty="0" smtClean="0"/>
              <a:t>The </a:t>
            </a:r>
            <a:r>
              <a:rPr lang="de-DE" altLang="de-DE" sz="1800" dirty="0" err="1"/>
              <a:t>world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is</a:t>
            </a:r>
            <a:r>
              <a:rPr lang="de-DE" altLang="de-DE" sz="1800" dirty="0"/>
              <a:t> </a:t>
            </a:r>
            <a:r>
              <a:rPr lang="de-DE" altLang="de-DE" sz="1800" dirty="0" err="1"/>
              <a:t>getting</a:t>
            </a:r>
            <a:r>
              <a:rPr lang="de-DE" altLang="de-DE" sz="1800" dirty="0"/>
              <a:t> </a:t>
            </a:r>
            <a:r>
              <a:rPr kumimoji="0" lang="de-DE" altLang="de-DE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friendly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2595563" algn="l"/>
              </a:tabLst>
            </a:pPr>
            <a:endParaRPr kumimoji="0" lang="de-DE" altLang="de-DE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Die Bösen werden geschlachtet,		The </a:t>
            </a:r>
            <a:r>
              <a:rPr kumimoji="0" lang="de-DE" altLang="de-DE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bad</a:t>
            </a: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lang="de-DE" altLang="de-DE" sz="1800" dirty="0"/>
              <a:t>will </a:t>
            </a:r>
            <a:r>
              <a:rPr lang="de-DE" altLang="de-DE" sz="1800" dirty="0" err="1"/>
              <a:t>be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slaughtered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die Welt wird gut.				</a:t>
            </a:r>
            <a:r>
              <a:rPr lang="de-DE" altLang="de-DE" sz="1800" dirty="0"/>
              <a:t> The </a:t>
            </a:r>
            <a:r>
              <a:rPr lang="de-DE" altLang="de-DE" sz="1800" dirty="0" err="1"/>
              <a:t>world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is</a:t>
            </a:r>
            <a:r>
              <a:rPr lang="de-DE" altLang="de-DE" sz="1800" dirty="0"/>
              <a:t> </a:t>
            </a:r>
            <a:r>
              <a:rPr lang="de-DE" altLang="de-DE" sz="1800" dirty="0" err="1"/>
              <a:t>getting</a:t>
            </a:r>
            <a:r>
              <a:rPr lang="de-DE" altLang="de-DE" sz="1800" dirty="0"/>
              <a:t> </a:t>
            </a:r>
            <a:r>
              <a:rPr lang="de-DE" altLang="de-DE" sz="1800" dirty="0" err="1" smtClean="0"/>
              <a:t>well</a:t>
            </a:r>
            <a:r>
              <a:rPr lang="de-DE" altLang="de-DE" sz="1800" dirty="0" smtClean="0"/>
              <a:t>.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2595563" algn="l"/>
              </a:tabLst>
            </a:pPr>
            <a:r>
              <a:rPr kumimoji="0" lang="de-DE" altLang="de-D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endParaRPr kumimoji="0" lang="de-DE" altLang="de-DE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2595563" algn="l"/>
              </a:tabLst>
            </a:pP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aus: Erich Fried: </a:t>
            </a:r>
            <a:r>
              <a:rPr kumimoji="0" lang="de-DE" altLang="de-DE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gesammelte Werke. 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Bd. 1.</a:t>
            </a:r>
            <a:endParaRPr kumimoji="0" lang="de-DE" altLang="de-DE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2595563" algn="l"/>
              </a:tabLst>
            </a:pP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Wagenbach Verlag. München 1993, </a:t>
            </a:r>
            <a:r>
              <a:rPr kumimoji="0" lang="de-DE" altLang="de-DE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S. 565. © 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Claassen.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24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Raoul Hilberg: </a:t>
            </a:r>
            <a:br>
              <a:rPr lang="de-DE" dirty="0" smtClean="0"/>
            </a:br>
            <a:r>
              <a:rPr lang="de-DE" dirty="0" smtClean="0"/>
              <a:t>In Austria </a:t>
            </a:r>
            <a:r>
              <a:rPr lang="de-DE" dirty="0" err="1" smtClean="0"/>
              <a:t>and</a:t>
            </a:r>
            <a:r>
              <a:rPr lang="de-DE" dirty="0" smtClean="0"/>
              <a:t> Germany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holocaust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part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every</a:t>
            </a:r>
            <a:r>
              <a:rPr lang="de-DE" dirty="0" smtClean="0"/>
              <a:t> </a:t>
            </a:r>
            <a:r>
              <a:rPr lang="de-DE" dirty="0" err="1" smtClean="0"/>
              <a:t>family‘s</a:t>
            </a:r>
            <a:r>
              <a:rPr lang="de-DE" dirty="0" smtClean="0"/>
              <a:t> </a:t>
            </a:r>
            <a:r>
              <a:rPr lang="de-DE" dirty="0" err="1" smtClean="0"/>
              <a:t>history</a:t>
            </a:r>
            <a:r>
              <a:rPr lang="de-DE" dirty="0" smtClean="0"/>
              <a:t>. 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084" y="2839664"/>
            <a:ext cx="2240916" cy="3110206"/>
          </a:xfrm>
        </p:spPr>
      </p:pic>
      <p:sp>
        <p:nvSpPr>
          <p:cNvPr id="3" name="Textfeld 2"/>
          <p:cNvSpPr txBox="1"/>
          <p:nvPr/>
        </p:nvSpPr>
        <p:spPr>
          <a:xfrm>
            <a:off x="4572000" y="3331230"/>
            <a:ext cx="449884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err="1" smtClean="0"/>
              <a:t>Forgetting</a:t>
            </a:r>
            <a:r>
              <a:rPr lang="de-DE" sz="4000" dirty="0" smtClean="0"/>
              <a:t> </a:t>
            </a:r>
            <a:r>
              <a:rPr lang="de-DE" sz="4000" dirty="0" err="1" smtClean="0"/>
              <a:t>the</a:t>
            </a:r>
            <a:r>
              <a:rPr lang="de-DE" sz="4000" dirty="0" smtClean="0"/>
              <a:t> </a:t>
            </a:r>
            <a:r>
              <a:rPr lang="de-DE" sz="4000" dirty="0" err="1" smtClean="0"/>
              <a:t>extermination</a:t>
            </a:r>
            <a:r>
              <a:rPr lang="de-DE" sz="4000" dirty="0" smtClean="0"/>
              <a:t> </a:t>
            </a:r>
            <a:br>
              <a:rPr lang="de-DE" sz="4000" dirty="0" smtClean="0"/>
            </a:br>
            <a:r>
              <a:rPr lang="de-DE" sz="4000" dirty="0" err="1" smtClean="0"/>
              <a:t>is</a:t>
            </a:r>
            <a:r>
              <a:rPr lang="de-DE" sz="4000" dirty="0" smtClean="0"/>
              <a:t> </a:t>
            </a:r>
            <a:r>
              <a:rPr lang="de-DE" sz="4000" dirty="0" err="1" smtClean="0"/>
              <a:t>the</a:t>
            </a:r>
            <a:r>
              <a:rPr lang="de-DE" sz="4000" dirty="0" smtClean="0"/>
              <a:t> final </a:t>
            </a:r>
            <a:r>
              <a:rPr lang="de-DE" sz="4000" dirty="0" err="1" smtClean="0"/>
              <a:t>act</a:t>
            </a:r>
            <a:r>
              <a:rPr lang="de-DE" sz="4000" dirty="0" smtClean="0"/>
              <a:t> </a:t>
            </a:r>
            <a:r>
              <a:rPr lang="de-DE" sz="4000" dirty="0" err="1" smtClean="0"/>
              <a:t>of</a:t>
            </a:r>
            <a:r>
              <a:rPr lang="de-DE" sz="4000" dirty="0" smtClean="0"/>
              <a:t> </a:t>
            </a:r>
            <a:r>
              <a:rPr lang="de-DE" sz="4000" dirty="0" err="1" smtClean="0"/>
              <a:t>the</a:t>
            </a:r>
            <a:r>
              <a:rPr lang="de-DE" sz="4000" dirty="0" smtClean="0"/>
              <a:t> </a:t>
            </a:r>
            <a:r>
              <a:rPr lang="de-DE" sz="4000" dirty="0" err="1" smtClean="0"/>
              <a:t>extermination</a:t>
            </a:r>
            <a:r>
              <a:rPr lang="de-DE" sz="4000" dirty="0" smtClean="0"/>
              <a:t> </a:t>
            </a:r>
            <a:r>
              <a:rPr lang="de-DE" sz="4000" dirty="0" err="1" smtClean="0"/>
              <a:t>itself</a:t>
            </a:r>
            <a:r>
              <a:rPr lang="de-DE" sz="4000" dirty="0" smtClean="0"/>
              <a:t>.</a:t>
            </a:r>
          </a:p>
          <a:p>
            <a:r>
              <a:rPr lang="de-AT" sz="1100" dirty="0"/>
              <a:t>Petra Fuchs, Maike </a:t>
            </a:r>
            <a:r>
              <a:rPr lang="de-AT" sz="1100" dirty="0" err="1"/>
              <a:t>Rotzoll</a:t>
            </a:r>
            <a:r>
              <a:rPr lang="de-AT" sz="1100" dirty="0"/>
              <a:t>, Ulrich Müller, Paul Richter </a:t>
            </a:r>
            <a:r>
              <a:rPr lang="de-AT" sz="1100" dirty="0" err="1" smtClean="0"/>
              <a:t>and</a:t>
            </a:r>
            <a:r>
              <a:rPr lang="de-AT" sz="1100" dirty="0" smtClean="0"/>
              <a:t> </a:t>
            </a:r>
            <a:r>
              <a:rPr lang="de-AT" sz="1100" dirty="0"/>
              <a:t>Gerrit </a:t>
            </a:r>
            <a:r>
              <a:rPr lang="de-AT" sz="1100" dirty="0" err="1"/>
              <a:t>Hohendorf</a:t>
            </a:r>
            <a:r>
              <a:rPr lang="de-DE" sz="1100" dirty="0" smtClean="0"/>
              <a:t> 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141977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125975"/>
            <a:ext cx="7886700" cy="1325563"/>
          </a:xfrm>
        </p:spPr>
        <p:txBody>
          <a:bodyPr/>
          <a:lstStyle/>
          <a:p>
            <a:pPr eaLnBrk="1" hangingPunct="1"/>
            <a:r>
              <a:rPr lang="de-AT" dirty="0" err="1" smtClean="0"/>
              <a:t>Eugenics</a:t>
            </a:r>
            <a:endParaRPr lang="de-AT" dirty="0" smtClean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5081954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de-AT" dirty="0" smtClean="0"/>
              <a:t>   In </a:t>
            </a:r>
            <a:r>
              <a:rPr lang="de-AT" dirty="0" err="1" smtClean="0"/>
              <a:t>the</a:t>
            </a:r>
            <a:r>
              <a:rPr lang="de-AT" dirty="0" smtClean="0"/>
              <a:t> </a:t>
            </a:r>
            <a:r>
              <a:rPr lang="de-AT" dirty="0" err="1" smtClean="0"/>
              <a:t>beginning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20</a:t>
            </a:r>
            <a:r>
              <a:rPr lang="de-AT" baseline="30000" dirty="0" smtClean="0"/>
              <a:t>th</a:t>
            </a:r>
            <a:r>
              <a:rPr lang="de-AT" dirty="0" smtClean="0"/>
              <a:t> </a:t>
            </a:r>
            <a:r>
              <a:rPr lang="de-AT" dirty="0" err="1" smtClean="0"/>
              <a:t>century</a:t>
            </a:r>
            <a:r>
              <a:rPr lang="de-AT" dirty="0" smtClean="0"/>
              <a:t> </a:t>
            </a:r>
            <a:r>
              <a:rPr lang="de-AT" dirty="0" err="1" smtClean="0"/>
              <a:t>the</a:t>
            </a:r>
            <a:r>
              <a:rPr lang="de-AT" dirty="0" smtClean="0"/>
              <a:t> </a:t>
            </a:r>
            <a:r>
              <a:rPr lang="de-AT" dirty="0" err="1" smtClean="0"/>
              <a:t>idea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</a:t>
            </a:r>
            <a:r>
              <a:rPr lang="de-AT" dirty="0" err="1" smtClean="0"/>
              <a:t>improving</a:t>
            </a:r>
            <a:r>
              <a:rPr lang="de-AT" dirty="0" smtClean="0"/>
              <a:t> </a:t>
            </a:r>
            <a:r>
              <a:rPr lang="de-AT" dirty="0" err="1" smtClean="0"/>
              <a:t>the</a:t>
            </a:r>
            <a:r>
              <a:rPr lang="de-AT" dirty="0" smtClean="0"/>
              <a:t> </a:t>
            </a:r>
            <a:r>
              <a:rPr lang="de-AT" dirty="0" err="1" smtClean="0"/>
              <a:t>genetic</a:t>
            </a:r>
            <a:r>
              <a:rPr lang="de-AT" dirty="0" smtClean="0"/>
              <a:t> </a:t>
            </a:r>
            <a:r>
              <a:rPr lang="de-AT" dirty="0" err="1" smtClean="0"/>
              <a:t>quality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</a:t>
            </a:r>
            <a:r>
              <a:rPr lang="de-AT" dirty="0" err="1" smtClean="0"/>
              <a:t>the</a:t>
            </a:r>
            <a:r>
              <a:rPr lang="de-AT" dirty="0" smtClean="0"/>
              <a:t> human </a:t>
            </a:r>
            <a:r>
              <a:rPr lang="de-AT" dirty="0" err="1" smtClean="0"/>
              <a:t>population</a:t>
            </a:r>
            <a:r>
              <a:rPr lang="de-AT" dirty="0" smtClean="0"/>
              <a:t> </a:t>
            </a:r>
            <a:r>
              <a:rPr lang="de-AT" dirty="0" err="1" smtClean="0"/>
              <a:t>grew</a:t>
            </a:r>
            <a:r>
              <a:rPr lang="de-AT" dirty="0" smtClean="0"/>
              <a:t> </a:t>
            </a:r>
            <a:r>
              <a:rPr lang="de-AT" dirty="0" err="1" smtClean="0"/>
              <a:t>popular</a:t>
            </a:r>
            <a:r>
              <a:rPr lang="de-AT" dirty="0" smtClean="0"/>
              <a:t> </a:t>
            </a:r>
            <a:r>
              <a:rPr lang="de-AT" dirty="0" err="1" smtClean="0"/>
              <a:t>around</a:t>
            </a:r>
            <a:r>
              <a:rPr lang="de-AT" dirty="0" smtClean="0"/>
              <a:t> </a:t>
            </a:r>
            <a:r>
              <a:rPr lang="de-AT" dirty="0" err="1" smtClean="0"/>
              <a:t>the</a:t>
            </a:r>
            <a:r>
              <a:rPr lang="de-AT" dirty="0" smtClean="0"/>
              <a:t> </a:t>
            </a:r>
            <a:r>
              <a:rPr lang="de-AT" dirty="0" err="1" smtClean="0"/>
              <a:t>world</a:t>
            </a:r>
            <a:r>
              <a:rPr lang="de-AT" dirty="0" smtClean="0"/>
              <a:t>.  </a:t>
            </a:r>
          </a:p>
          <a:p>
            <a:pPr eaLnBrk="1" hangingPunct="1">
              <a:buFontTx/>
              <a:buNone/>
            </a:pPr>
            <a:r>
              <a:rPr lang="de-AT" dirty="0" smtClean="0"/>
              <a:t>   </a:t>
            </a:r>
            <a:r>
              <a:rPr lang="de-AT" dirty="0" err="1" smtClean="0"/>
              <a:t>While</a:t>
            </a:r>
            <a:r>
              <a:rPr lang="de-AT" dirty="0" smtClean="0"/>
              <a:t> in </a:t>
            </a:r>
            <a:r>
              <a:rPr lang="de-AT" dirty="0" err="1" smtClean="0"/>
              <a:t>most</a:t>
            </a:r>
            <a:r>
              <a:rPr lang="de-AT" dirty="0" smtClean="0"/>
              <a:t> countries </a:t>
            </a:r>
            <a:r>
              <a:rPr lang="de-AT" dirty="0" err="1" smtClean="0"/>
              <a:t>the</a:t>
            </a:r>
            <a:r>
              <a:rPr lang="de-AT" dirty="0" smtClean="0"/>
              <a:t> </a:t>
            </a:r>
            <a:r>
              <a:rPr lang="de-AT" dirty="0" err="1" smtClean="0"/>
              <a:t>eugenics</a:t>
            </a:r>
            <a:r>
              <a:rPr lang="de-AT" dirty="0" smtClean="0"/>
              <a:t> </a:t>
            </a:r>
            <a:r>
              <a:rPr lang="de-AT" dirty="0" err="1" smtClean="0"/>
              <a:t>movement</a:t>
            </a:r>
            <a:r>
              <a:rPr lang="de-AT" dirty="0" smtClean="0"/>
              <a:t> was </a:t>
            </a:r>
            <a:r>
              <a:rPr lang="de-AT" dirty="0" err="1" smtClean="0"/>
              <a:t>reversed</a:t>
            </a:r>
            <a:r>
              <a:rPr lang="de-AT" dirty="0" smtClean="0"/>
              <a:t>, </a:t>
            </a:r>
            <a:r>
              <a:rPr lang="de-AT" dirty="0" err="1" smtClean="0"/>
              <a:t>conditions</a:t>
            </a:r>
            <a:r>
              <a:rPr lang="de-AT" dirty="0" smtClean="0"/>
              <a:t> in Germany </a:t>
            </a:r>
            <a:r>
              <a:rPr lang="de-AT" dirty="0" err="1" smtClean="0"/>
              <a:t>had</a:t>
            </a:r>
            <a:r>
              <a:rPr lang="de-AT" dirty="0" smtClean="0"/>
              <a:t> </a:t>
            </a:r>
            <a:r>
              <a:rPr lang="de-AT" dirty="0" err="1" smtClean="0"/>
              <a:t>the</a:t>
            </a:r>
            <a:r>
              <a:rPr lang="de-AT" dirty="0" smtClean="0"/>
              <a:t> </a:t>
            </a:r>
            <a:r>
              <a:rPr lang="de-AT" dirty="0" err="1" smtClean="0"/>
              <a:t>opposite</a:t>
            </a:r>
            <a:r>
              <a:rPr lang="de-AT" dirty="0" smtClean="0"/>
              <a:t> </a:t>
            </a:r>
            <a:r>
              <a:rPr lang="de-AT" dirty="0" err="1" smtClean="0"/>
              <a:t>effect</a:t>
            </a:r>
            <a:r>
              <a:rPr lang="de-AT" dirty="0" smtClean="0"/>
              <a:t>. </a:t>
            </a:r>
            <a:r>
              <a:rPr lang="de-AT" dirty="0" err="1" smtClean="0"/>
              <a:t>Only</a:t>
            </a:r>
            <a:r>
              <a:rPr lang="de-AT" dirty="0" smtClean="0"/>
              <a:t> in Germany </a:t>
            </a:r>
            <a:r>
              <a:rPr lang="de-AT" dirty="0" err="1" smtClean="0"/>
              <a:t>and</a:t>
            </a:r>
            <a:r>
              <a:rPr lang="de-AT" dirty="0" smtClean="0"/>
              <a:t> </a:t>
            </a:r>
            <a:r>
              <a:rPr lang="de-AT" dirty="0" err="1" smtClean="0"/>
              <a:t>later</a:t>
            </a:r>
            <a:r>
              <a:rPr lang="de-AT" dirty="0" smtClean="0"/>
              <a:t> in Austria </a:t>
            </a:r>
            <a:r>
              <a:rPr lang="de-AT" dirty="0" err="1" smtClean="0"/>
              <a:t>this</a:t>
            </a:r>
            <a:r>
              <a:rPr lang="de-AT" dirty="0" smtClean="0"/>
              <a:t> </a:t>
            </a:r>
            <a:r>
              <a:rPr lang="de-AT" dirty="0" err="1" smtClean="0"/>
              <a:t>concept</a:t>
            </a:r>
            <a:r>
              <a:rPr lang="de-AT" dirty="0" smtClean="0"/>
              <a:t> was </a:t>
            </a:r>
            <a:r>
              <a:rPr lang="de-AT" dirty="0" err="1" smtClean="0"/>
              <a:t>brought</a:t>
            </a:r>
            <a:r>
              <a:rPr lang="de-AT" dirty="0" smtClean="0"/>
              <a:t> </a:t>
            </a:r>
            <a:r>
              <a:rPr lang="de-AT" dirty="0" err="1" smtClean="0"/>
              <a:t>into</a:t>
            </a:r>
            <a:r>
              <a:rPr lang="de-AT" dirty="0" smtClean="0"/>
              <a:t> brutal </a:t>
            </a:r>
            <a:r>
              <a:rPr lang="de-AT" dirty="0" err="1" smtClean="0"/>
              <a:t>practice</a:t>
            </a:r>
            <a:r>
              <a:rPr lang="de-AT" dirty="0" smtClean="0"/>
              <a:t>. </a:t>
            </a:r>
          </a:p>
          <a:p>
            <a:pPr eaLnBrk="1" hangingPunct="1">
              <a:buFontTx/>
              <a:buNone/>
            </a:pPr>
            <a:r>
              <a:rPr lang="de-AT" sz="1600" dirty="0" smtClean="0"/>
              <a:t>								       </a:t>
            </a:r>
            <a:r>
              <a:rPr lang="de-AT" sz="1600" dirty="0" err="1" smtClean="0"/>
              <a:t>Wehmeyer</a:t>
            </a:r>
            <a:r>
              <a:rPr lang="de-AT" sz="1600" dirty="0" smtClean="0"/>
              <a:t> 2013</a:t>
            </a:r>
          </a:p>
          <a:p>
            <a:pPr>
              <a:buNone/>
            </a:pPr>
            <a:r>
              <a:rPr lang="de-AT" dirty="0" smtClean="0"/>
              <a:t>			</a:t>
            </a:r>
            <a:r>
              <a:rPr lang="de-AT" dirty="0" smtClean="0">
                <a:sym typeface="Wingdings" panose="05000000000000000000" pitchFamily="2" charset="2"/>
              </a:rPr>
              <a:t> </a:t>
            </a:r>
            <a:r>
              <a:rPr lang="de-AT" dirty="0" smtClean="0"/>
              <a:t>Plant </a:t>
            </a:r>
            <a:r>
              <a:rPr lang="de-AT" dirty="0" err="1"/>
              <a:t>breeding</a:t>
            </a:r>
            <a:endParaRPr lang="de-AT" dirty="0"/>
          </a:p>
          <a:p>
            <a:pPr>
              <a:buNone/>
            </a:pPr>
            <a:r>
              <a:rPr lang="de-AT" dirty="0"/>
              <a:t>			</a:t>
            </a:r>
            <a:r>
              <a:rPr lang="de-AT" dirty="0" smtClean="0">
                <a:sym typeface="Wingdings" panose="05000000000000000000" pitchFamily="2" charset="2"/>
              </a:rPr>
              <a:t> </a:t>
            </a:r>
            <a:r>
              <a:rPr lang="de-AT" dirty="0" err="1" smtClean="0"/>
              <a:t>Animal</a:t>
            </a:r>
            <a:r>
              <a:rPr lang="de-AT" dirty="0" smtClean="0"/>
              <a:t> </a:t>
            </a:r>
            <a:r>
              <a:rPr lang="de-AT" dirty="0" err="1"/>
              <a:t>breeding</a:t>
            </a:r>
            <a:endParaRPr lang="de-AT" dirty="0"/>
          </a:p>
          <a:p>
            <a:pPr>
              <a:buNone/>
            </a:pPr>
            <a:r>
              <a:rPr lang="de-AT" dirty="0"/>
              <a:t>			</a:t>
            </a:r>
            <a:r>
              <a:rPr lang="de-AT" dirty="0" smtClean="0"/>
              <a:t>?  </a:t>
            </a:r>
            <a:r>
              <a:rPr lang="de-AT" dirty="0" err="1" smtClean="0"/>
              <a:t>Breeding</a:t>
            </a:r>
            <a:r>
              <a:rPr lang="de-AT" dirty="0" smtClean="0"/>
              <a:t> </a:t>
            </a:r>
            <a:r>
              <a:rPr lang="de-AT" dirty="0" err="1"/>
              <a:t>the</a:t>
            </a:r>
            <a:r>
              <a:rPr lang="de-AT" dirty="0"/>
              <a:t> human </a:t>
            </a:r>
            <a:r>
              <a:rPr lang="de-AT" dirty="0" err="1" smtClean="0"/>
              <a:t>race</a:t>
            </a:r>
            <a:endParaRPr lang="de-AT" dirty="0"/>
          </a:p>
          <a:p>
            <a:pPr eaLnBrk="1" hangingPunct="1">
              <a:buFontTx/>
              <a:buNone/>
            </a:pPr>
            <a:endParaRPr lang="de-AT" dirty="0" smtClean="0"/>
          </a:p>
        </p:txBody>
      </p:sp>
    </p:spTree>
    <p:extLst>
      <p:ext uri="{BB962C8B-B14F-4D97-AF65-F5344CB8AC3E}">
        <p14:creationId xmlns:p14="http://schemas.microsoft.com/office/powerpoint/2010/main" val="367421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2" descr="http://www.operationworld.org/files/ow/maps/lginset/autr-LMAP-m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4909"/>
            <a:ext cx="9144000" cy="9160357"/>
          </a:xfrm>
          <a:prstGeom prst="rect">
            <a:avLst/>
          </a:prstGeom>
          <a:noFill/>
        </p:spPr>
      </p:pic>
      <p:sp>
        <p:nvSpPr>
          <p:cNvPr id="5" name="Ellipse 4"/>
          <p:cNvSpPr/>
          <p:nvPr/>
        </p:nvSpPr>
        <p:spPr>
          <a:xfrm rot="19542893">
            <a:off x="4315196" y="2718034"/>
            <a:ext cx="1175796" cy="1663438"/>
          </a:xfrm>
          <a:prstGeom prst="ellipse">
            <a:avLst/>
          </a:prstGeom>
          <a:noFill/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/>
          <p:cNvSpPr/>
          <p:nvPr/>
        </p:nvSpPr>
        <p:spPr>
          <a:xfrm>
            <a:off x="3397513" y="3099330"/>
            <a:ext cx="91440" cy="8305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951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2" descr="http://www.operationworld.org/files/ow/maps/lginset/autr-LMAP-m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4909"/>
            <a:ext cx="9144000" cy="9160357"/>
          </a:xfrm>
          <a:prstGeom prst="rect">
            <a:avLst/>
          </a:prstGeom>
          <a:noFill/>
        </p:spPr>
      </p:pic>
      <p:sp>
        <p:nvSpPr>
          <p:cNvPr id="5" name="Ellipse 4"/>
          <p:cNvSpPr/>
          <p:nvPr/>
        </p:nvSpPr>
        <p:spPr>
          <a:xfrm rot="19542893">
            <a:off x="4315196" y="2718034"/>
            <a:ext cx="1175796" cy="1663438"/>
          </a:xfrm>
          <a:prstGeom prst="ellipse">
            <a:avLst/>
          </a:prstGeom>
          <a:noFill/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 7" descr="http://www.fr-online.de/image/view/2013/3/17/22391606,19062982,dmFlashTeaserRes,444108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5" r="17945"/>
          <a:stretch/>
        </p:blipFill>
        <p:spPr bwMode="auto">
          <a:xfrm>
            <a:off x="0" y="427290"/>
            <a:ext cx="4169039" cy="30017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vale Legende 6"/>
          <p:cNvSpPr/>
          <p:nvPr/>
        </p:nvSpPr>
        <p:spPr>
          <a:xfrm rot="6425061">
            <a:off x="5251354" y="3100703"/>
            <a:ext cx="3961223" cy="4199560"/>
          </a:xfrm>
          <a:prstGeom prst="wedgeEllipseCallout">
            <a:avLst>
              <a:gd name="adj1" fmla="val -21061"/>
              <a:gd name="adj2" fmla="val 688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5562353" y="3838351"/>
            <a:ext cx="38537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 smtClean="0">
                <a:solidFill>
                  <a:schemeClr val="bg1"/>
                </a:solidFill>
              </a:rPr>
              <a:t>We</a:t>
            </a:r>
            <a:r>
              <a:rPr lang="de-DE" sz="3200" b="1" dirty="0" smtClean="0">
                <a:solidFill>
                  <a:schemeClr val="bg1"/>
                </a:solidFill>
              </a:rPr>
              <a:t> </a:t>
            </a:r>
            <a:r>
              <a:rPr lang="de-DE" sz="3200" b="1" dirty="0" err="1" smtClean="0">
                <a:solidFill>
                  <a:schemeClr val="bg1"/>
                </a:solidFill>
              </a:rPr>
              <a:t>are</a:t>
            </a:r>
            <a:r>
              <a:rPr lang="de-DE" sz="3200" b="1" dirty="0" smtClean="0">
                <a:solidFill>
                  <a:schemeClr val="bg1"/>
                </a:solidFill>
              </a:rPr>
              <a:t> THE BEST in </a:t>
            </a:r>
            <a:r>
              <a:rPr lang="de-DE" sz="3200" b="1" dirty="0" err="1" smtClean="0">
                <a:solidFill>
                  <a:schemeClr val="bg1"/>
                </a:solidFill>
              </a:rPr>
              <a:t>the</a:t>
            </a:r>
            <a:r>
              <a:rPr lang="de-DE" sz="3200" b="1" dirty="0" smtClean="0">
                <a:solidFill>
                  <a:schemeClr val="bg1"/>
                </a:solidFill>
              </a:rPr>
              <a:t> </a:t>
            </a:r>
            <a:r>
              <a:rPr lang="de-DE" sz="3200" b="1" dirty="0" err="1" smtClean="0">
                <a:solidFill>
                  <a:schemeClr val="bg1"/>
                </a:solidFill>
              </a:rPr>
              <a:t>world</a:t>
            </a:r>
            <a:r>
              <a:rPr lang="de-DE" sz="3200" b="1" dirty="0" smtClean="0">
                <a:solidFill>
                  <a:schemeClr val="bg1"/>
                </a:solidFill>
              </a:rPr>
              <a:t>. </a:t>
            </a:r>
            <a:r>
              <a:rPr lang="de-DE" sz="3200" b="1" dirty="0" err="1" smtClean="0">
                <a:solidFill>
                  <a:schemeClr val="bg1"/>
                </a:solidFill>
              </a:rPr>
              <a:t>We</a:t>
            </a:r>
            <a:r>
              <a:rPr lang="de-DE" sz="3200" b="1" dirty="0" smtClean="0">
                <a:solidFill>
                  <a:schemeClr val="bg1"/>
                </a:solidFill>
              </a:rPr>
              <a:t> will </a:t>
            </a:r>
            <a:br>
              <a:rPr lang="de-DE" sz="3200" b="1" dirty="0" smtClean="0">
                <a:solidFill>
                  <a:schemeClr val="bg1"/>
                </a:solidFill>
              </a:rPr>
            </a:br>
            <a:r>
              <a:rPr lang="de-DE" sz="3200" b="1" dirty="0" smtClean="0">
                <a:solidFill>
                  <a:schemeClr val="bg1"/>
                </a:solidFill>
              </a:rPr>
              <a:t>do </a:t>
            </a:r>
            <a:r>
              <a:rPr lang="de-DE" sz="3200" b="1" dirty="0" err="1" smtClean="0">
                <a:solidFill>
                  <a:schemeClr val="bg1"/>
                </a:solidFill>
              </a:rPr>
              <a:t>everything</a:t>
            </a:r>
            <a:r>
              <a:rPr lang="de-DE" sz="3200" b="1" dirty="0" smtClean="0">
                <a:solidFill>
                  <a:schemeClr val="bg1"/>
                </a:solidFill>
              </a:rPr>
              <a:t> </a:t>
            </a:r>
            <a:r>
              <a:rPr lang="de-DE" sz="3200" b="1" dirty="0" err="1" smtClean="0">
                <a:solidFill>
                  <a:schemeClr val="bg1"/>
                </a:solidFill>
              </a:rPr>
              <a:t>to</a:t>
            </a:r>
            <a:r>
              <a:rPr lang="de-DE" sz="3200" b="1" dirty="0" smtClean="0">
                <a:solidFill>
                  <a:schemeClr val="bg1"/>
                </a:solidFill>
              </a:rPr>
              <a:t> </a:t>
            </a:r>
            <a:r>
              <a:rPr lang="de-DE" sz="3200" b="1" dirty="0" err="1" smtClean="0">
                <a:solidFill>
                  <a:schemeClr val="bg1"/>
                </a:solidFill>
              </a:rPr>
              <a:t>become</a:t>
            </a:r>
            <a:r>
              <a:rPr lang="de-DE" sz="3200" b="1" dirty="0" smtClean="0">
                <a:solidFill>
                  <a:schemeClr val="bg1"/>
                </a:solidFill>
              </a:rPr>
              <a:t> a </a:t>
            </a:r>
            <a:r>
              <a:rPr lang="de-DE" sz="3200" b="1" dirty="0" err="1" smtClean="0">
                <a:solidFill>
                  <a:schemeClr val="bg1"/>
                </a:solidFill>
              </a:rPr>
              <a:t>better</a:t>
            </a:r>
            <a:r>
              <a:rPr lang="de-DE" sz="3200" b="1" dirty="0" smtClean="0">
                <a:solidFill>
                  <a:schemeClr val="bg1"/>
                </a:solidFill>
              </a:rPr>
              <a:t> </a:t>
            </a:r>
            <a:r>
              <a:rPr lang="de-DE" sz="3200" b="1" dirty="0" err="1" smtClean="0">
                <a:solidFill>
                  <a:schemeClr val="bg1"/>
                </a:solidFill>
              </a:rPr>
              <a:t>population</a:t>
            </a:r>
            <a:r>
              <a:rPr lang="de-DE" sz="3200" b="1" dirty="0" smtClean="0">
                <a:solidFill>
                  <a:schemeClr val="bg1"/>
                </a:solidFill>
              </a:rPr>
              <a:t>!</a:t>
            </a:r>
            <a:endParaRPr lang="de-DE" sz="3200" b="1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0" y="3465461"/>
            <a:ext cx="4169039" cy="1384995"/>
          </a:xfrm>
          <a:prstGeom prst="rect">
            <a:avLst/>
          </a:prstGeom>
          <a:solidFill>
            <a:srgbClr val="C7E0EF"/>
          </a:solidFill>
        </p:spPr>
        <p:txBody>
          <a:bodyPr wrap="square" rtlCol="0">
            <a:spAutoFit/>
          </a:bodyPr>
          <a:lstStyle/>
          <a:p>
            <a:r>
              <a:rPr lang="de-DE" sz="4200" dirty="0" smtClean="0"/>
              <a:t>Adolf Hitler </a:t>
            </a:r>
          </a:p>
          <a:p>
            <a:r>
              <a:rPr lang="de-DE" sz="4200" dirty="0" err="1" smtClean="0"/>
              <a:t>Dictator</a:t>
            </a:r>
            <a:r>
              <a:rPr lang="de-DE" sz="4200" dirty="0" smtClean="0"/>
              <a:t> 1934- 45</a:t>
            </a:r>
            <a:endParaRPr lang="de-DE" sz="4200" dirty="0"/>
          </a:p>
        </p:txBody>
      </p:sp>
    </p:spTree>
    <p:extLst>
      <p:ext uri="{BB962C8B-B14F-4D97-AF65-F5344CB8AC3E}">
        <p14:creationId xmlns:p14="http://schemas.microsoft.com/office/powerpoint/2010/main" val="415651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2" descr="http://www.operationworld.org/files/ow/maps/lginset/autr-LMAP-m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4909"/>
            <a:ext cx="9144000" cy="9160357"/>
          </a:xfrm>
          <a:prstGeom prst="rect">
            <a:avLst/>
          </a:prstGeom>
          <a:noFill/>
        </p:spPr>
      </p:pic>
      <p:sp>
        <p:nvSpPr>
          <p:cNvPr id="5" name="Ellipse 4"/>
          <p:cNvSpPr/>
          <p:nvPr/>
        </p:nvSpPr>
        <p:spPr>
          <a:xfrm rot="19542893">
            <a:off x="4315196" y="2718034"/>
            <a:ext cx="1175796" cy="1663438"/>
          </a:xfrm>
          <a:prstGeom prst="ellipse">
            <a:avLst/>
          </a:prstGeom>
          <a:noFill/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 7" descr="http://www.fr-online.de/image/view/2013/3/17/22391606,19062982,dmFlashTeaserRes,444108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5" r="17945"/>
          <a:stretch/>
        </p:blipFill>
        <p:spPr bwMode="auto">
          <a:xfrm>
            <a:off x="0" y="427290"/>
            <a:ext cx="4169039" cy="30017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8" name="Picture 4" descr="http://static1.squarespace.com/static/53b17013e4b0f83f2d8a8a4a/t/53bbe3e8e4b00d4b9f87df17/1404822552706/WWII.jpg?format=1500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674" y="3701537"/>
            <a:ext cx="4676713" cy="314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e Legende 6"/>
          <p:cNvSpPr/>
          <p:nvPr/>
        </p:nvSpPr>
        <p:spPr>
          <a:xfrm rot="6425061">
            <a:off x="5251354" y="3100703"/>
            <a:ext cx="3961223" cy="4199560"/>
          </a:xfrm>
          <a:prstGeom prst="wedgeEllipseCallout">
            <a:avLst>
              <a:gd name="adj1" fmla="val -21061"/>
              <a:gd name="adj2" fmla="val 688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5562353" y="3838351"/>
            <a:ext cx="38537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 smtClean="0">
                <a:solidFill>
                  <a:schemeClr val="bg1"/>
                </a:solidFill>
              </a:rPr>
              <a:t>We</a:t>
            </a:r>
            <a:r>
              <a:rPr lang="de-DE" sz="3200" b="1" dirty="0" smtClean="0">
                <a:solidFill>
                  <a:schemeClr val="bg1"/>
                </a:solidFill>
              </a:rPr>
              <a:t> </a:t>
            </a:r>
            <a:r>
              <a:rPr lang="de-DE" sz="3200" b="1" dirty="0" err="1" smtClean="0">
                <a:solidFill>
                  <a:schemeClr val="bg1"/>
                </a:solidFill>
              </a:rPr>
              <a:t>are</a:t>
            </a:r>
            <a:r>
              <a:rPr lang="de-DE" sz="3200" b="1" dirty="0" smtClean="0">
                <a:solidFill>
                  <a:schemeClr val="bg1"/>
                </a:solidFill>
              </a:rPr>
              <a:t> THE BEST in </a:t>
            </a:r>
            <a:r>
              <a:rPr lang="de-DE" sz="3200" b="1" dirty="0" err="1" smtClean="0">
                <a:solidFill>
                  <a:schemeClr val="bg1"/>
                </a:solidFill>
              </a:rPr>
              <a:t>the</a:t>
            </a:r>
            <a:r>
              <a:rPr lang="de-DE" sz="3200" b="1" dirty="0" smtClean="0">
                <a:solidFill>
                  <a:schemeClr val="bg1"/>
                </a:solidFill>
              </a:rPr>
              <a:t> </a:t>
            </a:r>
            <a:r>
              <a:rPr lang="de-DE" sz="3200" b="1" dirty="0" err="1" smtClean="0">
                <a:solidFill>
                  <a:schemeClr val="bg1"/>
                </a:solidFill>
              </a:rPr>
              <a:t>world</a:t>
            </a:r>
            <a:r>
              <a:rPr lang="de-DE" sz="3200" b="1" dirty="0" smtClean="0">
                <a:solidFill>
                  <a:schemeClr val="bg1"/>
                </a:solidFill>
              </a:rPr>
              <a:t>. </a:t>
            </a:r>
            <a:r>
              <a:rPr lang="de-DE" sz="3200" b="1" dirty="0" err="1" smtClean="0">
                <a:solidFill>
                  <a:schemeClr val="bg1"/>
                </a:solidFill>
              </a:rPr>
              <a:t>We</a:t>
            </a:r>
            <a:r>
              <a:rPr lang="de-DE" sz="3200" b="1" dirty="0" smtClean="0">
                <a:solidFill>
                  <a:schemeClr val="bg1"/>
                </a:solidFill>
              </a:rPr>
              <a:t> will </a:t>
            </a:r>
            <a:br>
              <a:rPr lang="de-DE" sz="3200" b="1" dirty="0" smtClean="0">
                <a:solidFill>
                  <a:schemeClr val="bg1"/>
                </a:solidFill>
              </a:rPr>
            </a:br>
            <a:r>
              <a:rPr lang="de-DE" sz="3200" b="1" dirty="0" smtClean="0">
                <a:solidFill>
                  <a:schemeClr val="bg1"/>
                </a:solidFill>
              </a:rPr>
              <a:t>do </a:t>
            </a:r>
            <a:r>
              <a:rPr lang="de-DE" sz="3200" b="1" dirty="0" err="1" smtClean="0">
                <a:solidFill>
                  <a:schemeClr val="bg1"/>
                </a:solidFill>
              </a:rPr>
              <a:t>everything</a:t>
            </a:r>
            <a:r>
              <a:rPr lang="de-DE" sz="3200" b="1" dirty="0" smtClean="0">
                <a:solidFill>
                  <a:schemeClr val="bg1"/>
                </a:solidFill>
              </a:rPr>
              <a:t> </a:t>
            </a:r>
            <a:r>
              <a:rPr lang="de-DE" sz="3200" b="1" dirty="0" err="1" smtClean="0">
                <a:solidFill>
                  <a:schemeClr val="bg1"/>
                </a:solidFill>
              </a:rPr>
              <a:t>to</a:t>
            </a:r>
            <a:r>
              <a:rPr lang="de-DE" sz="3200" b="1" dirty="0" smtClean="0">
                <a:solidFill>
                  <a:schemeClr val="bg1"/>
                </a:solidFill>
              </a:rPr>
              <a:t> </a:t>
            </a:r>
            <a:r>
              <a:rPr lang="de-DE" sz="3200" b="1" dirty="0" err="1" smtClean="0">
                <a:solidFill>
                  <a:schemeClr val="bg1"/>
                </a:solidFill>
              </a:rPr>
              <a:t>become</a:t>
            </a:r>
            <a:r>
              <a:rPr lang="de-DE" sz="3200" b="1" dirty="0" smtClean="0">
                <a:solidFill>
                  <a:schemeClr val="bg1"/>
                </a:solidFill>
              </a:rPr>
              <a:t> a </a:t>
            </a:r>
            <a:r>
              <a:rPr lang="de-DE" sz="3200" b="1" dirty="0" err="1" smtClean="0">
                <a:solidFill>
                  <a:schemeClr val="bg1"/>
                </a:solidFill>
              </a:rPr>
              <a:t>better</a:t>
            </a:r>
            <a:r>
              <a:rPr lang="de-DE" sz="3200" b="1" dirty="0" smtClean="0">
                <a:solidFill>
                  <a:schemeClr val="bg1"/>
                </a:solidFill>
              </a:rPr>
              <a:t> </a:t>
            </a:r>
            <a:r>
              <a:rPr lang="de-DE" sz="3200" b="1" dirty="0" err="1" smtClean="0">
                <a:solidFill>
                  <a:schemeClr val="bg1"/>
                </a:solidFill>
              </a:rPr>
              <a:t>population</a:t>
            </a:r>
            <a:r>
              <a:rPr lang="de-DE" sz="3200" b="1" dirty="0" smtClean="0">
                <a:solidFill>
                  <a:schemeClr val="bg1"/>
                </a:solidFill>
              </a:rPr>
              <a:t>!</a:t>
            </a:r>
            <a:endParaRPr lang="de-DE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87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2" descr="http://www.operationworld.org/files/ow/maps/lginset/autr-LMAP-m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4909"/>
            <a:ext cx="9144000" cy="9160357"/>
          </a:xfrm>
          <a:prstGeom prst="rect">
            <a:avLst/>
          </a:prstGeom>
          <a:noFill/>
        </p:spPr>
      </p:pic>
      <p:sp>
        <p:nvSpPr>
          <p:cNvPr id="5" name="Ellipse 4"/>
          <p:cNvSpPr/>
          <p:nvPr/>
        </p:nvSpPr>
        <p:spPr>
          <a:xfrm rot="19542893">
            <a:off x="4315196" y="2718034"/>
            <a:ext cx="1175796" cy="1663438"/>
          </a:xfrm>
          <a:prstGeom prst="ellipse">
            <a:avLst/>
          </a:prstGeom>
          <a:noFill/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 7" descr="http://www.fr-online.de/image/view/2013/3/17/22391606,19062982,dmFlashTeaserRes,444108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5" r="17945"/>
          <a:stretch/>
        </p:blipFill>
        <p:spPr bwMode="auto">
          <a:xfrm>
            <a:off x="0" y="427290"/>
            <a:ext cx="4169039" cy="30017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8" name="Picture 4" descr="http://static1.squarespace.com/static/53b17013e4b0f83f2d8a8a4a/t/53bbe3e8e4b00d4b9f87df17/1404822552706/WWII.jpg?format=1500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674" y="3701537"/>
            <a:ext cx="4676713" cy="314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upload.wikimedia.org/wikipedia/commons/e/ee/WWII,_Europe,_Coutances,_France,_%22Once_there_was_a_church%22_-_NARA_-_1963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" t="4755" r="3338" b="2610"/>
          <a:stretch/>
        </p:blipFill>
        <p:spPr bwMode="auto">
          <a:xfrm>
            <a:off x="4905287" y="-84909"/>
            <a:ext cx="4272252" cy="321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e Legende 6"/>
          <p:cNvSpPr/>
          <p:nvPr/>
        </p:nvSpPr>
        <p:spPr>
          <a:xfrm rot="6425061">
            <a:off x="5251354" y="3100703"/>
            <a:ext cx="3961223" cy="4199560"/>
          </a:xfrm>
          <a:prstGeom prst="wedgeEllipseCallout">
            <a:avLst>
              <a:gd name="adj1" fmla="val -21061"/>
              <a:gd name="adj2" fmla="val 688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5562353" y="3838351"/>
            <a:ext cx="38537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 smtClean="0">
                <a:solidFill>
                  <a:schemeClr val="bg1"/>
                </a:solidFill>
              </a:rPr>
              <a:t>We</a:t>
            </a:r>
            <a:r>
              <a:rPr lang="de-DE" sz="3200" b="1" dirty="0" smtClean="0">
                <a:solidFill>
                  <a:schemeClr val="bg1"/>
                </a:solidFill>
              </a:rPr>
              <a:t> </a:t>
            </a:r>
            <a:r>
              <a:rPr lang="de-DE" sz="3200" b="1" dirty="0" err="1" smtClean="0">
                <a:solidFill>
                  <a:schemeClr val="bg1"/>
                </a:solidFill>
              </a:rPr>
              <a:t>are</a:t>
            </a:r>
            <a:r>
              <a:rPr lang="de-DE" sz="3200" b="1" dirty="0" smtClean="0">
                <a:solidFill>
                  <a:schemeClr val="bg1"/>
                </a:solidFill>
              </a:rPr>
              <a:t> THE BEST in </a:t>
            </a:r>
            <a:r>
              <a:rPr lang="de-DE" sz="3200" b="1" dirty="0" err="1" smtClean="0">
                <a:solidFill>
                  <a:schemeClr val="bg1"/>
                </a:solidFill>
              </a:rPr>
              <a:t>the</a:t>
            </a:r>
            <a:r>
              <a:rPr lang="de-DE" sz="3200" b="1" dirty="0" smtClean="0">
                <a:solidFill>
                  <a:schemeClr val="bg1"/>
                </a:solidFill>
              </a:rPr>
              <a:t> </a:t>
            </a:r>
            <a:r>
              <a:rPr lang="de-DE" sz="3200" b="1" dirty="0" err="1" smtClean="0">
                <a:solidFill>
                  <a:schemeClr val="bg1"/>
                </a:solidFill>
              </a:rPr>
              <a:t>world</a:t>
            </a:r>
            <a:r>
              <a:rPr lang="de-DE" sz="3200" b="1" dirty="0" smtClean="0">
                <a:solidFill>
                  <a:schemeClr val="bg1"/>
                </a:solidFill>
              </a:rPr>
              <a:t>. </a:t>
            </a:r>
            <a:r>
              <a:rPr lang="de-DE" sz="3200" b="1" dirty="0" err="1" smtClean="0">
                <a:solidFill>
                  <a:schemeClr val="bg1"/>
                </a:solidFill>
              </a:rPr>
              <a:t>We</a:t>
            </a:r>
            <a:r>
              <a:rPr lang="de-DE" sz="3200" b="1" dirty="0" smtClean="0">
                <a:solidFill>
                  <a:schemeClr val="bg1"/>
                </a:solidFill>
              </a:rPr>
              <a:t> will </a:t>
            </a:r>
            <a:br>
              <a:rPr lang="de-DE" sz="3200" b="1" dirty="0" smtClean="0">
                <a:solidFill>
                  <a:schemeClr val="bg1"/>
                </a:solidFill>
              </a:rPr>
            </a:br>
            <a:r>
              <a:rPr lang="de-DE" sz="3200" b="1" dirty="0" smtClean="0">
                <a:solidFill>
                  <a:schemeClr val="bg1"/>
                </a:solidFill>
              </a:rPr>
              <a:t>do </a:t>
            </a:r>
            <a:r>
              <a:rPr lang="de-DE" sz="3200" b="1" dirty="0" err="1" smtClean="0">
                <a:solidFill>
                  <a:schemeClr val="bg1"/>
                </a:solidFill>
              </a:rPr>
              <a:t>everything</a:t>
            </a:r>
            <a:r>
              <a:rPr lang="de-DE" sz="3200" b="1" dirty="0" smtClean="0">
                <a:solidFill>
                  <a:schemeClr val="bg1"/>
                </a:solidFill>
              </a:rPr>
              <a:t> </a:t>
            </a:r>
            <a:r>
              <a:rPr lang="de-DE" sz="3200" b="1" dirty="0" err="1" smtClean="0">
                <a:solidFill>
                  <a:schemeClr val="bg1"/>
                </a:solidFill>
              </a:rPr>
              <a:t>to</a:t>
            </a:r>
            <a:r>
              <a:rPr lang="de-DE" sz="3200" b="1" dirty="0" smtClean="0">
                <a:solidFill>
                  <a:schemeClr val="bg1"/>
                </a:solidFill>
              </a:rPr>
              <a:t> </a:t>
            </a:r>
            <a:r>
              <a:rPr lang="de-DE" sz="3200" b="1" dirty="0" err="1" smtClean="0">
                <a:solidFill>
                  <a:schemeClr val="bg1"/>
                </a:solidFill>
              </a:rPr>
              <a:t>become</a:t>
            </a:r>
            <a:r>
              <a:rPr lang="de-DE" sz="3200" b="1" dirty="0" smtClean="0">
                <a:solidFill>
                  <a:schemeClr val="bg1"/>
                </a:solidFill>
              </a:rPr>
              <a:t> a </a:t>
            </a:r>
            <a:r>
              <a:rPr lang="de-DE" sz="3200" b="1" dirty="0" err="1" smtClean="0">
                <a:solidFill>
                  <a:schemeClr val="bg1"/>
                </a:solidFill>
              </a:rPr>
              <a:t>better</a:t>
            </a:r>
            <a:r>
              <a:rPr lang="de-DE" sz="3200" b="1" dirty="0" smtClean="0">
                <a:solidFill>
                  <a:schemeClr val="bg1"/>
                </a:solidFill>
              </a:rPr>
              <a:t> </a:t>
            </a:r>
            <a:r>
              <a:rPr lang="de-DE" sz="3200" b="1" dirty="0" err="1" smtClean="0">
                <a:solidFill>
                  <a:schemeClr val="bg1"/>
                </a:solidFill>
              </a:rPr>
              <a:t>population</a:t>
            </a:r>
            <a:r>
              <a:rPr lang="de-DE" sz="3200" b="1" dirty="0" smtClean="0">
                <a:solidFill>
                  <a:schemeClr val="bg1"/>
                </a:solidFill>
              </a:rPr>
              <a:t>!</a:t>
            </a:r>
            <a:endParaRPr lang="de-DE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04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4325" y="266652"/>
            <a:ext cx="8515350" cy="5585508"/>
          </a:xfrm>
        </p:spPr>
        <p:txBody>
          <a:bodyPr>
            <a:normAutofit/>
          </a:bodyPr>
          <a:lstStyle/>
          <a:p>
            <a:pPr algn="ctr"/>
            <a:r>
              <a:rPr lang="de-DE" dirty="0" smtClean="0"/>
              <a:t>1933 – 1945 </a:t>
            </a:r>
            <a:br>
              <a:rPr lang="de-DE" dirty="0" smtClean="0"/>
            </a:br>
            <a:r>
              <a:rPr lang="de-DE" dirty="0" smtClean="0"/>
              <a:t>in Germany </a:t>
            </a:r>
            <a:r>
              <a:rPr lang="de-DE" dirty="0" err="1" smtClean="0"/>
              <a:t>and</a:t>
            </a:r>
            <a:r>
              <a:rPr lang="de-DE" dirty="0" smtClean="0"/>
              <a:t> Austria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A</a:t>
            </a:r>
            <a:r>
              <a:rPr lang="de-DE" dirty="0" smtClean="0"/>
              <a:t> </a:t>
            </a:r>
            <a:r>
              <a:rPr lang="de-DE" dirty="0" err="1" smtClean="0"/>
              <a:t>cruel</a:t>
            </a:r>
            <a:r>
              <a:rPr lang="de-DE" dirty="0" smtClean="0"/>
              <a:t> time 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758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1026" name="Picture 2" descr="http://upload.wikimedia.org/wikipedia/commons/2/24/Alkoven_Gedenkort_Schlo%C3%9F_Harthei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2937372"/>
            <a:ext cx="5904656" cy="3920628"/>
          </a:xfrm>
          <a:prstGeom prst="rect">
            <a:avLst/>
          </a:prstGeom>
          <a:noFill/>
        </p:spPr>
      </p:pic>
      <p:pic>
        <p:nvPicPr>
          <p:cNvPr id="1028" name="Picture 4" descr="http://www.linz.at/images/Ausschnitt_Schloss_Hartheim_mit_Rauc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-27434"/>
            <a:ext cx="5333992" cy="4032498"/>
          </a:xfrm>
          <a:prstGeom prst="rect">
            <a:avLst/>
          </a:prstGeom>
          <a:noFill/>
        </p:spPr>
      </p:pic>
      <p:pic>
        <p:nvPicPr>
          <p:cNvPr id="1030" name="Picture 6" descr="http://upload.wikimedia.org/wikipedia/commons/d/dc/Aktion_T4_(Diakonie_Neuendettelsau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4005064"/>
            <a:ext cx="4473004" cy="3060640"/>
          </a:xfrm>
          <a:prstGeom prst="rect">
            <a:avLst/>
          </a:prstGeom>
          <a:noFill/>
        </p:spPr>
      </p:pic>
      <p:pic>
        <p:nvPicPr>
          <p:cNvPr id="1032" name="Picture 8" descr="http://www.annefrankguide.net/de-at/content/V4F.Harthei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00364" y="-63972"/>
            <a:ext cx="5104284" cy="3117752"/>
          </a:xfrm>
          <a:prstGeom prst="rect">
            <a:avLst/>
          </a:prstGeom>
          <a:noFill/>
        </p:spPr>
      </p:pic>
      <p:sp>
        <p:nvSpPr>
          <p:cNvPr id="8" name="Textfeld 7"/>
          <p:cNvSpPr txBox="1"/>
          <p:nvPr/>
        </p:nvSpPr>
        <p:spPr>
          <a:xfrm>
            <a:off x="971600" y="161345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dirty="0" smtClean="0"/>
              <a:t>Schloss Hartheim / OÖ</a:t>
            </a:r>
            <a:endParaRPr lang="de-AT" sz="3200" dirty="0"/>
          </a:p>
        </p:txBody>
      </p:sp>
    </p:spTree>
    <p:extLst>
      <p:ext uri="{BB962C8B-B14F-4D97-AF65-F5344CB8AC3E}">
        <p14:creationId xmlns:p14="http://schemas.microsoft.com/office/powerpoint/2010/main" val="293857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249</Words>
  <Application>Microsoft Office PowerPoint</Application>
  <PresentationFormat>On-screen Show (4:3)</PresentationFormat>
  <Paragraphs>77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Wingdings</vt:lpstr>
      <vt:lpstr>Office</vt:lpstr>
      <vt:lpstr>Kathi Lampert within Austrian Remembering:   the impact of the Nazi regime on learning disability history and Austrian Culture   Gerhart Hofer</vt:lpstr>
      <vt:lpstr>PowerPoint Presentation</vt:lpstr>
      <vt:lpstr>Eugenics</vt:lpstr>
      <vt:lpstr>PowerPoint Presentation</vt:lpstr>
      <vt:lpstr>PowerPoint Presentation</vt:lpstr>
      <vt:lpstr>PowerPoint Presentation</vt:lpstr>
      <vt:lpstr>PowerPoint Presentation</vt:lpstr>
      <vt:lpstr>1933 – 1945  in Germany and Austria   A cruel time   </vt:lpstr>
      <vt:lpstr>PowerPoint Presentation</vt:lpstr>
      <vt:lpstr>Schloss Hartheim / OÖ</vt:lpstr>
      <vt:lpstr> </vt:lpstr>
      <vt:lpstr>PowerPoint Presentation</vt:lpstr>
      <vt:lpstr>PowerPoint Presentation</vt:lpstr>
      <vt:lpstr>PowerPoint Presentation</vt:lpstr>
      <vt:lpstr>You say: we bring freedom and security.  But I see people die. You say: We distribute the goods of the world.  But I see people starve. You say: we bring peace.  But I see people wage war. You say: we will win.  But my eye turns to the victims.     Wilhelm Bruners: Apokalypse (2005)  </vt:lpstr>
      <vt:lpstr>Since 2006</vt:lpstr>
      <vt:lpstr>Kathi Lampert from the poorhouse Götzis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Raoul Hilberg:  In Austria and Germany the holocaust is part of every family‘s history. </vt:lpstr>
    </vt:vector>
  </TitlesOfParts>
  <Company>Kathi-Lampert-Schule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Hofer Gerhart</dc:creator>
  <cp:lastModifiedBy>Tanya.Hames</cp:lastModifiedBy>
  <cp:revision>30</cp:revision>
  <dcterms:created xsi:type="dcterms:W3CDTF">2016-07-05T09:17:49Z</dcterms:created>
  <dcterms:modified xsi:type="dcterms:W3CDTF">2016-09-22T15:39:43Z</dcterms:modified>
</cp:coreProperties>
</file>