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2"/>
  </p:handoutMasterIdLst>
  <p:sldIdLst>
    <p:sldId id="256" r:id="rId2"/>
    <p:sldId id="257" r:id="rId3"/>
    <p:sldId id="258" r:id="rId4"/>
    <p:sldId id="259" r:id="rId5"/>
    <p:sldId id="261" r:id="rId6"/>
    <p:sldId id="263" r:id="rId7"/>
    <p:sldId id="264" r:id="rId8"/>
    <p:sldId id="265" r:id="rId9"/>
    <p:sldId id="266" r:id="rId10"/>
    <p:sldId id="267" r:id="rId11"/>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11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B769129C-EDF9-416D-A458-0C3B56C7778F}" type="datetimeFigureOut">
              <a:rPr lang="en-GB" smtClean="0"/>
              <a:t>22/09/2016</a:t>
            </a:fld>
            <a:endParaRPr lang="en-GB"/>
          </a:p>
        </p:txBody>
      </p:sp>
      <p:sp>
        <p:nvSpPr>
          <p:cNvPr id="4" name="Footer Placeholder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8BF7B2FB-35F4-4667-B0FD-2D6614942BFE}" type="slidenum">
              <a:rPr lang="en-GB" smtClean="0"/>
              <a:t>‹#›</a:t>
            </a:fld>
            <a:endParaRPr lang="en-GB"/>
          </a:p>
        </p:txBody>
      </p:sp>
    </p:spTree>
    <p:extLst>
      <p:ext uri="{BB962C8B-B14F-4D97-AF65-F5344CB8AC3E}">
        <p14:creationId xmlns:p14="http://schemas.microsoft.com/office/powerpoint/2010/main" val="22565191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5B92650-CB5D-47FC-BE61-9D80DDC7D325}" type="datetimeFigureOut">
              <a:rPr lang="en-GB" smtClean="0"/>
              <a:t>22/09/2016</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A9E5905-245B-48A9-9C9E-F4EBD3DF056E}"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B92650-CB5D-47FC-BE61-9D80DDC7D325}" type="datetimeFigureOut">
              <a:rPr lang="en-GB" smtClean="0"/>
              <a:t>22/09/2016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9E5905-245B-48A9-9C9E-F4EBD3DF056E}"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A9E5905-245B-48A9-9C9E-F4EBD3DF056E}"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B92650-CB5D-47FC-BE61-9D80DDC7D325}" type="datetimeFigureOut">
              <a:rPr lang="en-GB" smtClean="0"/>
              <a:t>22/09/2016</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5B92650-CB5D-47FC-BE61-9D80DDC7D325}" type="datetimeFigureOut">
              <a:rPr lang="en-GB" smtClean="0"/>
              <a:t>22/09/2016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CA9E5905-245B-48A9-9C9E-F4EBD3DF056E}"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45B92650-CB5D-47FC-BE61-9D80DDC7D325}" type="datetimeFigureOut">
              <a:rPr lang="en-GB" smtClean="0"/>
              <a:t>22/09/2016</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A9E5905-245B-48A9-9C9E-F4EBD3DF056E}"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5B92650-CB5D-47FC-BE61-9D80DDC7D325}" type="datetimeFigureOut">
              <a:rPr lang="en-GB" smtClean="0"/>
              <a:t>22/09/2016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9E5905-245B-48A9-9C9E-F4EBD3DF056E}"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5B92650-CB5D-47FC-BE61-9D80DDC7D325}" type="datetimeFigureOut">
              <a:rPr lang="en-GB" smtClean="0"/>
              <a:t>22/09/2016</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A9E5905-245B-48A9-9C9E-F4EBD3DF056E}" type="slidenum">
              <a:rPr lang="en-GB" smtClean="0"/>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5B92650-CB5D-47FC-BE61-9D80DDC7D325}" type="datetimeFigureOut">
              <a:rPr lang="en-GB" smtClean="0"/>
              <a:t>22/09/2016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CA9E5905-245B-48A9-9C9E-F4EBD3DF056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5B92650-CB5D-47FC-BE61-9D80DDC7D325}" type="datetimeFigureOut">
              <a:rPr lang="en-GB" smtClean="0"/>
              <a:t>22/09/2016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A9E5905-245B-48A9-9C9E-F4EBD3DF056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A9E5905-245B-48A9-9C9E-F4EBD3DF056E}"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5B92650-CB5D-47FC-BE61-9D80DDC7D325}" type="datetimeFigureOut">
              <a:rPr lang="en-GB" smtClean="0"/>
              <a:t>22/09/2016</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A9E5905-245B-48A9-9C9E-F4EBD3DF056E}"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5B92650-CB5D-47FC-BE61-9D80DDC7D325}" type="datetimeFigureOut">
              <a:rPr lang="en-GB" smtClean="0"/>
              <a:t>22/09/2016</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5B92650-CB5D-47FC-BE61-9D80DDC7D325}" type="datetimeFigureOut">
              <a:rPr lang="en-GB" smtClean="0"/>
              <a:t>22/09/2016</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A9E5905-245B-48A9-9C9E-F4EBD3DF056E}"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068960"/>
            <a:ext cx="6400800" cy="2664296"/>
          </a:xfrm>
        </p:spPr>
        <p:txBody>
          <a:bodyPr>
            <a:normAutofit lnSpcReduction="10000"/>
          </a:bodyPr>
          <a:lstStyle/>
          <a:p>
            <a:r>
              <a:rPr lang="en-GB" sz="2800" dirty="0" smtClean="0"/>
              <a:t>Simon Jarrett</a:t>
            </a:r>
          </a:p>
          <a:p>
            <a:r>
              <a:rPr lang="en-GB" sz="2800" dirty="0" smtClean="0"/>
              <a:t>Birkbeck, University of London</a:t>
            </a:r>
          </a:p>
          <a:p>
            <a:r>
              <a:rPr lang="en-GB" sz="2800" dirty="0" smtClean="0"/>
              <a:t>SHLD Conference, July2016</a:t>
            </a:r>
          </a:p>
          <a:p>
            <a:r>
              <a:rPr lang="en-GB" sz="2400" dirty="0" smtClean="0"/>
              <a:t>Supported by</a:t>
            </a:r>
          </a:p>
          <a:p>
            <a:endParaRPr lang="en-GB" dirty="0" smtClean="0"/>
          </a:p>
        </p:txBody>
      </p:sp>
      <p:pic>
        <p:nvPicPr>
          <p:cNvPr id="4" name="Picture 2" descr="wellcome trus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5733256"/>
            <a:ext cx="2840452" cy="656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11560" y="260648"/>
            <a:ext cx="7772400" cy="2907754"/>
          </a:xfrm>
        </p:spPr>
        <p:txBody>
          <a:bodyPr/>
          <a:lstStyle/>
          <a:p>
            <a:r>
              <a:rPr lang="en-GB" dirty="0" smtClean="0"/>
              <a:t>The history of the history of learning disability</a:t>
            </a:r>
            <a:endParaRPr lang="en-GB" dirty="0"/>
          </a:p>
        </p:txBody>
      </p:sp>
    </p:spTree>
    <p:extLst>
      <p:ext uri="{BB962C8B-B14F-4D97-AF65-F5344CB8AC3E}">
        <p14:creationId xmlns:p14="http://schemas.microsoft.com/office/powerpoint/2010/main" val="1513091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hidden="1"/>
          <p:cNvSpPr>
            <a:spLocks noGrp="1"/>
          </p:cNvSpPr>
          <p:nvPr>
            <p:ph type="subTitle" idx="1"/>
          </p:nvPr>
        </p:nvSpPr>
        <p:spPr/>
        <p:txBody>
          <a:bodyPr/>
          <a:lstStyle/>
          <a:p>
            <a:endParaRPr lang="en-GB" dirty="0"/>
          </a:p>
        </p:txBody>
      </p:sp>
      <p:sp>
        <p:nvSpPr>
          <p:cNvPr id="2" name="Title 1"/>
          <p:cNvSpPr>
            <a:spLocks noGrp="1"/>
          </p:cNvSpPr>
          <p:nvPr>
            <p:ph type="ctrTitle"/>
          </p:nvPr>
        </p:nvSpPr>
        <p:spPr/>
        <p:txBody>
          <a:bodyPr>
            <a:normAutofit fontScale="90000"/>
          </a:bodyPr>
          <a:lstStyle/>
          <a:p>
            <a:r>
              <a:rPr lang="en-GB" dirty="0" smtClean="0"/>
              <a:t>Thank you!</a:t>
            </a:r>
            <a:br>
              <a:rPr lang="en-GB" dirty="0" smtClean="0"/>
            </a:br>
            <a:r>
              <a:rPr lang="en-GB" dirty="0" smtClean="0"/>
              <a:t>Simon Jarrett</a:t>
            </a:r>
            <a:br>
              <a:rPr lang="en-GB" dirty="0" smtClean="0"/>
            </a:br>
            <a:r>
              <a:rPr lang="en-GB" dirty="0" smtClean="0"/>
              <a:t>simonj@jarr.demon.co.uk</a:t>
            </a:r>
            <a:endParaRPr lang="en-GB" dirty="0"/>
          </a:p>
        </p:txBody>
      </p:sp>
      <p:pic>
        <p:nvPicPr>
          <p:cNvPr id="4" name="Picture 2" title="the wellcome trus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0" y="4653136"/>
            <a:ext cx="3429000"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6223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GB" dirty="0" smtClean="0"/>
              <a:t>Drivelling idiocy</a:t>
            </a:r>
            <a:endParaRPr lang="en-GB" dirty="0"/>
          </a:p>
        </p:txBody>
      </p:sp>
      <p:sp>
        <p:nvSpPr>
          <p:cNvPr id="5" name="Text Placeholder 4"/>
          <p:cNvSpPr>
            <a:spLocks noGrp="1"/>
          </p:cNvSpPr>
          <p:nvPr>
            <p:ph type="body" sz="half" idx="3"/>
          </p:nvPr>
        </p:nvSpPr>
        <p:spPr/>
        <p:txBody>
          <a:bodyPr/>
          <a:lstStyle/>
          <a:p>
            <a:r>
              <a:rPr lang="en-GB" dirty="0" smtClean="0"/>
              <a:t>Stupidity</a:t>
            </a:r>
            <a:endParaRPr lang="en-GB" dirty="0"/>
          </a:p>
        </p:txBody>
      </p:sp>
      <p:pic>
        <p:nvPicPr>
          <p:cNvPr id="1026" name="Picture 2" descr="C:\Users\Simon\Documents\PhD\Laughter, pity and loathing\Caricatures\1801 Beugo detail drivelling idiot (2).jpg" title="A caricature of 'drivelling idiot'"/>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bwMode="auto">
          <a:xfrm>
            <a:off x="683569" y="2564904"/>
            <a:ext cx="2880320" cy="345638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imon\Documents\PhD\Laughter, pity and loathing\Caricatures\1801 Beugo detail stupidity.jpg" title="A caricature of 'stupidity'"/>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tretch>
            <a:fillRect/>
          </a:stretch>
        </p:blipFill>
        <p:spPr bwMode="auto">
          <a:xfrm>
            <a:off x="5148064" y="2636912"/>
            <a:ext cx="2880320" cy="331236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err="1" smtClean="0"/>
              <a:t>Beugo’s</a:t>
            </a:r>
            <a:r>
              <a:rPr lang="en-GB" dirty="0" smtClean="0"/>
              <a:t> ‘Guide to caricature’ 1801</a:t>
            </a:r>
            <a:endParaRPr lang="en-GB" dirty="0"/>
          </a:p>
        </p:txBody>
      </p:sp>
    </p:spTree>
    <p:extLst>
      <p:ext uri="{BB962C8B-B14F-4D97-AF65-F5344CB8AC3E}">
        <p14:creationId xmlns:p14="http://schemas.microsoft.com/office/powerpoint/2010/main" val="920254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04664"/>
            <a:ext cx="8534400" cy="720080"/>
          </a:xfrm>
        </p:spPr>
        <p:txBody>
          <a:bodyPr>
            <a:normAutofit fontScale="90000"/>
          </a:bodyPr>
          <a:lstStyle/>
          <a:p>
            <a:r>
              <a:rPr lang="en-GB" sz="2800" dirty="0" smtClean="0"/>
              <a:t/>
            </a:r>
            <a:br>
              <a:rPr lang="en-GB" sz="2800" dirty="0" smtClean="0"/>
            </a:br>
            <a:r>
              <a:rPr lang="en-GB" sz="2800" dirty="0"/>
              <a:t/>
            </a:r>
            <a:br>
              <a:rPr lang="en-GB" sz="2800" dirty="0"/>
            </a:br>
            <a:r>
              <a:rPr lang="en-GB" sz="2800" dirty="0" smtClean="0"/>
              <a:t/>
            </a:r>
            <a:br>
              <a:rPr lang="en-GB" sz="2800" dirty="0" smtClean="0"/>
            </a:br>
            <a:r>
              <a:rPr lang="en-GB" sz="2800" dirty="0" smtClean="0"/>
              <a:t>Martin </a:t>
            </a:r>
            <a:r>
              <a:rPr lang="en-GB" sz="2800" smtClean="0"/>
              <a:t>W Barr</a:t>
            </a:r>
            <a:br>
              <a:rPr lang="en-GB" sz="2800" smtClean="0"/>
            </a:br>
            <a:r>
              <a:rPr lang="en-GB" sz="2800" i="1" smtClean="0"/>
              <a:t>Mental </a:t>
            </a:r>
            <a:r>
              <a:rPr lang="en-GB" sz="2800" i="1" dirty="0"/>
              <a:t>D</a:t>
            </a:r>
            <a:r>
              <a:rPr lang="en-GB" sz="2800" i="1" dirty="0" smtClean="0"/>
              <a:t>efectives: their history, treatment and training</a:t>
            </a:r>
            <a:br>
              <a:rPr lang="en-GB" sz="2800" i="1" dirty="0" smtClean="0"/>
            </a:br>
            <a:r>
              <a:rPr lang="en-GB" sz="2800" dirty="0" smtClean="0"/>
              <a:t>1904</a:t>
            </a:r>
            <a:endParaRPr lang="en-GB" sz="2800" dirty="0"/>
          </a:p>
        </p:txBody>
      </p:sp>
      <p:pic>
        <p:nvPicPr>
          <p:cNvPr id="2050" name="Picture 2" title="Martin Barr's certificate for 'Mental Defectives: history, treatment and trainin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043608" y="2204864"/>
            <a:ext cx="2592288" cy="32403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title="An old black and white image of Martin W Bar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5724128" y="2348880"/>
            <a:ext cx="1944216"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2353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Always the same people?</a:t>
            </a:r>
            <a:endParaRPr lang="en-GB" dirty="0"/>
          </a:p>
        </p:txBody>
      </p:sp>
      <p:sp>
        <p:nvSpPr>
          <p:cNvPr id="5" name="Content Placeholder 4" hidden="1"/>
          <p:cNvSpPr>
            <a:spLocks noGrp="1"/>
          </p:cNvSpPr>
          <p:nvPr>
            <p:ph sz="half" idx="1"/>
          </p:nvPr>
        </p:nvSpPr>
        <p:spPr/>
        <p:txBody>
          <a:bodyPr/>
          <a:lstStyle/>
          <a:p>
            <a:endParaRPr lang="en-GB" dirty="0"/>
          </a:p>
        </p:txBody>
      </p:sp>
      <p:pic>
        <p:nvPicPr>
          <p:cNvPr id="3076" name="Picture 4" descr="C:\Users\Simon\Documents\PhD\Laughter, pity and loathing\Caricatures\1810 Gillray Very slippy weather - cropped.jpg" title="A carica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988840"/>
            <a:ext cx="2880320" cy="3744416"/>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title="an old photo of a man with his arms crossed over his chest"/>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76056" y="1772816"/>
            <a:ext cx="3240359" cy="4176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8004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5256584"/>
          </a:xfrm>
        </p:spPr>
        <p:txBody>
          <a:bodyPr>
            <a:normAutofit fontScale="90000"/>
          </a:bodyPr>
          <a:lstStyle/>
          <a:p>
            <a:pPr algn="l"/>
            <a:r>
              <a:rPr lang="en-GB" sz="2400" b="1" dirty="0" smtClean="0"/>
              <a:t>The ‘first wave’: medical history</a:t>
            </a:r>
            <a:br>
              <a:rPr lang="en-GB" sz="2400" b="1" dirty="0" smtClean="0"/>
            </a:br>
            <a:r>
              <a:rPr lang="en-GB" sz="2400" dirty="0"/>
              <a:t/>
            </a:r>
            <a:br>
              <a:rPr lang="en-GB" sz="2400" dirty="0"/>
            </a:br>
            <a:r>
              <a:rPr lang="en-GB" sz="2400" b="1" dirty="0" smtClean="0"/>
              <a:t>Stanley P Davies</a:t>
            </a:r>
            <a:r>
              <a:rPr lang="en-GB" sz="2400" dirty="0" smtClean="0"/>
              <a:t>	‘</a:t>
            </a:r>
            <a:r>
              <a:rPr lang="en-GB" sz="2400" i="1" dirty="0" smtClean="0"/>
              <a:t>Social control of the feeble-minded</a:t>
            </a:r>
            <a:r>
              <a:rPr lang="en-GB" sz="2400" dirty="0" smtClean="0"/>
              <a:t>’ </a:t>
            </a:r>
            <a:r>
              <a:rPr lang="en-GB" sz="2400" b="1" dirty="0" smtClean="0"/>
              <a:t>1923</a:t>
            </a:r>
            <a:br>
              <a:rPr lang="en-GB" sz="2400" b="1" dirty="0" smtClean="0"/>
            </a:br>
            <a:r>
              <a:rPr lang="en-GB" sz="2400" dirty="0" smtClean="0"/>
              <a:t>			‘</a:t>
            </a:r>
            <a:r>
              <a:rPr lang="en-GB" sz="2400" i="1" dirty="0" smtClean="0"/>
              <a:t>Social Control of the mentally deficient</a:t>
            </a:r>
            <a:r>
              <a:rPr lang="en-GB" sz="2400" dirty="0" smtClean="0"/>
              <a:t>’ 			</a:t>
            </a:r>
            <a:r>
              <a:rPr lang="en-GB" sz="2400" b="1" dirty="0" smtClean="0"/>
              <a:t>1930</a:t>
            </a:r>
            <a:r>
              <a:rPr lang="en-GB" sz="2400" dirty="0" smtClean="0"/>
              <a:t/>
            </a:r>
            <a:br>
              <a:rPr lang="en-GB" sz="2400" dirty="0" smtClean="0"/>
            </a:br>
            <a:r>
              <a:rPr lang="en-GB" sz="2400" dirty="0" smtClean="0"/>
              <a:t>			‘</a:t>
            </a:r>
            <a:r>
              <a:rPr lang="en-GB" sz="2400" i="1" dirty="0" smtClean="0"/>
              <a:t>The mentally retarded in society</a:t>
            </a:r>
            <a:r>
              <a:rPr lang="en-GB" sz="2400" dirty="0" smtClean="0"/>
              <a:t>’ </a:t>
            </a:r>
            <a:r>
              <a:rPr lang="en-GB" sz="2400" b="1" dirty="0" smtClean="0"/>
              <a:t>1959</a:t>
            </a:r>
            <a:r>
              <a:rPr lang="en-GB" sz="2400" dirty="0" smtClean="0"/>
              <a:t/>
            </a:r>
            <a:br>
              <a:rPr lang="en-GB" sz="2400" dirty="0" smtClean="0"/>
            </a:br>
            <a:r>
              <a:rPr lang="en-GB" sz="2400" b="1" dirty="0" smtClean="0"/>
              <a:t>Albert Deutsch	</a:t>
            </a:r>
            <a:r>
              <a:rPr lang="en-GB" sz="2400" dirty="0" smtClean="0"/>
              <a:t>‘</a:t>
            </a:r>
            <a:r>
              <a:rPr lang="en-GB" sz="2400" i="1" dirty="0" smtClean="0"/>
              <a:t>The mentally ill in America’</a:t>
            </a:r>
            <a:r>
              <a:rPr lang="en-GB" sz="2400" dirty="0" smtClean="0"/>
              <a:t> </a:t>
            </a:r>
            <a:r>
              <a:rPr lang="en-GB" sz="2400" b="1" dirty="0" smtClean="0"/>
              <a:t>1937</a:t>
            </a:r>
            <a:r>
              <a:rPr lang="en-GB" sz="2400" dirty="0" smtClean="0"/>
              <a:t/>
            </a:r>
            <a:br>
              <a:rPr lang="en-GB" sz="2400" dirty="0" smtClean="0"/>
            </a:br>
            <a:r>
              <a:rPr lang="en-GB" sz="2400" b="1" dirty="0" smtClean="0"/>
              <a:t>Leo Kanner</a:t>
            </a:r>
            <a:r>
              <a:rPr lang="en-GB" sz="2400" dirty="0" smtClean="0"/>
              <a:t>		‘</a:t>
            </a:r>
            <a:r>
              <a:rPr lang="en-GB" sz="2400" i="1" dirty="0" smtClean="0"/>
              <a:t>A history of the care and study of the 			mentally retarded</a:t>
            </a:r>
            <a:r>
              <a:rPr lang="en-GB" sz="2400" dirty="0" smtClean="0"/>
              <a:t>’ </a:t>
            </a:r>
            <a:r>
              <a:rPr lang="en-GB" sz="2400" b="1" dirty="0" smtClean="0"/>
              <a:t>1964</a:t>
            </a:r>
            <a:r>
              <a:rPr lang="en-GB" sz="2400" dirty="0" smtClean="0"/>
              <a:t/>
            </a:r>
            <a:br>
              <a:rPr lang="en-GB" sz="2400" dirty="0" smtClean="0"/>
            </a:br>
            <a:r>
              <a:rPr lang="en-GB" sz="2400" b="1" dirty="0" smtClean="0"/>
              <a:t>R C </a:t>
            </a:r>
            <a:r>
              <a:rPr lang="en-GB" sz="2400" b="1" dirty="0" err="1" smtClean="0"/>
              <a:t>Sheerenberger</a:t>
            </a:r>
            <a:r>
              <a:rPr lang="en-GB" sz="2400" dirty="0" smtClean="0"/>
              <a:t>	‘</a:t>
            </a:r>
            <a:r>
              <a:rPr lang="en-GB" sz="2400" i="1" dirty="0" smtClean="0"/>
              <a:t>A history of mental retardation</a:t>
            </a:r>
            <a:r>
              <a:rPr lang="en-GB" sz="2400" dirty="0" smtClean="0"/>
              <a:t>’ </a:t>
            </a:r>
            <a:r>
              <a:rPr lang="en-GB" sz="2400" b="1" dirty="0" smtClean="0"/>
              <a:t>1983</a:t>
            </a:r>
            <a:r>
              <a:rPr lang="en-GB" sz="2400" dirty="0" smtClean="0"/>
              <a:t/>
            </a:r>
            <a:br>
              <a:rPr lang="en-GB" sz="2400" dirty="0" smtClean="0"/>
            </a:br>
            <a:r>
              <a:rPr lang="en-GB" sz="2400" dirty="0"/>
              <a:t>	</a:t>
            </a:r>
            <a:r>
              <a:rPr lang="en-GB" sz="2400" dirty="0" smtClean="0"/>
              <a:t>		‘</a:t>
            </a:r>
            <a:r>
              <a:rPr lang="en-GB" sz="2400" i="1" dirty="0" smtClean="0"/>
              <a:t>A history of mental retardation: a 				quarter century of promise</a:t>
            </a:r>
            <a:r>
              <a:rPr lang="en-GB" sz="2400" dirty="0" smtClean="0"/>
              <a:t>’ </a:t>
            </a:r>
            <a:r>
              <a:rPr lang="en-GB" sz="2400" b="1" dirty="0" smtClean="0"/>
              <a:t>1987</a:t>
            </a:r>
            <a:r>
              <a:rPr lang="en-GB" sz="2400" dirty="0" smtClean="0"/>
              <a:t/>
            </a:r>
            <a:br>
              <a:rPr lang="en-GB" sz="2400" dirty="0" smtClean="0"/>
            </a:br>
            <a:r>
              <a:rPr lang="en-GB" sz="2400" b="1" dirty="0" smtClean="0"/>
              <a:t>Kathleen Jones</a:t>
            </a:r>
            <a:r>
              <a:rPr lang="en-GB" sz="2400" dirty="0" smtClean="0"/>
              <a:t>	‘</a:t>
            </a:r>
            <a:r>
              <a:rPr lang="en-GB" sz="2400" i="1" dirty="0" smtClean="0"/>
              <a:t>History of the mental health services</a:t>
            </a:r>
            <a:r>
              <a:rPr lang="en-GB" sz="2400" dirty="0" smtClean="0"/>
              <a:t>’ 			</a:t>
            </a:r>
            <a:r>
              <a:rPr lang="en-GB" sz="2400" b="1" dirty="0" smtClean="0"/>
              <a:t>1972</a:t>
            </a:r>
            <a:r>
              <a:rPr lang="en-GB" sz="2400" dirty="0" smtClean="0"/>
              <a:t/>
            </a:r>
            <a:br>
              <a:rPr lang="en-GB" sz="2400" dirty="0" smtClean="0"/>
            </a:br>
            <a:r>
              <a:rPr lang="en-GB" sz="2400" dirty="0" smtClean="0"/>
              <a:t>			</a:t>
            </a:r>
            <a:endParaRPr lang="en-GB" sz="2400" dirty="0"/>
          </a:p>
        </p:txBody>
      </p:sp>
    </p:spTree>
    <p:extLst>
      <p:ext uri="{BB962C8B-B14F-4D97-AF65-F5344CB8AC3E}">
        <p14:creationId xmlns:p14="http://schemas.microsoft.com/office/powerpoint/2010/main" val="575849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‘second wave’ – social history</a:t>
            </a:r>
            <a:endParaRPr lang="en-GB" dirty="0"/>
          </a:p>
        </p:txBody>
      </p:sp>
      <p:pic>
        <p:nvPicPr>
          <p:cNvPr id="4098" name="Picture 2" title="The SHLD Research Group in 2009"/>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83568" y="2492896"/>
            <a:ext cx="3096344" cy="2808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title="A group of peopl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04048" y="2420888"/>
            <a:ext cx="2806452" cy="2736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730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‘third wave’ – cultural history</a:t>
            </a:r>
            <a:endParaRPr lang="en-GB" dirty="0"/>
          </a:p>
        </p:txBody>
      </p:sp>
      <p:pic>
        <p:nvPicPr>
          <p:cNvPr id="5123" name="Picture 3" descr="C:\Users\Simon\Documents\PhD\Laughter, pity and loathing\B M Images\A cretin of Aosta c1860-1871 - Copy.jpg" title="A cretin of Aosta c1860-1871"/>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955675" y="1705769"/>
            <a:ext cx="2730500" cy="401320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C:\Users\Simon\Documents\PhD\Laughter, pity and loathing\Caricatures\1802 Gillray The Cow Pock (Edward Jenner) - Copy.jpg" title="a caricature - the cow pock"/>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5835650" y="2055019"/>
            <a:ext cx="1968500" cy="3314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1857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history  of the history of learning disability</a:t>
            </a:r>
            <a:endParaRPr lang="en-GB" dirty="0"/>
          </a:p>
        </p:txBody>
      </p:sp>
      <p:pic>
        <p:nvPicPr>
          <p:cNvPr id="6146" name="Picture 2" descr="C:\Users\Simon\Documents\PhD\Laughter, pity and loathing\Caricatures\1743 Hogarth Marriage a la mode plate 6 - Copy.jpg" title="Hogarth Marriage a la mode plate 6"/>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043608" y="2060848"/>
            <a:ext cx="2394917" cy="3528392"/>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half" idx="2"/>
          </p:nvPr>
        </p:nvSpPr>
        <p:spPr/>
        <p:txBody>
          <a:bodyPr>
            <a:normAutofit/>
          </a:bodyPr>
          <a:lstStyle/>
          <a:p>
            <a:r>
              <a:rPr lang="en-GB" sz="2000" dirty="0" smtClean="0"/>
              <a:t>Do we see the person as a product of the institutions they lived in?</a:t>
            </a:r>
          </a:p>
          <a:p>
            <a:pPr marL="0" indent="0">
              <a:buNone/>
            </a:pPr>
            <a:endParaRPr lang="en-GB" sz="2000" dirty="0" smtClean="0"/>
          </a:p>
          <a:p>
            <a:r>
              <a:rPr lang="en-GB" sz="2000" dirty="0" smtClean="0"/>
              <a:t>Do we work backwards, looking for what we know today?</a:t>
            </a:r>
          </a:p>
          <a:p>
            <a:pPr marL="0" indent="0">
              <a:buNone/>
            </a:pPr>
            <a:endParaRPr lang="en-GB" sz="2000" dirty="0" smtClean="0"/>
          </a:p>
          <a:p>
            <a:r>
              <a:rPr lang="en-GB" sz="2000" dirty="0" smtClean="0"/>
              <a:t>Why does language change so much – is it to assert claims to control?</a:t>
            </a:r>
          </a:p>
          <a:p>
            <a:endParaRPr lang="en-GB" sz="2000" dirty="0"/>
          </a:p>
        </p:txBody>
      </p:sp>
    </p:spTree>
    <p:extLst>
      <p:ext uri="{BB962C8B-B14F-4D97-AF65-F5344CB8AC3E}">
        <p14:creationId xmlns:p14="http://schemas.microsoft.com/office/powerpoint/2010/main" val="510106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thoughts</a:t>
            </a:r>
            <a:endParaRPr lang="en-GB" dirty="0"/>
          </a:p>
        </p:txBody>
      </p:sp>
      <p:pic>
        <p:nvPicPr>
          <p:cNvPr id="7170" name="Picture 2" descr="C:\Users\Simon\Documents\PhD\Laughter, pity and loathing\Caricatures\1795 Gillray The Republican Attack - Copy.jpg" title="a caricature - the republican attack"/>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331640" y="1844824"/>
            <a:ext cx="1944216" cy="360040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half" idx="2"/>
          </p:nvPr>
        </p:nvSpPr>
        <p:spPr/>
        <p:txBody>
          <a:bodyPr>
            <a:normAutofit/>
          </a:bodyPr>
          <a:lstStyle/>
          <a:p>
            <a:r>
              <a:rPr lang="en-GB" sz="2000" dirty="0" smtClean="0"/>
              <a:t>Learning disability is what we say it is</a:t>
            </a:r>
          </a:p>
          <a:p>
            <a:r>
              <a:rPr lang="en-GB" sz="2000" dirty="0" smtClean="0"/>
              <a:t>Language is an expression of power</a:t>
            </a:r>
          </a:p>
          <a:p>
            <a:r>
              <a:rPr lang="en-GB" sz="2000" dirty="0" smtClean="0"/>
              <a:t>The present isn’t always right and the past isn’t always bad</a:t>
            </a:r>
          </a:p>
          <a:p>
            <a:r>
              <a:rPr lang="en-GB" sz="2000" dirty="0" smtClean="0"/>
              <a:t>A person should not be defined by the services they receive, or the place where they live</a:t>
            </a:r>
          </a:p>
          <a:p>
            <a:r>
              <a:rPr lang="en-GB" sz="2000" dirty="0" smtClean="0"/>
              <a:t>It is not the historical norm to live in an institution</a:t>
            </a:r>
          </a:p>
          <a:p>
            <a:r>
              <a:rPr lang="en-GB" sz="2000" dirty="0" smtClean="0"/>
              <a:t>Enjoy history, but read it with caution</a:t>
            </a:r>
            <a:endParaRPr lang="en-GB" sz="2000" dirty="0"/>
          </a:p>
        </p:txBody>
      </p:sp>
    </p:spTree>
    <p:extLst>
      <p:ext uri="{BB962C8B-B14F-4D97-AF65-F5344CB8AC3E}">
        <p14:creationId xmlns:p14="http://schemas.microsoft.com/office/powerpoint/2010/main" val="36574078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63</TotalTime>
  <Words>176</Words>
  <Application>Microsoft Office PowerPoint</Application>
  <PresentationFormat>On-screen Show (4:3)</PresentationFormat>
  <Paragraphs>27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Georgia</vt:lpstr>
      <vt:lpstr>Wingdings</vt:lpstr>
      <vt:lpstr>Wingdings 2</vt:lpstr>
      <vt:lpstr>Civic</vt:lpstr>
      <vt:lpstr>The history of the history of learning disability</vt:lpstr>
      <vt:lpstr>Beugo’s ‘Guide to caricature’ 1801</vt:lpstr>
      <vt:lpstr>   Martin W Barr Mental Defectives: their history, treatment and training 1904</vt:lpstr>
      <vt:lpstr>Always the same people?</vt:lpstr>
      <vt:lpstr>The ‘first wave’: medical history  Stanley P Davies ‘Social control of the feeble-minded’ 1923    ‘Social Control of the mentally deficient’    1930    ‘The mentally retarded in society’ 1959 Albert Deutsch ‘The mentally ill in America’ 1937 Leo Kanner  ‘A history of the care and study of the    mentally retarded’ 1964 R C Sheerenberger ‘A history of mental retardation’ 1983    ‘A history of mental retardation: a     quarter century of promise’ 1987 Kathleen Jones ‘History of the mental health services’    1972    </vt:lpstr>
      <vt:lpstr>The ‘second wave’ – social history</vt:lpstr>
      <vt:lpstr>The ‘third wave’ – cultural history</vt:lpstr>
      <vt:lpstr>The history  of the history of learning disability</vt:lpstr>
      <vt:lpstr>Some thoughts</vt:lpstr>
      <vt:lpstr>Thank you! Simon Jarrett simonj@jarr.demon.co.uk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history of the history of learning disability</dc:title>
  <dc:subject>Presentation</dc:subject>
  <dc:creator>Simon Jarrett</dc:creator>
  <cp:keywords>SHLD, 2016, conference, Simon Jarrett, history of the history, learning disability</cp:keywords>
  <dc:description>Presentation by Simon Jarrett at the 2016 SHLD Conference</dc:description>
  <cp:lastModifiedBy>Tanya.Hames</cp:lastModifiedBy>
  <cp:revision>9</cp:revision>
  <cp:lastPrinted>2016-07-06T11:42:56Z</cp:lastPrinted>
  <dcterms:created xsi:type="dcterms:W3CDTF">2016-07-06T10:51:58Z</dcterms:created>
  <dcterms:modified xsi:type="dcterms:W3CDTF">2016-09-22T15:53:20Z</dcterms:modified>
</cp:coreProperties>
</file>