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notesMasterIdLst>
    <p:notesMasterId r:id="rId20"/>
  </p:notesMasterIdLst>
  <p:handoutMasterIdLst>
    <p:handoutMasterId r:id="rId21"/>
  </p:handoutMasterIdLst>
  <p:sldIdLst>
    <p:sldId id="256" r:id="rId3"/>
    <p:sldId id="280" r:id="rId4"/>
    <p:sldId id="282" r:id="rId5"/>
    <p:sldId id="281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2" r:id="rId15"/>
    <p:sldId id="291" r:id="rId16"/>
    <p:sldId id="293" r:id="rId17"/>
    <p:sldId id="294" r:id="rId18"/>
    <p:sldId id="295" r:id="rId19"/>
  </p:sldIdLst>
  <p:sldSz cx="9144000" cy="6858000" type="screen4x3"/>
  <p:notesSz cx="9926638" cy="6797675"/>
  <p:defaultTextStyle>
    <a:defPPr>
      <a:defRPr lang="en-GB"/>
    </a:defPPr>
    <a:lvl1pPr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1FEC06F-9A1E-4E29-9F26-A443F46B1C5C}">
          <p14:sldIdLst>
            <p14:sldId id="256"/>
            <p14:sldId id="280"/>
            <p14:sldId id="282"/>
            <p14:sldId id="281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2"/>
            <p14:sldId id="291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4C"/>
    <a:srgbClr val="001746"/>
    <a:srgbClr val="001B50"/>
    <a:srgbClr val="001C54"/>
    <a:srgbClr val="001848"/>
    <a:srgbClr val="A8034F"/>
    <a:srgbClr val="FFFFFF"/>
    <a:srgbClr val="A8B50A"/>
    <a:srgbClr val="00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3595" autoAdjust="0"/>
  </p:normalViewPr>
  <p:slideViewPr>
    <p:cSldViewPr>
      <p:cViewPr varScale="1">
        <p:scale>
          <a:sx n="111" d="100"/>
          <a:sy n="111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625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696" y="0"/>
            <a:ext cx="4302625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24"/>
            <a:ext cx="4302625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696" y="6456324"/>
            <a:ext cx="4302625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60C07195-F821-42A1-A2C5-842197DC26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1171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625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696" y="0"/>
            <a:ext cx="4302625" cy="3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01" y="3228705"/>
            <a:ext cx="7942238" cy="305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24"/>
            <a:ext cx="4302625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696" y="6456324"/>
            <a:ext cx="4302625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8A8A499E-EE49-4B86-BBAF-FA742F9BD5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4958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40C27B-875B-4714-B908-D61FA05B1111}" type="slidenum">
              <a:rPr lang="en-GB" altLang="en-US" sz="1200"/>
              <a:pPr eaLnBrk="1" hangingPunct="1"/>
              <a:t>1</a:t>
            </a:fld>
            <a:endParaRPr lang="en-GB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6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Parliament debated a bill on the sterilisation of  PWLD in the 1930s but they rejected it.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A499E-EE49-4B86-BBAF-FA742F9BD596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7688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Although more families decided to look after their disabled children at home they did not get any support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A499E-EE49-4B86-BBAF-FA742F9BD596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019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67487" y="404664"/>
            <a:ext cx="5903913" cy="1295400"/>
          </a:xfrm>
        </p:spPr>
        <p:txBody>
          <a:bodyPr anchor="b"/>
          <a:lstStyle>
            <a:lvl1pPr algn="r">
              <a:lnSpc>
                <a:spcPct val="90000"/>
              </a:lnSpc>
              <a:defRPr b="0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67486" y="2132856"/>
            <a:ext cx="5903913" cy="647700"/>
          </a:xfrm>
        </p:spPr>
        <p:txBody>
          <a:bodyPr/>
          <a:lstStyle>
            <a:lvl1pPr marL="0" indent="0" algn="r">
              <a:lnSpc>
                <a:spcPct val="80000"/>
              </a:lnSpc>
              <a:spcBef>
                <a:spcPct val="0"/>
              </a:spcBef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pic>
        <p:nvPicPr>
          <p:cNvPr id="11" name="Picture 8" descr="\\foh-vfs\foh-share1\MED\Personal\wm033\PASSA\Kent_TIZCENTRE_294_cmyk.t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96983" y="5541314"/>
            <a:ext cx="23034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9079" y="3542080"/>
            <a:ext cx="1713241" cy="1647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02066" y="3542330"/>
            <a:ext cx="2537013" cy="1647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2330"/>
            <a:ext cx="3209925" cy="16478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541830"/>
            <a:ext cx="1691680" cy="164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9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524625"/>
            <a:ext cx="5903912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View, Master, Slide Master to change this text to the title of your presentation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27325AC1-4B71-49E7-B160-5995FFE804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423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549275"/>
            <a:ext cx="2071688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674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524625"/>
            <a:ext cx="5903912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View, Master, Slide Master to change this text to the title of your presentation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629E8DB1-9B6F-446B-A75C-DE9D08A7BA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9230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1BE1-7036-412F-A2FE-88BB62BBCA61}" type="datetimeFigureOut">
              <a:rPr lang="en-GB" smtClean="0"/>
              <a:t>22/09/2016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70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1BE1-7036-412F-A2FE-88BB62BBCA61}" type="datetimeFigureOut">
              <a:rPr lang="en-GB" smtClean="0"/>
              <a:t>22/09/2016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76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1BE1-7036-412F-A2FE-88BB62BBCA61}" type="datetimeFigureOut">
              <a:rPr lang="en-GB" smtClean="0"/>
              <a:t>22/09/2016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583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1BE1-7036-412F-A2FE-88BB62BBCA61}" type="datetimeFigureOut">
              <a:rPr lang="en-GB" smtClean="0"/>
              <a:t>22/09/2016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213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1BE1-7036-412F-A2FE-88BB62BBCA61}" type="datetimeFigureOut">
              <a:rPr lang="en-GB" smtClean="0"/>
              <a:t>22/09/2016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165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1BE1-7036-412F-A2FE-88BB62BBCA61}" type="datetimeFigureOut">
              <a:rPr lang="en-GB" smtClean="0"/>
              <a:t>22/09/2016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657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1BE1-7036-412F-A2FE-88BB62BBCA61}" type="datetimeFigureOut">
              <a:rPr lang="en-GB" smtClean="0"/>
              <a:t>22/09/2016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630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1BE1-7036-412F-A2FE-88BB62BBCA61}" type="datetimeFigureOut">
              <a:rPr lang="en-GB" smtClean="0"/>
              <a:t>22/09/2016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03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524625"/>
            <a:ext cx="5903912" cy="268288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altLang="en-US" dirty="0" smtClean="0"/>
              <a:t>History of Institutions in Hungary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F7A9761-00C1-47E7-9EB2-863DCDBE31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7099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1BE1-7036-412F-A2FE-88BB62BBCA61}" type="datetimeFigureOut">
              <a:rPr lang="en-GB" smtClean="0"/>
              <a:t>22/09/2016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506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1BE1-7036-412F-A2FE-88BB62BBCA61}" type="datetimeFigureOut">
              <a:rPr lang="en-GB" smtClean="0"/>
              <a:t>22/09/2016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18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1BE1-7036-412F-A2FE-88BB62BBCA61}" type="datetimeFigureOut">
              <a:rPr lang="en-GB" smtClean="0"/>
              <a:t>22/09/2016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84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252FDF71-D892-4B5D-8FAB-5E2632ACDD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399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524625"/>
            <a:ext cx="5903912" cy="268288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altLang="en-US" dirty="0" smtClean="0">
                <a:solidFill>
                  <a:srgbClr val="000000"/>
                </a:solidFill>
              </a:rPr>
              <a:t>History of Institutions in Hungary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B3FB818B-86D9-4EE9-ABEE-B2CD5D4D27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879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524625"/>
            <a:ext cx="5903912" cy="268288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altLang="en-US" dirty="0" smtClean="0"/>
              <a:t>History of Institutions in Hungary</a:t>
            </a:r>
            <a:endParaRPr lang="en-GB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39197800-021F-43D0-99DB-8A3836FD18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047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524625"/>
            <a:ext cx="5903912" cy="268288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altLang="en-US" dirty="0" smtClean="0"/>
              <a:t>History of Institutions in Hungary</a:t>
            </a:r>
            <a:endParaRPr lang="en-GB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53ECFEE5-9B20-436F-97F1-3A1972A589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365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524625"/>
            <a:ext cx="5903912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View, Master, Slide Master to change this text to the title of your presentation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347B10EC-C2C5-4412-8774-86D947DC91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623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524625"/>
            <a:ext cx="5903912" cy="268288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altLang="en-US" dirty="0" smtClean="0"/>
              <a:t>History of Institutions in Hungary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75AE8258-E269-46C7-83B7-23E8440932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921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524625"/>
            <a:ext cx="5903912" cy="268288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altLang="en-US" dirty="0" smtClean="0"/>
              <a:t>History of Institutions in Hungary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336CD945-58DD-4D6D-85F1-2CDAA5F1EF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5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6243" y="548680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 on two lines – now what would happen now what do you think?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9263" y="6524625"/>
            <a:ext cx="7905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000"/>
            </a:lvl1pPr>
          </a:lstStyle>
          <a:p>
            <a:r>
              <a:rPr lang="en-GB" altLang="en-US"/>
              <a:t>Page </a:t>
            </a:r>
            <a:fld id="{ED7EBF23-08DC-4536-A474-3D2F3112E09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1C54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42316" y="6326529"/>
            <a:ext cx="1149194" cy="466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61BE1-7036-412F-A2FE-88BB62BBCA61}" type="datetimeFigureOut">
              <a:rPr lang="en-GB" smtClean="0"/>
              <a:t>22/09/2016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09794-B2C7-4280-86AF-3FD54A0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40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asz.hu/node/16936" TargetMode="External"/><Relationship Id="rId2" Type="http://schemas.openxmlformats.org/officeDocument/2006/relationships/hyperlink" Target="http://ethos.bl.uk/OrderDetails.do?uin=uk.bl.ethos.59006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rki.hu/en/news/2016/items/20160408_fszk_en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a.v.turnpenny@kent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548680"/>
            <a:ext cx="6480720" cy="2015480"/>
          </a:xfrm>
        </p:spPr>
        <p:txBody>
          <a:bodyPr/>
          <a:lstStyle/>
          <a:p>
            <a:pPr algn="l"/>
            <a:r>
              <a:rPr lang="en-GB" altLang="en-US" b="1" dirty="0">
                <a:solidFill>
                  <a:srgbClr val="00194C"/>
                </a:solidFill>
                <a:latin typeface="Calibri" panose="020F0502020204030204" pitchFamily="34" charset="0"/>
              </a:rPr>
              <a:t>The history of institutions in Hungary: what can we learn from it for the future?</a:t>
            </a:r>
            <a:endParaRPr lang="en-US" altLang="en-US" b="1" dirty="0" smtClean="0">
              <a:solidFill>
                <a:srgbClr val="00194C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445224"/>
            <a:ext cx="5903913" cy="1008112"/>
          </a:xfrm>
        </p:spPr>
        <p:txBody>
          <a:bodyPr/>
          <a:lstStyle/>
          <a:p>
            <a:pPr algn="l"/>
            <a:r>
              <a:rPr lang="en-GB" altLang="en-US" sz="1800" dirty="0" smtClean="0">
                <a:solidFill>
                  <a:srgbClr val="00194C"/>
                </a:solidFill>
                <a:latin typeface="Calibri" panose="020F0502020204030204" pitchFamily="34" charset="0"/>
              </a:rPr>
              <a:t>Agnes </a:t>
            </a:r>
            <a:r>
              <a:rPr lang="en-GB" altLang="en-US" sz="1800" dirty="0" err="1" smtClean="0">
                <a:solidFill>
                  <a:srgbClr val="00194C"/>
                </a:solidFill>
                <a:latin typeface="Calibri" panose="020F0502020204030204" pitchFamily="34" charset="0"/>
              </a:rPr>
              <a:t>Turnpenny</a:t>
            </a:r>
            <a:r>
              <a:rPr lang="en-GB" altLang="en-US" sz="1800" dirty="0" smtClean="0">
                <a:solidFill>
                  <a:srgbClr val="00194C"/>
                </a:solidFill>
                <a:latin typeface="Calibri" panose="020F0502020204030204" pitchFamily="34" charset="0"/>
              </a:rPr>
              <a:t> – Gabor Petri – Julie Beadle-Brown</a:t>
            </a:r>
            <a:endParaRPr lang="en-GB" altLang="en-US" sz="1800" dirty="0">
              <a:solidFill>
                <a:srgbClr val="00194C"/>
              </a:solidFill>
              <a:latin typeface="Calibri" panose="020F0502020204030204" pitchFamily="34" charset="0"/>
            </a:endParaRPr>
          </a:p>
          <a:p>
            <a:pPr algn="l"/>
            <a:endParaRPr lang="en-GB" altLang="en-US" sz="1800" dirty="0" smtClean="0">
              <a:solidFill>
                <a:srgbClr val="00194C"/>
              </a:solidFill>
              <a:latin typeface="Calibri" panose="020F0502020204030204" pitchFamily="34" charset="0"/>
            </a:endParaRPr>
          </a:p>
          <a:p>
            <a:pPr algn="l"/>
            <a:r>
              <a:rPr lang="en-GB" altLang="en-US" sz="1800" dirty="0" smtClean="0">
                <a:solidFill>
                  <a:srgbClr val="00194C"/>
                </a:solidFill>
                <a:latin typeface="Calibri" panose="020F0502020204030204" pitchFamily="34" charset="0"/>
              </a:rPr>
              <a:t>Open University, Milton Keynes</a:t>
            </a:r>
          </a:p>
          <a:p>
            <a:pPr algn="l"/>
            <a:r>
              <a:rPr lang="en-GB" altLang="en-US" sz="1800" dirty="0" smtClean="0">
                <a:solidFill>
                  <a:srgbClr val="00194C"/>
                </a:solidFill>
                <a:latin typeface="Calibri" panose="020F0502020204030204" pitchFamily="34" charset="0"/>
              </a:rPr>
              <a:t>08. 07. 2016</a:t>
            </a:r>
          </a:p>
          <a:p>
            <a:pPr algn="l"/>
            <a:endParaRPr lang="en-US" altLang="en-US" sz="1800" dirty="0" smtClean="0">
              <a:solidFill>
                <a:srgbClr val="00194C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2000s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484313"/>
            <a:ext cx="6624463" cy="4680991"/>
          </a:xfrm>
        </p:spPr>
        <p:txBody>
          <a:bodyPr anchor="ctr"/>
          <a:lstStyle/>
          <a:p>
            <a:r>
              <a:rPr lang="en-GB" sz="2800" dirty="0" smtClean="0"/>
              <a:t>Dominated by the “modernisation agenda”, institutions still going strong.</a:t>
            </a:r>
          </a:p>
          <a:p>
            <a:r>
              <a:rPr lang="en-GB" sz="2800" dirty="0" smtClean="0"/>
              <a:t>Group homes became “institutionalised”: strict regulation and size requirement (8-14 places).</a:t>
            </a:r>
          </a:p>
          <a:p>
            <a:r>
              <a:rPr lang="en-GB" sz="2800" dirty="0" smtClean="0"/>
              <a:t>EU funding to support “deinstitutionalisation and community living”. </a:t>
            </a:r>
          </a:p>
          <a:p>
            <a:r>
              <a:rPr lang="en-GB" sz="2800" dirty="0" smtClean="0"/>
              <a:t>Hungary ratified the UN Convention on the Rights of </a:t>
            </a:r>
            <a:r>
              <a:rPr lang="en-GB" sz="2800" dirty="0"/>
              <a:t>P</a:t>
            </a:r>
            <a:r>
              <a:rPr lang="en-GB" sz="2800" dirty="0" smtClean="0"/>
              <a:t>ersons with Disabilities: right to living in the community.</a:t>
            </a:r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History of Institutions in Hungary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Page </a:t>
            </a:r>
            <a:fld id="{CF7A9761-00C1-47E7-9EB2-863DCDBE31B7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042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2010s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313"/>
            <a:ext cx="7704856" cy="4897437"/>
          </a:xfrm>
        </p:spPr>
        <p:txBody>
          <a:bodyPr/>
          <a:lstStyle/>
          <a:p>
            <a:r>
              <a:rPr lang="en-GB" dirty="0" smtClean="0"/>
              <a:t>In 2011: 43,000 people with learning disabilities and 5,000 people with autism (half of these under 14). 1 in 3 people with a learning disability lives in a residential setting (most likely institution).</a:t>
            </a:r>
          </a:p>
          <a:p>
            <a:r>
              <a:rPr lang="en-GB" dirty="0" smtClean="0"/>
              <a:t>Attempts to use EU funding to refurbish/build institutions met by strong opposition from charities and the EU;</a:t>
            </a:r>
          </a:p>
          <a:p>
            <a:r>
              <a:rPr lang="en-GB" dirty="0" smtClean="0"/>
              <a:t>Government adopted a 30-year “deinstitutionalisation strategy” (that would keep “rehabilitation institutions” and institutions of up to 50 places);</a:t>
            </a:r>
          </a:p>
          <a:p>
            <a:r>
              <a:rPr lang="en-GB" dirty="0" smtClean="0"/>
              <a:t>First institutional closure programme started in 2011 and 6 institutions were replaced by “supported accommodation”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History of Institutions in Hungary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Page </a:t>
            </a:r>
            <a:fld id="{CF7A9761-00C1-47E7-9EB2-863DCDBE31B7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153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40768"/>
            <a:ext cx="7273305" cy="5112568"/>
          </a:xfrm>
        </p:spPr>
        <p:txBody>
          <a:bodyPr/>
          <a:lstStyle/>
          <a:p>
            <a:r>
              <a:rPr lang="en-GB" dirty="0" smtClean="0"/>
              <a:t>Partial closure: out of 770 people only 660 people moved out, the others were considered “too old” or “too disabled” to move;</a:t>
            </a:r>
          </a:p>
          <a:p>
            <a:r>
              <a:rPr lang="en-GB" dirty="0" smtClean="0"/>
              <a:t>New settings are large – 8-12 and  25 places;</a:t>
            </a:r>
          </a:p>
          <a:p>
            <a:r>
              <a:rPr lang="en-GB" dirty="0" smtClean="0"/>
              <a:t>Involvement of individuals: lack of person-centred or individual support planning. </a:t>
            </a:r>
          </a:p>
          <a:p>
            <a:r>
              <a:rPr lang="en-GB" dirty="0" smtClean="0"/>
              <a:t>Staff training;</a:t>
            </a:r>
          </a:p>
          <a:p>
            <a:r>
              <a:rPr lang="en-GB" dirty="0" smtClean="0"/>
              <a:t>Institutions enjoy high levels of public approval, physical infrastructure is seen as the main problem and group homes as the only alternative;</a:t>
            </a:r>
          </a:p>
          <a:p>
            <a:r>
              <a:rPr lang="en-GB" dirty="0" smtClean="0"/>
              <a:t>Situation of those living with their family: poverty and lack of support as a result of decades of austerity.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History of Institutions in Hungary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Page </a:t>
            </a:r>
            <a:fld id="{CF7A9761-00C1-47E7-9EB2-863DCDBE31B7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771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Experiences of people moving out from an institution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99992" y="1484313"/>
            <a:ext cx="4176463" cy="489743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Most of them lived in institutions for many years (decades). Many uncertainties around the move.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History of Institutions in Hungary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Page </a:t>
            </a:r>
            <a:fld id="{CF7A9761-00C1-47E7-9EB2-863DCDBE31B7}" type="slidenum">
              <a:rPr lang="en-GB" altLang="en-US" smtClean="0"/>
              <a:pPr/>
              <a:t>13</a:t>
            </a:fld>
            <a:endParaRPr lang="en-GB" altLang="en-US"/>
          </a:p>
        </p:txBody>
      </p:sp>
      <p:pic>
        <p:nvPicPr>
          <p:cNvPr id="1026" name="Picture 2" descr="C:\Users\avt\Pictures\Szakoly\Attila\SAM_1359.JPG" title="a lovely gren space, with bicycles leaning on a tre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820352" cy="286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t\Pictures\Szakoly\Lakatos_Csaba\100_0608.JPG" title="an outside space, with trees, a swing seat and a bird ta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4653136"/>
            <a:ext cx="3744416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Photos taken by residents of one institution.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They are looking forward to moving out. 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79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</a:rPr>
              <a:t>Experiences of people moving out from an institution</a:t>
            </a:r>
          </a:p>
        </p:txBody>
      </p:sp>
      <p:pic>
        <p:nvPicPr>
          <p:cNvPr id="11" name="Content Placeholder 10" title="A clean, new kitchen in a house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534" y="1856825"/>
            <a:ext cx="2976331" cy="223224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165304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altLang="en-US" dirty="0" smtClean="0"/>
              <a:t>History of Institutions in Hungary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 smtClean="0"/>
              <a:t>Page </a:t>
            </a:r>
            <a:fld id="{CF7A9761-00C1-47E7-9EB2-863DCDBE31B7}" type="slidenum">
              <a:rPr lang="en-GB" altLang="en-US" smtClean="0"/>
              <a:pPr/>
              <a:t>14</a:t>
            </a:fld>
            <a:endParaRPr lang="en-GB" altLang="en-US"/>
          </a:p>
        </p:txBody>
      </p:sp>
      <p:pic>
        <p:nvPicPr>
          <p:cNvPr id="10" name="Content Placeholder 9" title="A two-story house with scaffolding erected outside it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56992"/>
            <a:ext cx="3264362" cy="2448272"/>
          </a:xfrm>
        </p:spPr>
      </p:pic>
      <p:sp>
        <p:nvSpPr>
          <p:cNvPr id="3" name="TextBox 2"/>
          <p:cNvSpPr txBox="1"/>
          <p:nvPr/>
        </p:nvSpPr>
        <p:spPr>
          <a:xfrm>
            <a:off x="2987824" y="1484784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Involvement in everyday decisions: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en-GB" dirty="0" smtClean="0">
                <a:latin typeface="Calibri" panose="020F0502020204030204" pitchFamily="34" charset="0"/>
              </a:rPr>
              <a:t>Housemates;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en-GB" dirty="0" smtClean="0">
                <a:latin typeface="Calibri" panose="020F0502020204030204" pitchFamily="34" charset="0"/>
              </a:rPr>
              <a:t>Colours and some furniture.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725143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People are looking forward to having more independence and better conditions. 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424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and learning from other countries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Understanding our history can help us avoid the same mistakes (in this case, how community-based group homes became institutionalised)</a:t>
            </a:r>
          </a:p>
          <a:p>
            <a:r>
              <a:rPr lang="en-GB" dirty="0"/>
              <a:t>Every country is different. What works in one country might not work elsewhere</a:t>
            </a:r>
            <a:r>
              <a:rPr lang="en-GB" dirty="0" smtClean="0"/>
              <a:t>. </a:t>
            </a:r>
            <a:endParaRPr lang="en-GB" dirty="0"/>
          </a:p>
          <a:p>
            <a:r>
              <a:rPr lang="en-GB" dirty="0" smtClean="0"/>
              <a:t>It is often more useful to look at the mistakes others make to learn from those. Personal stories/testimonies can help us understand these.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History of Institutions in Hungary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Page </a:t>
            </a:r>
            <a:fld id="{CF7A9761-00C1-47E7-9EB2-863DCDBE31B7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4055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313"/>
            <a:ext cx="7632848" cy="4897437"/>
          </a:xfrm>
        </p:spPr>
        <p:txBody>
          <a:bodyPr/>
          <a:lstStyle/>
          <a:p>
            <a:r>
              <a:rPr lang="en-GB" sz="2200" dirty="0" err="1" smtClean="0"/>
              <a:t>Turnpenny</a:t>
            </a:r>
            <a:r>
              <a:rPr lang="en-GB" sz="2200" dirty="0" smtClean="0"/>
              <a:t>, A. </a:t>
            </a:r>
            <a:r>
              <a:rPr lang="en-GB" sz="2200" dirty="0"/>
              <a:t>(2011). </a:t>
            </a:r>
            <a:r>
              <a:rPr lang="en-GB" sz="2200" i="1" dirty="0"/>
              <a:t>Deinstitutionalisation and Community-based Care for Adults with Intellectual Disabilities in Hungary: Policy Change, Challenges and </a:t>
            </a:r>
            <a:r>
              <a:rPr lang="en-GB" sz="2200" i="1" dirty="0" smtClean="0"/>
              <a:t>Outcomes. </a:t>
            </a:r>
            <a:r>
              <a:rPr lang="en-GB" sz="2200" dirty="0" smtClean="0"/>
              <a:t>PhD dissertation. Tizard Centre, University of Kent. </a:t>
            </a:r>
            <a:r>
              <a:rPr lang="en-GB" sz="2200" dirty="0"/>
              <a:t>Available here: </a:t>
            </a:r>
            <a:r>
              <a:rPr lang="en-GB" sz="2200" dirty="0">
                <a:hlinkClick r:id="rId2" tooltip="Where to obtain Agnes Turnpenny's PhD dissertation"/>
              </a:rPr>
              <a:t>http://</a:t>
            </a:r>
            <a:r>
              <a:rPr lang="en-GB" sz="2200" dirty="0" smtClean="0">
                <a:hlinkClick r:id="rId2" tooltip="Where to obtain Agnes Turnpenny's PhD dissertation"/>
              </a:rPr>
              <a:t>ethos.bl.uk/OrderDetails.do?uin=uk.bl.ethos.590063</a:t>
            </a:r>
            <a:r>
              <a:rPr lang="en-GB" sz="2200" dirty="0" smtClean="0"/>
              <a:t> </a:t>
            </a:r>
            <a:endParaRPr lang="en-GB" sz="2200" dirty="0"/>
          </a:p>
          <a:p>
            <a:r>
              <a:rPr lang="en-GB" sz="2200" i="1" dirty="0" smtClean="0"/>
              <a:t>The </a:t>
            </a:r>
            <a:r>
              <a:rPr lang="en-GB" sz="2200" i="1" dirty="0"/>
              <a:t>role of EU funding in deinstitutionalisation (DI) in Hungary and the experiences of the DI programme so far. </a:t>
            </a:r>
            <a:r>
              <a:rPr lang="en-GB" sz="2200" dirty="0"/>
              <a:t>English summary available here: </a:t>
            </a:r>
            <a:r>
              <a:rPr lang="en-GB" sz="2200" dirty="0">
                <a:hlinkClick r:id="rId3" tooltip="English version of 'The role of EU funding in deinstitutionalisation (DI) in Hungary and the experiences of the DI programme so far'"/>
              </a:rPr>
              <a:t>http://</a:t>
            </a:r>
            <a:r>
              <a:rPr lang="en-GB" sz="2200" dirty="0" smtClean="0">
                <a:hlinkClick r:id="rId3" tooltip="English version of 'The role of EU funding in deinstitutionalisation (DI) in Hungary and the experiences of the DI programme so far'"/>
              </a:rPr>
              <a:t>tasz.hu/node/16936</a:t>
            </a:r>
            <a:r>
              <a:rPr lang="en-GB" sz="2200" dirty="0" smtClean="0"/>
              <a:t> </a:t>
            </a:r>
            <a:endParaRPr lang="en-GB" sz="2200" dirty="0"/>
          </a:p>
          <a:p>
            <a:r>
              <a:rPr lang="en-GB" sz="2200" i="1" dirty="0" smtClean="0"/>
              <a:t>Quality </a:t>
            </a:r>
            <a:r>
              <a:rPr lang="en-GB" sz="2200" i="1" dirty="0"/>
              <a:t>of Life and Costs of Living and Services of Disabled People in Various Residential Arrangements in </a:t>
            </a:r>
            <a:r>
              <a:rPr lang="en-GB" sz="2200" i="1" dirty="0" smtClean="0"/>
              <a:t>Hungary</a:t>
            </a:r>
            <a:r>
              <a:rPr lang="en-GB" sz="2200" dirty="0"/>
              <a:t>.</a:t>
            </a:r>
            <a:r>
              <a:rPr lang="en-GB" sz="2200" dirty="0" smtClean="0"/>
              <a:t> English summary available here</a:t>
            </a:r>
            <a:r>
              <a:rPr lang="en-GB" sz="2200" dirty="0"/>
              <a:t>: </a:t>
            </a:r>
            <a:r>
              <a:rPr lang="en-GB" sz="2200" dirty="0">
                <a:hlinkClick r:id="rId4" tooltip="The English summary version of 'Quality of Life and Costs of Living and Services of Disabled People in Various Residential Arrangements in Hungary'"/>
              </a:rPr>
              <a:t>http://</a:t>
            </a:r>
            <a:r>
              <a:rPr lang="en-GB" sz="2200" dirty="0" smtClean="0">
                <a:hlinkClick r:id="rId4" tooltip="The English summary version of 'Quality of Life and Costs of Living and Services of Disabled People in Various Residential Arrangements in Hungary'"/>
              </a:rPr>
              <a:t>www.tarki.hu/en/news/2016/items/20160408_fszk_en.pdf</a:t>
            </a:r>
            <a:r>
              <a:rPr lang="en-GB" sz="2200" dirty="0" smtClean="0"/>
              <a:t> </a:t>
            </a:r>
            <a:endParaRPr lang="en-GB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History of Institutions in Hungary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Page </a:t>
            </a:r>
            <a:fld id="{CF7A9761-00C1-47E7-9EB2-863DCDBE31B7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2583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692697"/>
            <a:ext cx="6985000" cy="5689054"/>
          </a:xfrm>
        </p:spPr>
        <p:txBody>
          <a:bodyPr anchor="ctr"/>
          <a:lstStyle/>
          <a:p>
            <a:pPr marL="0" indent="0">
              <a:buNone/>
            </a:pPr>
            <a:r>
              <a:rPr lang="en-GB" sz="2800" dirty="0" smtClean="0"/>
              <a:t>Thank you!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Contact: </a:t>
            </a:r>
            <a:r>
              <a:rPr lang="en-GB" sz="2800" dirty="0" smtClean="0">
                <a:hlinkClick r:id="rId2"/>
              </a:rPr>
              <a:t>a.v.turnpenny@kent.ac.uk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History of Institutions in Hungary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Page </a:t>
            </a:r>
            <a:fld id="{CF7A9761-00C1-47E7-9EB2-863DCDBE31B7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334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Calibri" panose="020F0502020204030204" pitchFamily="34" charset="0"/>
              </a:rPr>
              <a:t>Outline</a:t>
            </a:r>
            <a:endParaRPr lang="en-GB" b="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412776"/>
            <a:ext cx="6985000" cy="3816424"/>
          </a:xfrm>
        </p:spPr>
        <p:txBody>
          <a:bodyPr anchor="ctr"/>
          <a:lstStyle/>
          <a:p>
            <a:pPr>
              <a:spcBef>
                <a:spcPts val="1800"/>
              </a:spcBef>
            </a:pPr>
            <a:r>
              <a:rPr lang="en-GB" dirty="0" smtClean="0">
                <a:latin typeface="Calibri" panose="020F0502020204030204" pitchFamily="34" charset="0"/>
              </a:rPr>
              <a:t>Overview of the history of institutions in Hungary</a:t>
            </a:r>
          </a:p>
          <a:p>
            <a:pPr>
              <a:spcBef>
                <a:spcPts val="1800"/>
              </a:spcBef>
            </a:pPr>
            <a:r>
              <a:rPr lang="en-GB" dirty="0" smtClean="0">
                <a:latin typeface="Calibri" panose="020F0502020204030204" pitchFamily="34" charset="0"/>
              </a:rPr>
              <a:t>Current reforms</a:t>
            </a:r>
          </a:p>
          <a:p>
            <a:pPr>
              <a:spcBef>
                <a:spcPts val="1800"/>
              </a:spcBef>
            </a:pPr>
            <a:r>
              <a:rPr lang="en-GB" dirty="0" smtClean="0">
                <a:latin typeface="Calibri" panose="020F0502020204030204" pitchFamily="34" charset="0"/>
              </a:rPr>
              <a:t>What can learn from history (in Hungary and elsewhere)?</a:t>
            </a:r>
          </a:p>
          <a:p>
            <a:pPr>
              <a:spcBef>
                <a:spcPts val="1800"/>
              </a:spcBef>
            </a:pPr>
            <a:endParaRPr lang="en-GB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GB" dirty="0"/>
              <a:t>You are welcome to tweet and take photos.  </a:t>
            </a:r>
            <a:r>
              <a:rPr lang="en-GB" dirty="0" smtClean="0"/>
              <a:t>Please, </a:t>
            </a:r>
            <a:r>
              <a:rPr lang="en-GB" dirty="0"/>
              <a:t>include @</a:t>
            </a:r>
            <a:r>
              <a:rPr lang="en-GB" dirty="0" err="1"/>
              <a:t>TizardCentre</a:t>
            </a:r>
            <a:r>
              <a:rPr lang="en-GB" dirty="0"/>
              <a:t> in your </a:t>
            </a:r>
            <a:r>
              <a:rPr lang="en-GB" dirty="0" smtClean="0"/>
              <a:t>tweet.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Page </a:t>
            </a:r>
            <a:fld id="{CF7A9761-00C1-47E7-9EB2-863DCDBE31B7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91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Hungary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History of Institutions in Hungary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Page </a:t>
            </a:r>
            <a:fld id="{CF7A9761-00C1-47E7-9EB2-863DCDBE31B7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8" name="Content Placeholder 7" title="A map of Europe showing the position of Hungary on i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84" y="1268760"/>
            <a:ext cx="6132680" cy="3024336"/>
          </a:xfrm>
        </p:spPr>
      </p:pic>
      <p:sp>
        <p:nvSpPr>
          <p:cNvPr id="9" name="TextBox 8"/>
          <p:cNvSpPr txBox="1"/>
          <p:nvPr/>
        </p:nvSpPr>
        <p:spPr>
          <a:xfrm>
            <a:off x="460164" y="1285627"/>
            <a:ext cx="187220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Part of the “Eastern bloc”</a:t>
            </a:r>
          </a:p>
          <a:p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Population of about 9.5 million people.</a:t>
            </a:r>
          </a:p>
          <a:p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Political transition in 1989.</a:t>
            </a:r>
          </a:p>
          <a:p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486916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Much of the 1990s characterised by economic and social crises and administrative reforms</a:t>
            </a:r>
            <a:r>
              <a:rPr lang="en-GB" sz="2000" dirty="0" smtClean="0">
                <a:latin typeface="Calibri" panose="020F0502020204030204" pitchFamily="34" charset="0"/>
              </a:rPr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906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the 19</a:t>
            </a:r>
            <a:r>
              <a:rPr lang="en-GB" baseline="30000" dirty="0" smtClean="0"/>
              <a:t>th</a:t>
            </a:r>
            <a:r>
              <a:rPr lang="en-GB" dirty="0" smtClean="0"/>
              <a:t> century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96752"/>
            <a:ext cx="7345313" cy="5184999"/>
          </a:xfrm>
        </p:spPr>
        <p:txBody>
          <a:bodyPr/>
          <a:lstStyle/>
          <a:p>
            <a:r>
              <a:rPr lang="en-GB" dirty="0" smtClean="0"/>
              <a:t>Family was the main provider of care.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“</a:t>
            </a:r>
            <a:r>
              <a:rPr lang="en-GB" dirty="0"/>
              <a:t>Often families keep [disabled people] hidden in the house or sometimes they are abandoned by the family or placed with families or charitable hospitals at the lowest possible cost</a:t>
            </a:r>
            <a:r>
              <a:rPr lang="en-GB" dirty="0" smtClean="0"/>
              <a:t>.” (Frim, 1884)</a:t>
            </a:r>
          </a:p>
          <a:p>
            <a:r>
              <a:rPr lang="en-GB" dirty="0" smtClean="0"/>
              <a:t>The municipality issued begging licence to those who were not supported by their family. </a:t>
            </a:r>
          </a:p>
          <a:p>
            <a:r>
              <a:rPr lang="en-GB" dirty="0" smtClean="0"/>
              <a:t>In 1880 the Population Census found that 3 out of 4 people with learning disabilities were “paupers”.</a:t>
            </a:r>
          </a:p>
          <a:p>
            <a:r>
              <a:rPr lang="en-GB" dirty="0" smtClean="0"/>
              <a:t>First residential school and institution opened in 1875; strong influence of “</a:t>
            </a:r>
            <a:r>
              <a:rPr lang="en-GB" dirty="0" err="1" smtClean="0"/>
              <a:t>orthopedagogy</a:t>
            </a:r>
            <a:r>
              <a:rPr lang="en-GB" dirty="0" smtClean="0"/>
              <a:t>”. </a:t>
            </a:r>
            <a:endParaRPr lang="en-GB" dirty="0"/>
          </a:p>
          <a:p>
            <a:r>
              <a:rPr lang="en-GB" dirty="0" smtClean="0"/>
              <a:t>Hungary “lagging behind” Western Europe.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History of Institutions in Hungary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Page </a:t>
            </a:r>
            <a:fld id="{CF7A9761-00C1-47E7-9EB2-863DCDBE31B7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0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the 2</a:t>
            </a:r>
            <a:r>
              <a:rPr lang="en-GB" baseline="30000" dirty="0" smtClean="0"/>
              <a:t>nd</a:t>
            </a:r>
            <a:r>
              <a:rPr lang="en-GB" dirty="0" smtClean="0"/>
              <a:t> World War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84313"/>
            <a:ext cx="7560840" cy="4897437"/>
          </a:xfrm>
        </p:spPr>
        <p:txBody>
          <a:bodyPr/>
          <a:lstStyle/>
          <a:p>
            <a:r>
              <a:rPr lang="en-GB" dirty="0" smtClean="0"/>
              <a:t>First  charitable association to support adults with learning disabilities was established in 1930 and it opened 2 institutions (campuses). </a:t>
            </a:r>
          </a:p>
          <a:p>
            <a:r>
              <a:rPr lang="en-GB" dirty="0" smtClean="0"/>
              <a:t>Eugenics – the Nazi “Euthanasia” programme did not extend to Hungary. There </a:t>
            </a:r>
            <a:r>
              <a:rPr lang="en-GB" dirty="0"/>
              <a:t>was less concern about the </a:t>
            </a:r>
            <a:r>
              <a:rPr lang="en-GB" dirty="0" smtClean="0"/>
              <a:t>“control </a:t>
            </a:r>
            <a:r>
              <a:rPr lang="en-GB" dirty="0"/>
              <a:t>and </a:t>
            </a:r>
            <a:r>
              <a:rPr lang="en-GB" dirty="0" smtClean="0"/>
              <a:t>containment” </a:t>
            </a:r>
            <a:r>
              <a:rPr lang="en-GB" dirty="0"/>
              <a:t>of people with </a:t>
            </a:r>
            <a:r>
              <a:rPr lang="en-GB" dirty="0" smtClean="0"/>
              <a:t>learning disabilities.</a:t>
            </a:r>
          </a:p>
          <a:p>
            <a:r>
              <a:rPr lang="en-GB" dirty="0" smtClean="0"/>
              <a:t>People with disabilities are not part of the Holocaust history in Hungary. A </a:t>
            </a:r>
            <a:r>
              <a:rPr lang="en-GB" dirty="0"/>
              <a:t>recent </a:t>
            </a:r>
            <a:r>
              <a:rPr lang="en-GB" dirty="0" smtClean="0"/>
              <a:t>initiative to teach pupils and young people about the Euthanasia programme: </a:t>
            </a:r>
            <a:r>
              <a:rPr lang="en-GB" dirty="0"/>
              <a:t>http://www.mindeneletertek.hu/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History of Institutions in Hungary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Page </a:t>
            </a:r>
            <a:fld id="{CF7A9761-00C1-47E7-9EB2-863DCDBE31B7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093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258" y="548680"/>
            <a:ext cx="8291513" cy="576263"/>
          </a:xfrm>
        </p:spPr>
        <p:txBody>
          <a:bodyPr/>
          <a:lstStyle/>
          <a:p>
            <a:r>
              <a:rPr lang="en-GB" dirty="0" smtClean="0"/>
              <a:t>Between 1950-70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80821"/>
            <a:ext cx="7560840" cy="5255865"/>
          </a:xfrm>
        </p:spPr>
        <p:txBody>
          <a:bodyPr/>
          <a:lstStyle/>
          <a:p>
            <a:r>
              <a:rPr lang="en-GB" dirty="0" smtClean="0"/>
              <a:t>“Communist welfare state” based on the idea of full employment. </a:t>
            </a:r>
          </a:p>
          <a:p>
            <a:r>
              <a:rPr lang="en-GB" dirty="0" smtClean="0"/>
              <a:t>Disabled and vulnerable people did not fit into this (although many people in institutions worked). Pressure on families to move disabled family members into institutions.</a:t>
            </a:r>
            <a:endParaRPr lang="en-GB" dirty="0"/>
          </a:p>
          <a:p>
            <a:r>
              <a:rPr lang="en-GB" dirty="0" smtClean="0"/>
              <a:t>Looking after vulnerable people in institutions was seen as an opportunity to create employment in rural areas.</a:t>
            </a:r>
          </a:p>
          <a:p>
            <a:r>
              <a:rPr lang="en-GB" dirty="0" smtClean="0"/>
              <a:t>No purpose built institutions, they were created in nationalised buildings, often in rural areas, far from people’s homes. </a:t>
            </a:r>
          </a:p>
          <a:p>
            <a:r>
              <a:rPr lang="en-GB" dirty="0" smtClean="0"/>
              <a:t>These were not disability-specific and they were simply “warehousing” people.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History of Institutions in Hungary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Page </a:t>
            </a:r>
            <a:fld id="{CF7A9761-00C1-47E7-9EB2-863DCDBE31B7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934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Between 1970-89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96752"/>
            <a:ext cx="7488832" cy="5256584"/>
          </a:xfrm>
        </p:spPr>
        <p:txBody>
          <a:bodyPr/>
          <a:lstStyle/>
          <a:p>
            <a:r>
              <a:rPr lang="en-GB" dirty="0" smtClean="0"/>
              <a:t>Reorganisation in the 1970s. This meant moving people without much planning. </a:t>
            </a:r>
          </a:p>
          <a:p>
            <a:r>
              <a:rPr lang="en-GB" dirty="0" smtClean="0"/>
              <a:t>Three types of institutions created for people with learning disabilities:</a:t>
            </a:r>
          </a:p>
          <a:p>
            <a:pPr lvl="1"/>
            <a:r>
              <a:rPr lang="en-GB" dirty="0" smtClean="0"/>
              <a:t>Rehabilitation institution </a:t>
            </a:r>
          </a:p>
          <a:p>
            <a:pPr lvl="1"/>
            <a:r>
              <a:rPr lang="en-GB" dirty="0" smtClean="0"/>
              <a:t>Care institution</a:t>
            </a:r>
          </a:p>
          <a:p>
            <a:pPr lvl="1"/>
            <a:r>
              <a:rPr lang="en-GB" dirty="0" smtClean="0"/>
              <a:t>Institutions for children with severe disabilities (they were considered “uneducable” until 1993)</a:t>
            </a:r>
          </a:p>
          <a:p>
            <a:r>
              <a:rPr lang="en-GB" dirty="0" smtClean="0"/>
              <a:t>Number of places increased from a few thousand to about 10 thousand.</a:t>
            </a:r>
          </a:p>
          <a:p>
            <a:r>
              <a:rPr lang="en-GB" dirty="0" smtClean="0"/>
              <a:t>No community-based services </a:t>
            </a:r>
          </a:p>
          <a:p>
            <a:r>
              <a:rPr lang="en-GB" dirty="0" smtClean="0"/>
              <a:t>Ideas of deinstitutionalisation first appeared in the 1980s.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History of Institutions in Hungary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Page </a:t>
            </a:r>
            <a:fld id="{CF7A9761-00C1-47E7-9EB2-863DCDBE31B7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82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Institutions in the early 1990s </a:t>
            </a:r>
            <a:endParaRPr lang="en-GB" dirty="0"/>
          </a:p>
        </p:txBody>
      </p:sp>
      <p:pic>
        <p:nvPicPr>
          <p:cNvPr id="6" name="Content Placeholder 5" title="children in metal beds with high sides in a dormitory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2" y="1628800"/>
            <a:ext cx="3506375" cy="2803061"/>
          </a:xfrm>
        </p:spPr>
      </p:pic>
      <p:pic>
        <p:nvPicPr>
          <p:cNvPr id="8" name="Content Placeholder 7" title="children in metal beds packed into a dormitory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75" y="1628800"/>
            <a:ext cx="3456434" cy="276919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History of Institutions in Hungary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Page </a:t>
            </a:r>
            <a:fld id="{CF7A9761-00C1-47E7-9EB2-863DCDBE31B7}" type="slidenum">
              <a:rPr lang="en-GB" altLang="en-US" smtClean="0"/>
              <a:pPr/>
              <a:t>8</a:t>
            </a:fld>
            <a:endParaRPr lang="en-GB" altLang="en-US"/>
          </a:p>
        </p:txBody>
      </p:sp>
      <p:pic>
        <p:nvPicPr>
          <p:cNvPr id="1026" name="Picture 2" descr="C:\Users\avt\Dropbox\Work\Soros_kitagolas_fotok\01787.jpg" title="Institutions in the early 1990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2" y="4725144"/>
            <a:ext cx="1872208" cy="124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t\Dropbox\Work\Soros_kitagolas_fotok\01790.jpg" title="Institutions in the early 1990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64" y="4725144"/>
            <a:ext cx="1887786" cy="124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vt\Dropbox\Work\Soros_kitagolas_fotok\01789.jpg" title="Institutions in the early 1990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85" y="4725144"/>
            <a:ext cx="1872207" cy="124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vt\Dropbox\Work\Soros_kitagolas_fotok\01779.jpg" title="Institutions in the early 1990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25144"/>
            <a:ext cx="1868909" cy="124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23728" y="6237110"/>
            <a:ext cx="5245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latin typeface="Calibri" panose="020F0502020204030204" pitchFamily="34" charset="0"/>
              </a:rPr>
              <a:t>source: Hungarian Soros Foundation</a:t>
            </a:r>
            <a:endParaRPr lang="en-GB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1990s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27584" y="1484313"/>
            <a:ext cx="3920629" cy="4897437"/>
          </a:xfrm>
        </p:spPr>
        <p:txBody>
          <a:bodyPr/>
          <a:lstStyle/>
          <a:p>
            <a:r>
              <a:rPr lang="en-GB" dirty="0" smtClean="0"/>
              <a:t>New social policy preserved institutions.</a:t>
            </a:r>
          </a:p>
          <a:p>
            <a:r>
              <a:rPr lang="en-GB" dirty="0" smtClean="0"/>
              <a:t>Attempts to create alternatives to institutions: group homes, village communities. </a:t>
            </a:r>
          </a:p>
          <a:p>
            <a:r>
              <a:rPr lang="en-GB" dirty="0" smtClean="0"/>
              <a:t>Activism of parents and charities driven by discontent.</a:t>
            </a:r>
            <a:endParaRPr lang="en-GB" dirty="0"/>
          </a:p>
        </p:txBody>
      </p:sp>
      <p:pic>
        <p:nvPicPr>
          <p:cNvPr id="8" name="Content Placeholder 7" title="Four people standing outside a bungalow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89040"/>
            <a:ext cx="2968269" cy="194421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History of Institutions in Hungary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 smtClean="0"/>
              <a:t>Page </a:t>
            </a:r>
            <a:fld id="{CF7A9761-00C1-47E7-9EB2-863DCDBE31B7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2051" name="Picture 3" descr="C:\Users\avt\Downloads\tordas.jpg" title="a large institutional bui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13234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16016" y="6011415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</a:rPr>
              <a:t>Source: TASZ, Hungarian Soros Foundation</a:t>
            </a:r>
            <a:endParaRPr lang="en-GB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09168"/>
      </p:ext>
    </p:extLst>
  </p:cSld>
  <p:clrMapOvr>
    <a:masterClrMapping/>
  </p:clrMapOvr>
</p:sld>
</file>

<file path=ppt/theme/theme1.xml><?xml version="1.0" encoding="utf-8"?>
<a:theme xmlns:a="http://schemas.openxmlformats.org/drawingml/2006/main" name="bulletsandcolours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1931</TotalTime>
  <Words>1173</Words>
  <Application>Microsoft Office PowerPoint</Application>
  <PresentationFormat>On-screen Show (4:3)</PresentationFormat>
  <Paragraphs>126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Schoolbook</vt:lpstr>
      <vt:lpstr>Wingdings</vt:lpstr>
      <vt:lpstr>bulletsandcolours</vt:lpstr>
      <vt:lpstr>Custom Design</vt:lpstr>
      <vt:lpstr>The history of institutions in Hungary: what can we learn from it for the future?</vt:lpstr>
      <vt:lpstr>Outline</vt:lpstr>
      <vt:lpstr>About Hungary</vt:lpstr>
      <vt:lpstr>In the 19th century</vt:lpstr>
      <vt:lpstr>Before the 2nd World War</vt:lpstr>
      <vt:lpstr>Between 1950-70</vt:lpstr>
      <vt:lpstr>Between 1970-89</vt:lpstr>
      <vt:lpstr>Institutions in the early 1990s </vt:lpstr>
      <vt:lpstr>The 1990s</vt:lpstr>
      <vt:lpstr>The 2000s</vt:lpstr>
      <vt:lpstr>The 2010s </vt:lpstr>
      <vt:lpstr>Key issues</vt:lpstr>
      <vt:lpstr>Experiences of people moving out from an institution</vt:lpstr>
      <vt:lpstr>Experiences of people moving out from an institution</vt:lpstr>
      <vt:lpstr>Lessons and learning from other countries</vt:lpstr>
      <vt:lpstr>References</vt:lpstr>
      <vt:lpstr>PowerPoint Presentation</vt:lpstr>
    </vt:vector>
  </TitlesOfParts>
  <Company>University of Kent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institutions in Hungary</dc:title>
  <dc:subject>Overview of the history of institutions in Hungary</dc:subject>
  <dc:creator>Agnes Turnpenny, Gabor Petri, Julie Beadle-Brown</dc:creator>
  <cp:keywords>Agnes Turnpenny, Gabor Petri, Julie Beadle-Brown, Hungary, institutions learning, the future</cp:keywords>
  <dc:description>The history of institutions in Hungary: what can we learn from it for the future?</dc:description>
  <cp:lastModifiedBy>Tanya.Hames</cp:lastModifiedBy>
  <cp:revision>188</cp:revision>
  <cp:lastPrinted>2016-04-26T11:04:08Z</cp:lastPrinted>
  <dcterms:created xsi:type="dcterms:W3CDTF">2014-07-01T18:02:57Z</dcterms:created>
  <dcterms:modified xsi:type="dcterms:W3CDTF">2016-09-22T16:29:46Z</dcterms:modified>
</cp:coreProperties>
</file>