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5" r:id="rId1"/>
    <p:sldMasterId id="2147483669" r:id="rId2"/>
    <p:sldMasterId id="2147483670" r:id="rId3"/>
  </p:sldMasterIdLst>
  <p:notesMasterIdLst>
    <p:notesMasterId r:id="rId22"/>
  </p:notesMasterIdLst>
  <p:handoutMasterIdLst>
    <p:handoutMasterId r:id="rId23"/>
  </p:handoutMasterIdLst>
  <p:sldIdLst>
    <p:sldId id="256" r:id="rId4"/>
    <p:sldId id="271" r:id="rId5"/>
    <p:sldId id="257" r:id="rId6"/>
    <p:sldId id="277" r:id="rId7"/>
    <p:sldId id="274" r:id="rId8"/>
    <p:sldId id="269" r:id="rId9"/>
    <p:sldId id="279" r:id="rId10"/>
    <p:sldId id="263" r:id="rId11"/>
    <p:sldId id="275" r:id="rId12"/>
    <p:sldId id="282" r:id="rId13"/>
    <p:sldId id="284" r:id="rId14"/>
    <p:sldId id="285" r:id="rId15"/>
    <p:sldId id="291" r:id="rId16"/>
    <p:sldId id="286" r:id="rId17"/>
    <p:sldId id="278" r:id="rId18"/>
    <p:sldId id="287" r:id="rId19"/>
    <p:sldId id="290" r:id="rId20"/>
    <p:sldId id="261" r:id="rId21"/>
  </p:sldIdLst>
  <p:sldSz cx="9144000" cy="6858000" type="screen4x3"/>
  <p:notesSz cx="6815138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F5F5F"/>
    <a:srgbClr val="B2B2B2"/>
    <a:srgbClr val="0C2057"/>
    <a:srgbClr val="49CC71"/>
    <a:srgbClr val="00B08C"/>
    <a:srgbClr val="330F42"/>
    <a:srgbClr val="00364C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FD5EFAAD-0ECE-453E-9831-46B23BE46B34}">
      <p15:chartTrackingRefBased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68" y="-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3226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335" y="0"/>
            <a:ext cx="2953226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2"/>
            <a:ext cx="2953226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335" y="9443662"/>
            <a:ext cx="2953226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DB95F4-BC2B-D444-AE15-798378BC49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4351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3226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335" y="0"/>
            <a:ext cx="2953226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3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514" y="4722694"/>
            <a:ext cx="545211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53226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335" y="9443662"/>
            <a:ext cx="2953226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B393F9-CD75-4342-8728-C0AD367759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4484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/>
            <a:fld id="{2F146791-B569-4381-B76C-47F9CEFA8B33}" type="slidenum">
              <a:rPr lang="en-GB" sz="1200" smtClean="0">
                <a:latin typeface="Arial" charset="0"/>
                <a:cs typeface="Arial" charset="0"/>
              </a:rPr>
              <a:pPr eaLnBrk="1" hangingPunct="1"/>
              <a:t>11</a:t>
            </a:fld>
            <a:endParaRPr lang="en-GB" sz="1200" smtClean="0">
              <a:latin typeface="Arial" charset="0"/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2814"/>
            <a:ext cx="4999038" cy="4473575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850" y="287338"/>
            <a:ext cx="8569325" cy="4581525"/>
          </a:xfrm>
          <a:prstGeom prst="rect">
            <a:avLst/>
          </a:prstGeom>
          <a:solidFill>
            <a:srgbClr val="003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1287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7188" y="3068638"/>
            <a:ext cx="6400800" cy="576262"/>
          </a:xfrm>
        </p:spPr>
        <p:txBody>
          <a:bodyPr/>
          <a:lstStyle>
            <a:lvl1pPr marL="0" indent="0" algn="ctr">
              <a:buFont typeface="Wingdings" charset="0"/>
              <a:buNone/>
              <a:defRPr>
                <a:solidFill>
                  <a:srgbClr val="B2B2B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588125" y="57340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9CE83C-E03D-6348-853E-B3F17EBE2DF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1457" name="Picture 13" descr="footer logo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686" r="22731"/>
          <a:stretch/>
        </p:blipFill>
        <p:spPr bwMode="auto">
          <a:xfrm>
            <a:off x="1568824" y="5300663"/>
            <a:ext cx="2816411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 rot="5400000">
            <a:off x="4536281" y="800894"/>
            <a:ext cx="144463" cy="8569325"/>
          </a:xfrm>
          <a:prstGeom prst="rect">
            <a:avLst/>
          </a:prstGeom>
          <a:solidFill>
            <a:srgbClr val="00B08C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FinalProof (new)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3528" y="5301208"/>
            <a:ext cx="1152128" cy="13398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868406-99D9-0641-8C56-129306771D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466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404813"/>
            <a:ext cx="2070100" cy="5287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04813"/>
            <a:ext cx="6057900" cy="528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811F54-393E-3445-AFF0-5A9D98BCE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1957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188" y="1341438"/>
            <a:ext cx="8229600" cy="452596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8313" y="6245225"/>
            <a:ext cx="82073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5840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0DD75F-529A-DA45-BD53-CB726F7A6C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9913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121785-AF13-7D49-8E87-507B1C6F95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6607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DC3C65-7FD8-1B46-A19A-447B8287A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7370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341438"/>
            <a:ext cx="40640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341438"/>
            <a:ext cx="40640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BC975E-B851-554A-99FD-FE0599271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6385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70A8F7-7B49-C748-9006-6C9E54AF9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7148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25EFCC-5B4F-854B-A974-56DFB72639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4550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2BF7FA-3381-934B-8B21-E33CC2675A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762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8A625F-2A03-1B48-8CC1-5FEDBBBE34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908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59A8FC-CB73-B745-86E9-D59687BE81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3583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334D48-BC65-2D48-BDFE-5FE2B7307A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9993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C2C48F-DDD2-2141-AD1C-68371E9B4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1192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404813"/>
            <a:ext cx="2070100" cy="52562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04813"/>
            <a:ext cx="6057900" cy="525621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CC8B03-D14C-F24B-9185-8E64E6FFA7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544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FB87C-2328-FC4D-9F02-651CE4B49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1323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0585D-F0F3-C94E-B732-F77B27C7F6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8532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FBFB1-0256-DD40-8F41-383F5EED05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2706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781300"/>
            <a:ext cx="4038600" cy="820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2781300"/>
            <a:ext cx="4038600" cy="820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1CBF6-3C37-6F49-8092-15FB2DB611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7676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6AD5B-F346-5D40-B138-2E73A43F42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6108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0F8E0-8ED4-C646-909F-9815B2251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204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3731E2-DAD0-1948-B3E4-A70772FF7D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4200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38F2C-BBAF-204D-9869-5DDBDC7F5A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6395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07BE2-418C-8D4E-93EA-C1F28D8BAD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2101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C4A51-44D9-C24D-8150-AB15F73B96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8827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C646B-8793-3F41-A10C-1321B5AEEE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4012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1484313"/>
            <a:ext cx="2057400" cy="21177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484313"/>
            <a:ext cx="6019800" cy="21177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AC9EE-6E43-1349-A7B4-404BF3D02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33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064000" cy="4424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064000" cy="4424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D1507-4358-9244-93DC-AA4C87CD8B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89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1E4BED-4026-A24F-8E0A-63DA9675E8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560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9A5027-F3D0-154E-8EA6-E5A90EE5E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091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915F30-79F4-5E4D-9D4E-8BD8AB36B9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121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8055CB-9D85-9045-86B0-2ACA647CB8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491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954CD2-E45F-E24C-B128-154077944F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119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280400" cy="442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87900" y="6237288"/>
            <a:ext cx="2133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04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04813"/>
            <a:ext cx="75612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72450" y="333375"/>
            <a:ext cx="503238" cy="863600"/>
          </a:xfrm>
          <a:prstGeom prst="rect">
            <a:avLst/>
          </a:prstGeom>
          <a:solidFill>
            <a:srgbClr val="0C2057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en-US">
              <a:solidFill>
                <a:srgbClr val="0C2057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2" name="Rectangle 10"/>
          <p:cNvSpPr/>
          <p:nvPr/>
        </p:nvSpPr>
        <p:spPr>
          <a:xfrm>
            <a:off x="395288" y="333375"/>
            <a:ext cx="73025" cy="863600"/>
          </a:xfrm>
          <a:prstGeom prst="rect">
            <a:avLst/>
          </a:prstGeom>
          <a:solidFill>
            <a:srgbClr val="00B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37288"/>
            <a:ext cx="1701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3A8E468-2D1C-334D-81D1-7A60AF275F7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9" descr="FinalProof (new)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3528" y="5552426"/>
            <a:ext cx="936104" cy="10886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70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64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64C"/>
          </a:solidFill>
          <a:latin typeface="Myriad Pro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64C"/>
          </a:solidFill>
          <a:latin typeface="Myriad Pro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64C"/>
          </a:solidFill>
          <a:latin typeface="Myriad Pro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64C"/>
          </a:solidFill>
          <a:latin typeface="Myriad Pro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64C"/>
          </a:solidFill>
          <a:latin typeface="Myriad Pro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64C"/>
          </a:solidFill>
          <a:latin typeface="Myriad Pro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64C"/>
          </a:solidFill>
          <a:latin typeface="Myriad Pro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64C"/>
          </a:solidFill>
          <a:latin typeface="Myriad Pro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8C"/>
        </a:buClr>
        <a:buFont typeface="Wingdings" charset="0"/>
        <a:buChar char="§"/>
        <a:defRPr sz="28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9CC71"/>
        </a:buClr>
        <a:buFont typeface="Wingdings" charset="0"/>
        <a:buChar char="§"/>
        <a:defRPr sz="2800">
          <a:solidFill>
            <a:srgbClr val="5F5F5F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8C"/>
        </a:buClr>
        <a:buFont typeface="Wingdings" charset="0"/>
        <a:buChar char="§"/>
        <a:defRPr sz="2400">
          <a:solidFill>
            <a:srgbClr val="5F5F5F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49CC71"/>
        </a:buClr>
        <a:buFont typeface="Wingdings" charset="0"/>
        <a:buChar char="§"/>
        <a:defRPr sz="2000">
          <a:solidFill>
            <a:srgbClr val="5F5F5F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8C"/>
        </a:buClr>
        <a:buFont typeface="Wingdings" charset="0"/>
        <a:buChar char="§"/>
        <a:defRPr sz="2000">
          <a:solidFill>
            <a:srgbClr val="5F5F5F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B08C"/>
        </a:buClr>
        <a:buFont typeface="Wingdings" charset="0"/>
        <a:buChar char="§"/>
        <a:defRPr sz="2000">
          <a:solidFill>
            <a:srgbClr val="5F5F5F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B08C"/>
        </a:buClr>
        <a:buFont typeface="Wingdings" charset="0"/>
        <a:buChar char="§"/>
        <a:defRPr sz="2000">
          <a:solidFill>
            <a:srgbClr val="5F5F5F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B08C"/>
        </a:buClr>
        <a:buFont typeface="Wingdings" charset="0"/>
        <a:buChar char="§"/>
        <a:defRPr sz="2000">
          <a:solidFill>
            <a:srgbClr val="5F5F5F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B08C"/>
        </a:buClr>
        <a:buFont typeface="Wingdings" charset="0"/>
        <a:buChar char="§"/>
        <a:defRPr sz="2000">
          <a:solidFill>
            <a:srgbClr val="5F5F5F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0036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41438"/>
            <a:ext cx="82804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92725" y="6165850"/>
            <a:ext cx="2133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04813"/>
            <a:ext cx="75612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165850"/>
            <a:ext cx="11969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D3F14CC-606E-F249-8E30-E3833BCAA8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72450" y="333375"/>
            <a:ext cx="503238" cy="863600"/>
          </a:xfrm>
          <a:prstGeom prst="rect">
            <a:avLst/>
          </a:prstGeom>
          <a:solidFill>
            <a:srgbClr val="00B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srgbClr val="0C2057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95288" y="333375"/>
            <a:ext cx="73025" cy="863600"/>
          </a:xfrm>
          <a:prstGeom prst="rect">
            <a:avLst/>
          </a:prstGeom>
          <a:solidFill>
            <a:srgbClr val="49CC7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Innogen Logo (for dark backgrounds)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5536" y="5733256"/>
            <a:ext cx="874060" cy="10144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yriad Pro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yriad Pro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yriad Pro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yriad Pro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yriad Pro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yriad Pro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yriad Pro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yriad Pro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B08C"/>
        </a:buClr>
        <a:buFont typeface="Wingdings" charset="0"/>
        <a:buChar char="§"/>
        <a:defRPr sz="2800">
          <a:solidFill>
            <a:srgbClr val="B2B2B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49CC71"/>
        </a:buClr>
        <a:buFont typeface="Wingdings" charset="0"/>
        <a:buChar char="§"/>
        <a:defRPr sz="2800">
          <a:solidFill>
            <a:srgbClr val="B2B2B2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B08C"/>
        </a:buClr>
        <a:buFont typeface="Wingdings" charset="0"/>
        <a:buChar char="§"/>
        <a:defRPr sz="2400">
          <a:solidFill>
            <a:srgbClr val="B2B2B2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49CC71"/>
        </a:buClr>
        <a:buFont typeface="Wingdings" charset="0"/>
        <a:buChar char="§"/>
        <a:defRPr sz="2000">
          <a:solidFill>
            <a:srgbClr val="B2B2B2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B08C"/>
        </a:buClr>
        <a:buFont typeface="Wingdings" charset="0"/>
        <a:buChar char="§"/>
        <a:defRPr sz="2000">
          <a:solidFill>
            <a:srgbClr val="B2B2B2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08C"/>
        </a:buClr>
        <a:buFont typeface="Wingdings" charset="0"/>
        <a:buChar char="§"/>
        <a:defRPr sz="2000">
          <a:solidFill>
            <a:srgbClr val="B2B2B2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08C"/>
        </a:buClr>
        <a:buFont typeface="Wingdings" charset="0"/>
        <a:buChar char="§"/>
        <a:defRPr sz="2000">
          <a:solidFill>
            <a:srgbClr val="B2B2B2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08C"/>
        </a:buClr>
        <a:buFont typeface="Wingdings" charset="0"/>
        <a:buChar char="§"/>
        <a:defRPr sz="2000">
          <a:solidFill>
            <a:srgbClr val="B2B2B2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08C"/>
        </a:buClr>
        <a:buFont typeface="Wingdings" charset="0"/>
        <a:buChar char="§"/>
        <a:defRPr sz="2000">
          <a:solidFill>
            <a:srgbClr val="B2B2B2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850" y="287338"/>
            <a:ext cx="8569325" cy="4581525"/>
          </a:xfrm>
          <a:prstGeom prst="rect">
            <a:avLst/>
          </a:prstGeom>
          <a:solidFill>
            <a:srgbClr val="003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16688" y="57340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A83C7DA-99AD-2344-8CF6-A3DC216190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5400000">
            <a:off x="4537075" y="800100"/>
            <a:ext cx="142875" cy="8569325"/>
          </a:xfrm>
          <a:prstGeom prst="rect">
            <a:avLst/>
          </a:prstGeom>
          <a:solidFill>
            <a:srgbClr val="00B08C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589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4843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58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781300"/>
            <a:ext cx="82296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5901" name="Picture 13" descr="footer logos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117" r="23016"/>
          <a:stretch/>
        </p:blipFill>
        <p:spPr bwMode="auto">
          <a:xfrm>
            <a:off x="1538941" y="5300663"/>
            <a:ext cx="2831354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inalProof (new)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3528" y="5301208"/>
            <a:ext cx="1152128" cy="13398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3B97F51-2BCF-D949-AC58-B666F1E205C2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Biotechnology, </a:t>
            </a:r>
            <a:r>
              <a:rPr lang="en-US" dirty="0" err="1" smtClean="0"/>
              <a:t>bioeconomy</a:t>
            </a:r>
            <a:r>
              <a:rPr lang="en-US" dirty="0" smtClean="0"/>
              <a:t> and the global economy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Wield	</a:t>
            </a:r>
            <a:r>
              <a:rPr lang="en-US" dirty="0" err="1" smtClean="0"/>
              <a:t>Globelics</a:t>
            </a:r>
            <a:r>
              <a:rPr lang="en-US" dirty="0" smtClean="0"/>
              <a:t>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990600" y="1447800"/>
            <a:ext cx="6537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ea typeface="ＭＳ Ｐゴシック" pitchFamily="34" charset="-128"/>
              </a:rPr>
              <a:t>Total NIH spending, 1936-2011 in 2011 dollars=$792 billion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6600"/>
                </a:solidFill>
                <a:ea typeface="ＭＳ Ｐゴシック" pitchFamily="34" charset="-128"/>
              </a:rPr>
              <a:t>NIH budget for 2012=$30.9 billion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0" y="6488113"/>
            <a:ext cx="4427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ea typeface="ＭＳ Ｐゴシック" pitchFamily="34" charset="-128"/>
              </a:rPr>
              <a:t>Source: http://officeofbudget.od.nih.gov/approp_hist.html</a:t>
            </a:r>
            <a:r>
              <a:rPr lang="en-US" altLang="en-US" sz="1400">
                <a:ea typeface="ＭＳ Ｐゴシック" pitchFamily="34" charset="-128"/>
              </a:rPr>
              <a:t> </a:t>
            </a:r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746125" y="188913"/>
            <a:ext cx="77866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400" b="1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National Institutes of Health budgets 1938-2011</a:t>
            </a:r>
          </a:p>
          <a:p>
            <a:pPr eaLnBrk="1" hangingPunct="1">
              <a:defRPr/>
            </a:pPr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49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45001" y="1365250"/>
            <a:ext cx="3625850" cy="1590675"/>
          </a:xfrm>
          <a:prstGeom prst="rect">
            <a:avLst/>
          </a:prstGeom>
          <a:solidFill>
            <a:srgbClr val="FFCC99"/>
          </a:solidFill>
          <a:ln w="38100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D5F53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 marL="177800" indent="-17780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GB" sz="1400" b="1" dirty="0">
                <a:latin typeface="Arial" charset="0"/>
                <a:cs typeface="Arial" charset="0"/>
              </a:rPr>
              <a:t>Policy makers and government:</a:t>
            </a:r>
          </a:p>
          <a:p>
            <a:pPr>
              <a:buFont typeface="Symbol" pitchFamily="18" charset="2"/>
              <a:buChar char="·"/>
            </a:pPr>
            <a:r>
              <a:rPr lang="en-GB" sz="1400" dirty="0">
                <a:latin typeface="Arial" charset="0"/>
                <a:cs typeface="Arial" charset="0"/>
              </a:rPr>
              <a:t>respond to new products and processes from industry</a:t>
            </a:r>
          </a:p>
          <a:p>
            <a:pPr>
              <a:buFont typeface="Symbol" pitchFamily="18" charset="2"/>
              <a:buChar char="·"/>
            </a:pPr>
            <a:r>
              <a:rPr lang="en-GB" sz="1400" dirty="0">
                <a:latin typeface="Arial" charset="0"/>
                <a:cs typeface="Arial" charset="0"/>
              </a:rPr>
              <a:t>licence and regulate products and processes, set standards and penalties</a:t>
            </a:r>
          </a:p>
          <a:p>
            <a:pPr>
              <a:buFont typeface="Symbol" pitchFamily="18" charset="2"/>
              <a:buChar char="·"/>
            </a:pPr>
            <a:r>
              <a:rPr lang="en-GB" sz="1400" dirty="0">
                <a:latin typeface="Arial" charset="0"/>
                <a:cs typeface="Arial" charset="0"/>
              </a:rPr>
              <a:t>respond to public interests and concerns</a:t>
            </a:r>
          </a:p>
          <a:p>
            <a:pPr>
              <a:buFont typeface="Symbol" pitchFamily="18" charset="2"/>
              <a:buChar char="·"/>
            </a:pPr>
            <a:r>
              <a:rPr lang="en-GB" sz="1400" dirty="0">
                <a:latin typeface="Arial" charset="0"/>
                <a:cs typeface="Arial" charset="0"/>
              </a:rPr>
              <a:t>balance industry/public interests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456113" y="3919538"/>
            <a:ext cx="3616325" cy="1803400"/>
          </a:xfrm>
          <a:prstGeom prst="rect">
            <a:avLst/>
          </a:prstGeom>
          <a:solidFill>
            <a:srgbClr val="FFCC99"/>
          </a:solidFill>
          <a:ln w="38100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D5F53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 marL="177800" indent="-17780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GB" sz="1400" b="1" dirty="0">
                <a:latin typeface="Arial" charset="0"/>
                <a:cs typeface="Arial" charset="0"/>
              </a:rPr>
              <a:t>Members of the public and stakeholder </a:t>
            </a:r>
          </a:p>
          <a:p>
            <a:r>
              <a:rPr lang="en-GB" sz="1400" b="1" dirty="0">
                <a:latin typeface="Arial" charset="0"/>
                <a:cs typeface="Arial" charset="0"/>
              </a:rPr>
              <a:t>groups:</a:t>
            </a:r>
            <a:endParaRPr lang="en-GB" sz="1400" dirty="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Char char="·"/>
            </a:pPr>
            <a:r>
              <a:rPr lang="en-GB" sz="1400" dirty="0">
                <a:latin typeface="Arial" charset="0"/>
                <a:cs typeface="Arial" charset="0"/>
              </a:rPr>
              <a:t>exert political influence</a:t>
            </a:r>
          </a:p>
          <a:p>
            <a:pPr>
              <a:buFont typeface="Symbol" pitchFamily="18" charset="2"/>
              <a:buChar char="·"/>
            </a:pPr>
            <a:r>
              <a:rPr lang="en-GB" sz="1400" dirty="0">
                <a:latin typeface="Arial" charset="0"/>
                <a:cs typeface="Arial" charset="0"/>
              </a:rPr>
              <a:t>beneficiaries of new products and processes</a:t>
            </a:r>
          </a:p>
          <a:p>
            <a:pPr>
              <a:buFont typeface="Symbol" pitchFamily="18" charset="2"/>
              <a:buChar char="·"/>
            </a:pPr>
            <a:r>
              <a:rPr lang="en-GB" sz="1400" dirty="0">
                <a:latin typeface="Arial" charset="0"/>
                <a:cs typeface="Arial" charset="0"/>
              </a:rPr>
              <a:t>selective bearers of some risks</a:t>
            </a:r>
          </a:p>
          <a:p>
            <a:pPr>
              <a:buFont typeface="Symbol" pitchFamily="18" charset="2"/>
              <a:buChar char="·"/>
            </a:pPr>
            <a:r>
              <a:rPr lang="en-GB" sz="1400" dirty="0">
                <a:latin typeface="Arial" charset="0"/>
                <a:cs typeface="Arial" charset="0"/>
              </a:rPr>
              <a:t>motivations often based on values and ideology, rather than self interest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33463" y="2620963"/>
            <a:ext cx="2719387" cy="1803400"/>
          </a:xfrm>
          <a:prstGeom prst="rect">
            <a:avLst/>
          </a:prstGeom>
          <a:solidFill>
            <a:srgbClr val="FFCC99"/>
          </a:solidFill>
          <a:ln w="38100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D5F53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>
            <a:lvl1pPr marL="177800" indent="-17780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GB" sz="1400" b="1">
                <a:latin typeface="Arial" charset="0"/>
                <a:cs typeface="Arial" charset="0"/>
              </a:rPr>
              <a:t>Innovation communities:</a:t>
            </a:r>
            <a:endParaRPr lang="en-GB" sz="140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Char char="·"/>
            </a:pPr>
            <a:r>
              <a:rPr lang="en-GB" sz="1400">
                <a:latin typeface="Arial" charset="0"/>
                <a:cs typeface="Arial" charset="0"/>
              </a:rPr>
              <a:t>generate new ideas, processes and products </a:t>
            </a:r>
          </a:p>
          <a:p>
            <a:pPr>
              <a:buFont typeface="Symbol" pitchFamily="18" charset="2"/>
              <a:buChar char="·"/>
            </a:pPr>
            <a:r>
              <a:rPr lang="en-GB" sz="1400">
                <a:latin typeface="Arial" charset="0"/>
                <a:cs typeface="Arial" charset="0"/>
              </a:rPr>
              <a:t>satisfy customers</a:t>
            </a:r>
          </a:p>
          <a:p>
            <a:pPr>
              <a:buFont typeface="Symbol" pitchFamily="18" charset="2"/>
              <a:buChar char="·"/>
            </a:pPr>
            <a:r>
              <a:rPr lang="en-GB" sz="1400">
                <a:latin typeface="Arial" charset="0"/>
                <a:cs typeface="Arial" charset="0"/>
              </a:rPr>
              <a:t>generate profits</a:t>
            </a:r>
          </a:p>
          <a:p>
            <a:pPr>
              <a:buFont typeface="Symbol" pitchFamily="18" charset="2"/>
              <a:buChar char="·"/>
            </a:pPr>
            <a:r>
              <a:rPr lang="en-GB" sz="1400">
                <a:latin typeface="Arial" charset="0"/>
                <a:cs typeface="Arial" charset="0"/>
              </a:rPr>
              <a:t>generate risks and costs to themselves and others (policy and public communities)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 rot="5400000">
            <a:off x="5603082" y="3299619"/>
            <a:ext cx="795337" cy="257175"/>
          </a:xfrm>
          <a:prstGeom prst="leftRightArrow">
            <a:avLst>
              <a:gd name="adj1" fmla="val 50000"/>
              <a:gd name="adj2" fmla="val 6185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8202744">
            <a:off x="3748088" y="2827338"/>
            <a:ext cx="795337" cy="257175"/>
          </a:xfrm>
          <a:prstGeom prst="leftRightArrow">
            <a:avLst>
              <a:gd name="adj1" fmla="val 50000"/>
              <a:gd name="adj2" fmla="val 6185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rot="13397256" flipV="1">
            <a:off x="3679825" y="4662488"/>
            <a:ext cx="795338" cy="257175"/>
          </a:xfrm>
          <a:prstGeom prst="leftRightArrow">
            <a:avLst>
              <a:gd name="adj1" fmla="val 50000"/>
              <a:gd name="adj2" fmla="val 6185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06400" y="333374"/>
            <a:ext cx="60848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 sz="2400" dirty="0">
              <a:solidFill>
                <a:srgbClr val="9900FF"/>
              </a:solidFill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Innogen</a:t>
            </a:r>
            <a:r>
              <a:rPr lang="en-GB" dirty="0" smtClean="0"/>
              <a:t> triangle: systemic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77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altLang="en-US" sz="3400" smtClean="0"/>
              <a:t>Rule change - orphan drugs</a:t>
            </a:r>
          </a:p>
        </p:txBody>
      </p:sp>
      <p:graphicFrame>
        <p:nvGraphicFramePr>
          <p:cNvPr id="15426" name="Group 66"/>
          <p:cNvGraphicFramePr>
            <a:graphicFrameLocks noGrp="1"/>
          </p:cNvGraphicFramePr>
          <p:nvPr>
            <p:ph idx="1"/>
          </p:nvPr>
        </p:nvGraphicFramePr>
        <p:xfrm>
          <a:off x="1042988" y="1484313"/>
          <a:ext cx="7416800" cy="3870326"/>
        </p:xfrm>
        <a:graphic>
          <a:graphicData uri="http://schemas.openxmlformats.org/drawingml/2006/table">
            <a:tbl>
              <a:tblPr/>
              <a:tblGrid>
                <a:gridCol w="1370012"/>
                <a:gridCol w="1873250"/>
                <a:gridCol w="1384300"/>
                <a:gridCol w="1481138"/>
                <a:gridCol w="1308100"/>
              </a:tblGrid>
              <a:tr h="154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9CA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Designations </a:t>
                      </a:r>
                      <a:b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1983-2011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9CA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Approvals1983-2011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9CA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9CA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OD % of revenue 2009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9CA3"/>
                    </a:solidFill>
                  </a:tcPr>
                </a:tc>
              </a:tr>
              <a:tr h="468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Pfizer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Amgen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63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Roche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Genentech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67 (2008)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6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Novartis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Genzyme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63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GSK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Biogen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6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51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Chronic disease drivers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Health </a:t>
            </a:r>
            <a:r>
              <a:rPr lang="en-GB" dirty="0" smtClean="0"/>
              <a:t>systems organisation</a:t>
            </a:r>
          </a:p>
          <a:p>
            <a:r>
              <a:rPr lang="en-GB" dirty="0" smtClean="0"/>
              <a:t>Generic drugs</a:t>
            </a:r>
          </a:p>
          <a:p>
            <a:r>
              <a:rPr lang="en-GB" dirty="0" smtClean="0"/>
              <a:t>Innovation capability – imitation, and incremental innovation towards more disruptive innovation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8A625F-2A03-1B48-8CC1-5FEDBBBE34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6514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altLang="en-US" sz="3400" smtClean="0"/>
              <a:t>Rule changes – PPPs</a:t>
            </a:r>
            <a:br>
              <a:rPr lang="en-GB" altLang="en-US" sz="3400" smtClean="0"/>
            </a:br>
            <a:r>
              <a:rPr lang="en-GB" altLang="en-US" sz="3400" smtClean="0"/>
              <a:t>IAVI:  nexus of development, innovation &amp; product development</a:t>
            </a: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684213" y="2205038"/>
            <a:ext cx="2016125" cy="3216275"/>
          </a:xfrm>
          <a:prstGeom prst="rect">
            <a:avLst/>
          </a:prstGeom>
          <a:solidFill>
            <a:srgbClr val="439CA3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2000"/>
              </a:lnSpc>
              <a:spcBef>
                <a:spcPct val="50000"/>
              </a:spcBef>
              <a:defRPr/>
            </a:pP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Development,  Capacity building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Aims:</a:t>
            </a:r>
            <a:r>
              <a:rPr lang="en-GB" altLang="en-US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altLang="en-US" b="1" smtClean="0">
                <a:solidFill>
                  <a:schemeClr val="bg1"/>
                </a:solidFill>
                <a:cs typeface="Times New Roman" pitchFamily="18" charset="0"/>
              </a:rPr>
              <a:t>diffuse, multisectoral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Assessment:</a:t>
            </a:r>
            <a:r>
              <a:rPr lang="en-GB" altLang="en-US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altLang="en-US" b="1" smtClean="0">
                <a:solidFill>
                  <a:schemeClr val="bg1"/>
                </a:solidFill>
                <a:cs typeface="Times New Roman" pitchFamily="18" charset="0"/>
              </a:rPr>
              <a:t>qualitative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Approach:</a:t>
            </a:r>
            <a:r>
              <a:rPr lang="en-GB" altLang="en-US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altLang="en-US" b="1" smtClean="0">
                <a:solidFill>
                  <a:schemeClr val="bg1"/>
                </a:solidFill>
                <a:cs typeface="Times New Roman" pitchFamily="18" charset="0"/>
              </a:rPr>
              <a:t>complex, ad hoc, reactive</a:t>
            </a: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3779838" y="2852738"/>
            <a:ext cx="1709737" cy="2122487"/>
          </a:xfrm>
          <a:prstGeom prst="rect">
            <a:avLst/>
          </a:prstGeom>
          <a:solidFill>
            <a:srgbClr val="44949A">
              <a:alpha val="73000"/>
            </a:srgbClr>
          </a:solidFill>
          <a:ln w="19050">
            <a:solidFill>
              <a:srgbClr val="002AB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GB" altLang="en-US" sz="2400" smtClean="0">
              <a:latin typeface="Tahoma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IAVI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GB" altLang="en-US" sz="4000" b="1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" pitchFamily="2" charset="0"/>
              <a:cs typeface="Times New Roman" pitchFamily="18" charset="0"/>
            </a:endParaRP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4103688" y="5056188"/>
            <a:ext cx="1081087" cy="904875"/>
          </a:xfrm>
          <a:prstGeom prst="rect">
            <a:avLst/>
          </a:prstGeom>
          <a:solidFill>
            <a:srgbClr val="7BBEC3">
              <a:alpha val="49001"/>
            </a:srgbClr>
          </a:solidFill>
          <a:ln w="19050">
            <a:solidFill>
              <a:srgbClr val="002AB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Times New Roman" pitchFamily="18" charset="0"/>
              </a:rPr>
              <a:t/>
            </a:r>
            <a:br>
              <a:rPr lang="en-GB" altLang="en-US" sz="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Times New Roman" pitchFamily="18" charset="0"/>
              </a:rPr>
            </a:br>
            <a:r>
              <a:rPr lang="en-GB" altLang="en-US" b="1" smtClean="0">
                <a:solidFill>
                  <a:srgbClr val="000066"/>
                </a:solidFill>
                <a:cs typeface="Times New Roman" pitchFamily="18" charset="0"/>
              </a:rPr>
              <a:t>Fund raising</a:t>
            </a:r>
            <a:br>
              <a:rPr lang="en-GB" altLang="en-US" b="1" smtClean="0">
                <a:solidFill>
                  <a:srgbClr val="000066"/>
                </a:solidFill>
                <a:cs typeface="Times New Roman" pitchFamily="18" charset="0"/>
              </a:rPr>
            </a:br>
            <a:endParaRPr lang="en-GB" altLang="en-US" sz="800" b="1" smtClean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2484438" y="4076700"/>
            <a:ext cx="1511300" cy="660400"/>
          </a:xfrm>
          <a:prstGeom prst="rect">
            <a:avLst/>
          </a:prstGeom>
          <a:solidFill>
            <a:srgbClr val="7BBEC3">
              <a:alpha val="50980"/>
            </a:srgbClr>
          </a:solidFill>
          <a:ln w="19050">
            <a:solidFill>
              <a:srgbClr val="002AB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000066"/>
                </a:solidFill>
                <a:cs typeface="Times New Roman" pitchFamily="18" charset="0"/>
              </a:rPr>
              <a:t>Capacity building</a:t>
            </a: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6732588" y="1989138"/>
            <a:ext cx="2116137" cy="3967162"/>
          </a:xfrm>
          <a:prstGeom prst="rect">
            <a:avLst/>
          </a:prstGeom>
          <a:solidFill>
            <a:srgbClr val="439CA3">
              <a:alpha val="98000"/>
            </a:srgbClr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Product-based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Innovation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Aims:  product &amp; market oriented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Assessment: quantitative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Innovation system based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Approach: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Autonomous action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5219700" y="4365625"/>
            <a:ext cx="1619250" cy="660400"/>
          </a:xfrm>
          <a:prstGeom prst="rect">
            <a:avLst/>
          </a:prstGeom>
          <a:solidFill>
            <a:srgbClr val="7BBEC3">
              <a:alpha val="87057"/>
            </a:srgbClr>
          </a:solidFill>
          <a:ln w="19050">
            <a:solidFill>
              <a:srgbClr val="002AB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000066"/>
                </a:solidFill>
                <a:cs typeface="Times New Roman" pitchFamily="18" charset="0"/>
              </a:rPr>
              <a:t>Funding of trials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5003800" y="2763838"/>
            <a:ext cx="1584325" cy="385762"/>
          </a:xfrm>
          <a:prstGeom prst="rect">
            <a:avLst/>
          </a:prstGeom>
          <a:solidFill>
            <a:srgbClr val="7BBEC3">
              <a:alpha val="87057"/>
            </a:srgbClr>
          </a:solidFill>
          <a:ln w="19050">
            <a:solidFill>
              <a:srgbClr val="002AB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000066"/>
                </a:solidFill>
                <a:cs typeface="Times New Roman" pitchFamily="18" charset="0"/>
              </a:rPr>
              <a:t>Advocacy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67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Drivers for north-south cooperation in biotech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Capacity building (to extend ability to address health problems); individual, organisational and institutional development</a:t>
            </a:r>
          </a:p>
          <a:p>
            <a:r>
              <a:rPr lang="en-GB" dirty="0" smtClean="0"/>
              <a:t>Economic development (goals driven more by economic than purely altruistic)</a:t>
            </a:r>
          </a:p>
          <a:p>
            <a:r>
              <a:rPr lang="en-GB" dirty="0" smtClean="0"/>
              <a:t>Access to research material (</a:t>
            </a:r>
            <a:r>
              <a:rPr lang="en-GB" dirty="0" err="1" smtClean="0"/>
              <a:t>eg</a:t>
            </a:r>
            <a:r>
              <a:rPr lang="en-GB" dirty="0" smtClean="0"/>
              <a:t> biodiversity, clinical trials)</a:t>
            </a:r>
          </a:p>
          <a:p>
            <a:r>
              <a:rPr lang="en-GB" dirty="0" smtClean="0"/>
              <a:t>Access to expertise and technologies </a:t>
            </a:r>
          </a:p>
          <a:p>
            <a:pPr marL="0" indent="0">
              <a:buNone/>
            </a:pPr>
            <a:r>
              <a:rPr lang="en-GB" dirty="0" smtClean="0"/>
              <a:t>                          Source: </a:t>
            </a:r>
            <a:r>
              <a:rPr lang="en-GB" dirty="0" err="1" smtClean="0"/>
              <a:t>Thorsteindottir</a:t>
            </a:r>
            <a:r>
              <a:rPr lang="en-GB" dirty="0" smtClean="0"/>
              <a:t> et al, 2011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8A625F-2A03-1B48-8CC1-5FEDBBBE341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7760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lessons from Cuba for those developing biotech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Focus </a:t>
            </a:r>
            <a:r>
              <a:rPr lang="en-GB" dirty="0" smtClean="0"/>
              <a:t>on local health needs </a:t>
            </a:r>
          </a:p>
          <a:p>
            <a:r>
              <a:rPr lang="en-GB" dirty="0" smtClean="0"/>
              <a:t>Focus on product development, not just basic science</a:t>
            </a:r>
          </a:p>
          <a:p>
            <a:r>
              <a:rPr lang="en-GB" dirty="0" smtClean="0"/>
              <a:t>Cuban institutions cover a broad range of actors – they integrate varied actors</a:t>
            </a:r>
          </a:p>
          <a:p>
            <a:r>
              <a:rPr lang="en-GB" dirty="0" smtClean="0"/>
              <a:t>Strategic control of resources: financial and organisational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8A625F-2A03-1B48-8CC1-5FEDBBBE341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3042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20" y="49392"/>
            <a:ext cx="2857500" cy="594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1920" y="5241482"/>
            <a:ext cx="5040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http://www.palgrave.com/page/detail/making-medicines-in-africa-maureen-mackintosh/?sf1=barcode&amp;st1=9781137546463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873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638C-1958-D247-AE18-0C2185E2D267}" type="slidenum">
              <a:rPr lang="en-US"/>
              <a:pPr/>
              <a:t>18</a:t>
            </a:fld>
            <a:endParaRPr lang="en-US"/>
          </a:p>
        </p:txBody>
      </p:sp>
      <p:sp>
        <p:nvSpPr>
          <p:cNvPr id="105476" name="Title 11"/>
          <p:cNvSpPr>
            <a:spLocks/>
          </p:cNvSpPr>
          <p:nvPr/>
        </p:nvSpPr>
        <p:spPr bwMode="auto">
          <a:xfrm>
            <a:off x="323850" y="1268413"/>
            <a:ext cx="84963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rgbClr val="FFFFFF"/>
                </a:solidFill>
                <a:latin typeface="Myriad Pro" charset="0"/>
              </a:rPr>
              <a:t>Thanks to </a:t>
            </a:r>
            <a:r>
              <a:rPr lang="en-US" sz="4400" dirty="0" err="1" smtClean="0">
                <a:solidFill>
                  <a:srgbClr val="FFFFFF"/>
                </a:solidFill>
                <a:latin typeface="Myriad Pro" charset="0"/>
              </a:rPr>
              <a:t>Innogen</a:t>
            </a:r>
            <a:r>
              <a:rPr lang="en-US" sz="4400" dirty="0" smtClean="0">
                <a:solidFill>
                  <a:srgbClr val="FFFFFF"/>
                </a:solidFill>
                <a:latin typeface="Myriad Pro" charset="0"/>
              </a:rPr>
              <a:t> researchers for research results and to UK ESRC for financial support</a:t>
            </a:r>
            <a:endParaRPr lang="en-US" sz="4400" dirty="0">
              <a:solidFill>
                <a:srgbClr val="FFFFFF"/>
              </a:solidFill>
              <a:latin typeface="Myriad Pro" charset="0"/>
            </a:endParaRPr>
          </a:p>
        </p:txBody>
      </p:sp>
      <p:sp>
        <p:nvSpPr>
          <p:cNvPr id="13" name="Subtitle 12"/>
          <p:cNvSpPr>
            <a:spLocks/>
          </p:cNvSpPr>
          <p:nvPr/>
        </p:nvSpPr>
        <p:spPr bwMode="auto">
          <a:xfrm>
            <a:off x="323850" y="3213100"/>
            <a:ext cx="84963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457200">
              <a:spcBef>
                <a:spcPct val="20000"/>
              </a:spcBef>
            </a:pPr>
            <a:endParaRPr lang="en-US" sz="3200" dirty="0">
              <a:solidFill>
                <a:srgbClr val="B2B2B2"/>
              </a:solidFill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multiple stories of biotech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Of hype and expectation</a:t>
            </a:r>
          </a:p>
          <a:p>
            <a:r>
              <a:rPr lang="en-GB" dirty="0" smtClean="0"/>
              <a:t>Of ‘science-based’ capitalism</a:t>
            </a:r>
          </a:p>
          <a:p>
            <a:r>
              <a:rPr lang="en-GB" dirty="0" smtClean="0"/>
              <a:t>Of potential to improve global public health</a:t>
            </a:r>
          </a:p>
          <a:p>
            <a:r>
              <a:rPr lang="en-GB" dirty="0" smtClean="0"/>
              <a:t>Biotech can be seen through this mix of contradictory elements</a:t>
            </a:r>
          </a:p>
          <a:p>
            <a:r>
              <a:rPr lang="en-GB" dirty="0" smtClean="0"/>
              <a:t> We are witnessing the transformation of a significant sector, a complex eco-system (big pharma, </a:t>
            </a:r>
            <a:r>
              <a:rPr lang="en-GB" dirty="0" err="1" smtClean="0"/>
              <a:t>biotechs</a:t>
            </a:r>
            <a:r>
              <a:rPr lang="en-GB" dirty="0" smtClean="0"/>
              <a:t>, new public and private actors)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8A625F-2A03-1B48-8CC1-5FEDBBBE34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82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526A1-1C03-0D4F-9BFF-C8FA1270E96A}" type="slidenum">
              <a:rPr lang="en-US"/>
              <a:pPr/>
              <a:t>3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 and global economy: main messages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Biotech is now a globally significant industry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has not evolved as ‘expected’: the biotech revolution is complex and variegated. Pharma has an R&amp;D crisis, and responds in ways that affect biotech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Innovation models have changed towards a complex mix of niched and networked products and processes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This brings </a:t>
            </a:r>
            <a:r>
              <a:rPr lang="en-US" dirty="0" err="1" smtClean="0"/>
              <a:t>opportunitites</a:t>
            </a:r>
            <a:r>
              <a:rPr lang="en-US" dirty="0" smtClean="0"/>
              <a:t> for other players, including in emerging and developing countries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526A1-1C03-0D4F-9BFF-C8FA1270E96A}" type="slidenum">
              <a:rPr lang="en-US"/>
              <a:pPr/>
              <a:t>4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NASDAQ biotech index over </a:t>
            </a:r>
            <a:r>
              <a:rPr lang="en-GB" sz="2400" dirty="0" smtClean="0"/>
              <a:t>time.</a:t>
            </a:r>
            <a:br>
              <a:rPr lang="en-GB" sz="2400" dirty="0" smtClean="0"/>
            </a:br>
            <a:r>
              <a:rPr lang="en-GB" sz="2400" dirty="0" smtClean="0"/>
              <a:t>The </a:t>
            </a:r>
            <a:r>
              <a:rPr lang="en-GB" sz="2400" dirty="0"/>
              <a:t>data cover each year ending on December 31</a:t>
            </a:r>
            <a:endParaRPr lang="en-US" sz="24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8762" y="1568931"/>
            <a:ext cx="5731510" cy="3804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592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5288" y="77788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en-GB" altLang="en-US" sz="3400" dirty="0" smtClean="0"/>
              <a:t>Bio Pharma 2014</a:t>
            </a:r>
          </a:p>
        </p:txBody>
      </p:sp>
      <p:graphicFrame>
        <p:nvGraphicFramePr>
          <p:cNvPr id="6220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1085796"/>
              </p:ext>
            </p:extLst>
          </p:nvPr>
        </p:nvGraphicFramePr>
        <p:xfrm>
          <a:off x="1835150" y="836613"/>
          <a:ext cx="5616575" cy="4743053"/>
        </p:xfrm>
        <a:graphic>
          <a:graphicData uri="http://schemas.openxmlformats.org/drawingml/2006/table">
            <a:tbl>
              <a:tblPr/>
              <a:tblGrid>
                <a:gridCol w="2360613"/>
                <a:gridCol w="1628775"/>
                <a:gridCol w="1627187"/>
              </a:tblGrid>
              <a:tr h="382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Company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9CA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Sales ($bn)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9CA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R&amp;D spend ($</a:t>
                      </a:r>
                      <a:r>
                        <a:rPr kumimoji="0" lang="en-GB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bn</a:t>
                      </a: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9CA3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Novartis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47.1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9.3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2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Pfizer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45.7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Roche*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39.1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8.6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2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Sanofi-Aventis**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36.4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6.2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93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Merck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36.0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6.5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Johnson and Johnson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32.2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6.0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GSK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29.6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2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Gilead (9</a:t>
                      </a:r>
                      <a:r>
                        <a:rPr kumimoji="0" lang="en-GB" alt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24.5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942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Amgen (12</a:t>
                      </a:r>
                      <a:r>
                        <a:rPr kumimoji="0" lang="en-GB" alt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Biogen (29</a:t>
                      </a:r>
                      <a:r>
                        <a:rPr kumimoji="0" lang="en-GB" alt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9.4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7221" name="Text Box 75"/>
          <p:cNvSpPr txBox="1">
            <a:spLocks noChangeArrowheads="1"/>
          </p:cNvSpPr>
          <p:nvPr/>
        </p:nvSpPr>
        <p:spPr bwMode="auto">
          <a:xfrm>
            <a:off x="3756024" y="5625799"/>
            <a:ext cx="4105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/>
              <a:t>* 	</a:t>
            </a:r>
            <a:r>
              <a:rPr lang="en-GB" altLang="en-US" sz="1400" dirty="0" smtClean="0"/>
              <a:t>Includes Genentech</a:t>
            </a:r>
            <a:r>
              <a:rPr lang="en-GB" altLang="en-US" sz="1400" dirty="0"/>
              <a:t/>
            </a:r>
            <a:br>
              <a:rPr lang="en-GB" altLang="en-US" sz="1400" dirty="0"/>
            </a:br>
            <a:r>
              <a:rPr lang="en-GB" altLang="en-US" sz="1400" dirty="0"/>
              <a:t>** </a:t>
            </a:r>
            <a:r>
              <a:rPr lang="en-GB" altLang="en-US" sz="1400" dirty="0" smtClean="0"/>
              <a:t>Includes Genzyme </a:t>
            </a:r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00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3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altLang="en-US" smtClean="0"/>
              <a:t>The Promise of Biotech</a:t>
            </a:r>
          </a:p>
        </p:txBody>
      </p:sp>
      <p:pic>
        <p:nvPicPr>
          <p:cNvPr id="5123" name="Picture 4" descr="The last segment - 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268413"/>
            <a:ext cx="6192837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ontent Placeholder 2"/>
          <p:cNvSpPr>
            <a:spLocks/>
          </p:cNvSpPr>
          <p:nvPr/>
        </p:nvSpPr>
        <p:spPr bwMode="auto">
          <a:xfrm>
            <a:off x="179388" y="1916113"/>
            <a:ext cx="2962275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25000"/>
              </a:spcAft>
              <a:buClr>
                <a:schemeClr val="bg2"/>
              </a:buClr>
            </a:pPr>
            <a:r>
              <a:rPr lang="en-US" altLang="en-US"/>
              <a:t>Bioscience - from lab to product and profit</a:t>
            </a:r>
          </a:p>
          <a:p>
            <a:pPr>
              <a:lnSpc>
                <a:spcPct val="90000"/>
              </a:lnSpc>
              <a:spcAft>
                <a:spcPct val="25000"/>
              </a:spcAft>
              <a:buClr>
                <a:schemeClr val="bg2"/>
              </a:buClr>
            </a:pPr>
            <a:r>
              <a:rPr lang="en-US" altLang="en-US"/>
              <a:t>Start-up to giant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32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Constraints on start-ups: development times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‘Here [in the US] we are laying a financial model with a two- to three year window [venture capital] onto an industry with a twenty year development cycle’, interview with Biotech CEO, Pisano, 2006, p 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8A625F-2A03-1B48-8CC1-5FEDBBBE34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0559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526A1-1C03-0D4F-9BFF-C8FA1270E96A}" type="slidenum">
              <a:rPr lang="en-US"/>
              <a:pPr/>
              <a:t>8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/>
              <a:t>Overall trend in R&amp;D efficiency (inflation-adjusted)</a:t>
            </a:r>
            <a:endParaRPr lang="en-US" sz="24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	</a:t>
            </a:r>
            <a:r>
              <a:rPr lang="en-GB" sz="1200" dirty="0" smtClean="0"/>
              <a:t>*</a:t>
            </a:r>
            <a:r>
              <a:rPr lang="en-GB" sz="1200" dirty="0"/>
              <a:t>Adjusted for inflation. PDUFA, Prescription Drug User Fee Act.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6566"/>
          <a:stretch/>
        </p:blipFill>
        <p:spPr bwMode="auto">
          <a:xfrm>
            <a:off x="683568" y="1340768"/>
            <a:ext cx="7533811" cy="3723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58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400" smtClean="0"/>
              <a:t>Long, complex and costly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468313" y="765175"/>
            <a:ext cx="7775575" cy="5032375"/>
          </a:xfrm>
          <a:noFill/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3348038" y="5734050"/>
            <a:ext cx="22907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i="1">
                <a:ea typeface="ＭＳ Ｐゴシック" pitchFamily="34" charset="-128"/>
                <a:cs typeface="Times New Roman" pitchFamily="18" charset="0"/>
              </a:rPr>
              <a:t>Source: PhRMA Report, 2007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79205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ctures_In_InnogenPPT_v1bis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Myriad Pro"/>
        <a:ea typeface="ＭＳ Ｐゴシック"/>
        <a:cs typeface="Arial"/>
      </a:majorFont>
      <a:minorFont>
        <a:latin typeface="Myriad Pro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xmlns:a="http://schemas.openxmlformats.org/drawingml/2006/main" name="Pictures_In_InnogenPPT_v1bis" id="{A4E19EF5-6BAC-4147-8693-11CBFB79B5DF}" vid="{921D78B4-5954-4716-91BA-63286B8EB16C}"/>
    </a:ext>
  </a:extLst>
</a:theme>
</file>

<file path=ppt/theme/theme2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Myriad Pro"/>
        <a:ea typeface="ＭＳ Ｐゴシック"/>
        <a:cs typeface="Arial"/>
      </a:majorFont>
      <a:minorFont>
        <a:latin typeface="Myriad Pro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xmlns:a="http://schemas.openxmlformats.org/drawingml/2006/main" name="Pictures_In_InnogenPPT_v1bis" id="{A4E19EF5-6BAC-4147-8693-11CBFB79B5DF}" vid="{4819B0A4-BF92-4D5C-AA28-1BCE8A215FCC}"/>
    </a:ext>
  </a:ext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ＭＳ Ｐゴシック"/>
        <a:cs typeface="Arial"/>
      </a:majorFont>
      <a:minorFont>
        <a:latin typeface="Myriad Pro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xmlns:a="http://schemas.openxmlformats.org/drawingml/2006/main" name="Pictures_In_InnogenPPT_v1bis" id="{A4E19EF5-6BAC-4147-8693-11CBFB79B5DF}" vid="{3B61DB51-3703-4039-B1D6-252EDB1AA9F3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Pictures_In_InnogenPPT_v1bis</Template>
  <TotalTime>103</TotalTime>
  <Words>773</Words>
  <Application>Microsoft Macintosh PowerPoint</Application>
  <PresentationFormat>On-screen Show (4:3)</PresentationFormat>
  <Paragraphs>169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Pictures_In_InnogenPPT_v1bis</vt:lpstr>
      <vt:lpstr>7_Default Design</vt:lpstr>
      <vt:lpstr>1_Custom Design</vt:lpstr>
      <vt:lpstr>Biotechnology, bioeconomy and the global economy</vt:lpstr>
      <vt:lpstr>The multiple stories of biotech</vt:lpstr>
      <vt:lpstr>Biotechnology and global economy: main messages</vt:lpstr>
      <vt:lpstr>NASDAQ biotech index over time. The data cover each year ending on December 31</vt:lpstr>
      <vt:lpstr>Bio Pharma 2014</vt:lpstr>
      <vt:lpstr>The Promise of Biotech</vt:lpstr>
      <vt:lpstr>Constraints on start-ups: development times</vt:lpstr>
      <vt:lpstr>Overall trend in R&amp;D efficiency (inflation-adjusted)</vt:lpstr>
      <vt:lpstr>Long, complex and costly</vt:lpstr>
      <vt:lpstr>Slide 10</vt:lpstr>
      <vt:lpstr>The Innogen triangle: systemic analysis</vt:lpstr>
      <vt:lpstr>Rule change - orphan drugs</vt:lpstr>
      <vt:lpstr>Chronic disease drivers</vt:lpstr>
      <vt:lpstr>Rule changes – PPPs IAVI:  nexus of development, innovation &amp; product development</vt:lpstr>
      <vt:lpstr>Drivers for north-south cooperation in biotech</vt:lpstr>
      <vt:lpstr>Some lessons from Cuba for those developing biotech</vt:lpstr>
      <vt:lpstr>Slide 17</vt:lpstr>
      <vt:lpstr>Slide 18</vt:lpstr>
    </vt:vector>
  </TitlesOfParts>
  <Company>The Open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D.V.Wield</dc:creator>
  <cp:lastModifiedBy>Harriet Powney</cp:lastModifiedBy>
  <cp:revision>41</cp:revision>
  <cp:lastPrinted>2015-09-20T10:46:46Z</cp:lastPrinted>
  <dcterms:created xsi:type="dcterms:W3CDTF">2015-10-21T14:05:08Z</dcterms:created>
  <dcterms:modified xsi:type="dcterms:W3CDTF">2015-10-21T14:06:18Z</dcterms:modified>
</cp:coreProperties>
</file>