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2" r:id="rId5"/>
    <p:sldId id="264" r:id="rId6"/>
    <p:sldId id="263" r:id="rId7"/>
    <p:sldId id="269" r:id="rId8"/>
    <p:sldId id="260" r:id="rId9"/>
    <p:sldId id="268" r:id="rId10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2312" autoAdjust="0"/>
  </p:normalViewPr>
  <p:slideViewPr>
    <p:cSldViewPr>
      <p:cViewPr>
        <p:scale>
          <a:sx n="112" d="100"/>
          <a:sy n="112" d="100"/>
        </p:scale>
        <p:origin x="-125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A299E-65EE-4F31-A2CF-4E9DA3F377DF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787EC-FA1A-40CA-A107-6A62ABDF1E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96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4F2B6-926D-400B-8CF8-A5E896221D46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30456-A70A-4355-B845-7919BCC61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65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28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75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8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500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35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41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129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39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0456-A70A-4355-B845-7919BCC611C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96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2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5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1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4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7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4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6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11560" y="0"/>
            <a:ext cx="0" cy="6858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948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6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95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1">
                <a:lumMod val="20000"/>
                <a:lumOff val="80000"/>
              </a:schemeClr>
            </a:gs>
            <a:gs pos="0">
              <a:schemeClr val="accent1">
                <a:lumMod val="40000"/>
                <a:lumOff val="60000"/>
              </a:schemeClr>
            </a:gs>
            <a:gs pos="45000">
              <a:schemeClr val="bg1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0B65-905E-45B9-9117-481433C2268B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AE868-AEFF-4833-A2E5-73F33E0F7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1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sera.org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hyperlink" Target="https://twitter.com/FlightyBirdLady/status/354191088669560834" TargetMode="External"/><Relationship Id="rId4" Type="http://schemas.openxmlformats.org/officeDocument/2006/relationships/hyperlink" Target="http://www.wagggs.reading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1">
                <a:lumMod val="20000"/>
                <a:lumOff val="80000"/>
              </a:schemeClr>
            </a:gs>
            <a:gs pos="0">
              <a:schemeClr val="accent1">
                <a:lumMod val="40000"/>
                <a:lumOff val="60000"/>
              </a:schemeClr>
            </a:gs>
            <a:gs pos="93000">
              <a:schemeClr val="bg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2060848"/>
            <a:ext cx="6624736" cy="1584176"/>
          </a:xfrm>
        </p:spPr>
        <p:txBody>
          <a:bodyPr>
            <a:noAutofit/>
          </a:bodyPr>
          <a:lstStyle/>
          <a:p>
            <a:r>
              <a:rPr lang="en-GB" sz="4800" cap="none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Why do I MOOC?</a:t>
            </a:r>
            <a:r>
              <a:rPr lang="en-GB" sz="5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en-GB" sz="5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en-GB" cap="none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One learner’s experience</a:t>
            </a:r>
            <a:endParaRPr lang="en-GB" sz="5400" cap="none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4509120"/>
            <a:ext cx="5760640" cy="864427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Sally-Anne Betteridge</a:t>
            </a:r>
          </a:p>
          <a:p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University of Birmingham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9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254284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Graduate Trainee in Professional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International Student Transitions in Engineering and Physical Sciences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Library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Registrar and Secretary’s Office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2766452"/>
            <a:ext cx="74888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University of Birmingham</a:t>
            </a:r>
          </a:p>
          <a:p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Childhood, Culture and Education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412531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 Levels and GCSEs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536392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Guide and Brownie Leader, Online Assistant for Jump! Magazine and Volunteer with Let Toys Be Toys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177" y="1592837"/>
            <a:ext cx="847431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Now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176" y="2843395"/>
            <a:ext cx="847431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2012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173" y="4125312"/>
            <a:ext cx="84743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Before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172" y="5363924"/>
            <a:ext cx="84743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Other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684" y="332656"/>
            <a:ext cx="272113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Georgia" pitchFamily="18" charset="0"/>
                <a:cs typeface="David" pitchFamily="34" charset="-79"/>
              </a:rPr>
              <a:t>About Me</a:t>
            </a:r>
            <a:endParaRPr lang="en-GB" sz="3600" b="1" dirty="0">
              <a:solidFill>
                <a:schemeClr val="accent1"/>
              </a:solidFill>
              <a:latin typeface="Georgia" pitchFamily="18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874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684" y="332656"/>
            <a:ext cx="4017276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Georgia" pitchFamily="18" charset="0"/>
                <a:cs typeface="David" pitchFamily="34" charset="-79"/>
              </a:rPr>
              <a:t>MOOCS?</a:t>
            </a:r>
            <a:endParaRPr lang="en-GB" sz="3600" b="1" dirty="0">
              <a:solidFill>
                <a:schemeClr val="accent1"/>
              </a:solidFill>
              <a:latin typeface="Georgia" pitchFamily="18" charset="0"/>
              <a:cs typeface="David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6477" y="1315837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Curiosity and interest</a:t>
            </a:r>
          </a:p>
          <a:p>
            <a:r>
              <a:rPr lang="en-GB" sz="2000" b="1" dirty="0" smtClean="0"/>
              <a:t>Professional Development</a:t>
            </a:r>
          </a:p>
          <a:p>
            <a:r>
              <a:rPr lang="en-GB" sz="2000" b="1" dirty="0" smtClean="0"/>
              <a:t>Continuing ‘academic’ study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169" y="1592837"/>
            <a:ext cx="847431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Why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60" y="3068960"/>
            <a:ext cx="99144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When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6477" y="3099737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Summer 2012, just after graduation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60" y="4590421"/>
            <a:ext cx="99144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What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6477" y="462119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Coursera – Gamification and Education &amp; Digital Cultures</a:t>
            </a:r>
          </a:p>
        </p:txBody>
      </p:sp>
    </p:spTree>
    <p:extLst>
      <p:ext uri="{BB962C8B-B14F-4D97-AF65-F5344CB8AC3E}">
        <p14:creationId xmlns:p14="http://schemas.microsoft.com/office/powerpoint/2010/main" val="249150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25381" y="-27384"/>
            <a:ext cx="8719227" cy="1285876"/>
            <a:chOff x="29237" y="-27384"/>
            <a:chExt cx="8719227" cy="1285876"/>
          </a:xfrm>
        </p:grpSpPr>
        <p:pic>
          <p:nvPicPr>
            <p:cNvPr id="1028" name="Picture 4" descr="https://s3.amazonaws.com/coursera/topics/gamification/small-icon.ho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7" y="-27384"/>
              <a:ext cx="2286000" cy="1285876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2483768" y="116632"/>
              <a:ext cx="62646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Gamification</a:t>
              </a:r>
            </a:p>
            <a:p>
              <a:r>
                <a:rPr lang="en-GB" dirty="0" smtClean="0"/>
                <a:t>University of Pennsylvania</a:t>
              </a:r>
            </a:p>
            <a:p>
              <a:r>
                <a:rPr lang="en-GB" dirty="0" smtClean="0"/>
                <a:t>No statement of accomplishment</a:t>
              </a:r>
              <a:endParaRPr lang="en-GB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331640" y="1351036"/>
            <a:ext cx="8712968" cy="1285876"/>
            <a:chOff x="35496" y="1351036"/>
            <a:chExt cx="8712968" cy="1285876"/>
          </a:xfrm>
        </p:grpSpPr>
        <p:pic>
          <p:nvPicPr>
            <p:cNvPr id="1026" name="Picture 2" descr="https://s3.amazonaws.com/coursera/topics/edc/small-icon.hover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1351036"/>
              <a:ext cx="2286000" cy="12858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2483768" y="1532309"/>
              <a:ext cx="62646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Education and Digital Cultures</a:t>
              </a:r>
            </a:p>
            <a:p>
              <a:r>
                <a:rPr lang="en-GB" dirty="0" smtClean="0"/>
                <a:t>University of Edinburgh</a:t>
              </a:r>
            </a:p>
            <a:p>
              <a:r>
                <a:rPr lang="en-GB" dirty="0" smtClean="0"/>
                <a:t>Statement of Accomplishment</a:t>
              </a:r>
              <a:endParaRPr lang="en-GB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25381" y="2719188"/>
            <a:ext cx="8719227" cy="1285876"/>
            <a:chOff x="29237" y="2719188"/>
            <a:chExt cx="8719227" cy="1285876"/>
          </a:xfrm>
        </p:grpSpPr>
        <p:pic>
          <p:nvPicPr>
            <p:cNvPr id="1030" name="Picture 6" descr="https://s3.amazonaws.com/coursera/topics/aboriginaled/small-icon.hover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7" y="2719188"/>
              <a:ext cx="2286000" cy="12858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483768" y="2900461"/>
              <a:ext cx="62646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Aboriginal Worldviews on Education</a:t>
              </a:r>
            </a:p>
            <a:p>
              <a:r>
                <a:rPr lang="en-GB" dirty="0" smtClean="0"/>
                <a:t>University of Toronto</a:t>
              </a:r>
            </a:p>
            <a:p>
              <a:r>
                <a:rPr lang="en-GB" dirty="0" smtClean="0"/>
                <a:t>Statement of Accomplishment with Distinction</a:t>
              </a:r>
              <a:endParaRPr lang="en-GB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25381" y="4087340"/>
            <a:ext cx="8719227" cy="1285876"/>
            <a:chOff x="29237" y="4087340"/>
            <a:chExt cx="8719227" cy="1285876"/>
          </a:xfrm>
        </p:grpSpPr>
        <p:pic>
          <p:nvPicPr>
            <p:cNvPr id="1034" name="Picture 10" descr="https://coursera-course-photos.s3.amazonaws.com/29/3c537c433a5fee786223016f6e75bf/Flag-raising-on-Iwo-Jima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7" y="4087340"/>
              <a:ext cx="2286000" cy="12858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2483768" y="4268613"/>
              <a:ext cx="62646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The Camera Never Lies</a:t>
              </a:r>
            </a:p>
            <a:p>
              <a:r>
                <a:rPr lang="en-GB" dirty="0" smtClean="0"/>
                <a:t>University of London International Programmes</a:t>
              </a:r>
            </a:p>
            <a:p>
              <a:r>
                <a:rPr lang="en-GB" dirty="0" smtClean="0"/>
                <a:t>Currently completing</a:t>
              </a:r>
              <a:endParaRPr lang="en-GB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5381" y="5455492"/>
            <a:ext cx="7783123" cy="1285876"/>
            <a:chOff x="29237" y="5455492"/>
            <a:chExt cx="7783123" cy="1285876"/>
          </a:xfrm>
        </p:grpSpPr>
        <p:pic>
          <p:nvPicPr>
            <p:cNvPr id="1032" name="Picture 8" descr="https://coursera-course-photos.s3.amazonaws.com/66/a4444bbdf75ce9b19a1199b6bfd9b2/Coursera_240x135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7" y="5455492"/>
              <a:ext cx="2286000" cy="12858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2483768" y="5482877"/>
              <a:ext cx="5328592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900" b="1" dirty="0" smtClean="0"/>
                <a:t>Art and Inquiry: Museum Teaching Strategies for Your Classroom</a:t>
              </a:r>
            </a:p>
            <a:p>
              <a:r>
                <a:rPr lang="en-GB" dirty="0" smtClean="0"/>
                <a:t>Museum of Modern Art</a:t>
              </a:r>
            </a:p>
            <a:p>
              <a:r>
                <a:rPr lang="en-GB" dirty="0" smtClean="0"/>
                <a:t>Pre-enrolled</a:t>
              </a:r>
              <a:endParaRPr lang="en-GB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37004" y="384721"/>
            <a:ext cx="7200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Oct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1763141"/>
            <a:ext cx="7200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Jan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3131293"/>
            <a:ext cx="7200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Feb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4499445"/>
            <a:ext cx="7200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Jun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7004" y="5867597"/>
            <a:ext cx="7200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Aug</a:t>
            </a:r>
            <a:endParaRPr lang="en-GB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65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2923" y="874621"/>
            <a:ext cx="79208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</a:rPr>
              <a:t>May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3851756"/>
            <a:ext cx="125963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Enrolled</a:t>
            </a:r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476670"/>
            <a:ext cx="7488832" cy="1261884"/>
            <a:chOff x="1043608" y="476670"/>
            <a:chExt cx="7488832" cy="1261884"/>
          </a:xfrm>
        </p:grpSpPr>
        <p:sp>
          <p:nvSpPr>
            <p:cNvPr id="4" name="TextBox 3"/>
            <p:cNvSpPr txBox="1"/>
            <p:nvPr/>
          </p:nvSpPr>
          <p:spPr>
            <a:xfrm>
              <a:off x="1043608" y="476670"/>
              <a:ext cx="4464496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WAGGGS Leadership Development Programme</a:t>
              </a:r>
            </a:p>
            <a:p>
              <a:r>
                <a:rPr lang="en-GB" dirty="0" smtClean="0"/>
                <a:t>WAGGGS/University of Reading</a:t>
              </a:r>
            </a:p>
            <a:p>
              <a:r>
                <a:rPr lang="en-GB" dirty="0" smtClean="0"/>
                <a:t>Stage 1 completed</a:t>
              </a:r>
              <a:endParaRPr lang="en-GB" dirty="0"/>
            </a:p>
          </p:txBody>
        </p:sp>
        <p:pic>
          <p:nvPicPr>
            <p:cNvPr id="2058" name="Picture 10" descr="http://events.girlguides.ca/uploads/Image/WAGGGS/wagggs_log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744" y="560993"/>
              <a:ext cx="3519696" cy="108892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1221243" y="3347180"/>
            <a:ext cx="7524927" cy="2362270"/>
            <a:chOff x="1221243" y="3347180"/>
            <a:chExt cx="7524927" cy="2362270"/>
          </a:xfrm>
        </p:grpSpPr>
        <p:pic>
          <p:nvPicPr>
            <p:cNvPr id="2052" name="Picture 4" descr="https://s3.amazonaws.com/coursera/topics/operations/large-ico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3120" y="3347180"/>
              <a:ext cx="2448272" cy="13784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https://coursera-course-photos.s3.amazonaws.com/27/affaf1a8cbc3f53468766a99acd35b/RealTimeCity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8610" y="3347181"/>
              <a:ext cx="2448268" cy="137848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https://s3.amazonaws.com/coursera/topics/design/large-icon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7901" y="3347181"/>
              <a:ext cx="2448269" cy="1378482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221243" y="4869160"/>
              <a:ext cx="24501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Introduction to Operations Management</a:t>
              </a:r>
            </a:p>
            <a:p>
              <a:r>
                <a:rPr lang="en-GB" sz="1600" dirty="0" smtClean="0"/>
                <a:t>University of Pennsylvania</a:t>
              </a:r>
              <a:endParaRPr lang="en-GB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88610" y="4878453"/>
              <a:ext cx="24501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err="1" smtClean="0"/>
                <a:t>TechniCity</a:t>
              </a:r>
              <a:endParaRPr lang="en-GB" sz="1600" b="1" dirty="0" smtClean="0"/>
            </a:p>
            <a:p>
              <a:r>
                <a:rPr lang="en-GB" sz="1600" dirty="0" smtClean="0"/>
                <a:t>The Ohio State University</a:t>
              </a:r>
              <a:endParaRPr lang="en-GB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42372" y="4878453"/>
              <a:ext cx="24501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Design: The Creation of Artefacts in Society</a:t>
              </a:r>
            </a:p>
            <a:p>
              <a:r>
                <a:rPr lang="en-GB" sz="1600" dirty="0" smtClean="0"/>
                <a:t>University of Pennsylvania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59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4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Assessment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4475" y="3041519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Prefer ‘in-course’ assessments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Not endless multiple choice quizzes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Did complete optional assessments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9" y="5312489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Interaction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1128" y="5013175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Prefer using Twitter to Discussion Boards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Found it better where this was encouraged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Would consider going to a </a:t>
            </a:r>
            <a:r>
              <a:rPr lang="en-GB" sz="2000" b="1" dirty="0" err="1" smtClean="0"/>
              <a:t>meetup</a:t>
            </a:r>
            <a:endParaRPr lang="en-GB" sz="2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1700808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Lectures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1128" y="114681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Favourite course didn’t have any!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Where lectures were used, preferred Gamification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Do NOT like recordings of proper lectures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4684" y="332656"/>
            <a:ext cx="452133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Georgia" pitchFamily="18" charset="0"/>
                <a:cs typeface="David" pitchFamily="34" charset="-79"/>
              </a:rPr>
              <a:t>What do I think?</a:t>
            </a:r>
            <a:endParaRPr lang="en-GB" sz="3600" b="1" dirty="0">
              <a:solidFill>
                <a:schemeClr val="accent1"/>
              </a:solidFill>
              <a:latin typeface="Georgia" pitchFamily="18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5722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9" y="1760909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Access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589" y="1591632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Usually open access documents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Some issues with geographically limited resources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Often links to the BBC etc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4589" y="389588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Didn’t tend to actually read them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Skimmed for answers for quiz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Reason for preferring other types of assessment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579" y="4449886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Usage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684" y="332656"/>
            <a:ext cx="452133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Georgia" pitchFamily="18" charset="0"/>
                <a:cs typeface="David" pitchFamily="34" charset="-79"/>
              </a:rPr>
              <a:t>Course Resources</a:t>
            </a:r>
            <a:endParaRPr lang="en-GB" sz="3600" b="1" dirty="0">
              <a:solidFill>
                <a:schemeClr val="accent1"/>
              </a:solidFill>
              <a:latin typeface="Georgia" pitchFamily="18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650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4684" y="332656"/>
            <a:ext cx="524141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Georgia" pitchFamily="18" charset="0"/>
                <a:cs typeface="David" pitchFamily="34" charset="-79"/>
              </a:rPr>
              <a:t>What was the point?</a:t>
            </a:r>
            <a:endParaRPr lang="en-GB" sz="3600" b="1" dirty="0">
              <a:solidFill>
                <a:schemeClr val="accent1"/>
              </a:solidFill>
              <a:latin typeface="Georgia" pitchFamily="18" charset="0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268760"/>
            <a:ext cx="7488832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New experience and ideas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2152777"/>
            <a:ext cx="7488832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Enjoyment and something to do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996952"/>
            <a:ext cx="7488832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NOT any real academic purpose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3900099"/>
            <a:ext cx="7488832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Would not be interested in paying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84867"/>
            <a:ext cx="4097040" cy="2130461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27584" y="4797151"/>
            <a:ext cx="7488832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/>
              <a:t>Have looked at university courses</a:t>
            </a:r>
          </a:p>
        </p:txBody>
      </p:sp>
    </p:spTree>
    <p:extLst>
      <p:ext uri="{BB962C8B-B14F-4D97-AF65-F5344CB8AC3E}">
        <p14:creationId xmlns:p14="http://schemas.microsoft.com/office/powerpoint/2010/main" val="169415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2146" y="5240971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Coursera images and certificates: </a:t>
            </a:r>
            <a:r>
              <a:rPr lang="en-GB" sz="1600" dirty="0" smtClean="0">
                <a:hlinkClick r:id="rId3"/>
              </a:rPr>
              <a:t>www.coursera.org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en-GB" sz="1600" dirty="0" smtClean="0"/>
              <a:t>WAGGGS logo and course: </a:t>
            </a:r>
            <a:r>
              <a:rPr lang="en-GB" sz="1600" dirty="0" smtClean="0">
                <a:solidFill>
                  <a:srgbClr val="0070C0"/>
                </a:solidFill>
                <a:hlinkClick r:id="rId4"/>
              </a:rPr>
              <a:t>www.wagggs.reading.ac.uk/</a:t>
            </a:r>
            <a:endParaRPr lang="en-GB" sz="16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600" dirty="0" smtClean="0"/>
              <a:t>Tweet: </a:t>
            </a:r>
            <a:r>
              <a:rPr lang="en-GB" sz="1600" dirty="0">
                <a:hlinkClick r:id="rId5"/>
              </a:rPr>
              <a:t>https://twitter.com/FlightyBirdLady/status/354191088669560834</a:t>
            </a:r>
            <a:endParaRPr lang="en-GB" sz="1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-579" y="5656470"/>
            <a:ext cx="13252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Images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4" r="3443"/>
          <a:stretch/>
        </p:blipFill>
        <p:spPr bwMode="auto">
          <a:xfrm>
            <a:off x="5147733" y="188640"/>
            <a:ext cx="3302000" cy="475252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46" y="188640"/>
            <a:ext cx="3192390" cy="47816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82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</TotalTime>
  <Words>347</Words>
  <Application>Microsoft Office PowerPoint</Application>
  <PresentationFormat>On-screen Show (4:3)</PresentationFormat>
  <Paragraphs>97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Why do I MOOC? One learner’s experience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Sally-Anne Betteridge</dc:creator>
  <cp:lastModifiedBy>Lisa.Little</cp:lastModifiedBy>
  <cp:revision>36</cp:revision>
  <cp:lastPrinted>2013-07-08T10:33:06Z</cp:lastPrinted>
  <dcterms:created xsi:type="dcterms:W3CDTF">2013-07-02T09:47:35Z</dcterms:created>
  <dcterms:modified xsi:type="dcterms:W3CDTF">2013-07-15T15:22:02Z</dcterms:modified>
</cp:coreProperties>
</file>