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sldIdLst>
    <p:sldId id="272" r:id="rId4"/>
    <p:sldId id="257" r:id="rId5"/>
    <p:sldId id="258" r:id="rId6"/>
    <p:sldId id="260" r:id="rId7"/>
    <p:sldId id="273" r:id="rId8"/>
    <p:sldId id="261" r:id="rId9"/>
    <p:sldId id="274" r:id="rId10"/>
    <p:sldId id="262" r:id="rId11"/>
    <p:sldId id="275" r:id="rId12"/>
    <p:sldId id="276" r:id="rId13"/>
    <p:sldId id="277" r:id="rId14"/>
    <p:sldId id="278" r:id="rId15"/>
    <p:sldId id="27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8B06F-37CC-47EA-BFA6-76E4C76DF039}" v="4" dt="2021-06-28T10:10:49.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earn1.open.ac.uk/course/view.php?name=OURPP"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515862" y="790793"/>
            <a:ext cx="7920773" cy="1828193"/>
          </a:xfrm>
        </p:spPr>
        <p:txBody>
          <a:bodyPr/>
          <a:lstStyle/>
          <a:p>
            <a:r>
              <a:rPr lang="en-GB" dirty="0"/>
              <a:t>Improving the Learning of Programming at a Distance </a:t>
            </a:r>
            <a:br>
              <a:rPr lang="en-GB" dirty="0"/>
            </a:br>
            <a:r>
              <a:rPr lang="en-GB" dirty="0"/>
              <a:t>Through Collaborative Coding</a:t>
            </a:r>
            <a:br>
              <a:rPr lang="en-GB" dirty="0"/>
            </a:br>
            <a:r>
              <a:rPr lang="en-GB" sz="2400" dirty="0"/>
              <a:t>(</a:t>
            </a:r>
            <a:r>
              <a:rPr lang="en-GB" sz="2400" i="1" dirty="0"/>
              <a:t>Remote Pair Programming)</a:t>
            </a:r>
            <a:endParaRPr lang="en-GB" sz="2400" dirty="0"/>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515862" y="3937394"/>
            <a:ext cx="7687106" cy="1381917"/>
          </a:xfrm>
        </p:spPr>
        <p:txBody>
          <a:bodyPr/>
          <a:lstStyle/>
          <a:p>
            <a:r>
              <a:rPr lang="en-GB" dirty="0"/>
              <a:t>ADEOLA  ADELIYI</a:t>
            </a:r>
          </a:p>
          <a:p>
            <a:r>
              <a:rPr lang="en-GB" dirty="0"/>
              <a:t>MICHEL  WERMELINER</a:t>
            </a:r>
          </a:p>
          <a:p>
            <a:r>
              <a:rPr lang="en-GB" dirty="0"/>
              <a:t>KAREN  KEAR</a:t>
            </a:r>
          </a:p>
          <a:p>
            <a:r>
              <a:rPr lang="en-GB" dirty="0"/>
              <a:t>JON  ROSEWELL</a:t>
            </a:r>
          </a:p>
        </p:txBody>
      </p:sp>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83A80-3495-41F6-98F6-17660ED116DE}"/>
              </a:ext>
            </a:extLst>
          </p:cNvPr>
          <p:cNvSpPr>
            <a:spLocks noGrp="1"/>
          </p:cNvSpPr>
          <p:nvPr>
            <p:ph type="ctrTitle"/>
          </p:nvPr>
        </p:nvSpPr>
        <p:spPr>
          <a:xfrm>
            <a:off x="431999" y="544317"/>
            <a:ext cx="1414217" cy="212075"/>
          </a:xfrm>
        </p:spPr>
        <p:txBody>
          <a:bodyPr/>
          <a:lstStyle/>
          <a:p>
            <a:r>
              <a:rPr lang="en-GB" dirty="0"/>
              <a:t>Phase 3</a:t>
            </a:r>
          </a:p>
        </p:txBody>
      </p:sp>
      <p:grpSp>
        <p:nvGrpSpPr>
          <p:cNvPr id="5" name="Group 4">
            <a:extLst>
              <a:ext uri="{FF2B5EF4-FFF2-40B4-BE49-F238E27FC236}">
                <a16:creationId xmlns:a16="http://schemas.microsoft.com/office/drawing/2014/main" id="{97989116-82AD-47C8-8AC1-5D7858B0A0CC}"/>
              </a:ext>
            </a:extLst>
          </p:cNvPr>
          <p:cNvGrpSpPr/>
          <p:nvPr/>
        </p:nvGrpSpPr>
        <p:grpSpPr>
          <a:xfrm>
            <a:off x="5203354" y="2304471"/>
            <a:ext cx="3354719" cy="1734869"/>
            <a:chOff x="431997" y="5132224"/>
            <a:chExt cx="7988081" cy="702638"/>
          </a:xfrm>
        </p:grpSpPr>
        <p:sp>
          <p:nvSpPr>
            <p:cNvPr id="17" name="Text Placeholder 2">
              <a:extLst>
                <a:ext uri="{FF2B5EF4-FFF2-40B4-BE49-F238E27FC236}">
                  <a16:creationId xmlns:a16="http://schemas.microsoft.com/office/drawing/2014/main" id="{1852F6C6-DC16-4986-B8B8-AC9C5700FAE6}"/>
                </a:ext>
              </a:extLst>
            </p:cNvPr>
            <p:cNvSpPr txBox="1">
              <a:spLocks/>
            </p:cNvSpPr>
            <p:nvPr/>
          </p:nvSpPr>
          <p:spPr>
            <a:xfrm>
              <a:off x="599632" y="5247205"/>
              <a:ext cx="7270835" cy="587657"/>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lgn="just">
                <a:buFont typeface="Arial" panose="020B0604020202020204" pitchFamily="34" charset="0"/>
                <a:buChar char="•"/>
              </a:pPr>
              <a:r>
                <a:rPr lang="en-GB" dirty="0"/>
                <a:t>Most students agree or strongly agree that remote pair programming has improved their learning experience.</a:t>
              </a:r>
            </a:p>
            <a:p>
              <a:pPr marL="171450" indent="-171450" algn="just">
                <a:buFont typeface="Arial" panose="020B0604020202020204" pitchFamily="34" charset="0"/>
                <a:buChar char="•"/>
              </a:pPr>
              <a:r>
                <a:rPr lang="en-GB" dirty="0"/>
                <a:t>In study 2 groups, the opinion consensus on the impact on time management skills was neutral.</a:t>
              </a:r>
            </a:p>
            <a:p>
              <a:pPr marL="171450" indent="-171450" algn="just">
                <a:buFont typeface="Arial" panose="020B0604020202020204" pitchFamily="34" charset="0"/>
                <a:buChar char="•"/>
              </a:pPr>
              <a:endParaRPr lang="en-GB" b="1" u="sng" dirty="0"/>
            </a:p>
          </p:txBody>
        </p:sp>
        <p:sp>
          <p:nvSpPr>
            <p:cNvPr id="16" name="Rectangle 15">
              <a:extLst>
                <a:ext uri="{FF2B5EF4-FFF2-40B4-BE49-F238E27FC236}">
                  <a16:creationId xmlns:a16="http://schemas.microsoft.com/office/drawing/2014/main" id="{D5C276A9-0C68-4EBF-B9DB-A312FF6E4746}"/>
                </a:ext>
              </a:extLst>
            </p:cNvPr>
            <p:cNvSpPr/>
            <p:nvPr/>
          </p:nvSpPr>
          <p:spPr>
            <a:xfrm>
              <a:off x="431997" y="5132224"/>
              <a:ext cx="7988081" cy="702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D8EE7BCC-50D4-4553-BCDD-FCAA844BB81A}"/>
              </a:ext>
            </a:extLst>
          </p:cNvPr>
          <p:cNvSpPr/>
          <p:nvPr/>
        </p:nvSpPr>
        <p:spPr>
          <a:xfrm>
            <a:off x="418293" y="1023138"/>
            <a:ext cx="8001787" cy="830997"/>
          </a:xfrm>
          <a:prstGeom prst="rect">
            <a:avLst/>
          </a:prstGeom>
        </p:spPr>
        <p:txBody>
          <a:bodyPr wrap="square">
            <a:spAutoFit/>
          </a:bodyPr>
          <a:lstStyle/>
          <a:p>
            <a:pPr algn="just"/>
            <a:r>
              <a:rPr lang="en-GB" sz="1200" b="1" u="sng" dirty="0"/>
              <a:t>Goal 2:</a:t>
            </a:r>
            <a:r>
              <a:rPr lang="en-GB" sz="1200" b="1" dirty="0"/>
              <a:t> S</a:t>
            </a:r>
            <a:r>
              <a:rPr lang="en-GB" sz="1200" dirty="0"/>
              <a:t>tudents’ experience </a:t>
            </a:r>
          </a:p>
          <a:p>
            <a:pPr algn="just"/>
            <a:endParaRPr lang="en-GB" sz="1200" dirty="0"/>
          </a:p>
          <a:p>
            <a:pPr algn="just"/>
            <a:r>
              <a:rPr lang="en-GB" sz="1200" b="1" i="1" u="sng" dirty="0"/>
              <a:t>Question 2</a:t>
            </a:r>
            <a:r>
              <a:rPr lang="en-GB" sz="1200" b="1" u="sng" dirty="0"/>
              <a:t>:</a:t>
            </a:r>
            <a:r>
              <a:rPr lang="en-GB" sz="1200" b="1" dirty="0"/>
              <a:t> </a:t>
            </a:r>
            <a:r>
              <a:rPr lang="en-GB" sz="1200" dirty="0"/>
              <a:t>Since previous studies have shown that students in face-to-face studies find pair programming beneficial, is there any indication that remote pair programming could provide the same or similar benefits? </a:t>
            </a:r>
          </a:p>
        </p:txBody>
      </p:sp>
      <p:sp>
        <p:nvSpPr>
          <p:cNvPr id="2" name="Rectangle 1">
            <a:extLst>
              <a:ext uri="{FF2B5EF4-FFF2-40B4-BE49-F238E27FC236}">
                <a16:creationId xmlns:a16="http://schemas.microsoft.com/office/drawing/2014/main" id="{0AE37F79-A2CB-4719-8D78-D8B491035983}"/>
              </a:ext>
            </a:extLst>
          </p:cNvPr>
          <p:cNvSpPr/>
          <p:nvPr/>
        </p:nvSpPr>
        <p:spPr>
          <a:xfrm>
            <a:off x="418292" y="1023138"/>
            <a:ext cx="8015493" cy="949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A6040AC8-91A8-488E-834F-EACF4E70EB50}"/>
              </a:ext>
            </a:extLst>
          </p:cNvPr>
          <p:cNvGraphicFramePr>
            <a:graphicFrameLocks noGrp="1"/>
          </p:cNvGraphicFramePr>
          <p:nvPr>
            <p:extLst>
              <p:ext uri="{D42A27DB-BD31-4B8C-83A1-F6EECF244321}">
                <p14:modId xmlns:p14="http://schemas.microsoft.com/office/powerpoint/2010/main" val="2181037769"/>
              </p:ext>
            </p:extLst>
          </p:nvPr>
        </p:nvGraphicFramePr>
        <p:xfrm>
          <a:off x="418291" y="2304470"/>
          <a:ext cx="4713000" cy="3821124"/>
        </p:xfrm>
        <a:graphic>
          <a:graphicData uri="http://schemas.openxmlformats.org/drawingml/2006/table">
            <a:tbl>
              <a:tblPr firstRow="1" firstCol="1" bandRow="1"/>
              <a:tblGrid>
                <a:gridCol w="2251404">
                  <a:extLst>
                    <a:ext uri="{9D8B030D-6E8A-4147-A177-3AD203B41FA5}">
                      <a16:colId xmlns:a16="http://schemas.microsoft.com/office/drawing/2014/main" val="687874879"/>
                    </a:ext>
                  </a:extLst>
                </a:gridCol>
                <a:gridCol w="615158">
                  <a:extLst>
                    <a:ext uri="{9D8B030D-6E8A-4147-A177-3AD203B41FA5}">
                      <a16:colId xmlns:a16="http://schemas.microsoft.com/office/drawing/2014/main" val="1909244180"/>
                    </a:ext>
                  </a:extLst>
                </a:gridCol>
                <a:gridCol w="615640">
                  <a:extLst>
                    <a:ext uri="{9D8B030D-6E8A-4147-A177-3AD203B41FA5}">
                      <a16:colId xmlns:a16="http://schemas.microsoft.com/office/drawing/2014/main" val="1570211243"/>
                    </a:ext>
                  </a:extLst>
                </a:gridCol>
                <a:gridCol w="615158">
                  <a:extLst>
                    <a:ext uri="{9D8B030D-6E8A-4147-A177-3AD203B41FA5}">
                      <a16:colId xmlns:a16="http://schemas.microsoft.com/office/drawing/2014/main" val="3782294622"/>
                    </a:ext>
                  </a:extLst>
                </a:gridCol>
                <a:gridCol w="615640">
                  <a:extLst>
                    <a:ext uri="{9D8B030D-6E8A-4147-A177-3AD203B41FA5}">
                      <a16:colId xmlns:a16="http://schemas.microsoft.com/office/drawing/2014/main" val="378746266"/>
                    </a:ext>
                  </a:extLst>
                </a:gridCol>
              </a:tblGrid>
              <a:tr h="486489">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 impact</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Study 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Study 2</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993009227"/>
                  </a:ext>
                </a:extLst>
              </a:tr>
              <a:tr h="463163">
                <a:tc>
                  <a:txBody>
                    <a:bodyPr/>
                    <a:lstStyle/>
                    <a:p>
                      <a:pPr algn="ctr">
                        <a:lnSpc>
                          <a:spcPct val="150000"/>
                        </a:lnSpc>
                        <a:spcAft>
                          <a:spcPts val="80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MED</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IQR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MED</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IQR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014649"/>
                  </a:ext>
                </a:extLst>
              </a:tr>
              <a:tr h="867632">
                <a:tc>
                  <a:txBody>
                    <a:bodyPr/>
                    <a:lstStyle/>
                    <a:p>
                      <a:pPr algn="just">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My coding and debugging skills are better than before I used pair programming</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dirty="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1</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72433996"/>
                  </a:ext>
                </a:extLst>
              </a:tr>
              <a:tr h="867632">
                <a:tc>
                  <a:txBody>
                    <a:bodyPr/>
                    <a:lstStyle/>
                    <a:p>
                      <a:pPr algn="just">
                        <a:lnSpc>
                          <a:spcPct val="150000"/>
                        </a:lnSpc>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Participating in RPP has improved my confidence level when communicating my thought process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dirty="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5</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1.5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28820825"/>
                  </a:ext>
                </a:extLst>
              </a:tr>
              <a:tr h="568104">
                <a:tc>
                  <a:txBody>
                    <a:bodyPr/>
                    <a:lstStyle/>
                    <a:p>
                      <a:pPr algn="just">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My RPP sessions helped improve my time management skills</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491704"/>
                  </a:ext>
                </a:extLst>
              </a:tr>
              <a:tr h="568104">
                <a:tc>
                  <a:txBody>
                    <a:bodyPr/>
                    <a:lstStyle/>
                    <a:p>
                      <a:pPr algn="just">
                        <a:lnSpc>
                          <a:spcPct val="150000"/>
                        </a:lnSpc>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study habits were positively affected because of the RPP sessions.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496547"/>
                  </a:ext>
                </a:extLst>
              </a:tr>
            </a:tbl>
          </a:graphicData>
        </a:graphic>
      </p:graphicFrame>
      <p:sp>
        <p:nvSpPr>
          <p:cNvPr id="6" name="Rectangle 5">
            <a:extLst>
              <a:ext uri="{FF2B5EF4-FFF2-40B4-BE49-F238E27FC236}">
                <a16:creationId xmlns:a16="http://schemas.microsoft.com/office/drawing/2014/main" id="{699C265B-AC52-4EC8-916A-18B1088B4832}"/>
              </a:ext>
            </a:extLst>
          </p:cNvPr>
          <p:cNvSpPr/>
          <p:nvPr/>
        </p:nvSpPr>
        <p:spPr>
          <a:xfrm>
            <a:off x="5273755" y="4119773"/>
            <a:ext cx="3284318" cy="2105320"/>
          </a:xfrm>
          <a:prstGeom prst="rect">
            <a:avLst/>
          </a:prstGeom>
        </p:spPr>
        <p:txBody>
          <a:bodyPr wrap="square">
            <a:spAutoFit/>
          </a:bodyPr>
          <a:lstStyle/>
          <a:p>
            <a:pPr algn="just">
              <a:lnSpc>
                <a:spcPct val="150000"/>
              </a:lnSpc>
              <a:spcAft>
                <a:spcPts val="800"/>
              </a:spcAft>
            </a:pPr>
            <a:r>
              <a:rPr lang="en-GB" sz="1200" i="1" dirty="0">
                <a:solidFill>
                  <a:srgbClr val="000000"/>
                </a:solidFill>
                <a:latin typeface="Calibri" panose="020F0502020204030204" pitchFamily="34" charset="0"/>
                <a:ea typeface="Calibri" panose="020F0502020204030204" pitchFamily="34" charset="0"/>
                <a:cs typeface="Calibri" panose="020F0502020204030204" pitchFamily="34" charset="0"/>
              </a:rPr>
              <a:t>“… I found it difficult to arrange a mutually convenient time to take part in sessions with my partner.”</a:t>
            </a:r>
            <a:endParaRPr lang="en-GB" sz="12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800"/>
              </a:spcAft>
            </a:pP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200" i="1" dirty="0">
                <a:solidFill>
                  <a:srgbClr val="000000"/>
                </a:solidFill>
                <a:latin typeface="Calibri" panose="020F0502020204030204" pitchFamily="34" charset="0"/>
                <a:ea typeface="Calibri" panose="020F0502020204030204" pitchFamily="34" charset="0"/>
                <a:cs typeface="Calibri" panose="020F0502020204030204" pitchFamily="34" charset="0"/>
              </a:rPr>
              <a:t>the peer cancelled session 3 with a five minutes notice and I never heard from her again. No reason was given and there was no attempt to reschedule.”</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753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83A80-3495-41F6-98F6-17660ED116DE}"/>
              </a:ext>
            </a:extLst>
          </p:cNvPr>
          <p:cNvSpPr>
            <a:spLocks noGrp="1"/>
          </p:cNvSpPr>
          <p:nvPr>
            <p:ph type="ctrTitle"/>
          </p:nvPr>
        </p:nvSpPr>
        <p:spPr>
          <a:xfrm>
            <a:off x="431999" y="544317"/>
            <a:ext cx="1414217" cy="212075"/>
          </a:xfrm>
        </p:spPr>
        <p:txBody>
          <a:bodyPr/>
          <a:lstStyle/>
          <a:p>
            <a:r>
              <a:rPr lang="en-GB" dirty="0"/>
              <a:t>Phase 3</a:t>
            </a:r>
          </a:p>
        </p:txBody>
      </p:sp>
      <p:sp>
        <p:nvSpPr>
          <p:cNvPr id="10" name="Rectangle 9">
            <a:extLst>
              <a:ext uri="{FF2B5EF4-FFF2-40B4-BE49-F238E27FC236}">
                <a16:creationId xmlns:a16="http://schemas.microsoft.com/office/drawing/2014/main" id="{D8EE7BCC-50D4-4553-BCDD-FCAA844BB81A}"/>
              </a:ext>
            </a:extLst>
          </p:cNvPr>
          <p:cNvSpPr/>
          <p:nvPr/>
        </p:nvSpPr>
        <p:spPr>
          <a:xfrm>
            <a:off x="418293" y="1023138"/>
            <a:ext cx="8001787" cy="830997"/>
          </a:xfrm>
          <a:prstGeom prst="rect">
            <a:avLst/>
          </a:prstGeom>
        </p:spPr>
        <p:txBody>
          <a:bodyPr wrap="square">
            <a:spAutoFit/>
          </a:bodyPr>
          <a:lstStyle/>
          <a:p>
            <a:pPr algn="just"/>
            <a:r>
              <a:rPr lang="en-GB" sz="1200" b="1" u="sng" dirty="0"/>
              <a:t>Goal 3:</a:t>
            </a:r>
            <a:r>
              <a:rPr lang="en-GB" sz="1200" b="1" dirty="0"/>
              <a:t> Overall Satisfaction</a:t>
            </a:r>
            <a:endParaRPr lang="en-GB" sz="1200" dirty="0"/>
          </a:p>
          <a:p>
            <a:pPr algn="just"/>
            <a:endParaRPr lang="en-GB" sz="1200" dirty="0"/>
          </a:p>
          <a:p>
            <a:pPr algn="just"/>
            <a:r>
              <a:rPr lang="en-GB" sz="1200" b="1" i="1" u="sng" dirty="0"/>
              <a:t>Question 3</a:t>
            </a:r>
            <a:r>
              <a:rPr lang="en-GB" sz="1200" b="1" u="sng" dirty="0"/>
              <a:t>:</a:t>
            </a:r>
            <a:r>
              <a:rPr lang="en-GB" sz="1200" b="1" dirty="0"/>
              <a:t> </a:t>
            </a:r>
            <a:r>
              <a:rPr lang="en-GB" sz="1200" dirty="0"/>
              <a:t>Will students who participated in the RPP study have a positive attitude towards further collaborative programming?</a:t>
            </a:r>
          </a:p>
        </p:txBody>
      </p:sp>
      <p:sp>
        <p:nvSpPr>
          <p:cNvPr id="2" name="Rectangle 1">
            <a:extLst>
              <a:ext uri="{FF2B5EF4-FFF2-40B4-BE49-F238E27FC236}">
                <a16:creationId xmlns:a16="http://schemas.microsoft.com/office/drawing/2014/main" id="{0AE37F79-A2CB-4719-8D78-D8B491035983}"/>
              </a:ext>
            </a:extLst>
          </p:cNvPr>
          <p:cNvSpPr/>
          <p:nvPr/>
        </p:nvSpPr>
        <p:spPr>
          <a:xfrm>
            <a:off x="418292" y="1023138"/>
            <a:ext cx="8015493" cy="949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02F29676-87DF-4F9E-BAD8-CA71E37A03AE}"/>
              </a:ext>
            </a:extLst>
          </p:cNvPr>
          <p:cNvGraphicFramePr>
            <a:graphicFrameLocks noGrp="1"/>
          </p:cNvGraphicFramePr>
          <p:nvPr>
            <p:extLst>
              <p:ext uri="{D42A27DB-BD31-4B8C-83A1-F6EECF244321}">
                <p14:modId xmlns:p14="http://schemas.microsoft.com/office/powerpoint/2010/main" val="109941923"/>
              </p:ext>
            </p:extLst>
          </p:nvPr>
        </p:nvGraphicFramePr>
        <p:xfrm>
          <a:off x="1326838" y="2239164"/>
          <a:ext cx="5953760" cy="4395597"/>
        </p:xfrm>
        <a:graphic>
          <a:graphicData uri="http://schemas.openxmlformats.org/drawingml/2006/table">
            <a:tbl>
              <a:tblPr firstRow="1" firstCol="1" bandRow="1"/>
              <a:tblGrid>
                <a:gridCol w="938530">
                  <a:extLst>
                    <a:ext uri="{9D8B030D-6E8A-4147-A177-3AD203B41FA5}">
                      <a16:colId xmlns:a16="http://schemas.microsoft.com/office/drawing/2014/main" val="3769280453"/>
                    </a:ext>
                  </a:extLst>
                </a:gridCol>
                <a:gridCol w="5015230">
                  <a:extLst>
                    <a:ext uri="{9D8B030D-6E8A-4147-A177-3AD203B41FA5}">
                      <a16:colId xmlns:a16="http://schemas.microsoft.com/office/drawing/2014/main" val="3890297003"/>
                    </a:ext>
                  </a:extLst>
                </a:gridCol>
              </a:tblGrid>
              <a:tr h="0">
                <a:tc>
                  <a:txBody>
                    <a:bodyPr/>
                    <a:lstStyle/>
                    <a:p>
                      <a:pPr algn="just">
                        <a:lnSpc>
                          <a:spcPct val="150000"/>
                        </a:lnSpc>
                        <a:spcAft>
                          <a:spcPts val="800"/>
                        </a:spcAft>
                      </a:pPr>
                      <a:r>
                        <a:rPr lang="en-GB" sz="1200" b="1">
                          <a:effectLst/>
                          <a:latin typeface="Calibri" panose="020F0502020204030204" pitchFamily="34" charset="0"/>
                          <a:ea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GB" sz="1200">
                          <a:solidFill>
                            <a:srgbClr val="000000"/>
                          </a:solidFill>
                          <a:effectLst/>
                          <a:latin typeface="Calibri" panose="020F0502020204030204" pitchFamily="34" charset="0"/>
                          <a:ea typeface="Calibri" panose="020F0502020204030204" pitchFamily="34" charset="0"/>
                          <a:cs typeface="Arial" panose="020B0604020202020204" pitchFamily="34" charset="0"/>
                        </a:rPr>
                        <a:t>What is your overall feeling about your experience of using Remote Pair Programming in your module?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295918"/>
                  </a:ext>
                </a:extLst>
              </a:tr>
              <a:tr h="0">
                <a:tc>
                  <a:txBody>
                    <a:bodyPr/>
                    <a:lstStyle/>
                    <a:p>
                      <a:pPr algn="just">
                        <a:lnSpc>
                          <a:spcPct val="150000"/>
                        </a:lnSpc>
                        <a:spcAft>
                          <a:spcPts val="800"/>
                        </a:spcAft>
                      </a:pPr>
                      <a:r>
                        <a:rPr lang="en-GB"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Study 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591043"/>
                  </a:ext>
                </a:extLst>
              </a:tr>
              <a:tr h="0">
                <a:tc>
                  <a:txBody>
                    <a:bodyPr/>
                    <a:lstStyle/>
                    <a:p>
                      <a:pPr algn="just">
                        <a:lnSpc>
                          <a:spcPct val="150000"/>
                        </a:lnSpc>
                        <a:spcAft>
                          <a:spcPts val="800"/>
                        </a:spcAft>
                      </a:pPr>
                      <a:r>
                        <a:rPr lang="en-GB"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Study 2</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506319"/>
                  </a:ext>
                </a:extLst>
              </a:tr>
            </a:tbl>
          </a:graphicData>
        </a:graphic>
      </p:graphicFrame>
      <p:graphicFrame>
        <p:nvGraphicFramePr>
          <p:cNvPr id="13" name="Object 12">
            <a:extLst>
              <a:ext uri="{FF2B5EF4-FFF2-40B4-BE49-F238E27FC236}">
                <a16:creationId xmlns:a16="http://schemas.microsoft.com/office/drawing/2014/main" id="{25D1332A-D1E4-4FBC-968C-9F50B2CB8385}"/>
              </a:ext>
            </a:extLst>
          </p:cNvPr>
          <p:cNvGraphicFramePr>
            <a:graphicFrameLocks noChangeAspect="1"/>
          </p:cNvGraphicFramePr>
          <p:nvPr>
            <p:extLst>
              <p:ext uri="{D42A27DB-BD31-4B8C-83A1-F6EECF244321}">
                <p14:modId xmlns:p14="http://schemas.microsoft.com/office/powerpoint/2010/main" val="164947962"/>
              </p:ext>
            </p:extLst>
          </p:nvPr>
        </p:nvGraphicFramePr>
        <p:xfrm>
          <a:off x="2538104" y="5063466"/>
          <a:ext cx="4350398" cy="1515102"/>
        </p:xfrm>
        <a:graphic>
          <a:graphicData uri="http://schemas.openxmlformats.org/presentationml/2006/ole">
            <mc:AlternateContent xmlns:mc="http://schemas.openxmlformats.org/markup-compatibility/2006">
              <mc:Choice xmlns:v="urn:schemas-microsoft-com:vml" Requires="v">
                <p:oleObj spid="_x0000_s7187" name="Bitmap Image" r:id="rId3" imgW="4046571" imgH="1912786" progId="Paint.Picture">
                  <p:embed/>
                </p:oleObj>
              </mc:Choice>
              <mc:Fallback>
                <p:oleObj name="Bitmap Image" r:id="rId3" imgW="4046571" imgH="1912786"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8104" y="5063466"/>
                        <a:ext cx="4350398" cy="1515102"/>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2369BFE6-6C49-4746-BDB8-6237CA82FEF0}"/>
              </a:ext>
            </a:extLst>
          </p:cNvPr>
          <p:cNvGraphicFramePr>
            <a:graphicFrameLocks noChangeAspect="1"/>
          </p:cNvGraphicFramePr>
          <p:nvPr>
            <p:extLst>
              <p:ext uri="{D42A27DB-BD31-4B8C-83A1-F6EECF244321}">
                <p14:modId xmlns:p14="http://schemas.microsoft.com/office/powerpoint/2010/main" val="967656597"/>
              </p:ext>
            </p:extLst>
          </p:nvPr>
        </p:nvGraphicFramePr>
        <p:xfrm>
          <a:off x="2538104" y="2936076"/>
          <a:ext cx="4350398" cy="1860644"/>
        </p:xfrm>
        <a:graphic>
          <a:graphicData uri="http://schemas.openxmlformats.org/presentationml/2006/ole">
            <mc:AlternateContent xmlns:mc="http://schemas.openxmlformats.org/markup-compatibility/2006">
              <mc:Choice xmlns:v="urn:schemas-microsoft-com:vml" Requires="v">
                <p:oleObj spid="_x0000_s7188" name="Bitmap Image" r:id="rId5" imgW="4016088" imgH="2187130" progId="Paint.Picture">
                  <p:embed/>
                </p:oleObj>
              </mc:Choice>
              <mc:Fallback>
                <p:oleObj name="Bitmap Image" r:id="rId5" imgW="4016088" imgH="2187130" progId="Paint.Picture">
                  <p:embed/>
                  <p:pic>
                    <p:nvPicPr>
                      <p:cNvPr id="12" name="Object 11">
                        <a:extLst>
                          <a:ext uri="{FF2B5EF4-FFF2-40B4-BE49-F238E27FC236}">
                            <a16:creationId xmlns:a16="http://schemas.microsoft.com/office/drawing/2014/main" id="{BAC3654F-4329-4F73-912B-C28A982E4C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8104" y="2936076"/>
                        <a:ext cx="4350398" cy="1860644"/>
                      </a:xfrm>
                      <a:prstGeom prst="rect">
                        <a:avLst/>
                      </a:prstGeom>
                      <a:noFill/>
                    </p:spPr>
                  </p:pic>
                </p:oleObj>
              </mc:Fallback>
            </mc:AlternateContent>
          </a:graphicData>
        </a:graphic>
      </p:graphicFrame>
    </p:spTree>
    <p:extLst>
      <p:ext uri="{BB962C8B-B14F-4D97-AF65-F5344CB8AC3E}">
        <p14:creationId xmlns:p14="http://schemas.microsoft.com/office/powerpoint/2010/main" val="3844071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83A80-3495-41F6-98F6-17660ED116DE}"/>
              </a:ext>
            </a:extLst>
          </p:cNvPr>
          <p:cNvSpPr>
            <a:spLocks noGrp="1"/>
          </p:cNvSpPr>
          <p:nvPr>
            <p:ph type="ctrTitle"/>
          </p:nvPr>
        </p:nvSpPr>
        <p:spPr>
          <a:xfrm>
            <a:off x="431999" y="544317"/>
            <a:ext cx="1414217" cy="212075"/>
          </a:xfrm>
        </p:spPr>
        <p:txBody>
          <a:bodyPr/>
          <a:lstStyle/>
          <a:p>
            <a:r>
              <a:rPr lang="en-GB" dirty="0"/>
              <a:t>Phase 3</a:t>
            </a:r>
          </a:p>
        </p:txBody>
      </p:sp>
      <p:graphicFrame>
        <p:nvGraphicFramePr>
          <p:cNvPr id="11" name="Table 10">
            <a:extLst>
              <a:ext uri="{FF2B5EF4-FFF2-40B4-BE49-F238E27FC236}">
                <a16:creationId xmlns:a16="http://schemas.microsoft.com/office/drawing/2014/main" id="{02F29676-87DF-4F9E-BAD8-CA71E37A03AE}"/>
              </a:ext>
            </a:extLst>
          </p:cNvPr>
          <p:cNvGraphicFramePr>
            <a:graphicFrameLocks noGrp="1"/>
          </p:cNvGraphicFramePr>
          <p:nvPr>
            <p:extLst>
              <p:ext uri="{D42A27DB-BD31-4B8C-83A1-F6EECF244321}">
                <p14:modId xmlns:p14="http://schemas.microsoft.com/office/powerpoint/2010/main" val="466329434"/>
              </p:ext>
            </p:extLst>
          </p:nvPr>
        </p:nvGraphicFramePr>
        <p:xfrm>
          <a:off x="1628678" y="1114859"/>
          <a:ext cx="5384680" cy="3643757"/>
        </p:xfrm>
        <a:graphic>
          <a:graphicData uri="http://schemas.openxmlformats.org/drawingml/2006/table">
            <a:tbl>
              <a:tblPr firstRow="1" firstCol="1" bandRow="1"/>
              <a:tblGrid>
                <a:gridCol w="938530">
                  <a:extLst>
                    <a:ext uri="{9D8B030D-6E8A-4147-A177-3AD203B41FA5}">
                      <a16:colId xmlns:a16="http://schemas.microsoft.com/office/drawing/2014/main" val="3769280453"/>
                    </a:ext>
                  </a:extLst>
                </a:gridCol>
                <a:gridCol w="4446150">
                  <a:extLst>
                    <a:ext uri="{9D8B030D-6E8A-4147-A177-3AD203B41FA5}">
                      <a16:colId xmlns:a16="http://schemas.microsoft.com/office/drawing/2014/main" val="3890297003"/>
                    </a:ext>
                  </a:extLst>
                </a:gridCol>
              </a:tblGrid>
              <a:tr h="0">
                <a:tc>
                  <a:txBody>
                    <a:bodyPr/>
                    <a:lstStyle/>
                    <a:p>
                      <a:pPr algn="just">
                        <a:lnSpc>
                          <a:spcPct val="150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GB" sz="1200" dirty="0">
                          <a:solidFill>
                            <a:srgbClr val="000000"/>
                          </a:solidFill>
                          <a:effectLst/>
                          <a:latin typeface="Calibri" panose="020F0502020204030204" pitchFamily="34" charset="0"/>
                          <a:ea typeface="Calibri" panose="020F0502020204030204" pitchFamily="34" charset="0"/>
                        </a:rPr>
                        <a:t>Would you recommend Remote Pair Programming to other students and its wider use with the Open University computing modules?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295918"/>
                  </a:ext>
                </a:extLst>
              </a:tr>
              <a:tr h="0">
                <a:tc>
                  <a:txBody>
                    <a:bodyPr/>
                    <a:lstStyle/>
                    <a:p>
                      <a:pPr algn="just">
                        <a:lnSpc>
                          <a:spcPct val="150000"/>
                        </a:lnSpc>
                        <a:spcAft>
                          <a:spcPts val="800"/>
                        </a:spcAft>
                      </a:pPr>
                      <a:r>
                        <a:rPr lang="en-GB"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Study 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591043"/>
                  </a:ext>
                </a:extLst>
              </a:tr>
              <a:tr h="0">
                <a:tc>
                  <a:txBody>
                    <a:bodyPr/>
                    <a:lstStyle/>
                    <a:p>
                      <a:pPr algn="just">
                        <a:lnSpc>
                          <a:spcPct val="150000"/>
                        </a:lnSpc>
                        <a:spcAft>
                          <a:spcPts val="800"/>
                        </a:spcAft>
                      </a:pPr>
                      <a:r>
                        <a:rPr lang="en-GB"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Study 2</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506319"/>
                  </a:ext>
                </a:extLst>
              </a:tr>
            </a:tbl>
          </a:graphicData>
        </a:graphic>
      </p:graphicFrame>
      <p:pic>
        <p:nvPicPr>
          <p:cNvPr id="8" name="Picture 7">
            <a:extLst>
              <a:ext uri="{FF2B5EF4-FFF2-40B4-BE49-F238E27FC236}">
                <a16:creationId xmlns:a16="http://schemas.microsoft.com/office/drawing/2014/main" id="{A1F07190-73AA-47B1-9F67-991613699584}"/>
              </a:ext>
            </a:extLst>
          </p:cNvPr>
          <p:cNvPicPr/>
          <p:nvPr/>
        </p:nvPicPr>
        <p:blipFill>
          <a:blip r:embed="rId2">
            <a:extLst>
              <a:ext uri="{28A0092B-C50C-407E-A947-70E740481C1C}">
                <a14:useLocalDpi xmlns:a14="http://schemas.microsoft.com/office/drawing/2010/main" val="0"/>
              </a:ext>
            </a:extLst>
          </a:blip>
          <a:stretch>
            <a:fillRect/>
          </a:stretch>
        </p:blipFill>
        <p:spPr>
          <a:xfrm>
            <a:off x="2697185" y="1814300"/>
            <a:ext cx="4175760" cy="1003935"/>
          </a:xfrm>
          <a:prstGeom prst="rect">
            <a:avLst/>
          </a:prstGeom>
        </p:spPr>
      </p:pic>
      <p:pic>
        <p:nvPicPr>
          <p:cNvPr id="9" name="Picture 8">
            <a:extLst>
              <a:ext uri="{FF2B5EF4-FFF2-40B4-BE49-F238E27FC236}">
                <a16:creationId xmlns:a16="http://schemas.microsoft.com/office/drawing/2014/main" id="{D6837462-186B-4911-955F-5F53A5EE615D}"/>
              </a:ext>
            </a:extLst>
          </p:cNvPr>
          <p:cNvPicPr/>
          <p:nvPr/>
        </p:nvPicPr>
        <p:blipFill>
          <a:blip r:embed="rId3">
            <a:extLst>
              <a:ext uri="{28A0092B-C50C-407E-A947-70E740481C1C}">
                <a14:useLocalDpi xmlns:a14="http://schemas.microsoft.com/office/drawing/2010/main" val="0"/>
              </a:ext>
            </a:extLst>
          </a:blip>
          <a:stretch>
            <a:fillRect/>
          </a:stretch>
        </p:blipFill>
        <p:spPr>
          <a:xfrm>
            <a:off x="2697185" y="3176702"/>
            <a:ext cx="4168140" cy="1252220"/>
          </a:xfrm>
          <a:prstGeom prst="rect">
            <a:avLst/>
          </a:prstGeom>
        </p:spPr>
      </p:pic>
    </p:spTree>
    <p:extLst>
      <p:ext uri="{BB962C8B-B14F-4D97-AF65-F5344CB8AC3E}">
        <p14:creationId xmlns:p14="http://schemas.microsoft.com/office/powerpoint/2010/main" val="4170052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83A80-3495-41F6-98F6-17660ED116DE}"/>
              </a:ext>
            </a:extLst>
          </p:cNvPr>
          <p:cNvSpPr>
            <a:spLocks noGrp="1"/>
          </p:cNvSpPr>
          <p:nvPr>
            <p:ph type="ctrTitle"/>
          </p:nvPr>
        </p:nvSpPr>
        <p:spPr>
          <a:xfrm>
            <a:off x="431999" y="544317"/>
            <a:ext cx="1414217" cy="212075"/>
          </a:xfrm>
        </p:spPr>
        <p:txBody>
          <a:bodyPr/>
          <a:lstStyle/>
          <a:p>
            <a:r>
              <a:rPr lang="en-GB" dirty="0"/>
              <a:t>Phase 3</a:t>
            </a:r>
          </a:p>
        </p:txBody>
      </p:sp>
      <p:sp>
        <p:nvSpPr>
          <p:cNvPr id="2" name="Rectangle 1">
            <a:extLst>
              <a:ext uri="{FF2B5EF4-FFF2-40B4-BE49-F238E27FC236}">
                <a16:creationId xmlns:a16="http://schemas.microsoft.com/office/drawing/2014/main" id="{179253DF-8DF5-464F-B0A6-1E682B5CED2A}"/>
              </a:ext>
            </a:extLst>
          </p:cNvPr>
          <p:cNvSpPr/>
          <p:nvPr/>
        </p:nvSpPr>
        <p:spPr>
          <a:xfrm>
            <a:off x="816745" y="987671"/>
            <a:ext cx="7235301" cy="3276282"/>
          </a:xfrm>
          <a:prstGeom prst="rect">
            <a:avLst/>
          </a:prstGeom>
        </p:spPr>
        <p:txBody>
          <a:bodyPr wrap="square">
            <a:spAutoFit/>
          </a:bodyPr>
          <a:lstStyle/>
          <a:p>
            <a:pPr marL="342900" lvl="0" indent="-342900" algn="just">
              <a:lnSpc>
                <a:spcPct val="150000"/>
              </a:lnSpc>
              <a:buFont typeface="Wingdings" panose="05000000000000000000" pitchFamily="2" charset="2"/>
              <a:buChar char="ü"/>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Improved feeling of inclusion and social interaction</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buFont typeface="Wingdings" panose="05000000000000000000" pitchFamily="2" charset="2"/>
              <a:buChar char="ü"/>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Improved team working experience e.g. confidence in communication, motivation, skill for employment  </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buFont typeface="Wingdings" panose="05000000000000000000" pitchFamily="2" charset="2"/>
              <a:buChar char="ü"/>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A positive impact from peer pressure i.e. need to and keeping up with studies before sessions, time management and discipline. </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800"/>
              </a:spcAft>
              <a:buFont typeface="Wingdings" panose="05000000000000000000" pitchFamily="2" charset="2"/>
              <a:buChar char="ü"/>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Improved coding skills from learning from pair i.e. knowledge transfer.  </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3C32466-7EC2-40EC-875C-60E919EB61FF}"/>
              </a:ext>
            </a:extLst>
          </p:cNvPr>
          <p:cNvPicPr>
            <a:picLocks noChangeAspect="1"/>
          </p:cNvPicPr>
          <p:nvPr/>
        </p:nvPicPr>
        <p:blipFill>
          <a:blip r:embed="rId2"/>
          <a:stretch>
            <a:fillRect/>
          </a:stretch>
        </p:blipFill>
        <p:spPr>
          <a:xfrm>
            <a:off x="1926454" y="4263953"/>
            <a:ext cx="5459767" cy="2228010"/>
          </a:xfrm>
          <a:prstGeom prst="rect">
            <a:avLst/>
          </a:prstGeom>
        </p:spPr>
      </p:pic>
    </p:spTree>
    <p:extLst>
      <p:ext uri="{BB962C8B-B14F-4D97-AF65-F5344CB8AC3E}">
        <p14:creationId xmlns:p14="http://schemas.microsoft.com/office/powerpoint/2010/main" val="2124615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515861" y="3179701"/>
            <a:ext cx="7920773" cy="498598"/>
          </a:xfrm>
        </p:spPr>
        <p:txBody>
          <a:bodyPr/>
          <a:lstStyle/>
          <a:p>
            <a:pPr algn="ctr"/>
            <a:r>
              <a:rPr lang="en-GB"/>
              <a:t>THANK YOU</a:t>
            </a:r>
          </a:p>
        </p:txBody>
      </p:sp>
    </p:spTree>
    <p:extLst>
      <p:ext uri="{BB962C8B-B14F-4D97-AF65-F5344CB8AC3E}">
        <p14:creationId xmlns:p14="http://schemas.microsoft.com/office/powerpoint/2010/main" val="1126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83A80-3495-41F6-98F6-17660ED116DE}"/>
              </a:ext>
            </a:extLst>
          </p:cNvPr>
          <p:cNvSpPr>
            <a:spLocks noGrp="1"/>
          </p:cNvSpPr>
          <p:nvPr>
            <p:ph type="ctrTitle"/>
          </p:nvPr>
        </p:nvSpPr>
        <p:spPr>
          <a:xfrm>
            <a:off x="431999" y="544317"/>
            <a:ext cx="1414217" cy="212075"/>
          </a:xfrm>
        </p:spPr>
        <p:txBody>
          <a:bodyPr/>
          <a:lstStyle/>
          <a:p>
            <a:r>
              <a:rPr lang="en-GB"/>
              <a:t>INTRODUCTION</a:t>
            </a:r>
          </a:p>
        </p:txBody>
      </p:sp>
      <p:sp>
        <p:nvSpPr>
          <p:cNvPr id="53" name="Text Placeholder 2">
            <a:extLst>
              <a:ext uri="{FF2B5EF4-FFF2-40B4-BE49-F238E27FC236}">
                <a16:creationId xmlns:a16="http://schemas.microsoft.com/office/drawing/2014/main" id="{EE337D3F-4266-4647-BCE7-E57FDDD8E73E}"/>
              </a:ext>
            </a:extLst>
          </p:cNvPr>
          <p:cNvSpPr txBox="1">
            <a:spLocks/>
          </p:cNvSpPr>
          <p:nvPr/>
        </p:nvSpPr>
        <p:spPr>
          <a:xfrm>
            <a:off x="355885" y="1083077"/>
            <a:ext cx="4976988" cy="23192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None/>
            </a:pPr>
            <a:r>
              <a:rPr lang="en-GB" sz="1300" dirty="0"/>
              <a:t>Pair programming is a key aspect of Extreme Programming (XP), which encourages informal and immediate communication over joint coding work. </a:t>
            </a:r>
          </a:p>
          <a:p>
            <a:pPr marL="0" indent="0" algn="just">
              <a:lnSpc>
                <a:spcPct val="100000"/>
              </a:lnSpc>
              <a:spcBef>
                <a:spcPts val="600"/>
              </a:spcBef>
              <a:buNone/>
            </a:pPr>
            <a:r>
              <a:rPr lang="en-GB" sz="1300" dirty="0"/>
              <a:t>The technique involves two developers: one in a driver role writes the code, controlling the keyboard and mouse, and the other, the navigator, reviews the code as the driver writes it. </a:t>
            </a:r>
          </a:p>
          <a:p>
            <a:pPr marL="0" indent="0" algn="just">
              <a:lnSpc>
                <a:spcPct val="100000"/>
              </a:lnSpc>
              <a:spcBef>
                <a:spcPts val="600"/>
              </a:spcBef>
              <a:buNone/>
            </a:pPr>
            <a:r>
              <a:rPr lang="en-GB" sz="1300" dirty="0"/>
              <a:t>Results from experiments show that academic achievements are enhanced for students who participate in pair programming compared with non-paired students (McDowell et al 2003). </a:t>
            </a:r>
            <a:endParaRPr lang="en-US" sz="1300" dirty="0"/>
          </a:p>
        </p:txBody>
      </p:sp>
      <p:sp>
        <p:nvSpPr>
          <p:cNvPr id="63" name="Text Placeholder 2">
            <a:extLst>
              <a:ext uri="{FF2B5EF4-FFF2-40B4-BE49-F238E27FC236}">
                <a16:creationId xmlns:a16="http://schemas.microsoft.com/office/drawing/2014/main" id="{F438685B-598B-421B-BA78-BA9C6D4E02ED}"/>
              </a:ext>
            </a:extLst>
          </p:cNvPr>
          <p:cNvSpPr txBox="1">
            <a:spLocks/>
          </p:cNvSpPr>
          <p:nvPr/>
        </p:nvSpPr>
        <p:spPr>
          <a:xfrm>
            <a:off x="5528609" y="1093219"/>
            <a:ext cx="3188484" cy="2003551"/>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600"/>
              </a:spcBef>
            </a:pPr>
            <a:r>
              <a:rPr lang="en-US" sz="1100" b="1" dirty="0">
                <a:solidFill>
                  <a:schemeClr val="accent1"/>
                </a:solidFill>
              </a:rPr>
              <a:t>THE PEDAGOGIC ISSUE WE ARE ADDRESSING</a:t>
            </a:r>
          </a:p>
          <a:p>
            <a:pPr algn="just">
              <a:lnSpc>
                <a:spcPct val="100000"/>
              </a:lnSpc>
              <a:spcBef>
                <a:spcPts val="600"/>
              </a:spcBef>
            </a:pPr>
            <a:br>
              <a:rPr lang="en-US" sz="1100" i="1" dirty="0"/>
            </a:br>
            <a:r>
              <a:rPr lang="en-GB" sz="1100" dirty="0"/>
              <a:t>Despite these proven academic benefits for collocated classroom settings, distance and online settings are yet to benefit. The isolation in learning experience some students report points to an urgent need for tools and methods that support remote pair programming in a remote educational setting to be developed.</a:t>
            </a:r>
          </a:p>
        </p:txBody>
      </p:sp>
      <p:pic>
        <p:nvPicPr>
          <p:cNvPr id="2" name="Picture 1">
            <a:extLst>
              <a:ext uri="{FF2B5EF4-FFF2-40B4-BE49-F238E27FC236}">
                <a16:creationId xmlns:a16="http://schemas.microsoft.com/office/drawing/2014/main" id="{D1D3581C-C978-4190-B902-46469316AF10}"/>
              </a:ext>
            </a:extLst>
          </p:cNvPr>
          <p:cNvPicPr>
            <a:picLocks noChangeAspect="1"/>
          </p:cNvPicPr>
          <p:nvPr/>
        </p:nvPicPr>
        <p:blipFill>
          <a:blip r:embed="rId2"/>
          <a:stretch>
            <a:fillRect/>
          </a:stretch>
        </p:blipFill>
        <p:spPr>
          <a:xfrm>
            <a:off x="454353" y="3402366"/>
            <a:ext cx="4878520" cy="2596995"/>
          </a:xfrm>
          <a:prstGeom prst="rect">
            <a:avLst/>
          </a:prstGeom>
        </p:spPr>
      </p:pic>
      <p:sp>
        <p:nvSpPr>
          <p:cNvPr id="32" name="Text Placeholder 2">
            <a:extLst>
              <a:ext uri="{FF2B5EF4-FFF2-40B4-BE49-F238E27FC236}">
                <a16:creationId xmlns:a16="http://schemas.microsoft.com/office/drawing/2014/main" id="{A6AC48AC-ED65-40D2-AE92-F39A0D6685A5}"/>
              </a:ext>
            </a:extLst>
          </p:cNvPr>
          <p:cNvSpPr txBox="1">
            <a:spLocks/>
          </p:cNvSpPr>
          <p:nvPr/>
        </p:nvSpPr>
        <p:spPr>
          <a:xfrm>
            <a:off x="5528609" y="3592555"/>
            <a:ext cx="3188484" cy="2003551"/>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600"/>
              </a:spcBef>
            </a:pPr>
            <a:r>
              <a:rPr lang="en-US" sz="1100" b="1" dirty="0">
                <a:solidFill>
                  <a:schemeClr val="accent1"/>
                </a:solidFill>
              </a:rPr>
              <a:t>PROJECT SUPPORTS STRATEGIC IMPORTANCE TO eSTEeM Scholarship</a:t>
            </a:r>
          </a:p>
          <a:p>
            <a:pPr algn="just">
              <a:lnSpc>
                <a:spcPct val="100000"/>
              </a:lnSpc>
              <a:spcBef>
                <a:spcPts val="600"/>
              </a:spcBef>
            </a:pPr>
            <a:br>
              <a:rPr lang="en-US" sz="1100" i="1" dirty="0"/>
            </a:br>
            <a:r>
              <a:rPr lang="en-US" sz="1100" b="1" dirty="0">
                <a:solidFill>
                  <a:srgbClr val="002060"/>
                </a:solidFill>
              </a:rPr>
              <a:t>Innovation in STEM </a:t>
            </a:r>
            <a:r>
              <a:rPr lang="en-US" sz="1100" dirty="0"/>
              <a:t>- </a:t>
            </a:r>
            <a:r>
              <a:rPr lang="en-GB" sz="1100" dirty="0"/>
              <a:t>explore the use of technology in new ways and gaining fuller understanding of changes in student expectation and aspirations in learning of programming.</a:t>
            </a:r>
          </a:p>
          <a:p>
            <a:pPr algn="just">
              <a:lnSpc>
                <a:spcPct val="100000"/>
              </a:lnSpc>
              <a:spcBef>
                <a:spcPts val="600"/>
              </a:spcBef>
            </a:pPr>
            <a:endParaRPr lang="en-GB" sz="1100" dirty="0"/>
          </a:p>
          <a:p>
            <a:pPr algn="just">
              <a:lnSpc>
                <a:spcPct val="100000"/>
              </a:lnSpc>
              <a:spcBef>
                <a:spcPts val="600"/>
              </a:spcBef>
            </a:pPr>
            <a:r>
              <a:rPr lang="en-GB" sz="1100" b="1" dirty="0">
                <a:solidFill>
                  <a:srgbClr val="002060"/>
                </a:solidFill>
              </a:rPr>
              <a:t>Employability: </a:t>
            </a:r>
            <a:r>
              <a:rPr lang="en-GB" sz="1100" dirty="0"/>
              <a:t>Pair programming is a widely used technique within the software development industry. Exposing the students to pair programming practice at studies level provide the students with a valuable employability skill. </a:t>
            </a:r>
          </a:p>
        </p:txBody>
      </p:sp>
      <p:pic>
        <p:nvPicPr>
          <p:cNvPr id="33" name="Picture 2">
            <a:extLst>
              <a:ext uri="{FF2B5EF4-FFF2-40B4-BE49-F238E27FC236}">
                <a16:creationId xmlns:a16="http://schemas.microsoft.com/office/drawing/2014/main" id="{B8A1F192-145D-4A35-9834-C049645FB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609" y="2996662"/>
            <a:ext cx="3188484" cy="53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29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7338DACA-90DD-4F3B-9346-EF5B3709572E}"/>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b="-289"/>
          <a:stretch/>
        </p:blipFill>
        <p:spPr>
          <a:xfrm>
            <a:off x="0" y="0"/>
            <a:ext cx="3825920" cy="6858000"/>
          </a:xfrm>
          <a:prstGeom prst="rect">
            <a:avLst/>
          </a:prstGeom>
        </p:spPr>
      </p:pic>
      <p:sp>
        <p:nvSpPr>
          <p:cNvPr id="23" name="Text Placeholder 2">
            <a:extLst>
              <a:ext uri="{FF2B5EF4-FFF2-40B4-BE49-F238E27FC236}">
                <a16:creationId xmlns:a16="http://schemas.microsoft.com/office/drawing/2014/main" id="{DABF2522-29FC-42B8-AE34-D5DB079B9B1D}"/>
              </a:ext>
            </a:extLst>
          </p:cNvPr>
          <p:cNvSpPr txBox="1">
            <a:spLocks/>
          </p:cNvSpPr>
          <p:nvPr/>
        </p:nvSpPr>
        <p:spPr>
          <a:xfrm>
            <a:off x="4179204" y="390616"/>
            <a:ext cx="4334481" cy="6533967"/>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600"/>
              </a:spcBef>
            </a:pPr>
            <a:r>
              <a:rPr lang="en-US" sz="1100" b="1" dirty="0">
                <a:solidFill>
                  <a:schemeClr val="accent1"/>
                </a:solidFill>
              </a:rPr>
              <a:t>HOW WE ADDRESSED THE ISSUE</a:t>
            </a:r>
          </a:p>
          <a:p>
            <a:pPr marL="171450" indent="-171450">
              <a:lnSpc>
                <a:spcPct val="100000"/>
              </a:lnSpc>
              <a:spcBef>
                <a:spcPts val="600"/>
              </a:spcBef>
              <a:buFont typeface="Wingdings" panose="05000000000000000000" pitchFamily="2" charset="2"/>
              <a:buChar char="ü"/>
            </a:pPr>
            <a:endParaRPr lang="en-US" sz="1100" i="1" dirty="0"/>
          </a:p>
          <a:p>
            <a:pPr>
              <a:lnSpc>
                <a:spcPct val="100000"/>
              </a:lnSpc>
              <a:spcBef>
                <a:spcPts val="600"/>
              </a:spcBef>
            </a:pPr>
            <a:r>
              <a:rPr lang="en-US" dirty="0"/>
              <a:t>Students engaged actively as partner in the research work:</a:t>
            </a:r>
          </a:p>
          <a:p>
            <a:pPr marL="857250" lvl="1" indent="-171450">
              <a:lnSpc>
                <a:spcPct val="100000"/>
              </a:lnSpc>
              <a:spcBef>
                <a:spcPts val="600"/>
              </a:spcBef>
              <a:buFont typeface="Wingdings" panose="05000000000000000000" pitchFamily="2" charset="2"/>
              <a:buChar char="§"/>
            </a:pPr>
            <a:r>
              <a:rPr lang="en-US" sz="1200" dirty="0"/>
              <a:t>Students as evaluators</a:t>
            </a:r>
          </a:p>
          <a:p>
            <a:pPr marL="857250" lvl="1" indent="-171450">
              <a:lnSpc>
                <a:spcPct val="100000"/>
              </a:lnSpc>
              <a:spcBef>
                <a:spcPts val="600"/>
              </a:spcBef>
              <a:buFont typeface="Wingdings" panose="05000000000000000000" pitchFamily="2" charset="2"/>
              <a:buChar char="§"/>
            </a:pPr>
            <a:r>
              <a:rPr lang="en-US" sz="1200" dirty="0"/>
              <a:t>Students as agent for change</a:t>
            </a:r>
          </a:p>
          <a:p>
            <a:pPr marL="171450" indent="-171450">
              <a:lnSpc>
                <a:spcPct val="100000"/>
              </a:lnSpc>
              <a:spcBef>
                <a:spcPts val="600"/>
              </a:spcBef>
              <a:buFont typeface="Wingdings" panose="05000000000000000000" pitchFamily="2" charset="2"/>
              <a:buChar char="§"/>
            </a:pPr>
            <a:endParaRPr lang="en-US" sz="1100" i="1" dirty="0"/>
          </a:p>
          <a:p>
            <a:pPr algn="just">
              <a:lnSpc>
                <a:spcPct val="100000"/>
              </a:lnSpc>
              <a:spcBef>
                <a:spcPts val="600"/>
              </a:spcBef>
            </a:pPr>
            <a:r>
              <a:rPr lang="en-US" sz="1100" b="1" dirty="0"/>
              <a:t>Phase 1: </a:t>
            </a:r>
            <a:r>
              <a:rPr lang="en-GB" sz="1100" dirty="0"/>
              <a:t>E</a:t>
            </a:r>
            <a:r>
              <a:rPr lang="en-GB" dirty="0"/>
              <a:t>valuated available industrial collaborative tools that can emulate the best practices of pair programming in a remote setting. </a:t>
            </a:r>
            <a:endParaRPr lang="en-GB" sz="1100" i="1" dirty="0"/>
          </a:p>
          <a:p>
            <a:pPr algn="just"/>
            <a:r>
              <a:rPr lang="en-GB" b="1" dirty="0"/>
              <a:t>Phase 2: </a:t>
            </a:r>
            <a:r>
              <a:rPr lang="en-GB" dirty="0"/>
              <a:t>In conjunction with student partners, we will carry out two user studies, which will evaluate</a:t>
            </a:r>
          </a:p>
          <a:p>
            <a:pPr marL="857250" lvl="1" indent="-171450" algn="just">
              <a:lnSpc>
                <a:spcPct val="100000"/>
              </a:lnSpc>
              <a:buFont typeface="Wingdings" panose="05000000000000000000" pitchFamily="2" charset="2"/>
              <a:buChar char="§"/>
            </a:pPr>
            <a:r>
              <a:rPr lang="en-GB" sz="1200" dirty="0"/>
              <a:t>The effectiveness of collaborative tools.</a:t>
            </a:r>
          </a:p>
          <a:p>
            <a:pPr marL="857250" lvl="1" indent="-171450" algn="just">
              <a:lnSpc>
                <a:spcPct val="100000"/>
              </a:lnSpc>
              <a:buFont typeface="Wingdings" panose="05000000000000000000" pitchFamily="2" charset="2"/>
              <a:buChar char="§"/>
            </a:pPr>
            <a:r>
              <a:rPr lang="en-GB" sz="1200" dirty="0"/>
              <a:t>Method of pairing </a:t>
            </a:r>
          </a:p>
          <a:p>
            <a:pPr marL="857250" lvl="1" indent="-171450" algn="just">
              <a:lnSpc>
                <a:spcPct val="100000"/>
              </a:lnSpc>
              <a:buFont typeface="Wingdings" panose="05000000000000000000" pitchFamily="2" charset="2"/>
              <a:buChar char="§"/>
            </a:pPr>
            <a:r>
              <a:rPr lang="en-GB" sz="1200" dirty="0"/>
              <a:t>Students’ experience and feedback.</a:t>
            </a:r>
          </a:p>
          <a:p>
            <a:pPr algn="just"/>
            <a:endParaRPr lang="en-GB" b="1" dirty="0"/>
          </a:p>
          <a:p>
            <a:pPr algn="just"/>
            <a:endParaRPr lang="en-GB" b="1" dirty="0"/>
          </a:p>
          <a:p>
            <a:pPr algn="just"/>
            <a:endParaRPr lang="en-GB" b="1" dirty="0"/>
          </a:p>
          <a:p>
            <a:pPr algn="just"/>
            <a:endParaRPr lang="en-GB" b="1" dirty="0"/>
          </a:p>
          <a:p>
            <a:pPr algn="r"/>
            <a:r>
              <a:rPr lang="en-GB" i="1" dirty="0"/>
              <a:t>Figure 1</a:t>
            </a:r>
          </a:p>
          <a:p>
            <a:pPr algn="r"/>
            <a:endParaRPr lang="en-GB" i="1" dirty="0"/>
          </a:p>
          <a:p>
            <a:pPr algn="r"/>
            <a:endParaRPr lang="en-GB" i="1" dirty="0"/>
          </a:p>
          <a:p>
            <a:pPr algn="r"/>
            <a:endParaRPr lang="en-GB" i="1" dirty="0"/>
          </a:p>
          <a:p>
            <a:pPr algn="r"/>
            <a:endParaRPr lang="en-GB" i="1" dirty="0"/>
          </a:p>
          <a:p>
            <a:pPr algn="just"/>
            <a:r>
              <a:rPr lang="en-GB" b="1" dirty="0"/>
              <a:t>Phase 3: </a:t>
            </a:r>
            <a:r>
              <a:rPr lang="en-GB" dirty="0"/>
              <a:t>Study Analysis and Results</a:t>
            </a:r>
            <a:endParaRPr lang="en-GB" sz="1200" dirty="0"/>
          </a:p>
        </p:txBody>
      </p:sp>
      <p:pic>
        <p:nvPicPr>
          <p:cNvPr id="20" name="Picture 19">
            <a:extLst>
              <a:ext uri="{FF2B5EF4-FFF2-40B4-BE49-F238E27FC236}">
                <a16:creationId xmlns:a16="http://schemas.microsoft.com/office/drawing/2014/main" id="{FBB1BA7B-A8D5-413A-86C8-1E3B48FCB317}"/>
              </a:ext>
            </a:extLst>
          </p:cNvPr>
          <p:cNvPicPr>
            <a:picLocks noChangeAspect="1"/>
          </p:cNvPicPr>
          <p:nvPr/>
        </p:nvPicPr>
        <p:blipFill>
          <a:blip r:embed="rId3"/>
          <a:stretch>
            <a:fillRect/>
          </a:stretch>
        </p:blipFill>
        <p:spPr>
          <a:xfrm>
            <a:off x="5120709" y="3928371"/>
            <a:ext cx="2451469" cy="2249890"/>
          </a:xfrm>
          <a:prstGeom prst="rect">
            <a:avLst/>
          </a:prstGeom>
        </p:spPr>
      </p:pic>
    </p:spTree>
    <p:extLst>
      <p:ext uri="{BB962C8B-B14F-4D97-AF65-F5344CB8AC3E}">
        <p14:creationId xmlns:p14="http://schemas.microsoft.com/office/powerpoint/2010/main" val="271011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98C6E-655C-4061-B666-FEF5384F155C}"/>
              </a:ext>
            </a:extLst>
          </p:cNvPr>
          <p:cNvSpPr>
            <a:spLocks noGrp="1"/>
          </p:cNvSpPr>
          <p:nvPr>
            <p:ph type="ctrTitle"/>
          </p:nvPr>
        </p:nvSpPr>
        <p:spPr/>
        <p:txBody>
          <a:bodyPr/>
          <a:lstStyle/>
          <a:p>
            <a:r>
              <a:rPr lang="en-GB" dirty="0"/>
              <a:t>PHASE 1</a:t>
            </a:r>
          </a:p>
        </p:txBody>
      </p:sp>
      <p:sp>
        <p:nvSpPr>
          <p:cNvPr id="5" name="Subtitle 4">
            <a:extLst>
              <a:ext uri="{FF2B5EF4-FFF2-40B4-BE49-F238E27FC236}">
                <a16:creationId xmlns:a16="http://schemas.microsoft.com/office/drawing/2014/main" id="{CB08133F-C5C8-435B-9687-C2F7B5411C03}"/>
              </a:ext>
            </a:extLst>
          </p:cNvPr>
          <p:cNvSpPr>
            <a:spLocks noGrp="1"/>
          </p:cNvSpPr>
          <p:nvPr>
            <p:ph type="subTitle" idx="1"/>
          </p:nvPr>
        </p:nvSpPr>
        <p:spPr>
          <a:xfrm>
            <a:off x="1775317" y="4186692"/>
            <a:ext cx="5400000" cy="249299"/>
          </a:xfrm>
        </p:spPr>
        <p:txBody>
          <a:bodyPr/>
          <a:lstStyle/>
          <a:p>
            <a:r>
              <a:rPr lang="en-GB" dirty="0"/>
              <a:t>Collaborative Tools</a:t>
            </a:r>
          </a:p>
        </p:txBody>
      </p:sp>
    </p:spTree>
    <p:extLst>
      <p:ext uri="{BB962C8B-B14F-4D97-AF65-F5344CB8AC3E}">
        <p14:creationId xmlns:p14="http://schemas.microsoft.com/office/powerpoint/2010/main" val="238343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83A80-3495-41F6-98F6-17660ED116DE}"/>
              </a:ext>
            </a:extLst>
          </p:cNvPr>
          <p:cNvSpPr>
            <a:spLocks noGrp="1"/>
          </p:cNvSpPr>
          <p:nvPr>
            <p:ph type="ctrTitle"/>
          </p:nvPr>
        </p:nvSpPr>
        <p:spPr>
          <a:xfrm>
            <a:off x="431999" y="544317"/>
            <a:ext cx="4140001" cy="258817"/>
          </a:xfrm>
        </p:spPr>
        <p:txBody>
          <a:bodyPr/>
          <a:lstStyle/>
          <a:p>
            <a:r>
              <a:rPr lang="en-GB" dirty="0"/>
              <a:t>Phase 1 – Evaluation of Collaborative Tools</a:t>
            </a:r>
          </a:p>
        </p:txBody>
      </p:sp>
      <p:grpSp>
        <p:nvGrpSpPr>
          <p:cNvPr id="6" name="Group 5">
            <a:extLst>
              <a:ext uri="{FF2B5EF4-FFF2-40B4-BE49-F238E27FC236}">
                <a16:creationId xmlns:a16="http://schemas.microsoft.com/office/drawing/2014/main" id="{5FD0A7E3-6ABF-4E08-8390-72D4EAFBB346}"/>
              </a:ext>
            </a:extLst>
          </p:cNvPr>
          <p:cNvGrpSpPr/>
          <p:nvPr/>
        </p:nvGrpSpPr>
        <p:grpSpPr>
          <a:xfrm>
            <a:off x="275207" y="937668"/>
            <a:ext cx="4296793" cy="2292822"/>
            <a:chOff x="275207" y="1212886"/>
            <a:chExt cx="4296793" cy="2292822"/>
          </a:xfrm>
        </p:grpSpPr>
        <p:sp>
          <p:nvSpPr>
            <p:cNvPr id="8" name="Content Placeholder 2">
              <a:extLst>
                <a:ext uri="{FF2B5EF4-FFF2-40B4-BE49-F238E27FC236}">
                  <a16:creationId xmlns:a16="http://schemas.microsoft.com/office/drawing/2014/main" id="{1F18F829-7DD3-475F-AFC9-050F0C880AAF}"/>
                </a:ext>
              </a:extLst>
            </p:cNvPr>
            <p:cNvSpPr txBox="1">
              <a:spLocks/>
            </p:cNvSpPr>
            <p:nvPr/>
          </p:nvSpPr>
          <p:spPr>
            <a:xfrm>
              <a:off x="431999" y="2128507"/>
              <a:ext cx="3977195" cy="1377201"/>
            </a:xfrm>
            <a:prstGeom prst="rect">
              <a:avLst/>
            </a:prstGeom>
          </p:spPr>
          <p:txBody>
            <a:bodyPr vert="horz" lIns="91440" tIns="45720" rIns="91440" bIns="45720" rtlCol="0" anchor="t">
              <a:norm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marR="0" lvl="0" indent="0" algn="just" defTabSz="342900" rtl="0" eaLnBrk="1" fontAlgn="auto" latinLnBrk="0" hangingPunct="1">
                <a:lnSpc>
                  <a:spcPct val="100000"/>
                </a:lnSpc>
                <a:spcBef>
                  <a:spcPct val="20000"/>
                </a:spcBef>
                <a:spcAft>
                  <a:spcPts val="450"/>
                </a:spcAft>
                <a:buClr>
                  <a:srgbClr val="83992A"/>
                </a:buClr>
                <a:buSzPct val="115000"/>
                <a:buFont typeface="Arial"/>
                <a:buNone/>
                <a:tabLst/>
                <a:defRPr/>
              </a:pPr>
              <a:r>
                <a:rPr kumimoji="0" lang="en-GB" sz="1600" b="0"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rPr>
                <a:t>A development workflow can only be considered pair programming if the two programmers work at the same time on the same code base. </a:t>
              </a:r>
            </a:p>
          </p:txBody>
        </p:sp>
        <p:sp>
          <p:nvSpPr>
            <p:cNvPr id="10" name="Title 1">
              <a:extLst>
                <a:ext uri="{FF2B5EF4-FFF2-40B4-BE49-F238E27FC236}">
                  <a16:creationId xmlns:a16="http://schemas.microsoft.com/office/drawing/2014/main" id="{88A61495-D05A-4367-9155-F390D993F4A2}"/>
                </a:ext>
              </a:extLst>
            </p:cNvPr>
            <p:cNvSpPr txBox="1">
              <a:spLocks/>
            </p:cNvSpPr>
            <p:nvPr/>
          </p:nvSpPr>
          <p:spPr>
            <a:xfrm>
              <a:off x="275207" y="1212886"/>
              <a:ext cx="4296793" cy="686912"/>
            </a:xfrm>
            <a:prstGeom prst="rect">
              <a:avLst/>
            </a:prstGeom>
            <a:effectLst/>
          </p:spPr>
          <p:txBody>
            <a:bodyPr vert="horz" lIns="91440" tIns="45720" rIns="91440" bIns="45720" rtlCol="0" anchor="ctr">
              <a:normAutofit fontScale="70000" lnSpcReduction="20000"/>
            </a:bodyPr>
            <a:lst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342900" rtl="0" eaLnBrk="1" fontAlgn="auto" latinLnBrk="0" hangingPunct="1">
                <a:lnSpc>
                  <a:spcPct val="100000"/>
                </a:lnSpc>
                <a:spcBef>
                  <a:spcPct val="0"/>
                </a:spcBef>
                <a:spcAft>
                  <a:spcPts val="0"/>
                </a:spcAft>
                <a:buClrTx/>
                <a:buSzTx/>
                <a:buFontTx/>
                <a:buNone/>
                <a:tabLst/>
                <a:defRPr/>
              </a:pPr>
              <a:r>
                <a:rPr kumimoji="0" lang="en-GB" sz="3300" b="0" i="0" u="sng" strike="noStrike" kern="1200" cap="none" spc="0" normalizeH="0" baseline="0" noProof="0" dirty="0">
                  <a:ln w="3175" cmpd="sng">
                    <a:noFill/>
                  </a:ln>
                  <a:solidFill>
                    <a:sysClr val="windowText" lastClr="000000">
                      <a:lumMod val="85000"/>
                      <a:lumOff val="15000"/>
                    </a:sysClr>
                  </a:solidFill>
                  <a:effectLst/>
                  <a:uLnTx/>
                  <a:uFillTx/>
                  <a:latin typeface="Garamond" panose="02020404030301010803"/>
                  <a:ea typeface="+mj-ea"/>
                  <a:cs typeface="+mj-cs"/>
                </a:rPr>
                <a:t>Key </a:t>
              </a:r>
              <a:r>
                <a:rPr kumimoji="0" lang="en-GB" b="0" i="0" u="sng" strike="noStrike" kern="1200" cap="none" spc="0" normalizeH="0" baseline="0" noProof="0" dirty="0">
                  <a:ln w="3175" cmpd="sng">
                    <a:noFill/>
                  </a:ln>
                  <a:solidFill>
                    <a:sysClr val="windowText" lastClr="000000">
                      <a:lumMod val="85000"/>
                      <a:lumOff val="15000"/>
                    </a:sysClr>
                  </a:solidFill>
                  <a:effectLst/>
                  <a:uLnTx/>
                  <a:uFillTx/>
                  <a:latin typeface="Garamond" panose="02020404030301010803"/>
                  <a:ea typeface="+mj-ea"/>
                  <a:cs typeface="+mj-cs"/>
                </a:rPr>
                <a:t>Principles of Pair Programming</a:t>
              </a:r>
            </a:p>
          </p:txBody>
        </p:sp>
        <p:sp>
          <p:nvSpPr>
            <p:cNvPr id="5" name="Rectangle 4">
              <a:extLst>
                <a:ext uri="{FF2B5EF4-FFF2-40B4-BE49-F238E27FC236}">
                  <a16:creationId xmlns:a16="http://schemas.microsoft.com/office/drawing/2014/main" id="{48024980-DBB4-443D-8227-6875F0C3E54E}"/>
                </a:ext>
              </a:extLst>
            </p:cNvPr>
            <p:cNvSpPr/>
            <p:nvPr/>
          </p:nvSpPr>
          <p:spPr>
            <a:xfrm>
              <a:off x="431999" y="1212886"/>
              <a:ext cx="4077857" cy="2116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37296E75-DFDC-41A8-AED0-58A79D55E171}"/>
              </a:ext>
            </a:extLst>
          </p:cNvPr>
          <p:cNvGrpSpPr/>
          <p:nvPr/>
        </p:nvGrpSpPr>
        <p:grpSpPr>
          <a:xfrm>
            <a:off x="4714039" y="803134"/>
            <a:ext cx="4656337" cy="2250790"/>
            <a:chOff x="4935984" y="1078336"/>
            <a:chExt cx="4656337" cy="2250790"/>
          </a:xfrm>
        </p:grpSpPr>
        <p:sp>
          <p:nvSpPr>
            <p:cNvPr id="11" name="Title 1">
              <a:extLst>
                <a:ext uri="{FF2B5EF4-FFF2-40B4-BE49-F238E27FC236}">
                  <a16:creationId xmlns:a16="http://schemas.microsoft.com/office/drawing/2014/main" id="{708FEDF7-8727-4212-90EA-760B0CCC88C5}"/>
                </a:ext>
              </a:extLst>
            </p:cNvPr>
            <p:cNvSpPr txBox="1">
              <a:spLocks/>
            </p:cNvSpPr>
            <p:nvPr/>
          </p:nvSpPr>
          <p:spPr>
            <a:xfrm>
              <a:off x="5020321" y="1078336"/>
              <a:ext cx="4572000" cy="686912"/>
            </a:xfrm>
            <a:prstGeom prst="rect">
              <a:avLst/>
            </a:prstGeom>
            <a:effectLst/>
          </p:spPr>
          <p:txBody>
            <a:bodyPr vert="horz" lIns="91440" tIns="45720" rIns="91440" bIns="45720" rtlCol="0" anchor="ctr">
              <a:normAutofit/>
            </a:bodyPr>
            <a:lst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342900" rtl="0" eaLnBrk="1" fontAlgn="auto" latinLnBrk="0" hangingPunct="1">
                <a:lnSpc>
                  <a:spcPct val="100000"/>
                </a:lnSpc>
                <a:spcBef>
                  <a:spcPct val="0"/>
                </a:spcBef>
                <a:spcAft>
                  <a:spcPts val="0"/>
                </a:spcAft>
                <a:buClrTx/>
                <a:buSzTx/>
                <a:buFontTx/>
                <a:buNone/>
                <a:tabLst/>
                <a:defRPr/>
              </a:pPr>
              <a:r>
                <a:rPr kumimoji="0" lang="en-GB" sz="2300" b="0" i="0" u="sng" strike="noStrike" kern="1200" cap="none" spc="0" normalizeH="0" baseline="0" noProof="0" dirty="0">
                  <a:ln w="3175" cmpd="sng">
                    <a:noFill/>
                  </a:ln>
                  <a:solidFill>
                    <a:sysClr val="windowText" lastClr="000000">
                      <a:lumMod val="85000"/>
                      <a:lumOff val="15000"/>
                    </a:sysClr>
                  </a:solidFill>
                  <a:effectLst/>
                  <a:uLnTx/>
                  <a:uFillTx/>
                  <a:latin typeface="Garamond" panose="02020404030301010803"/>
                  <a:ea typeface="+mj-ea"/>
                  <a:cs typeface="+mj-cs"/>
                </a:rPr>
                <a:t>Remote Pair Programming </a:t>
              </a:r>
            </a:p>
          </p:txBody>
        </p:sp>
        <p:sp>
          <p:nvSpPr>
            <p:cNvPr id="12" name="Content Placeholder 2">
              <a:extLst>
                <a:ext uri="{FF2B5EF4-FFF2-40B4-BE49-F238E27FC236}">
                  <a16:creationId xmlns:a16="http://schemas.microsoft.com/office/drawing/2014/main" id="{858452E8-DC02-410D-9AE3-9753A637AF61}"/>
                </a:ext>
              </a:extLst>
            </p:cNvPr>
            <p:cNvSpPr txBox="1">
              <a:spLocks/>
            </p:cNvSpPr>
            <p:nvPr/>
          </p:nvSpPr>
          <p:spPr>
            <a:xfrm>
              <a:off x="5060271" y="1688976"/>
              <a:ext cx="4492100" cy="1377201"/>
            </a:xfrm>
            <a:prstGeom prst="rect">
              <a:avLst/>
            </a:prstGeom>
          </p:spPr>
          <p:txBody>
            <a:bodyPr vert="horz" lIns="91440" tIns="45720" rIns="91440" bIns="45720" rtlCol="0" anchor="t">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algn="just">
                <a:buClr>
                  <a:srgbClr val="83992A"/>
                </a:buClr>
              </a:pPr>
              <a:r>
                <a:rPr kumimoji="0" lang="en-GB" sz="1600" b="0"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rPr>
                <a:t>Synchronous Collaboration</a:t>
              </a:r>
            </a:p>
            <a:p>
              <a:pPr lvl="1" algn="just">
                <a:buClr>
                  <a:srgbClr val="83992A"/>
                </a:buClr>
              </a:pPr>
              <a:r>
                <a:rPr lang="en-GB" sz="1600" dirty="0">
                  <a:solidFill>
                    <a:sysClr val="windowText" lastClr="000000">
                      <a:lumMod val="85000"/>
                      <a:lumOff val="15000"/>
                    </a:sysClr>
                  </a:solidFill>
                  <a:latin typeface="Garamond" panose="02020404030301010803"/>
                </a:rPr>
                <a:t>WYSIWIS (What You See Is What I See</a:t>
              </a:r>
              <a:endParaRPr kumimoji="0" lang="en-GB" sz="1600" b="0"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endParaRPr>
            </a:p>
            <a:p>
              <a:pPr algn="just">
                <a:buClr>
                  <a:srgbClr val="83992A"/>
                </a:buClr>
              </a:pPr>
              <a:r>
                <a:rPr lang="en-GB" sz="1600" dirty="0">
                  <a:solidFill>
                    <a:sysClr val="windowText" lastClr="000000">
                      <a:lumMod val="85000"/>
                      <a:lumOff val="15000"/>
                    </a:sysClr>
                  </a:solidFill>
                  <a:latin typeface="Garamond" panose="02020404030301010803"/>
                </a:rPr>
                <a:t>Equal Access</a:t>
              </a:r>
            </a:p>
            <a:p>
              <a:pPr algn="just">
                <a:buClr>
                  <a:srgbClr val="83992A"/>
                </a:buClr>
              </a:pPr>
              <a:r>
                <a:rPr kumimoji="0" lang="en-GB" sz="1600" b="0"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rPr>
                <a:t>Integrated Communication</a:t>
              </a:r>
            </a:p>
          </p:txBody>
        </p:sp>
        <p:sp>
          <p:nvSpPr>
            <p:cNvPr id="7" name="Rectangle 6">
              <a:extLst>
                <a:ext uri="{FF2B5EF4-FFF2-40B4-BE49-F238E27FC236}">
                  <a16:creationId xmlns:a16="http://schemas.microsoft.com/office/drawing/2014/main" id="{2290BE95-0297-4E50-8B57-FF5DA788D8D1}"/>
                </a:ext>
              </a:extLst>
            </p:cNvPr>
            <p:cNvSpPr/>
            <p:nvPr/>
          </p:nvSpPr>
          <p:spPr>
            <a:xfrm>
              <a:off x="4935984" y="1212886"/>
              <a:ext cx="4077857" cy="2116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4" name="Table 13">
            <a:extLst>
              <a:ext uri="{FF2B5EF4-FFF2-40B4-BE49-F238E27FC236}">
                <a16:creationId xmlns:a16="http://schemas.microsoft.com/office/drawing/2014/main" id="{C1814FC6-8EC0-4267-85D6-4D02EE64D5FC}"/>
              </a:ext>
            </a:extLst>
          </p:cNvPr>
          <p:cNvGraphicFramePr>
            <a:graphicFrameLocks noGrp="1"/>
          </p:cNvGraphicFramePr>
          <p:nvPr>
            <p:extLst>
              <p:ext uri="{D42A27DB-BD31-4B8C-83A1-F6EECF244321}">
                <p14:modId xmlns:p14="http://schemas.microsoft.com/office/powerpoint/2010/main" val="617932398"/>
              </p:ext>
            </p:extLst>
          </p:nvPr>
        </p:nvGraphicFramePr>
        <p:xfrm>
          <a:off x="431999" y="3327300"/>
          <a:ext cx="8359897" cy="2772250"/>
        </p:xfrm>
        <a:graphic>
          <a:graphicData uri="http://schemas.openxmlformats.org/drawingml/2006/table">
            <a:tbl>
              <a:tblPr firstRow="1" firstCol="1" bandRow="1">
                <a:tableStyleId>{5C22544A-7EE6-4342-B048-85BDC9FD1C3A}</a:tableStyleId>
              </a:tblPr>
              <a:tblGrid>
                <a:gridCol w="1671285">
                  <a:extLst>
                    <a:ext uri="{9D8B030D-6E8A-4147-A177-3AD203B41FA5}">
                      <a16:colId xmlns:a16="http://schemas.microsoft.com/office/drawing/2014/main" val="1233600557"/>
                    </a:ext>
                  </a:extLst>
                </a:gridCol>
                <a:gridCol w="1672153">
                  <a:extLst>
                    <a:ext uri="{9D8B030D-6E8A-4147-A177-3AD203B41FA5}">
                      <a16:colId xmlns:a16="http://schemas.microsoft.com/office/drawing/2014/main" val="864152721"/>
                    </a:ext>
                  </a:extLst>
                </a:gridCol>
                <a:gridCol w="1672153">
                  <a:extLst>
                    <a:ext uri="{9D8B030D-6E8A-4147-A177-3AD203B41FA5}">
                      <a16:colId xmlns:a16="http://schemas.microsoft.com/office/drawing/2014/main" val="3056243466"/>
                    </a:ext>
                  </a:extLst>
                </a:gridCol>
                <a:gridCol w="1372935">
                  <a:extLst>
                    <a:ext uri="{9D8B030D-6E8A-4147-A177-3AD203B41FA5}">
                      <a16:colId xmlns:a16="http://schemas.microsoft.com/office/drawing/2014/main" val="3958904928"/>
                    </a:ext>
                  </a:extLst>
                </a:gridCol>
                <a:gridCol w="1971371">
                  <a:extLst>
                    <a:ext uri="{9D8B030D-6E8A-4147-A177-3AD203B41FA5}">
                      <a16:colId xmlns:a16="http://schemas.microsoft.com/office/drawing/2014/main" val="4123888239"/>
                    </a:ext>
                  </a:extLst>
                </a:gridCol>
              </a:tblGrid>
              <a:tr h="513296">
                <a:tc>
                  <a:txBody>
                    <a:bodyPr/>
                    <a:lstStyle/>
                    <a:p>
                      <a:pPr algn="just">
                        <a:lnSpc>
                          <a:spcPct val="150000"/>
                        </a:lnSpc>
                        <a:spcAft>
                          <a:spcPts val="800"/>
                        </a:spcAft>
                      </a:pPr>
                      <a:r>
                        <a:rPr lang="en-GB" sz="900">
                          <a:effectLst/>
                        </a:rPr>
                        <a:t>Tools</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50000"/>
                        </a:lnSpc>
                        <a:spcAft>
                          <a:spcPts val="800"/>
                        </a:spcAft>
                      </a:pPr>
                      <a:r>
                        <a:rPr lang="en-GB" sz="900" dirty="0">
                          <a:effectLst/>
                        </a:rPr>
                        <a:t>Audio-Visual Communications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50000"/>
                        </a:lnSpc>
                        <a:spcAft>
                          <a:spcPts val="800"/>
                        </a:spcAft>
                      </a:pPr>
                      <a:r>
                        <a:rPr lang="en-GB" sz="900">
                          <a:effectLst/>
                        </a:rPr>
                        <a:t>Whiteboard &amp; Annotations</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50000"/>
                        </a:lnSpc>
                        <a:spcAft>
                          <a:spcPts val="800"/>
                        </a:spcAft>
                      </a:pPr>
                      <a:r>
                        <a:rPr lang="en-GB" sz="900">
                          <a:effectLst/>
                        </a:rPr>
                        <a:t>Mouse Cursor Control</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50000"/>
                        </a:lnSpc>
                        <a:spcAft>
                          <a:spcPts val="800"/>
                        </a:spcAft>
                      </a:pPr>
                      <a:r>
                        <a:rPr lang="en-GB" sz="900">
                          <a:effectLst/>
                        </a:rPr>
                        <a:t>Ease  of swapping Roles</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33893091"/>
                  </a:ext>
                </a:extLst>
              </a:tr>
              <a:tr h="247673">
                <a:tc>
                  <a:txBody>
                    <a:bodyPr/>
                    <a:lstStyle/>
                    <a:p>
                      <a:pPr algn="just">
                        <a:lnSpc>
                          <a:spcPct val="150000"/>
                        </a:lnSpc>
                        <a:spcAft>
                          <a:spcPts val="800"/>
                        </a:spcAft>
                      </a:pPr>
                      <a:r>
                        <a:rPr lang="en-GB" sz="900">
                          <a:effectLst/>
                        </a:rPr>
                        <a:t>AdobeConnect</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68156104"/>
                  </a:ext>
                </a:extLst>
              </a:tr>
              <a:tr h="247673">
                <a:tc>
                  <a:txBody>
                    <a:bodyPr/>
                    <a:lstStyle/>
                    <a:p>
                      <a:pPr algn="just">
                        <a:lnSpc>
                          <a:spcPct val="150000"/>
                        </a:lnSpc>
                        <a:spcAft>
                          <a:spcPts val="800"/>
                        </a:spcAft>
                      </a:pPr>
                      <a:r>
                        <a:rPr lang="en-GB" sz="900">
                          <a:effectLst/>
                        </a:rPr>
                        <a:t>GoToAssist</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dirty="0">
                          <a:effectLst/>
                        </a:rPr>
                        <a:t>x</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63675301"/>
                  </a:ext>
                </a:extLst>
              </a:tr>
              <a:tr h="247673">
                <a:tc>
                  <a:txBody>
                    <a:bodyPr/>
                    <a:lstStyle/>
                    <a:p>
                      <a:pPr algn="just">
                        <a:lnSpc>
                          <a:spcPct val="150000"/>
                        </a:lnSpc>
                        <a:spcAft>
                          <a:spcPts val="800"/>
                        </a:spcAft>
                      </a:pPr>
                      <a:r>
                        <a:rPr lang="en-GB" sz="900">
                          <a:effectLst/>
                        </a:rPr>
                        <a:t>Stride</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1626622"/>
                  </a:ext>
                </a:extLst>
              </a:tr>
              <a:tr h="247673">
                <a:tc>
                  <a:txBody>
                    <a:bodyPr/>
                    <a:lstStyle/>
                    <a:p>
                      <a:pPr algn="just">
                        <a:lnSpc>
                          <a:spcPct val="150000"/>
                        </a:lnSpc>
                        <a:spcAft>
                          <a:spcPts val="800"/>
                        </a:spcAft>
                      </a:pPr>
                      <a:r>
                        <a:rPr lang="en-GB" sz="900">
                          <a:effectLst/>
                        </a:rPr>
                        <a:t>Skype</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7599386"/>
                  </a:ext>
                </a:extLst>
              </a:tr>
              <a:tr h="247673">
                <a:tc>
                  <a:txBody>
                    <a:bodyPr/>
                    <a:lstStyle/>
                    <a:p>
                      <a:pPr algn="just">
                        <a:lnSpc>
                          <a:spcPct val="150000"/>
                        </a:lnSpc>
                        <a:spcAft>
                          <a:spcPts val="800"/>
                        </a:spcAft>
                      </a:pPr>
                      <a:r>
                        <a:rPr lang="en-GB" sz="900">
                          <a:effectLst/>
                        </a:rPr>
                        <a:t>TeamViewer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06515214"/>
                  </a:ext>
                </a:extLst>
              </a:tr>
              <a:tr h="247673">
                <a:tc>
                  <a:txBody>
                    <a:bodyPr/>
                    <a:lstStyle/>
                    <a:p>
                      <a:pPr algn="just">
                        <a:lnSpc>
                          <a:spcPct val="150000"/>
                        </a:lnSpc>
                        <a:spcAft>
                          <a:spcPts val="800"/>
                        </a:spcAft>
                      </a:pPr>
                      <a:r>
                        <a:rPr lang="en-GB" sz="900">
                          <a:effectLst/>
                        </a:rPr>
                        <a:t>USEtogether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17748463"/>
                  </a:ext>
                </a:extLst>
              </a:tr>
              <a:tr h="247673">
                <a:tc>
                  <a:txBody>
                    <a:bodyPr/>
                    <a:lstStyle/>
                    <a:p>
                      <a:pPr algn="just">
                        <a:lnSpc>
                          <a:spcPct val="150000"/>
                        </a:lnSpc>
                        <a:spcAft>
                          <a:spcPts val="800"/>
                        </a:spcAft>
                      </a:pPr>
                      <a:r>
                        <a:rPr lang="en-GB" sz="900">
                          <a:effectLst/>
                        </a:rPr>
                        <a:t>Zoom</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x</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a:effectLst/>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10306995"/>
                  </a:ext>
                </a:extLst>
              </a:tr>
              <a:tr h="525243">
                <a:tc>
                  <a:txBody>
                    <a:bodyPr/>
                    <a:lstStyle/>
                    <a:p>
                      <a:pPr algn="just">
                        <a:lnSpc>
                          <a:spcPct val="150000"/>
                        </a:lnSpc>
                        <a:spcAft>
                          <a:spcPts val="800"/>
                        </a:spcAft>
                      </a:pPr>
                      <a:r>
                        <a:rPr lang="en-GB" sz="900" dirty="0">
                          <a:effectLst/>
                        </a:rPr>
                        <a:t>Microsoft Teams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dirty="0">
                          <a:effectLst/>
                        </a:rPr>
                        <a:t>x</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dirty="0">
                          <a:effectLst/>
                        </a:rPr>
                        <a:t>x</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dirty="0">
                          <a:effectLst/>
                        </a:rPr>
                        <a:t>x</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800"/>
                        </a:spcAft>
                      </a:pPr>
                      <a:r>
                        <a:rPr lang="en-GB" sz="900" dirty="0">
                          <a:effectLst/>
                        </a:rPr>
                        <a:t>x</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357951601"/>
                  </a:ext>
                </a:extLst>
              </a:tr>
            </a:tbl>
          </a:graphicData>
        </a:graphic>
      </p:graphicFrame>
    </p:spTree>
    <p:extLst>
      <p:ext uri="{BB962C8B-B14F-4D97-AF65-F5344CB8AC3E}">
        <p14:creationId xmlns:p14="http://schemas.microsoft.com/office/powerpoint/2010/main" val="239282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p:txBody>
          <a:bodyPr/>
          <a:lstStyle/>
          <a:p>
            <a:r>
              <a:rPr lang="en-GB" dirty="0"/>
              <a:t>PHASE 2</a:t>
            </a:r>
          </a:p>
        </p:txBody>
      </p:sp>
      <p:sp>
        <p:nvSpPr>
          <p:cNvPr id="5" name="Subtitle 4">
            <a:extLst>
              <a:ext uri="{FF2B5EF4-FFF2-40B4-BE49-F238E27FC236}">
                <a16:creationId xmlns:a16="http://schemas.microsoft.com/office/drawing/2014/main" id="{0A9DCF5E-5758-40C2-AFC2-A8B14B25EB32}"/>
              </a:ext>
            </a:extLst>
          </p:cNvPr>
          <p:cNvSpPr>
            <a:spLocks noGrp="1"/>
          </p:cNvSpPr>
          <p:nvPr>
            <p:ph type="subTitle" idx="1"/>
          </p:nvPr>
        </p:nvSpPr>
        <p:spPr>
          <a:xfrm>
            <a:off x="1775317" y="4186692"/>
            <a:ext cx="5400000" cy="249299"/>
          </a:xfrm>
        </p:spPr>
        <p:txBody>
          <a:bodyPr/>
          <a:lstStyle/>
          <a:p>
            <a:r>
              <a:rPr lang="en-GB" dirty="0"/>
              <a:t>User Studies</a:t>
            </a:r>
          </a:p>
        </p:txBody>
      </p:sp>
    </p:spTree>
    <p:extLst>
      <p:ext uri="{BB962C8B-B14F-4D97-AF65-F5344CB8AC3E}">
        <p14:creationId xmlns:p14="http://schemas.microsoft.com/office/powerpoint/2010/main" val="308944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83A80-3495-41F6-98F6-17660ED116DE}"/>
              </a:ext>
            </a:extLst>
          </p:cNvPr>
          <p:cNvSpPr>
            <a:spLocks noGrp="1"/>
          </p:cNvSpPr>
          <p:nvPr>
            <p:ph type="ctrTitle"/>
          </p:nvPr>
        </p:nvSpPr>
        <p:spPr>
          <a:xfrm>
            <a:off x="431999" y="536739"/>
            <a:ext cx="3287745" cy="242772"/>
          </a:xfrm>
        </p:spPr>
        <p:txBody>
          <a:bodyPr/>
          <a:lstStyle/>
          <a:p>
            <a:r>
              <a:rPr lang="en-GB" dirty="0"/>
              <a:t>Phase 2 – User Studies</a:t>
            </a:r>
          </a:p>
        </p:txBody>
      </p:sp>
      <p:grpSp>
        <p:nvGrpSpPr>
          <p:cNvPr id="10" name="Group 9">
            <a:extLst>
              <a:ext uri="{FF2B5EF4-FFF2-40B4-BE49-F238E27FC236}">
                <a16:creationId xmlns:a16="http://schemas.microsoft.com/office/drawing/2014/main" id="{C53CA8ED-C663-4619-BB18-03D6D1FB15E1}"/>
              </a:ext>
            </a:extLst>
          </p:cNvPr>
          <p:cNvGrpSpPr/>
          <p:nvPr/>
        </p:nvGrpSpPr>
        <p:grpSpPr>
          <a:xfrm>
            <a:off x="431999" y="2072835"/>
            <a:ext cx="3855916" cy="1771195"/>
            <a:chOff x="431999" y="2072836"/>
            <a:chExt cx="3855916" cy="1645142"/>
          </a:xfrm>
        </p:grpSpPr>
        <p:sp>
          <p:nvSpPr>
            <p:cNvPr id="3" name="Rectangle 2">
              <a:extLst>
                <a:ext uri="{FF2B5EF4-FFF2-40B4-BE49-F238E27FC236}">
                  <a16:creationId xmlns:a16="http://schemas.microsoft.com/office/drawing/2014/main" id="{0FB9B1C4-8B59-4F50-89CB-43F807318CDD}"/>
                </a:ext>
              </a:extLst>
            </p:cNvPr>
            <p:cNvSpPr/>
            <p:nvPr/>
          </p:nvSpPr>
          <p:spPr>
            <a:xfrm>
              <a:off x="431999" y="2148318"/>
              <a:ext cx="3784894" cy="1569660"/>
            </a:xfrm>
            <a:prstGeom prst="rect">
              <a:avLst/>
            </a:prstGeom>
          </p:spPr>
          <p:txBody>
            <a:bodyPr wrap="square">
              <a:spAutoFit/>
            </a:bodyPr>
            <a:lstStyle/>
            <a:p>
              <a:pPr algn="just"/>
              <a:r>
                <a:rPr lang="en-GB" sz="1200" b="1" u="sng" dirty="0"/>
                <a:t>Goal 2:</a:t>
              </a:r>
              <a:r>
                <a:rPr lang="en-GB" sz="1200" b="1" dirty="0"/>
                <a:t> </a:t>
              </a:r>
              <a:r>
                <a:rPr lang="en-GB" sz="1200" dirty="0"/>
                <a:t>Analyse students’ experience for impacts of remote pair programming.</a:t>
              </a:r>
            </a:p>
            <a:p>
              <a:pPr algn="just"/>
              <a:endParaRPr lang="en-GB" sz="1200" dirty="0"/>
            </a:p>
            <a:p>
              <a:pPr algn="just"/>
              <a:r>
                <a:rPr lang="en-GB" sz="1200" dirty="0"/>
                <a:t>	</a:t>
              </a:r>
              <a:r>
                <a:rPr lang="en-GB" sz="1200" b="1" i="1" u="sng" dirty="0"/>
                <a:t>Question 2</a:t>
              </a:r>
              <a:r>
                <a:rPr lang="en-GB" sz="1200" b="1" u="sng" dirty="0"/>
                <a:t>:</a:t>
              </a:r>
              <a:r>
                <a:rPr lang="en-GB" sz="1200" b="1" dirty="0"/>
                <a:t> </a:t>
              </a:r>
              <a:r>
                <a:rPr lang="en-GB" sz="1200" dirty="0"/>
                <a:t>Since previous studies have shown that students in face-to-face studies find pair programming beneficial, is there any indication that remote pair programming could provide the same or similar benefits? </a:t>
              </a:r>
            </a:p>
          </p:txBody>
        </p:sp>
        <p:sp>
          <p:nvSpPr>
            <p:cNvPr id="6" name="Rectangle 5">
              <a:extLst>
                <a:ext uri="{FF2B5EF4-FFF2-40B4-BE49-F238E27FC236}">
                  <a16:creationId xmlns:a16="http://schemas.microsoft.com/office/drawing/2014/main" id="{78BF6BD1-7A28-4753-BD90-E8B03BEC0EC8}"/>
                </a:ext>
              </a:extLst>
            </p:cNvPr>
            <p:cNvSpPr/>
            <p:nvPr/>
          </p:nvSpPr>
          <p:spPr>
            <a:xfrm>
              <a:off x="431999" y="2072836"/>
              <a:ext cx="3855916" cy="15918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B86975D0-DB83-4E2F-91EE-A9B43ADA4D50}"/>
              </a:ext>
            </a:extLst>
          </p:cNvPr>
          <p:cNvGrpSpPr/>
          <p:nvPr/>
        </p:nvGrpSpPr>
        <p:grpSpPr>
          <a:xfrm>
            <a:off x="4572000" y="2062644"/>
            <a:ext cx="3861787" cy="1741770"/>
            <a:chOff x="4705165" y="2044888"/>
            <a:chExt cx="3728622" cy="1618113"/>
          </a:xfrm>
        </p:grpSpPr>
        <p:sp>
          <p:nvSpPr>
            <p:cNvPr id="5" name="Rectangle 4">
              <a:extLst>
                <a:ext uri="{FF2B5EF4-FFF2-40B4-BE49-F238E27FC236}">
                  <a16:creationId xmlns:a16="http://schemas.microsoft.com/office/drawing/2014/main" id="{A9D07DE5-8A83-494A-BACC-028E5139F014}"/>
                </a:ext>
              </a:extLst>
            </p:cNvPr>
            <p:cNvSpPr/>
            <p:nvPr/>
          </p:nvSpPr>
          <p:spPr>
            <a:xfrm>
              <a:off x="4705165" y="2093341"/>
              <a:ext cx="3728622" cy="1569660"/>
            </a:xfrm>
            <a:prstGeom prst="rect">
              <a:avLst/>
            </a:prstGeom>
          </p:spPr>
          <p:txBody>
            <a:bodyPr wrap="square">
              <a:spAutoFit/>
            </a:bodyPr>
            <a:lstStyle/>
            <a:p>
              <a:pPr algn="just"/>
              <a:r>
                <a:rPr lang="en-GB" sz="1200" b="1" u="sng" dirty="0"/>
                <a:t>Goal 3:</a:t>
              </a:r>
              <a:r>
                <a:rPr lang="en-GB" sz="1200" b="1" dirty="0"/>
                <a:t> </a:t>
              </a:r>
              <a:r>
                <a:rPr lang="en-GB" sz="1200" dirty="0"/>
                <a:t>Analyse students’ experience for evaluation of overall satisfaction, willingness to continue using remote pair programming as a learning tool and recommending it to other students. </a:t>
              </a:r>
            </a:p>
            <a:p>
              <a:pPr algn="just"/>
              <a:endParaRPr lang="en-GB" sz="1200" dirty="0"/>
            </a:p>
            <a:p>
              <a:pPr algn="just"/>
              <a:r>
                <a:rPr lang="en-GB" sz="1200" dirty="0"/>
                <a:t>	</a:t>
              </a:r>
              <a:r>
                <a:rPr lang="en-GB" sz="1200" b="1" i="1" u="sng" dirty="0"/>
                <a:t>Question 3</a:t>
              </a:r>
              <a:r>
                <a:rPr lang="en-GB" sz="1200" b="1" u="sng" dirty="0"/>
                <a:t>:</a:t>
              </a:r>
              <a:r>
                <a:rPr lang="en-GB" sz="1200" b="1" dirty="0"/>
                <a:t> </a:t>
              </a:r>
              <a:r>
                <a:rPr lang="en-GB" sz="1200" dirty="0"/>
                <a:t>Will students who participated in the RPP study have a positive attitude towards further collaborative programming?</a:t>
              </a:r>
            </a:p>
          </p:txBody>
        </p:sp>
        <p:sp>
          <p:nvSpPr>
            <p:cNvPr id="7" name="Rectangle 6">
              <a:extLst>
                <a:ext uri="{FF2B5EF4-FFF2-40B4-BE49-F238E27FC236}">
                  <a16:creationId xmlns:a16="http://schemas.microsoft.com/office/drawing/2014/main" id="{88F9C8A7-1F7E-4CF3-900D-F25D81E6EFB1}"/>
                </a:ext>
              </a:extLst>
            </p:cNvPr>
            <p:cNvSpPr/>
            <p:nvPr/>
          </p:nvSpPr>
          <p:spPr>
            <a:xfrm>
              <a:off x="4705165" y="2044888"/>
              <a:ext cx="3728622" cy="15918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C10ED67E-A316-4289-9779-5ACC47A9C216}"/>
              </a:ext>
            </a:extLst>
          </p:cNvPr>
          <p:cNvGrpSpPr/>
          <p:nvPr/>
        </p:nvGrpSpPr>
        <p:grpSpPr>
          <a:xfrm>
            <a:off x="431999" y="1003177"/>
            <a:ext cx="8001788" cy="843379"/>
            <a:chOff x="431999" y="1003177"/>
            <a:chExt cx="8001788" cy="843379"/>
          </a:xfrm>
        </p:grpSpPr>
        <p:sp>
          <p:nvSpPr>
            <p:cNvPr id="32" name="Text Placeholder 2">
              <a:extLst>
                <a:ext uri="{FF2B5EF4-FFF2-40B4-BE49-F238E27FC236}">
                  <a16:creationId xmlns:a16="http://schemas.microsoft.com/office/drawing/2014/main" id="{A6AC48AC-ED65-40D2-AE92-F39A0D6685A5}"/>
                </a:ext>
              </a:extLst>
            </p:cNvPr>
            <p:cNvSpPr txBox="1">
              <a:spLocks/>
            </p:cNvSpPr>
            <p:nvPr/>
          </p:nvSpPr>
          <p:spPr>
            <a:xfrm>
              <a:off x="523783" y="1154097"/>
              <a:ext cx="7790808" cy="692459"/>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GB" b="1" u="sng" dirty="0"/>
                <a:t>Goal 1:</a:t>
              </a:r>
              <a:r>
                <a:rPr lang="en-GB" b="1" dirty="0"/>
                <a:t> </a:t>
              </a:r>
              <a:r>
                <a:rPr lang="en-GB" dirty="0"/>
                <a:t>Analyse students’ experience for their evaluation of the perceived effectiveness of RPP collaborative tools. </a:t>
              </a:r>
            </a:p>
            <a:p>
              <a:pPr algn="just"/>
              <a:r>
                <a:rPr lang="en-GB" b="1" i="1" u="sng" dirty="0"/>
                <a:t>Question 1</a:t>
              </a:r>
              <a:r>
                <a:rPr lang="en-GB" b="1" u="sng" dirty="0"/>
                <a:t>:</a:t>
              </a:r>
              <a:r>
                <a:rPr lang="en-GB" b="1" dirty="0"/>
                <a:t>  </a:t>
              </a:r>
              <a:r>
                <a:rPr lang="en-GB" dirty="0"/>
                <a:t>Can some industry-available collaborative tools be adapted for remote pair programming?   </a:t>
              </a:r>
            </a:p>
            <a:p>
              <a:pPr algn="just"/>
              <a:endParaRPr lang="en-GB" b="1" u="sng" dirty="0"/>
            </a:p>
          </p:txBody>
        </p:sp>
        <p:sp>
          <p:nvSpPr>
            <p:cNvPr id="9" name="Rectangle 8">
              <a:extLst>
                <a:ext uri="{FF2B5EF4-FFF2-40B4-BE49-F238E27FC236}">
                  <a16:creationId xmlns:a16="http://schemas.microsoft.com/office/drawing/2014/main" id="{777847CB-B837-475E-8F1A-650A0D11DB42}"/>
                </a:ext>
              </a:extLst>
            </p:cNvPr>
            <p:cNvSpPr/>
            <p:nvPr/>
          </p:nvSpPr>
          <p:spPr>
            <a:xfrm>
              <a:off x="431999" y="1003177"/>
              <a:ext cx="8001788" cy="8433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5220BD48-A94A-458F-A8D9-FFB80AA14B5A}"/>
              </a:ext>
            </a:extLst>
          </p:cNvPr>
          <p:cNvSpPr/>
          <p:nvPr/>
        </p:nvSpPr>
        <p:spPr>
          <a:xfrm>
            <a:off x="2352583" y="4012937"/>
            <a:ext cx="6081204" cy="2308324"/>
          </a:xfrm>
          <a:prstGeom prst="rect">
            <a:avLst/>
          </a:prstGeom>
        </p:spPr>
        <p:txBody>
          <a:bodyPr wrap="square">
            <a:spAutoFit/>
          </a:bodyPr>
          <a:lstStyle/>
          <a:p>
            <a:pPr algn="just"/>
            <a:endParaRPr lang="en-GB" sz="1200" b="1" dirty="0"/>
          </a:p>
          <a:p>
            <a:pPr marL="171450" indent="-171450" algn="just">
              <a:buFont typeface="Wingdings" panose="05000000000000000000" pitchFamily="2" charset="2"/>
              <a:buChar char="ü"/>
            </a:pPr>
            <a:r>
              <a:rPr lang="en-GB" dirty="0"/>
              <a:t> Project Website</a:t>
            </a:r>
          </a:p>
          <a:p>
            <a:pPr algn="just"/>
            <a:r>
              <a:rPr lang="en-GB" u="sng" dirty="0">
                <a:hlinkClick r:id="rId2"/>
              </a:rPr>
              <a:t>https://learn1.open.ac.uk/course/view.php?name=OURPP</a:t>
            </a:r>
            <a:endParaRPr lang="en-GB" u="sng" dirty="0"/>
          </a:p>
          <a:p>
            <a:pPr algn="just"/>
            <a:endParaRPr lang="en-GB" dirty="0"/>
          </a:p>
          <a:p>
            <a:pPr marL="171450" indent="-171450" algn="just">
              <a:buFont typeface="Wingdings" panose="05000000000000000000" pitchFamily="2" charset="2"/>
              <a:buChar char="ü"/>
            </a:pPr>
            <a:r>
              <a:rPr lang="en-GB" dirty="0"/>
              <a:t> Invite students to join research</a:t>
            </a:r>
          </a:p>
          <a:p>
            <a:pPr marL="171450" indent="-171450" algn="just">
              <a:buFont typeface="Wingdings" panose="05000000000000000000" pitchFamily="2" charset="2"/>
              <a:buChar char="ü"/>
            </a:pPr>
            <a:r>
              <a:rPr lang="en-GB" dirty="0"/>
              <a:t> Remote Pair Programming Sessions</a:t>
            </a:r>
          </a:p>
          <a:p>
            <a:pPr marL="171450" indent="-171450" algn="just">
              <a:buFont typeface="Wingdings" panose="05000000000000000000" pitchFamily="2" charset="2"/>
              <a:buChar char="ü"/>
            </a:pPr>
            <a:r>
              <a:rPr lang="en-GB" dirty="0"/>
              <a:t> Reflective Journal </a:t>
            </a:r>
          </a:p>
          <a:p>
            <a:pPr marL="171450" indent="-171450" algn="just">
              <a:buFont typeface="Wingdings" panose="05000000000000000000" pitchFamily="2" charset="2"/>
              <a:buChar char="ü"/>
            </a:pPr>
            <a:endParaRPr lang="en-GB" sz="1200" dirty="0"/>
          </a:p>
          <a:p>
            <a:pPr algn="just"/>
            <a:endParaRPr lang="en-GB" sz="1200" b="1" dirty="0"/>
          </a:p>
        </p:txBody>
      </p:sp>
      <p:pic>
        <p:nvPicPr>
          <p:cNvPr id="14" name="Picture 13">
            <a:extLst>
              <a:ext uri="{FF2B5EF4-FFF2-40B4-BE49-F238E27FC236}">
                <a16:creationId xmlns:a16="http://schemas.microsoft.com/office/drawing/2014/main" id="{460BE9E9-E992-4BD5-93BE-9C1043424500}"/>
              </a:ext>
            </a:extLst>
          </p:cNvPr>
          <p:cNvPicPr>
            <a:picLocks noChangeAspect="1"/>
          </p:cNvPicPr>
          <p:nvPr/>
        </p:nvPicPr>
        <p:blipFill>
          <a:blip r:embed="rId3"/>
          <a:stretch>
            <a:fillRect/>
          </a:stretch>
        </p:blipFill>
        <p:spPr>
          <a:xfrm>
            <a:off x="431999" y="4089866"/>
            <a:ext cx="1831807" cy="2011275"/>
          </a:xfrm>
          <a:prstGeom prst="rect">
            <a:avLst/>
          </a:prstGeom>
        </p:spPr>
      </p:pic>
    </p:spTree>
    <p:extLst>
      <p:ext uri="{BB962C8B-B14F-4D97-AF65-F5344CB8AC3E}">
        <p14:creationId xmlns:p14="http://schemas.microsoft.com/office/powerpoint/2010/main" val="302069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p:txBody>
          <a:bodyPr/>
          <a:lstStyle/>
          <a:p>
            <a:r>
              <a:rPr lang="en-GB" dirty="0"/>
              <a:t>PHASE 3</a:t>
            </a:r>
          </a:p>
        </p:txBody>
      </p:sp>
      <p:sp>
        <p:nvSpPr>
          <p:cNvPr id="5" name="Subtitle 4">
            <a:extLst>
              <a:ext uri="{FF2B5EF4-FFF2-40B4-BE49-F238E27FC236}">
                <a16:creationId xmlns:a16="http://schemas.microsoft.com/office/drawing/2014/main" id="{F45BB712-C9BE-4140-8553-E8EE675EB8EF}"/>
              </a:ext>
            </a:extLst>
          </p:cNvPr>
          <p:cNvSpPr>
            <a:spLocks noGrp="1"/>
          </p:cNvSpPr>
          <p:nvPr>
            <p:ph type="subTitle" idx="1"/>
          </p:nvPr>
        </p:nvSpPr>
        <p:spPr>
          <a:xfrm>
            <a:off x="1775317" y="4186692"/>
            <a:ext cx="5400000" cy="249299"/>
          </a:xfrm>
        </p:spPr>
        <p:txBody>
          <a:bodyPr/>
          <a:lstStyle/>
          <a:p>
            <a:r>
              <a:rPr lang="en-GB" dirty="0"/>
              <a:t>RESULTS AND ANALYSIS</a:t>
            </a:r>
          </a:p>
        </p:txBody>
      </p:sp>
    </p:spTree>
    <p:extLst>
      <p:ext uri="{BB962C8B-B14F-4D97-AF65-F5344CB8AC3E}">
        <p14:creationId xmlns:p14="http://schemas.microsoft.com/office/powerpoint/2010/main" val="116633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83A80-3495-41F6-98F6-17660ED116DE}"/>
              </a:ext>
            </a:extLst>
          </p:cNvPr>
          <p:cNvSpPr>
            <a:spLocks noGrp="1"/>
          </p:cNvSpPr>
          <p:nvPr>
            <p:ph type="ctrTitle"/>
          </p:nvPr>
        </p:nvSpPr>
        <p:spPr>
          <a:xfrm>
            <a:off x="431999" y="544317"/>
            <a:ext cx="1414217" cy="212075"/>
          </a:xfrm>
        </p:spPr>
        <p:txBody>
          <a:bodyPr/>
          <a:lstStyle/>
          <a:p>
            <a:r>
              <a:rPr lang="en-GB" dirty="0"/>
              <a:t>Phase 3</a:t>
            </a:r>
          </a:p>
        </p:txBody>
      </p:sp>
      <p:grpSp>
        <p:nvGrpSpPr>
          <p:cNvPr id="12" name="Group 11">
            <a:extLst>
              <a:ext uri="{FF2B5EF4-FFF2-40B4-BE49-F238E27FC236}">
                <a16:creationId xmlns:a16="http://schemas.microsoft.com/office/drawing/2014/main" id="{C10ED67E-A316-4289-9779-5ACC47A9C216}"/>
              </a:ext>
            </a:extLst>
          </p:cNvPr>
          <p:cNvGrpSpPr/>
          <p:nvPr/>
        </p:nvGrpSpPr>
        <p:grpSpPr>
          <a:xfrm>
            <a:off x="431999" y="1003177"/>
            <a:ext cx="8001788" cy="843379"/>
            <a:chOff x="431999" y="1003177"/>
            <a:chExt cx="8001788" cy="843379"/>
          </a:xfrm>
        </p:grpSpPr>
        <p:sp>
          <p:nvSpPr>
            <p:cNvPr id="32" name="Text Placeholder 2">
              <a:extLst>
                <a:ext uri="{FF2B5EF4-FFF2-40B4-BE49-F238E27FC236}">
                  <a16:creationId xmlns:a16="http://schemas.microsoft.com/office/drawing/2014/main" id="{A6AC48AC-ED65-40D2-AE92-F39A0D6685A5}"/>
                </a:ext>
              </a:extLst>
            </p:cNvPr>
            <p:cNvSpPr txBox="1">
              <a:spLocks/>
            </p:cNvSpPr>
            <p:nvPr/>
          </p:nvSpPr>
          <p:spPr>
            <a:xfrm>
              <a:off x="523783" y="1154097"/>
              <a:ext cx="7790808" cy="692459"/>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GB" b="1" u="sng" dirty="0"/>
                <a:t>Goal 1:</a:t>
              </a:r>
              <a:r>
                <a:rPr lang="en-GB" b="1" dirty="0"/>
                <a:t> </a:t>
              </a:r>
              <a:r>
                <a:rPr lang="en-GB" dirty="0"/>
                <a:t>RPP collaborative tools. </a:t>
              </a:r>
            </a:p>
            <a:p>
              <a:pPr algn="just"/>
              <a:r>
                <a:rPr lang="en-GB" b="1" i="1" u="sng" dirty="0"/>
                <a:t>Question 1</a:t>
              </a:r>
              <a:r>
                <a:rPr lang="en-GB" b="1" u="sng" dirty="0"/>
                <a:t>:</a:t>
              </a:r>
              <a:r>
                <a:rPr lang="en-GB" b="1" dirty="0"/>
                <a:t>  </a:t>
              </a:r>
              <a:r>
                <a:rPr lang="en-GB" dirty="0"/>
                <a:t>Can some industry-available collaborative tools be adapted for remote pair programming?   </a:t>
              </a:r>
            </a:p>
            <a:p>
              <a:pPr algn="just"/>
              <a:endParaRPr lang="en-GB" b="1" u="sng" dirty="0"/>
            </a:p>
          </p:txBody>
        </p:sp>
        <p:sp>
          <p:nvSpPr>
            <p:cNvPr id="9" name="Rectangle 8">
              <a:extLst>
                <a:ext uri="{FF2B5EF4-FFF2-40B4-BE49-F238E27FC236}">
                  <a16:creationId xmlns:a16="http://schemas.microsoft.com/office/drawing/2014/main" id="{777847CB-B837-475E-8F1A-650A0D11DB42}"/>
                </a:ext>
              </a:extLst>
            </p:cNvPr>
            <p:cNvSpPr/>
            <p:nvPr/>
          </p:nvSpPr>
          <p:spPr>
            <a:xfrm>
              <a:off x="431999" y="1003177"/>
              <a:ext cx="8001788" cy="8433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8" name="Table 7">
            <a:extLst>
              <a:ext uri="{FF2B5EF4-FFF2-40B4-BE49-F238E27FC236}">
                <a16:creationId xmlns:a16="http://schemas.microsoft.com/office/drawing/2014/main" id="{44E8222F-89D8-440C-B60D-DDA2C2E2CB46}"/>
              </a:ext>
            </a:extLst>
          </p:cNvPr>
          <p:cNvGraphicFramePr>
            <a:graphicFrameLocks noGrp="1"/>
          </p:cNvGraphicFramePr>
          <p:nvPr>
            <p:extLst>
              <p:ext uri="{D42A27DB-BD31-4B8C-83A1-F6EECF244321}">
                <p14:modId xmlns:p14="http://schemas.microsoft.com/office/powerpoint/2010/main" val="3110215065"/>
              </p:ext>
            </p:extLst>
          </p:nvPr>
        </p:nvGraphicFramePr>
        <p:xfrm>
          <a:off x="431999" y="2093343"/>
          <a:ext cx="8001789" cy="2928096"/>
        </p:xfrm>
        <a:graphic>
          <a:graphicData uri="http://schemas.openxmlformats.org/drawingml/2006/table">
            <a:tbl>
              <a:tblPr firstRow="1" firstCol="1" bandRow="1"/>
              <a:tblGrid>
                <a:gridCol w="3824094">
                  <a:extLst>
                    <a:ext uri="{9D8B030D-6E8A-4147-A177-3AD203B41FA5}">
                      <a16:colId xmlns:a16="http://schemas.microsoft.com/office/drawing/2014/main" val="2846871415"/>
                    </a:ext>
                  </a:extLst>
                </a:gridCol>
                <a:gridCol w="695737">
                  <a:extLst>
                    <a:ext uri="{9D8B030D-6E8A-4147-A177-3AD203B41FA5}">
                      <a16:colId xmlns:a16="http://schemas.microsoft.com/office/drawing/2014/main" val="2996643637"/>
                    </a:ext>
                  </a:extLst>
                </a:gridCol>
                <a:gridCol w="696555">
                  <a:extLst>
                    <a:ext uri="{9D8B030D-6E8A-4147-A177-3AD203B41FA5}">
                      <a16:colId xmlns:a16="http://schemas.microsoft.com/office/drawing/2014/main" val="2625192760"/>
                    </a:ext>
                  </a:extLst>
                </a:gridCol>
                <a:gridCol w="695737">
                  <a:extLst>
                    <a:ext uri="{9D8B030D-6E8A-4147-A177-3AD203B41FA5}">
                      <a16:colId xmlns:a16="http://schemas.microsoft.com/office/drawing/2014/main" val="3518907892"/>
                    </a:ext>
                  </a:extLst>
                </a:gridCol>
                <a:gridCol w="697374">
                  <a:extLst>
                    <a:ext uri="{9D8B030D-6E8A-4147-A177-3AD203B41FA5}">
                      <a16:colId xmlns:a16="http://schemas.microsoft.com/office/drawing/2014/main" val="3751412695"/>
                    </a:ext>
                  </a:extLst>
                </a:gridCol>
                <a:gridCol w="695737">
                  <a:extLst>
                    <a:ext uri="{9D8B030D-6E8A-4147-A177-3AD203B41FA5}">
                      <a16:colId xmlns:a16="http://schemas.microsoft.com/office/drawing/2014/main" val="3145374394"/>
                    </a:ext>
                  </a:extLst>
                </a:gridCol>
                <a:gridCol w="696555">
                  <a:extLst>
                    <a:ext uri="{9D8B030D-6E8A-4147-A177-3AD203B41FA5}">
                      <a16:colId xmlns:a16="http://schemas.microsoft.com/office/drawing/2014/main" val="611972850"/>
                    </a:ext>
                  </a:extLst>
                </a:gridCol>
              </a:tblGrid>
              <a:tr h="324644">
                <a:tc rowSpan="2">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 Experience</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Study 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Study 2</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80773866"/>
                  </a:ext>
                </a:extLst>
              </a:tr>
              <a:tr h="351846">
                <a:tc vMerge="1">
                  <a:txBody>
                    <a:bodyPr/>
                    <a:lstStyle/>
                    <a:p>
                      <a:endParaRPr lang="en-GB"/>
                    </a:p>
                  </a:txBody>
                  <a:tcPr/>
                </a:tc>
                <a:tc gridSpan="2">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USETogether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Microsoft Team</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Microsoft Team</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789393490"/>
                  </a:ext>
                </a:extLst>
              </a:tr>
              <a:tr h="282396">
                <a:tc>
                  <a:txBody>
                    <a:bodyPr/>
                    <a:lstStyle/>
                    <a:p>
                      <a:pPr algn="just">
                        <a:lnSpc>
                          <a:spcPct val="150000"/>
                        </a:lnSpc>
                        <a:spcAft>
                          <a:spcPts val="80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MED</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IQR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MED</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IQR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MED</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IQR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356068"/>
                  </a:ext>
                </a:extLst>
              </a:tr>
              <a:tr h="239258">
                <a:tc>
                  <a:txBody>
                    <a:bodyPr/>
                    <a:lstStyle/>
                    <a:p>
                      <a:pPr algn="just">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It was easy to install</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0.5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25305624"/>
                  </a:ext>
                </a:extLst>
              </a:tr>
              <a:tr h="506089">
                <a:tc>
                  <a:txBody>
                    <a:bodyPr/>
                    <a:lstStyle/>
                    <a:p>
                      <a:pPr algn="just">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It was easy to use with my programming partner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8734120"/>
                  </a:ext>
                </a:extLst>
              </a:tr>
              <a:tr h="506089">
                <a:tc>
                  <a:txBody>
                    <a:bodyPr/>
                    <a:lstStyle/>
                    <a:p>
                      <a:pPr algn="just">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It has a high impact on my computer systems' resources</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997603"/>
                  </a:ext>
                </a:extLst>
              </a:tr>
              <a:tr h="239258">
                <a:tc>
                  <a:txBody>
                    <a:bodyPr/>
                    <a:lstStyle/>
                    <a:p>
                      <a:pPr algn="just">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It froze or crashed sometimes</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317011"/>
                  </a:ext>
                </a:extLst>
              </a:tr>
              <a:tr h="239258">
                <a:tc>
                  <a:txBody>
                    <a:bodyPr/>
                    <a:lstStyle/>
                    <a:p>
                      <a:pPr algn="just">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The audio-visual quality is adequate</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0</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0.5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0.5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45954913"/>
                  </a:ext>
                </a:extLst>
              </a:tr>
              <a:tr h="239258">
                <a:tc>
                  <a:txBody>
                    <a:bodyPr/>
                    <a:lstStyle/>
                    <a:p>
                      <a:pPr algn="just">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We were able to record our sessions</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1.5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4</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r>
                        <a:rPr lang="en-GB" sz="1000" dirty="0">
                          <a:solidFill>
                            <a:srgbClr val="00000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1.5</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28516139"/>
                  </a:ext>
                </a:extLst>
              </a:tr>
            </a:tbl>
          </a:graphicData>
        </a:graphic>
      </p:graphicFrame>
      <p:sp>
        <p:nvSpPr>
          <p:cNvPr id="14" name="Rectangle 13">
            <a:extLst>
              <a:ext uri="{FF2B5EF4-FFF2-40B4-BE49-F238E27FC236}">
                <a16:creationId xmlns:a16="http://schemas.microsoft.com/office/drawing/2014/main" id="{C1D0AAAF-856F-4FB8-B6F5-86772756EABC}"/>
              </a:ext>
            </a:extLst>
          </p:cNvPr>
          <p:cNvSpPr/>
          <p:nvPr/>
        </p:nvSpPr>
        <p:spPr>
          <a:xfrm>
            <a:off x="431997" y="5142364"/>
            <a:ext cx="8001789" cy="276999"/>
          </a:xfrm>
          <a:prstGeom prst="rect">
            <a:avLst/>
          </a:prstGeom>
        </p:spPr>
        <p:txBody>
          <a:bodyPr wrap="square">
            <a:spAutoFit/>
          </a:bodyPr>
          <a:lstStyle/>
          <a:p>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*Statistically significantly positive experience are shaded </a:t>
            </a:r>
            <a:endParaRPr lang="en-GB" sz="1200" dirty="0">
              <a:latin typeface="Arial" panose="020B0604020202020204" pitchFamily="34" charset="0"/>
              <a:cs typeface="Arial" panose="020B0604020202020204" pitchFamily="34" charset="0"/>
            </a:endParaRPr>
          </a:p>
        </p:txBody>
      </p:sp>
      <p:sp>
        <p:nvSpPr>
          <p:cNvPr id="17" name="Text Placeholder 2">
            <a:extLst>
              <a:ext uri="{FF2B5EF4-FFF2-40B4-BE49-F238E27FC236}">
                <a16:creationId xmlns:a16="http://schemas.microsoft.com/office/drawing/2014/main" id="{1852F6C6-DC16-4986-B8B8-AC9C5700FAE6}"/>
              </a:ext>
            </a:extLst>
          </p:cNvPr>
          <p:cNvSpPr txBox="1">
            <a:spLocks/>
          </p:cNvSpPr>
          <p:nvPr/>
        </p:nvSpPr>
        <p:spPr>
          <a:xfrm>
            <a:off x="523783" y="5703903"/>
            <a:ext cx="7790808" cy="539202"/>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GB" dirty="0"/>
              <a:t>Based on these observations and result, the answer to question 1 can be affirmed as positive: some industry-available collaborative tools can be adapted for remote pair programming.</a:t>
            </a:r>
          </a:p>
          <a:p>
            <a:pPr algn="just"/>
            <a:endParaRPr lang="en-GB" b="1" u="sng" dirty="0"/>
          </a:p>
        </p:txBody>
      </p:sp>
      <p:sp>
        <p:nvSpPr>
          <p:cNvPr id="16" name="Rectangle 15">
            <a:extLst>
              <a:ext uri="{FF2B5EF4-FFF2-40B4-BE49-F238E27FC236}">
                <a16:creationId xmlns:a16="http://schemas.microsoft.com/office/drawing/2014/main" id="{D5C276A9-0C68-4EBF-B9DB-A312FF6E4746}"/>
              </a:ext>
            </a:extLst>
          </p:cNvPr>
          <p:cNvSpPr/>
          <p:nvPr/>
        </p:nvSpPr>
        <p:spPr>
          <a:xfrm>
            <a:off x="431997" y="5539666"/>
            <a:ext cx="8001789" cy="69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4367097"/>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docProps/app.xml><?xml version="1.0" encoding="utf-8"?>
<Properties xmlns="http://schemas.openxmlformats.org/officeDocument/2006/extended-properties" xmlns:vt="http://schemas.openxmlformats.org/officeDocument/2006/docPropsVTypes">
  <Template>OU_STANDARD</Template>
  <TotalTime>249</TotalTime>
  <Words>1127</Words>
  <Application>Microsoft Office PowerPoint</Application>
  <PresentationFormat>On-screen Show (4:3)</PresentationFormat>
  <Paragraphs>238</Paragraphs>
  <Slides>14</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Garamond</vt:lpstr>
      <vt:lpstr>Wingdings</vt:lpstr>
      <vt:lpstr>OU Title</vt:lpstr>
      <vt:lpstr>OU Section</vt:lpstr>
      <vt:lpstr>OU Layouts</vt:lpstr>
      <vt:lpstr>Bitmap Image</vt:lpstr>
      <vt:lpstr>Improving the Learning of Programming at a Distance  Through Collaborative Coding (Remote Pair Programming)</vt:lpstr>
      <vt:lpstr>INTRODUCTION</vt:lpstr>
      <vt:lpstr>PowerPoint Presentation</vt:lpstr>
      <vt:lpstr>PHASE 1</vt:lpstr>
      <vt:lpstr>Phase 1 – Evaluation of Collaborative Tools</vt:lpstr>
      <vt:lpstr>PHASE 2</vt:lpstr>
      <vt:lpstr>Phase 2 – User Studies</vt:lpstr>
      <vt:lpstr>PHASE 3</vt:lpstr>
      <vt:lpstr>Phase 3</vt:lpstr>
      <vt:lpstr>Phase 3</vt:lpstr>
      <vt:lpstr>Phase 3</vt:lpstr>
      <vt:lpstr>Phase 3</vt:lpstr>
      <vt:lpstr>Phase 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Diane.Ford</dc:creator>
  <cp:lastModifiedBy>Diane.Ford</cp:lastModifiedBy>
  <cp:revision>27</cp:revision>
  <dcterms:created xsi:type="dcterms:W3CDTF">2020-04-06T14:15:50Z</dcterms:created>
  <dcterms:modified xsi:type="dcterms:W3CDTF">2021-07-12T12:00:53Z</dcterms:modified>
</cp:coreProperties>
</file>