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2" r:id="rId5"/>
    <p:sldMasterId id="2147483667" r:id="rId6"/>
  </p:sldMasterIdLst>
  <p:sldIdLst>
    <p:sldId id="256" r:id="rId7"/>
    <p:sldId id="264" r:id="rId8"/>
    <p:sldId id="273" r:id="rId9"/>
    <p:sldId id="272" r:id="rId10"/>
    <p:sldId id="275" r:id="rId11"/>
    <p:sldId id="257" r:id="rId12"/>
    <p:sldId id="258" r:id="rId13"/>
    <p:sldId id="259" r:id="rId14"/>
    <p:sldId id="260" r:id="rId15"/>
    <p:sldId id="261" r:id="rId16"/>
    <p:sldId id="266" r:id="rId17"/>
    <p:sldId id="267" r:id="rId18"/>
    <p:sldId id="268" r:id="rId19"/>
    <p:sldId id="276" r:id="rId20"/>
    <p:sldId id="265" r:id="rId21"/>
    <p:sldId id="278" r:id="rId22"/>
    <p:sldId id="274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D09CD2-855D-4CCB-BC64-9B5E1170F691}" v="72" dt="2021-06-28T09:25:13.821"/>
    <p1510:client id="{8B01B9A7-4073-40BA-884E-D273896E8504}" v="22" dt="2021-06-28T09:53:26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8418F8-B52F-4661-8ABA-69BB3ADD6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861" y="2160001"/>
            <a:ext cx="7920773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444CB2-243C-41A0-8F6C-F772E768A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861" y="3166992"/>
            <a:ext cx="792077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SUB TITLE IN HERE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24475ED-B6F3-4114-A316-943C1E2B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19" y="6431961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9CBC5D-49E6-4B9E-BB72-487DFE1A8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610" y="5175852"/>
            <a:ext cx="1941291" cy="13946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D49166-9CFC-4E9D-A18F-5DFFF780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2512" y="5612266"/>
            <a:ext cx="3149771" cy="95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1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me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44140" y="1150618"/>
            <a:ext cx="60079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07245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  <a:br>
              <a:rPr lang="en-US"/>
            </a:br>
            <a:br>
              <a:rPr lang="en-US"/>
            </a:br>
            <a:r>
              <a:rPr lang="en-US"/>
              <a:t>Graphs and graphics can be positioned over the grey box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7EECFAC-7182-49C4-A276-219F1E7C7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144966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866B34-8A6C-492A-96F1-5F307C6EA6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88327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2486367"/>
          </a:xfrm>
          <a:prstGeom prst="rect">
            <a:avLst/>
          </a:prstGeom>
        </p:spPr>
        <p:txBody>
          <a:bodyPr lIns="36000" tIns="36000" rIns="36000" bIns="36000" numCol="2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  <a:br>
              <a:rPr lang="en-US"/>
            </a:br>
            <a:br>
              <a:rPr lang="en-US"/>
            </a:br>
            <a:r>
              <a:rPr lang="en-US"/>
              <a:t>Charts, graphs and graphics can be positioned over the grey box.</a:t>
            </a:r>
            <a:br>
              <a:rPr lang="en-US"/>
            </a:b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br>
              <a:rPr lang="en-US"/>
            </a:br>
            <a:endParaRPr lang="en-US"/>
          </a:p>
          <a:p>
            <a:pPr lvl="0"/>
            <a:r>
              <a:rPr lang="en-US"/>
              <a:t>Body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70E1B6-0ECF-4B89-8FAB-09D00538EB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0" y="3873242"/>
            <a:ext cx="3855539" cy="2486367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259958-3FB9-4566-8AB7-D98E4FCD49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11611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768777-3248-42B2-85F9-58D5B20C6E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030" y="1150618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3259" y="1150615"/>
            <a:ext cx="2869035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9316F6E-405A-4A01-9184-79CC1058A9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749459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row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8263493" cy="2278381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  <a:br>
              <a:rPr lang="en-US"/>
            </a:br>
            <a:br>
              <a:rPr lang="en-US"/>
            </a:br>
            <a:r>
              <a:rPr lang="en-US"/>
              <a:t>Charts, graphs and graphics can be positioned over the grey box.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1" y="3566179"/>
            <a:ext cx="8263493" cy="2798784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65438FC-7DE5-43FA-96AA-BA01B74D04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3967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8418F8-B52F-4661-8ABA-69BB3ADD6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861" y="2160001"/>
            <a:ext cx="7920773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444CB2-243C-41A0-8F6C-F772E768A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861" y="3166992"/>
            <a:ext cx="792077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SUB TITLE IN HERE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24475ED-B6F3-4114-A316-943C1E2B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19" y="6431961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9CBC5D-49E6-4B9E-BB72-487DFE1A8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610" y="5175852"/>
            <a:ext cx="1941291" cy="13946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D49166-9CFC-4E9D-A18F-5DFFF780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2512" y="5612266"/>
            <a:ext cx="3149771" cy="95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4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C58E63-3595-9143-A5C5-BFC68AD5C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8AFD-6150-1246-BA3F-6B3EC9C322E7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51F862-86B8-764A-AE0B-A4EF0B105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3892D-C21C-E742-9405-92CFF4839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6852-27AD-F549-96C3-488E08B52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5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FC8E3CA-4735-4448-B024-8A121DAD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7A647E4-605B-4961-B4D2-DBA8850930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DC7DC0-4293-40A7-B8DB-4D3BC724C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7436" y="234773"/>
            <a:ext cx="2634847" cy="80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9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192859-C46A-4829-96AF-7D408294B8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4ECEE5-5A94-4126-92B2-4FA9605C9D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80A5F6-4767-4C04-BF90-A1A547365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7436" y="234773"/>
            <a:ext cx="2634847" cy="80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D79BA80-1E7F-4F47-AF07-7A70474A6C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81FAF16-A8F7-4BA6-B2B7-5BF7AFA61E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725133-78E7-45F6-8610-806B84046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7436" y="234773"/>
            <a:ext cx="2634847" cy="80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turquoi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406321-A4C9-4532-B695-2ECC82CCAE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1A37CB7-C061-4C30-8C0D-36C06AE611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9960C7-0812-470D-907D-A7FD8D5AE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7436" y="234773"/>
            <a:ext cx="2634847" cy="80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6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2698E74-DBB1-4C41-81D5-108634391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378" y="1176736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27D262DD-86D2-472F-9233-2CA4C4F3C4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2378" y="1176734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C0A8910E-3E33-41A3-816B-CD71BE1D50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2378" y="1445872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C7DBC2F-B4BA-4FA1-AC8F-C1FB5D329C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2378" y="187724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E96BEFDD-99B7-4B7A-A883-501F05DEBE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2378" y="1877241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8F24DFEC-E082-454B-B5C3-50F1E1DD32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2378" y="2146379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A914CD-C11D-48A8-88E1-538FBD109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2378" y="2577750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5E5D34B7-01F5-4524-B815-3E8FD2204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2378" y="2577748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6" name="Text Placeholder 31">
            <a:extLst>
              <a:ext uri="{FF2B5EF4-FFF2-40B4-BE49-F238E27FC236}">
                <a16:creationId xmlns:a16="http://schemas.microsoft.com/office/drawing/2014/main" id="{745E9020-E3D4-4B2E-AF64-3BC2BA8099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2378" y="2846886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E31EB1E-53F8-4104-A8D0-0BEFB18961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32378" y="3278255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3DEAAE69-8D81-471C-A294-06DD17336F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2378" y="3278255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01E75DFE-469F-4162-BFD7-0AD3CC0605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72378" y="3547393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6FACADA-AE0B-4A02-B7FE-F03E903A20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2378" y="397876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1BE90D09-E40F-4E07-8A6C-C34ECB3A0C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72378" y="3978762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E8BCD20F-DF5A-4D1F-AB59-8992CCEB4E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72378" y="4247900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CA99EFB-8D03-4007-813F-E6174F0308E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378" y="4679271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06</a:t>
            </a:r>
          </a:p>
        </p:txBody>
      </p:sp>
      <p:sp>
        <p:nvSpPr>
          <p:cNvPr id="24" name="Text Placeholder 31">
            <a:extLst>
              <a:ext uri="{FF2B5EF4-FFF2-40B4-BE49-F238E27FC236}">
                <a16:creationId xmlns:a16="http://schemas.microsoft.com/office/drawing/2014/main" id="{75297938-8904-4A58-BECE-919189BAA5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72378" y="4679269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EF1B2FF4-CFE5-4357-917A-0266982251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72378" y="4948407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BF0E3-1A7E-434D-B96E-F3343B8E07D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82592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5039EFD-26D4-4EFF-80C8-2DEC57700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2378" y="770472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CONTENTS</a:t>
            </a:r>
          </a:p>
        </p:txBody>
      </p:sp>
      <p:sp>
        <p:nvSpPr>
          <p:cNvPr id="32" name="Slide Number Placeholder 8">
            <a:extLst>
              <a:ext uri="{FF2B5EF4-FFF2-40B4-BE49-F238E27FC236}">
                <a16:creationId xmlns:a16="http://schemas.microsoft.com/office/drawing/2014/main" id="{6FBBA16B-4607-4475-9AA9-35D51BE89C52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2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FF9A53DE-293F-4D46-94A3-8EB81742D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79999"/>
            <a:ext cx="8220294" cy="5284967"/>
          </a:xfrm>
          <a:prstGeom prst="rect">
            <a:avLst/>
          </a:prstGeom>
        </p:spPr>
        <p:txBody>
          <a:bodyPr lIns="36000" tIns="36000" rIns="36000" bIns="36000" numCol="2" spcCol="360000"/>
          <a:lstStyle>
            <a:lvl1pPr marL="0" indent="0" algn="l" defTabSz="287993">
              <a:lnSpc>
                <a:spcPts val="1600"/>
              </a:lnSpc>
              <a:buNone/>
              <a:defRPr sz="1200"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00	Insert contents listing (2 columns)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91B7A03-C365-4ED6-962E-93EA096F7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77805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ABEA7B-7448-4E43-A7A4-3421CD2E2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22121-4331-41E2-B269-75755B8049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801" y="1150618"/>
            <a:ext cx="8263493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027451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an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8601" y="1150618"/>
            <a:ext cx="8263493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7B25A5-6B91-4CE2-93B8-754812DA02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49448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85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2C9C99-C01F-49D0-BB90-7E8E85883E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083" y="201682"/>
            <a:ext cx="1129018" cy="81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9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A41D27-A710-44D0-BD39-97011AE2273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083" y="201682"/>
            <a:ext cx="1129018" cy="8110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012AC0-963E-4FA6-99B6-0BF2A2DE4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927436" y="234773"/>
            <a:ext cx="2634847" cy="80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  <p:sldLayoutId id="2147483670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35A2-212B-4253-8D50-FD1945F2B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862" y="1877806"/>
            <a:ext cx="7920773" cy="1107996"/>
          </a:xfrm>
        </p:spPr>
        <p:txBody>
          <a:bodyPr/>
          <a:lstStyle/>
          <a:p>
            <a:r>
              <a:rPr lang="en-GB" sz="2800"/>
              <a:t>Welsh-medium tuition in Level 1 Mathematics</a:t>
            </a:r>
            <a:br>
              <a:rPr lang="en-GB" sz="2800"/>
            </a:br>
            <a:br>
              <a:rPr lang="en-GB" sz="2800"/>
            </a:br>
            <a:r>
              <a:rPr lang="en-GB" sz="2400" err="1"/>
              <a:t>Addysgu</a:t>
            </a:r>
            <a:r>
              <a:rPr lang="en-GB" sz="2400"/>
              <a:t> </a:t>
            </a:r>
            <a:r>
              <a:rPr lang="en-GB" sz="2400" err="1"/>
              <a:t>Mathemateg</a:t>
            </a:r>
            <a:r>
              <a:rPr lang="en-GB" sz="2400"/>
              <a:t> </a:t>
            </a:r>
            <a:r>
              <a:rPr lang="en-GB" sz="2400" err="1"/>
              <a:t>Lefel</a:t>
            </a:r>
            <a:r>
              <a:rPr lang="en-GB" sz="2400"/>
              <a:t> 1 </a:t>
            </a:r>
            <a:r>
              <a:rPr lang="en-GB" sz="2400" err="1"/>
              <a:t>trwy</a:t>
            </a:r>
            <a:r>
              <a:rPr lang="en-GB" sz="2400"/>
              <a:t> </a:t>
            </a:r>
            <a:r>
              <a:rPr lang="en-GB" sz="2400" err="1"/>
              <a:t>gyfrwng</a:t>
            </a:r>
            <a:r>
              <a:rPr lang="en-GB" sz="2400"/>
              <a:t> y </a:t>
            </a:r>
            <a:r>
              <a:rPr lang="en-GB" sz="2400" err="1"/>
              <a:t>Gymraeg</a:t>
            </a:r>
            <a:endParaRPr lang="en-GB" sz="2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11A33-AC46-4B11-BB79-109359491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861" y="3937393"/>
            <a:ext cx="7920774" cy="1004378"/>
          </a:xfrm>
        </p:spPr>
        <p:txBody>
          <a:bodyPr/>
          <a:lstStyle/>
          <a:p>
            <a:r>
              <a:rPr lang="en-GB" err="1"/>
              <a:t>Delyth</a:t>
            </a:r>
            <a:r>
              <a:rPr lang="en-GB"/>
              <a:t> </a:t>
            </a:r>
            <a:r>
              <a:rPr lang="en-GB" err="1"/>
              <a:t>Tomos</a:t>
            </a:r>
            <a:r>
              <a:rPr lang="en-GB"/>
              <a:t>, Associate Lecturer in Mathematics &amp; Statistics</a:t>
            </a:r>
          </a:p>
          <a:p>
            <a:r>
              <a:rPr lang="en-GB"/>
              <a:t>Andrew Potter, Staff Tutor in Mathematics &amp; Statistics</a:t>
            </a:r>
          </a:p>
          <a:p>
            <a:r>
              <a:rPr lang="en-GB"/>
              <a:t>Chris Hughes, Staff Tutor in Mathematics &amp; Statistics</a:t>
            </a:r>
          </a:p>
        </p:txBody>
      </p:sp>
    </p:spTree>
    <p:extLst>
      <p:ext uri="{BB962C8B-B14F-4D97-AF65-F5344CB8AC3E}">
        <p14:creationId xmlns:p14="http://schemas.microsoft.com/office/powerpoint/2010/main" val="448630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6FAC7D9-E9E9-FA4C-8608-59BB15384340}"/>
              </a:ext>
            </a:extLst>
          </p:cNvPr>
          <p:cNvSpPr txBox="1">
            <a:spLocks noChangeArrowheads="1"/>
          </p:cNvSpPr>
          <p:nvPr/>
        </p:nvSpPr>
        <p:spPr>
          <a:xfrm>
            <a:off x="1" y="857250"/>
            <a:ext cx="2051447" cy="30361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Parabolau / </a:t>
            </a:r>
            <a:r>
              <a:rPr lang="en-GB" altLang="en-US" sz="1500">
                <a:solidFill>
                  <a:schemeClr val="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Parabolas 7 </a:t>
            </a:r>
            <a:endParaRPr lang="en-US" altLang="en-US" sz="1500">
              <a:solidFill>
                <a:schemeClr val="hlink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98A23E-0CCE-0743-8F14-1D069A9A5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92410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D3C260-AA65-7045-95C4-78B9BEE9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81694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3834B3-74F4-7E46-B1A2-04C85BE50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92410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55B1A0-FCD8-A14D-A42B-8B652A351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20972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C434A9E-A122-4F4B-AA37-E5C0CBEDE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95669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D5D974C-9CF6-9E47-9EAE-75DDF2CCF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20972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341956C-21E8-CC4F-BE57-4C0FC6FBD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20972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0729142-96C3-694B-B702-5B53CD2C8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92410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FC2BD52-70AB-EB42-AB77-F55C05E40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92410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A18FD1BC-4BE8-EE45-97BC-2CD103020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95669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65835AD9-98D1-EA4A-9ECF-7789D4F48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86456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2160933A-C882-5847-ACDD-A20F19961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91" y="1126458"/>
            <a:ext cx="5360827" cy="445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1350" b="1" err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Ar</a:t>
            </a:r>
            <a:r>
              <a:rPr lang="en-GB" altLang="en-US" sz="1350" b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 </a:t>
            </a:r>
            <a:r>
              <a:rPr lang="en-GB" altLang="en-US" sz="1350" b="1" err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gyfer</a:t>
            </a:r>
            <a:r>
              <a:rPr lang="en-GB" altLang="en-US" sz="1350" b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 y parabola </a:t>
            </a:r>
            <a:r>
              <a:rPr lang="en-GB" altLang="en-US" sz="1350" b="1" i="1">
                <a:solidFill>
                  <a:srgbClr val="3333FF"/>
                </a:solidFill>
                <a:latin typeface="Times New Roman"/>
                <a:ea typeface="ＭＳ Ｐゴシック"/>
                <a:cs typeface="Times New Roman"/>
              </a:rPr>
              <a:t>y</a:t>
            </a:r>
            <a:r>
              <a:rPr lang="en-GB" altLang="en-US" sz="1350" b="1">
                <a:solidFill>
                  <a:srgbClr val="3333FF"/>
                </a:solidFill>
                <a:latin typeface="Times New Roman"/>
                <a:ea typeface="ＭＳ Ｐゴシック"/>
                <a:cs typeface="Times New Roman"/>
              </a:rPr>
              <a:t> = </a:t>
            </a:r>
            <a:r>
              <a:rPr lang="en-GB" altLang="en-US" sz="1350" b="1" i="1">
                <a:solidFill>
                  <a:srgbClr val="3333FF"/>
                </a:solidFill>
                <a:latin typeface="Times New Roman"/>
                <a:ea typeface="ＭＳ Ｐゴシック"/>
                <a:cs typeface="Times New Roman"/>
              </a:rPr>
              <a:t>x</a:t>
            </a:r>
            <a:r>
              <a:rPr lang="en-GB" altLang="en-US" sz="1350" b="1" baseline="30000">
                <a:solidFill>
                  <a:srgbClr val="3333FF"/>
                </a:solidFill>
                <a:latin typeface="Times New Roman"/>
                <a:ea typeface="ＭＳ Ｐゴシック"/>
                <a:cs typeface="Times New Roman"/>
              </a:rPr>
              <a:t>2</a:t>
            </a:r>
            <a:r>
              <a:rPr lang="en-GB" altLang="en-US" sz="1350" b="1">
                <a:solidFill>
                  <a:srgbClr val="3333FF"/>
                </a:solidFill>
                <a:latin typeface="Times New Roman"/>
                <a:ea typeface="ＭＳ Ｐゴシック"/>
                <a:cs typeface="Times New Roman"/>
              </a:rPr>
              <a:t> − 6</a:t>
            </a:r>
            <a:r>
              <a:rPr lang="en-GB" altLang="en-US" sz="1350" b="1" i="1">
                <a:solidFill>
                  <a:srgbClr val="3333FF"/>
                </a:solidFill>
                <a:latin typeface="Times New Roman"/>
                <a:ea typeface="ＭＳ Ｐゴシック"/>
                <a:cs typeface="Times New Roman"/>
              </a:rPr>
              <a:t>x</a:t>
            </a:r>
            <a:r>
              <a:rPr lang="en-GB" altLang="en-US" sz="1350" b="1">
                <a:solidFill>
                  <a:srgbClr val="3333FF"/>
                </a:solidFill>
                <a:latin typeface="Times New Roman"/>
                <a:ea typeface="ＭＳ Ｐゴシック"/>
                <a:cs typeface="Times New Roman"/>
              </a:rPr>
              <a:t> + 5     </a:t>
            </a:r>
            <a:r>
              <a:rPr lang="en-GB" altLang="en-US" sz="135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ＭＳ Ｐゴシック"/>
                <a:cs typeface="Times New Roman"/>
              </a:rPr>
              <a:t>For the parabola </a:t>
            </a:r>
            <a:r>
              <a:rPr lang="en-GB" altLang="en-US" sz="1350" b="1" i="1">
                <a:solidFill>
                  <a:schemeClr val="accent1">
                    <a:lumMod val="50000"/>
                  </a:schemeClr>
                </a:solidFill>
                <a:latin typeface="Times New Roman"/>
                <a:ea typeface="ＭＳ Ｐゴシック"/>
                <a:cs typeface="Times New Roman"/>
              </a:rPr>
              <a:t>y</a:t>
            </a:r>
            <a:r>
              <a:rPr lang="en-GB" altLang="en-US" sz="135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ＭＳ Ｐゴシック"/>
                <a:cs typeface="Times New Roman"/>
              </a:rPr>
              <a:t> = </a:t>
            </a:r>
            <a:r>
              <a:rPr lang="en-GB" altLang="en-US" sz="1350" b="1" i="1">
                <a:solidFill>
                  <a:schemeClr val="accent1">
                    <a:lumMod val="50000"/>
                  </a:schemeClr>
                </a:solidFill>
                <a:latin typeface="Times New Roman"/>
                <a:ea typeface="ＭＳ Ｐゴシック"/>
                <a:cs typeface="Times New Roman"/>
              </a:rPr>
              <a:t>x</a:t>
            </a:r>
            <a:r>
              <a:rPr lang="en-GB" altLang="en-US" sz="1350" b="1" baseline="30000">
                <a:solidFill>
                  <a:schemeClr val="accent1">
                    <a:lumMod val="50000"/>
                  </a:schemeClr>
                </a:solidFill>
                <a:latin typeface="Times New Roman"/>
                <a:ea typeface="ＭＳ Ｐゴシック"/>
                <a:cs typeface="Times New Roman"/>
              </a:rPr>
              <a:t>2</a:t>
            </a:r>
            <a:r>
              <a:rPr lang="en-GB" altLang="en-US" sz="135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ＭＳ Ｐゴシック"/>
                <a:cs typeface="Times New Roman"/>
              </a:rPr>
              <a:t> − 6</a:t>
            </a:r>
            <a:r>
              <a:rPr lang="en-GB" altLang="en-US" sz="1350" b="1" i="1">
                <a:solidFill>
                  <a:schemeClr val="accent1">
                    <a:lumMod val="50000"/>
                  </a:schemeClr>
                </a:solidFill>
                <a:latin typeface="Times New Roman"/>
                <a:ea typeface="ＭＳ Ｐゴシック"/>
                <a:cs typeface="Times New Roman"/>
              </a:rPr>
              <a:t>x</a:t>
            </a:r>
            <a:r>
              <a:rPr lang="en-GB" altLang="en-US" sz="135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ＭＳ Ｐゴシック"/>
                <a:cs typeface="Times New Roman"/>
              </a:rPr>
              <a:t> + 5</a:t>
            </a:r>
          </a:p>
          <a:p>
            <a:pPr algn="just">
              <a:spcBef>
                <a:spcPct val="50000"/>
              </a:spcBef>
              <a:buNone/>
            </a:pPr>
            <a:r>
              <a:rPr lang="en-GB" altLang="en-US" sz="1350" b="1">
                <a:latin typeface="Times New Roman"/>
                <a:ea typeface="ＭＳ Ｐゴシック"/>
                <a:cs typeface="Times New Roman"/>
              </a:rPr>
              <a:t>(c)		</a:t>
            </a:r>
            <a:r>
              <a:rPr lang="en-GB" altLang="en-US" sz="1350" b="1" err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Dewch</a:t>
            </a:r>
            <a:r>
              <a:rPr lang="en-GB" altLang="en-US" sz="1350" b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 o </a:t>
            </a:r>
            <a:r>
              <a:rPr lang="en-GB" altLang="en-US" sz="1350" b="1" err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hyd</a:t>
            </a:r>
            <a:r>
              <a:rPr lang="en-GB" altLang="en-US" sz="1350" b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 </a:t>
            </a:r>
            <a:r>
              <a:rPr lang="en-GB" altLang="en-US" sz="1350" b="1" err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i’r</a:t>
            </a:r>
            <a:r>
              <a:rPr lang="en-GB" altLang="en-US" sz="1350" b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 </a:t>
            </a:r>
            <a:r>
              <a:rPr lang="en-GB" altLang="en-US" sz="1350" b="1" err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echelin</a:t>
            </a:r>
            <a:r>
              <a:rPr lang="en-GB" altLang="en-US" sz="1350" b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 </a:t>
            </a:r>
            <a:r>
              <a:rPr lang="en-GB" altLang="en-US" sz="1350" b="1" err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cymesuredd</a:t>
            </a:r>
            <a:r>
              <a:rPr lang="en-GB" altLang="en-US" sz="1350" b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 a </a:t>
            </a:r>
            <a:r>
              <a:rPr lang="en-GB" altLang="en-US" sz="1350" b="1" err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chyfesurynnau’r</a:t>
            </a:r>
            <a:r>
              <a:rPr lang="en-GB" altLang="en-US" sz="1350" b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 </a:t>
            </a:r>
            <a:r>
              <a:rPr lang="en-GB" altLang="en-US" sz="1350" b="1" err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fertig</a:t>
            </a:r>
            <a:r>
              <a:rPr lang="en-GB" altLang="en-US" sz="1350" b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         Y </a:t>
            </a:r>
            <a:r>
              <a:rPr lang="en-GB" altLang="en-US" sz="1350" err="1">
                <a:solidFill>
                  <a:srgbClr val="0432FF"/>
                </a:solidFill>
                <a:latin typeface="Times New Roman" panose="02020603050405020304" pitchFamily="18" charset="0"/>
              </a:rPr>
              <a:t>rhif</a:t>
            </a: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350" err="1">
                <a:solidFill>
                  <a:srgbClr val="0432FF"/>
                </a:solidFill>
                <a:latin typeface="Times New Roman" panose="02020603050405020304" pitchFamily="18" charset="0"/>
              </a:rPr>
              <a:t>sydd</a:t>
            </a: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350" err="1">
                <a:solidFill>
                  <a:srgbClr val="0432FF"/>
                </a:solidFill>
                <a:latin typeface="Times New Roman" panose="02020603050405020304" pitchFamily="18" charset="0"/>
              </a:rPr>
              <a:t>hanner</a:t>
            </a: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350" err="1">
                <a:solidFill>
                  <a:srgbClr val="0432FF"/>
                </a:solidFill>
                <a:latin typeface="Times New Roman" panose="02020603050405020304" pitchFamily="18" charset="0"/>
              </a:rPr>
              <a:t>ffordd</a:t>
            </a: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350" err="1">
                <a:solidFill>
                  <a:srgbClr val="0432FF"/>
                </a:solidFill>
                <a:latin typeface="Times New Roman" panose="02020603050405020304" pitchFamily="18" charset="0"/>
              </a:rPr>
              <a:t>rhwng</a:t>
            </a: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 y </a:t>
            </a:r>
            <a:r>
              <a:rPr lang="en-GB" altLang="en-US" sz="1350" err="1">
                <a:solidFill>
                  <a:srgbClr val="0432FF"/>
                </a:solidFill>
                <a:latin typeface="Times New Roman" panose="02020603050405020304" pitchFamily="18" charset="0"/>
              </a:rPr>
              <a:t>rhyngdoriadau</a:t>
            </a: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-</a:t>
            </a:r>
            <a:r>
              <a:rPr lang="en-GB" altLang="en-US" sz="1350" i="1">
                <a:solidFill>
                  <a:srgbClr val="0432FF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350" err="1">
                <a:solidFill>
                  <a:srgbClr val="0432FF"/>
                </a:solidFill>
                <a:latin typeface="Times New Roman" panose="02020603050405020304" pitchFamily="18" charset="0"/>
              </a:rPr>
              <a:t>yw</a:t>
            </a: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 (5 + 1)/2 = 3,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		felly, </a:t>
            </a:r>
            <a:r>
              <a:rPr lang="en-GB" altLang="en-US" sz="1350" err="1">
                <a:solidFill>
                  <a:srgbClr val="0432FF"/>
                </a:solidFill>
                <a:latin typeface="Times New Roman" panose="02020603050405020304" pitchFamily="18" charset="0"/>
              </a:rPr>
              <a:t>yr</a:t>
            </a: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350" err="1">
                <a:solidFill>
                  <a:srgbClr val="0432FF"/>
                </a:solidFill>
                <a:latin typeface="Times New Roman" panose="02020603050405020304" pitchFamily="18" charset="0"/>
              </a:rPr>
              <a:t>echelin</a:t>
            </a: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350" err="1">
                <a:solidFill>
                  <a:srgbClr val="0432FF"/>
                </a:solidFill>
                <a:latin typeface="Times New Roman" panose="02020603050405020304" pitchFamily="18" charset="0"/>
              </a:rPr>
              <a:t>cymesuredd</a:t>
            </a: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  </a:t>
            </a:r>
            <a:r>
              <a:rPr lang="en-GB" altLang="en-US" sz="1350" err="1">
                <a:solidFill>
                  <a:srgbClr val="0432FF"/>
                </a:solidFill>
                <a:latin typeface="Times New Roman" panose="02020603050405020304" pitchFamily="18" charset="0"/>
              </a:rPr>
              <a:t>yw’r</a:t>
            </a: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350" err="1">
                <a:solidFill>
                  <a:srgbClr val="0432FF"/>
                </a:solidFill>
                <a:latin typeface="Times New Roman" panose="02020603050405020304" pitchFamily="18" charset="0"/>
              </a:rPr>
              <a:t>llinell</a:t>
            </a: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350" err="1">
                <a:solidFill>
                  <a:srgbClr val="0432FF"/>
                </a:solidFill>
                <a:latin typeface="Times New Roman" panose="02020603050405020304" pitchFamily="18" charset="0"/>
              </a:rPr>
              <a:t>gyda’r</a:t>
            </a: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350" err="1">
                <a:solidFill>
                  <a:srgbClr val="0432FF"/>
                </a:solidFill>
                <a:latin typeface="Times New Roman" panose="02020603050405020304" pitchFamily="18" charset="0"/>
              </a:rPr>
              <a:t>hafaliad</a:t>
            </a: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  </a:t>
            </a:r>
            <a:r>
              <a:rPr lang="en-GB" altLang="en-US" sz="1350" i="1">
                <a:solidFill>
                  <a:srgbClr val="0432FF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 = 3.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		</a:t>
            </a:r>
            <a:r>
              <a:rPr lang="en-GB" altLang="en-US" sz="1350" err="1">
                <a:solidFill>
                  <a:srgbClr val="0432FF"/>
                </a:solidFill>
                <a:latin typeface="Times New Roman" panose="02020603050405020304" pitchFamily="18" charset="0"/>
              </a:rPr>
              <a:t>Cyfesuryn</a:t>
            </a: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-</a:t>
            </a:r>
            <a:r>
              <a:rPr lang="en-GB" altLang="en-US" sz="1350" i="1">
                <a:solidFill>
                  <a:srgbClr val="0432FF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 y </a:t>
            </a:r>
            <a:r>
              <a:rPr lang="en-GB" altLang="en-US" sz="1350" err="1">
                <a:solidFill>
                  <a:srgbClr val="0432FF"/>
                </a:solidFill>
                <a:latin typeface="Times New Roman" panose="02020603050405020304" pitchFamily="18" charset="0"/>
              </a:rPr>
              <a:t>fertig</a:t>
            </a: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350" err="1">
                <a:solidFill>
                  <a:srgbClr val="0432FF"/>
                </a:solidFill>
                <a:latin typeface="Times New Roman" panose="02020603050405020304" pitchFamily="18" charset="0"/>
              </a:rPr>
              <a:t>yw</a:t>
            </a: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 3.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		</a:t>
            </a:r>
            <a:r>
              <a:rPr lang="en-GB" altLang="en-US" sz="1350" err="1">
                <a:solidFill>
                  <a:srgbClr val="0432FF"/>
                </a:solidFill>
                <a:latin typeface="Times New Roman" panose="02020603050405020304" pitchFamily="18" charset="0"/>
              </a:rPr>
              <a:t>Amnewidiwn</a:t>
            </a: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350" i="1">
                <a:solidFill>
                  <a:srgbClr val="0432FF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 = 3 </a:t>
            </a:r>
            <a:r>
              <a:rPr lang="en-GB" altLang="en-US" sz="1350" err="1">
                <a:solidFill>
                  <a:srgbClr val="0432FF"/>
                </a:solidFill>
                <a:latin typeface="Times New Roman" panose="02020603050405020304" pitchFamily="18" charset="0"/>
              </a:rPr>
              <a:t>i</a:t>
            </a: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350" err="1">
                <a:solidFill>
                  <a:srgbClr val="0432FF"/>
                </a:solidFill>
                <a:latin typeface="Times New Roman" panose="02020603050405020304" pitchFamily="18" charset="0"/>
              </a:rPr>
              <a:t>hafaliad</a:t>
            </a: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 y parabola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		</a:t>
            </a:r>
            <a:r>
              <a:rPr lang="en-GB" altLang="en-US" sz="1350" err="1">
                <a:solidFill>
                  <a:srgbClr val="0432FF"/>
                </a:solidFill>
                <a:latin typeface="Times New Roman" panose="02020603050405020304" pitchFamily="18" charset="0"/>
              </a:rPr>
              <a:t>cawn</a:t>
            </a: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  </a:t>
            </a:r>
            <a:r>
              <a:rPr lang="en-GB" altLang="en-US" sz="1350" i="1">
                <a:solidFill>
                  <a:srgbClr val="0432FF"/>
                </a:solidFill>
                <a:latin typeface="Times New Roman" panose="02020603050405020304" pitchFamily="18" charset="0"/>
              </a:rPr>
              <a:t>y</a:t>
            </a: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 = 3</a:t>
            </a:r>
            <a:r>
              <a:rPr lang="en-GB" altLang="en-US" sz="1350" baseline="30000">
                <a:solidFill>
                  <a:srgbClr val="0432FF"/>
                </a:solidFill>
                <a:latin typeface="Times New Roman" panose="02020603050405020304" pitchFamily="18" charset="0"/>
              </a:rPr>
              <a:t>2</a:t>
            </a: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 − 6 × 3 + 5 = −4.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		Felly, y </a:t>
            </a:r>
            <a:r>
              <a:rPr lang="en-GB" altLang="en-US" sz="1350" err="1">
                <a:solidFill>
                  <a:srgbClr val="0432FF"/>
                </a:solidFill>
                <a:latin typeface="Times New Roman" panose="02020603050405020304" pitchFamily="18" charset="0"/>
              </a:rPr>
              <a:t>fertig</a:t>
            </a: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350" err="1">
                <a:solidFill>
                  <a:srgbClr val="0432FF"/>
                </a:solidFill>
                <a:latin typeface="Times New Roman" panose="02020603050405020304" pitchFamily="18" charset="0"/>
              </a:rPr>
              <a:t>yw</a:t>
            </a:r>
            <a:r>
              <a:rPr lang="en-GB" altLang="en-US" sz="1350">
                <a:solidFill>
                  <a:srgbClr val="0432FF"/>
                </a:solidFill>
                <a:latin typeface="Times New Roman" panose="02020603050405020304" pitchFamily="18" charset="0"/>
              </a:rPr>
              <a:t> (3, −4).</a:t>
            </a:r>
          </a:p>
          <a:p>
            <a:pPr algn="just">
              <a:spcBef>
                <a:spcPct val="50000"/>
              </a:spcBef>
              <a:buFontTx/>
              <a:buNone/>
            </a:pPr>
            <a:endParaRPr lang="en-GB" altLang="en-US" sz="135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135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	</a:t>
            </a:r>
            <a:r>
              <a:rPr lang="en-GB" altLang="en-US" sz="1350" b="1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	</a:t>
            </a:r>
            <a:r>
              <a:rPr lang="en-GB" altLang="en-US" sz="135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ＭＳ Ｐゴシック"/>
                <a:cs typeface="Times New Roman"/>
              </a:rPr>
              <a:t>Find the equation of the axis of symmetry, and the 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135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ＭＳ Ｐゴシック"/>
                <a:cs typeface="Times New Roman"/>
              </a:rPr>
              <a:t>          coordinates of the vertex</a:t>
            </a:r>
            <a:r>
              <a:rPr lang="en-GB" altLang="en-US" sz="1350" b="1">
                <a:latin typeface="Times New Roman"/>
                <a:ea typeface="ＭＳ Ｐゴシック"/>
                <a:cs typeface="Times New Roman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35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  The number halfway between the </a:t>
            </a:r>
            <a:r>
              <a:rPr lang="en-GB" altLang="en-US" sz="1350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35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-intercepts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35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           is (5 + 1)/2 = 3,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35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		so the axis of symmetry is the line with equation </a:t>
            </a:r>
            <a:r>
              <a:rPr lang="en-GB" altLang="en-US" sz="1350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35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= 3.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35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		The </a:t>
            </a:r>
            <a:r>
              <a:rPr lang="en-GB" altLang="en-US" sz="1350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35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-coordinate of the vertex is 3.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35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		Substituting </a:t>
            </a:r>
            <a:r>
              <a:rPr lang="en-GB" altLang="en-US" sz="1350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35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= 3 into the equation of the parabola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35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		gives </a:t>
            </a:r>
            <a:r>
              <a:rPr lang="en-GB" altLang="en-US" sz="1350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y</a:t>
            </a:r>
            <a:r>
              <a:rPr lang="en-GB" altLang="en-US" sz="135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= 3</a:t>
            </a:r>
            <a:r>
              <a:rPr lang="en-GB" altLang="en-US" sz="1350" baseline="30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GB" altLang="en-US" sz="135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− 6 × 3 + 5 = −4.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35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		So the vertex is (3, −4).</a:t>
            </a:r>
          </a:p>
          <a:p>
            <a:pPr>
              <a:spcBef>
                <a:spcPct val="50000"/>
              </a:spcBef>
              <a:buNone/>
            </a:pPr>
            <a:r>
              <a:rPr lang="en-GB" altLang="en-US" sz="1350">
                <a:latin typeface="Times New Roman"/>
                <a:ea typeface="ＭＳ Ｐゴシック"/>
                <a:cs typeface="Times New Roman"/>
              </a:rPr>
              <a:t>(d)</a:t>
            </a:r>
            <a:r>
              <a:rPr lang="en-GB" altLang="en-US" sz="1350" b="1">
                <a:latin typeface="Times New Roman"/>
                <a:ea typeface="ＭＳ Ｐゴシック"/>
                <a:cs typeface="Times New Roman"/>
              </a:rPr>
              <a:t>	    </a:t>
            </a:r>
            <a:r>
              <a:rPr lang="en-GB" altLang="en-US" sz="1350" b="1" err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Brasluniwch</a:t>
            </a:r>
            <a:r>
              <a:rPr lang="en-GB" altLang="en-US" sz="1350" b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 y parabola /</a:t>
            </a:r>
            <a:r>
              <a:rPr lang="en-GB" altLang="en-US" sz="135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ＭＳ Ｐゴシック"/>
                <a:cs typeface="Times New Roman"/>
              </a:rPr>
              <a:t>Sketch the parabola.</a:t>
            </a: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AC8FFA20-6C17-2B4A-A533-F7E91CC63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8116" y="2717304"/>
            <a:ext cx="2388394" cy="31599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9E080C-00B4-4C1B-ADD2-E16BB3933E41}"/>
              </a:ext>
            </a:extLst>
          </p:cNvPr>
          <p:cNvSpPr txBox="1"/>
          <p:nvPr/>
        </p:nvSpPr>
        <p:spPr>
          <a:xfrm>
            <a:off x="19045" y="6488668"/>
            <a:ext cx="492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C879CE-17B4-4B85-82D8-DF499B67BE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219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4159C04-8168-E24E-A138-45A7FC233BDE}"/>
              </a:ext>
            </a:extLst>
          </p:cNvPr>
          <p:cNvSpPr txBox="1">
            <a:spLocks noChangeArrowheads="1"/>
          </p:cNvSpPr>
          <p:nvPr/>
        </p:nvSpPr>
        <p:spPr>
          <a:xfrm>
            <a:off x="1" y="857250"/>
            <a:ext cx="2051447" cy="30361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Parabolau / </a:t>
            </a:r>
            <a:r>
              <a:rPr lang="en-GB" altLang="en-US" sz="1500">
                <a:solidFill>
                  <a:schemeClr val="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Parabolas 11 </a:t>
            </a:r>
            <a:endParaRPr lang="en-US" altLang="en-US" sz="1500">
              <a:solidFill>
                <a:schemeClr val="hlink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746860F-096D-8E43-A617-599C23C0E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92410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A936C5-4773-E24A-971D-94A6B3931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81694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CB2071-58BD-E146-BAC9-9A64B6189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92410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C20C7DD-832E-B645-89B7-4F4226B3A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20972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CB6A896-D1D2-944F-B39F-919EBD523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95669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2A5F67D-14DA-624D-AB04-2D5FFC267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20972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B91429B5-23AA-9848-8D46-E78396319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20972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06D4B25-E4E5-6F4F-B884-C39EB3B99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92410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9BC4C9DB-FD88-504E-AE2F-54A8B61BF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92410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DBA62721-E867-3F4D-BC8B-4F8F0B2F3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95669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B3DE0AFA-BA52-0643-ABD6-6386B71FC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86456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E979A0C5-FE79-CC40-9807-B7F33066D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95669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4A922106-9ED1-E84F-BFC4-D702171F7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95669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pic>
        <p:nvPicPr>
          <p:cNvPr id="16" name="Picture 20">
            <a:extLst>
              <a:ext uri="{FF2B5EF4-FFF2-40B4-BE49-F238E27FC236}">
                <a16:creationId xmlns:a16="http://schemas.microsoft.com/office/drawing/2014/main" id="{E760715D-2AE3-5A46-AB64-D829EB839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333" y="1627105"/>
            <a:ext cx="3745454" cy="42800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2">
            <a:extLst>
              <a:ext uri="{FF2B5EF4-FFF2-40B4-BE49-F238E27FC236}">
                <a16:creationId xmlns:a16="http://schemas.microsoft.com/office/drawing/2014/main" id="{028CCDB9-B14F-0B46-92BB-EE4789DF8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19" y="1116984"/>
            <a:ext cx="34336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y-GB" sz="15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Cydweddwch yr hafaliadau â'r graff cywir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y-GB" sz="1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the equations to the correct graph.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44AE8D-A36D-3748-ACE5-B630CA283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1" y="2228850"/>
            <a:ext cx="119936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Times New Roman" panose="02020603050405020304" pitchFamily="18" charset="0"/>
              </a:rPr>
              <a:t>(iii)      </a:t>
            </a:r>
            <a:r>
              <a:rPr lang="en-US" altLang="en-US" sz="1500" i="1">
                <a:latin typeface="Times New Roman" panose="02020603050405020304" pitchFamily="18" charset="0"/>
              </a:rPr>
              <a:t>y</a:t>
            </a:r>
            <a:r>
              <a:rPr lang="en-US" altLang="en-US" sz="1500">
                <a:latin typeface="Times New Roman" panose="02020603050405020304" pitchFamily="18" charset="0"/>
              </a:rPr>
              <a:t> = </a:t>
            </a:r>
            <a:r>
              <a:rPr lang="en-US" altLang="en-US" sz="1500" i="1">
                <a:latin typeface="Times New Roman" panose="02020603050405020304" pitchFamily="18" charset="0"/>
              </a:rPr>
              <a:t>x</a:t>
            </a:r>
            <a:r>
              <a:rPr lang="en-US" altLang="en-US" sz="1500" baseline="30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4A11D9-744F-AF43-B681-C3AD0BF88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143000"/>
            <a:ext cx="118974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Times New Roman" panose="02020603050405020304" pitchFamily="18" charset="0"/>
              </a:rPr>
              <a:t>(i)      </a:t>
            </a:r>
            <a:r>
              <a:rPr lang="en-US" altLang="en-US" sz="1500" i="1">
                <a:latin typeface="Times New Roman" panose="02020603050405020304" pitchFamily="18" charset="0"/>
              </a:rPr>
              <a:t>y</a:t>
            </a:r>
            <a:r>
              <a:rPr lang="en-US" altLang="en-US" sz="1500">
                <a:latin typeface="Times New Roman" panose="02020603050405020304" pitchFamily="18" charset="0"/>
              </a:rPr>
              <a:t> = 2</a:t>
            </a:r>
            <a:r>
              <a:rPr lang="en-US" altLang="en-US" sz="1500" i="1">
                <a:latin typeface="Times New Roman" panose="02020603050405020304" pitchFamily="18" charset="0"/>
              </a:rPr>
              <a:t>x</a:t>
            </a:r>
            <a:r>
              <a:rPr lang="en-US" altLang="en-US" sz="1500" baseline="30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EFC89C-6AA8-5B48-9C69-73B3F26C1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2800350"/>
            <a:ext cx="138211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Times New Roman" panose="02020603050405020304" pitchFamily="18" charset="0"/>
              </a:rPr>
              <a:t>(iv)      </a:t>
            </a:r>
            <a:r>
              <a:rPr lang="en-US" altLang="en-US" sz="1500" i="1">
                <a:latin typeface="Times New Roman" panose="02020603050405020304" pitchFamily="18" charset="0"/>
              </a:rPr>
              <a:t>y</a:t>
            </a:r>
            <a:r>
              <a:rPr lang="en-US" altLang="en-US" sz="1500">
                <a:latin typeface="Times New Roman" panose="02020603050405020304" pitchFamily="18" charset="0"/>
              </a:rPr>
              <a:t> = ½ </a:t>
            </a:r>
            <a:r>
              <a:rPr lang="en-US" altLang="en-US" sz="1500" i="1">
                <a:latin typeface="Times New Roman" panose="02020603050405020304" pitchFamily="18" charset="0"/>
              </a:rPr>
              <a:t>x</a:t>
            </a:r>
            <a:r>
              <a:rPr lang="en-US" altLang="en-US" sz="1500" baseline="30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6FD50F-EFA2-664D-A661-1734ABD79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657350"/>
            <a:ext cx="130356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Times New Roman" panose="02020603050405020304" pitchFamily="18" charset="0"/>
              </a:rPr>
              <a:t>(ii)      </a:t>
            </a:r>
            <a:r>
              <a:rPr lang="en-US" altLang="en-US" sz="1500" i="1">
                <a:latin typeface="Times New Roman" panose="02020603050405020304" pitchFamily="18" charset="0"/>
              </a:rPr>
              <a:t>y</a:t>
            </a:r>
            <a:r>
              <a:rPr lang="en-US" altLang="en-US" sz="1500">
                <a:latin typeface="Times New Roman" panose="02020603050405020304" pitchFamily="18" charset="0"/>
              </a:rPr>
              <a:t> = − </a:t>
            </a:r>
            <a:r>
              <a:rPr lang="en-US" altLang="en-US" sz="1500" i="1">
                <a:latin typeface="Times New Roman" panose="02020603050405020304" pitchFamily="18" charset="0"/>
              </a:rPr>
              <a:t>x</a:t>
            </a:r>
            <a:r>
              <a:rPr lang="en-US" altLang="en-US" sz="1500" baseline="30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340CB2-2C02-2540-9248-99C76718E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3371850"/>
            <a:ext cx="148630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Times New Roman" panose="02020603050405020304" pitchFamily="18" charset="0"/>
              </a:rPr>
              <a:t>(v)      </a:t>
            </a:r>
            <a:r>
              <a:rPr lang="en-US" altLang="en-US" sz="1500" i="1">
                <a:latin typeface="Times New Roman" panose="02020603050405020304" pitchFamily="18" charset="0"/>
              </a:rPr>
              <a:t>y</a:t>
            </a:r>
            <a:r>
              <a:rPr lang="en-US" altLang="en-US" sz="1500">
                <a:latin typeface="Times New Roman" panose="02020603050405020304" pitchFamily="18" charset="0"/>
              </a:rPr>
              <a:t> = − ½ </a:t>
            </a:r>
            <a:r>
              <a:rPr lang="en-US" altLang="en-US" sz="1500" i="1">
                <a:latin typeface="Times New Roman" panose="02020603050405020304" pitchFamily="18" charset="0"/>
              </a:rPr>
              <a:t>x</a:t>
            </a:r>
            <a:r>
              <a:rPr lang="en-US" altLang="en-US" sz="1500" baseline="30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0E602F-9F88-BE4E-9CF5-7E0EC50CE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3943350"/>
            <a:ext cx="149111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Times New Roman" panose="02020603050405020304" pitchFamily="18" charset="0"/>
              </a:rPr>
              <a:t>(vi)      </a:t>
            </a:r>
            <a:r>
              <a:rPr lang="en-US" altLang="en-US" sz="1500" i="1">
                <a:latin typeface="Times New Roman" panose="02020603050405020304" pitchFamily="18" charset="0"/>
              </a:rPr>
              <a:t>y</a:t>
            </a:r>
            <a:r>
              <a:rPr lang="en-US" altLang="en-US" sz="1500">
                <a:latin typeface="Times New Roman" panose="02020603050405020304" pitchFamily="18" charset="0"/>
              </a:rPr>
              <a:t> = 5 − </a:t>
            </a:r>
            <a:r>
              <a:rPr lang="en-US" altLang="en-US" sz="1500" i="1">
                <a:latin typeface="Times New Roman" panose="02020603050405020304" pitchFamily="18" charset="0"/>
              </a:rPr>
              <a:t>x</a:t>
            </a:r>
            <a:r>
              <a:rPr lang="en-US" altLang="en-US" sz="1500" baseline="30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BA60E0-E40D-C54B-8444-032E57314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4514850"/>
            <a:ext cx="14750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Times New Roman" panose="02020603050405020304" pitchFamily="18" charset="0"/>
              </a:rPr>
              <a:t>(vi)      </a:t>
            </a:r>
            <a:r>
              <a:rPr lang="en-US" altLang="en-US" sz="1500" i="1">
                <a:latin typeface="Times New Roman" panose="02020603050405020304" pitchFamily="18" charset="0"/>
              </a:rPr>
              <a:t>y</a:t>
            </a:r>
            <a:r>
              <a:rPr lang="en-US" altLang="en-US" sz="1500">
                <a:latin typeface="Times New Roman" panose="02020603050405020304" pitchFamily="18" charset="0"/>
              </a:rPr>
              <a:t> = </a:t>
            </a:r>
            <a:r>
              <a:rPr lang="en-US" altLang="en-US" sz="1500" i="1">
                <a:latin typeface="Times New Roman" panose="02020603050405020304" pitchFamily="18" charset="0"/>
              </a:rPr>
              <a:t>x</a:t>
            </a:r>
            <a:r>
              <a:rPr lang="en-US" altLang="en-US" sz="1500" baseline="30000">
                <a:latin typeface="Times New Roman" panose="02020603050405020304" pitchFamily="18" charset="0"/>
              </a:rPr>
              <a:t>2 </a:t>
            </a:r>
            <a:r>
              <a:rPr lang="en-US" altLang="en-US" sz="1500">
                <a:latin typeface="Times New Roman" panose="02020603050405020304" pitchFamily="18" charset="0"/>
              </a:rPr>
              <a:t>+ 5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E0EA25-3F4D-7647-BE54-1D93216D5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1" y="4972050"/>
            <a:ext cx="192552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Times New Roman" panose="02020603050405020304" pitchFamily="18" charset="0"/>
              </a:rPr>
              <a:t>(vii)      </a:t>
            </a:r>
            <a:r>
              <a:rPr lang="en-US" altLang="en-US" sz="1500" i="1">
                <a:latin typeface="Times New Roman" panose="02020603050405020304" pitchFamily="18" charset="0"/>
              </a:rPr>
              <a:t>y</a:t>
            </a:r>
            <a:r>
              <a:rPr lang="en-US" altLang="en-US" sz="1500">
                <a:latin typeface="Times New Roman" panose="02020603050405020304" pitchFamily="18" charset="0"/>
              </a:rPr>
              <a:t> = </a:t>
            </a:r>
            <a:r>
              <a:rPr lang="en-US" altLang="en-US" sz="1500" i="1">
                <a:latin typeface="Times New Roman" panose="02020603050405020304" pitchFamily="18" charset="0"/>
              </a:rPr>
              <a:t>x</a:t>
            </a:r>
            <a:r>
              <a:rPr lang="en-US" altLang="en-US" sz="1500" baseline="30000">
                <a:latin typeface="Times New Roman" panose="02020603050405020304" pitchFamily="18" charset="0"/>
              </a:rPr>
              <a:t>2 </a:t>
            </a:r>
            <a:r>
              <a:rPr lang="en-US" altLang="en-US" sz="1500">
                <a:latin typeface="Times New Roman" panose="02020603050405020304" pitchFamily="18" charset="0"/>
              </a:rPr>
              <a:t>+ 2x − 3</a:t>
            </a:r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7B03A24D-DB8E-B94E-A265-AEE7C9F8B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329" y="5372100"/>
            <a:ext cx="197842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Times New Roman" panose="02020603050405020304" pitchFamily="18" charset="0"/>
              </a:rPr>
              <a:t>(viii)      </a:t>
            </a:r>
            <a:r>
              <a:rPr lang="en-US" altLang="en-US" sz="1500" i="1">
                <a:latin typeface="Times New Roman" panose="02020603050405020304" pitchFamily="18" charset="0"/>
              </a:rPr>
              <a:t>y</a:t>
            </a:r>
            <a:r>
              <a:rPr lang="en-US" altLang="en-US" sz="1500">
                <a:latin typeface="Times New Roman" panose="02020603050405020304" pitchFamily="18" charset="0"/>
              </a:rPr>
              <a:t> = </a:t>
            </a:r>
            <a:r>
              <a:rPr lang="en-US" altLang="en-US" sz="1500" i="1">
                <a:latin typeface="Times New Roman" panose="02020603050405020304" pitchFamily="18" charset="0"/>
              </a:rPr>
              <a:t>x</a:t>
            </a:r>
            <a:r>
              <a:rPr lang="en-US" altLang="en-US" sz="1500" baseline="30000">
                <a:latin typeface="Times New Roman" panose="02020603050405020304" pitchFamily="18" charset="0"/>
              </a:rPr>
              <a:t>2 </a:t>
            </a:r>
            <a:r>
              <a:rPr lang="en-US" altLang="en-US" sz="1500">
                <a:latin typeface="Times New Roman" panose="02020603050405020304" pitchFamily="18" charset="0"/>
              </a:rPr>
              <a:t>− 2x − 3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EAFA16-D9D6-4E85-A0EB-F4C46ED6987E}"/>
              </a:ext>
            </a:extLst>
          </p:cNvPr>
          <p:cNvSpPr txBox="1"/>
          <p:nvPr/>
        </p:nvSpPr>
        <p:spPr>
          <a:xfrm>
            <a:off x="19045" y="6488668"/>
            <a:ext cx="492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D2095BFE-45CF-4911-8757-A1A6934DB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87E838F-6BA9-4FEC-9E8E-3DDD8DC958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764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EE66DDD9-3AB2-E740-B958-166F1CE44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110813"/>
            <a:ext cx="5643563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41325" indent="-441325">
              <a:spcBef>
                <a:spcPct val="20000"/>
              </a:spcBef>
              <a:buChar char="•"/>
              <a:tabLst>
                <a:tab pos="4413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tabLst>
                <a:tab pos="4413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413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1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1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1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1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1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1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57175" indent="-257175">
              <a:spcBef>
                <a:spcPct val="0"/>
              </a:spcBef>
              <a:spcAft>
                <a:spcPct val="120000"/>
              </a:spcAft>
              <a:buAutoNum type="arabicPeriod"/>
            </a:pPr>
            <a:r>
              <a:rPr lang="en-GB" altLang="en-US" sz="1200" err="1">
                <a:solidFill>
                  <a:srgbClr val="0432FF"/>
                </a:solidFill>
                <a:latin typeface="Times New Roman" panose="02020603050405020304" pitchFamily="18" charset="0"/>
              </a:rPr>
              <a:t>Hafaliad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200" err="1">
                <a:solidFill>
                  <a:srgbClr val="0432FF"/>
                </a:solidFill>
                <a:latin typeface="Times New Roman" panose="02020603050405020304" pitchFamily="18" charset="0"/>
              </a:rPr>
              <a:t>echelin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200" err="1">
                <a:solidFill>
                  <a:srgbClr val="0432FF"/>
                </a:solidFill>
                <a:latin typeface="Times New Roman" panose="02020603050405020304" pitchFamily="18" charset="0"/>
              </a:rPr>
              <a:t>cymesuredd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y parabola    </a:t>
            </a:r>
            <a:r>
              <a:rPr lang="en-GB" altLang="en-US" sz="1200" i="1">
                <a:solidFill>
                  <a:srgbClr val="0432FF"/>
                </a:solidFill>
                <a:latin typeface="Times New Roman" panose="02020603050405020304" pitchFamily="18" charset="0"/>
              </a:rPr>
              <a:t>y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= </a:t>
            </a:r>
            <a:r>
              <a:rPr lang="en-GB" altLang="en-US" sz="1200" i="1">
                <a:solidFill>
                  <a:srgbClr val="0432FF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200" baseline="30000">
                <a:solidFill>
                  <a:srgbClr val="0432FF"/>
                </a:solidFill>
                <a:latin typeface="Times New Roman" panose="02020603050405020304" pitchFamily="18" charset="0"/>
              </a:rPr>
              <a:t>2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− 6</a:t>
            </a:r>
            <a:r>
              <a:rPr lang="en-GB" altLang="en-US" sz="1200" i="1">
                <a:solidFill>
                  <a:srgbClr val="0432FF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− 9   </a:t>
            </a:r>
            <a:r>
              <a:rPr lang="en-GB" altLang="en-US" sz="1200" err="1">
                <a:solidFill>
                  <a:srgbClr val="0432FF"/>
                </a:solidFill>
                <a:latin typeface="Times New Roman" panose="02020603050405020304" pitchFamily="18" charset="0"/>
              </a:rPr>
              <a:t>yw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 </a:t>
            </a:r>
            <a:r>
              <a:rPr lang="en-GB" altLang="en-US" sz="1200" i="1">
                <a:solidFill>
                  <a:srgbClr val="0432FF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= 3 </a:t>
            </a:r>
          </a:p>
          <a:p>
            <a:pPr marL="0" indent="0">
              <a:spcBef>
                <a:spcPct val="0"/>
              </a:spcBef>
              <a:spcAft>
                <a:spcPct val="120000"/>
              </a:spcAft>
              <a:buNone/>
            </a:pPr>
            <a:r>
              <a:rPr lang="en-GB" altLang="en-US" sz="1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The equation of the axis of symmetry of the parabola    </a:t>
            </a:r>
            <a:r>
              <a:rPr lang="en-GB" altLang="en-US" sz="1200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y</a:t>
            </a:r>
            <a:r>
              <a:rPr lang="en-GB" altLang="en-US" sz="1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= </a:t>
            </a:r>
            <a:r>
              <a:rPr lang="en-GB" altLang="en-US" sz="1200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200" baseline="30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GB" altLang="en-US" sz="1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− 6</a:t>
            </a:r>
            <a:r>
              <a:rPr lang="en-GB" altLang="en-US" sz="1200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− 9 is </a:t>
            </a:r>
            <a:r>
              <a:rPr lang="en-GB" altLang="en-US" sz="1200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= 3.</a:t>
            </a:r>
          </a:p>
          <a:p>
            <a:pPr marL="0" indent="0">
              <a:spcBef>
                <a:spcPct val="0"/>
              </a:spcBef>
              <a:spcAft>
                <a:spcPct val="120000"/>
              </a:spcAft>
              <a:buNone/>
            </a:pPr>
            <a:r>
              <a:rPr lang="en-GB" altLang="en-US" sz="1200">
                <a:solidFill>
                  <a:srgbClr val="008080"/>
                </a:solidFill>
                <a:latin typeface="Times New Roman" panose="02020603050405020304" pitchFamily="18" charset="0"/>
              </a:rPr>
              <a:t>2.	</a:t>
            </a:r>
            <a:r>
              <a:rPr lang="en-GB" altLang="en-US" sz="1200" err="1">
                <a:solidFill>
                  <a:srgbClr val="0432FF"/>
                </a:solidFill>
                <a:latin typeface="Times New Roman" panose="02020603050405020304" pitchFamily="18" charset="0"/>
              </a:rPr>
              <a:t>Mae’r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parabola </a:t>
            </a:r>
            <a:r>
              <a:rPr lang="en-GB" altLang="en-US" sz="1200" i="1">
                <a:solidFill>
                  <a:srgbClr val="0432FF"/>
                </a:solidFill>
                <a:latin typeface="Times New Roman" panose="02020603050405020304" pitchFamily="18" charset="0"/>
              </a:rPr>
              <a:t>y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= 5 − </a:t>
            </a:r>
            <a:r>
              <a:rPr lang="en-GB" altLang="en-US" sz="1200" i="1">
                <a:solidFill>
                  <a:srgbClr val="0432FF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200" baseline="30000">
                <a:solidFill>
                  <a:srgbClr val="0432FF"/>
                </a:solidFill>
                <a:latin typeface="Times New Roman" panose="02020603050405020304" pitchFamily="18" charset="0"/>
              </a:rPr>
              <a:t>2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200" err="1">
                <a:solidFill>
                  <a:srgbClr val="0432FF"/>
                </a:solidFill>
                <a:latin typeface="Times New Roman" panose="02020603050405020304" pitchFamily="18" charset="0"/>
              </a:rPr>
              <a:t>gyda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200" err="1">
                <a:solidFill>
                  <a:srgbClr val="0432FF"/>
                </a:solidFill>
                <a:latin typeface="Times New Roman" panose="02020603050405020304" pitchFamily="18" charset="0"/>
              </a:rPr>
              <a:t>ffurf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-u.</a:t>
            </a:r>
          </a:p>
          <a:p>
            <a:pPr marL="0" indent="0">
              <a:spcBef>
                <a:spcPct val="0"/>
              </a:spcBef>
              <a:spcAft>
                <a:spcPct val="120000"/>
              </a:spcAft>
              <a:buNone/>
            </a:pPr>
            <a:r>
              <a:rPr lang="en-GB" altLang="en-US" sz="1200">
                <a:solidFill>
                  <a:srgbClr val="008080"/>
                </a:solidFill>
                <a:latin typeface="Times New Roman" panose="02020603050405020304" pitchFamily="18" charset="0"/>
              </a:rPr>
              <a:t>      The </a:t>
            </a:r>
            <a:r>
              <a:rPr lang="en-GB" altLang="en-US" sz="1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parabola </a:t>
            </a:r>
            <a:r>
              <a:rPr lang="en-GB" altLang="en-US" sz="1200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y</a:t>
            </a:r>
            <a:r>
              <a:rPr lang="en-GB" altLang="en-US" sz="1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= 5 − </a:t>
            </a:r>
            <a:r>
              <a:rPr lang="en-GB" altLang="en-US" sz="1200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200" baseline="300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GB" altLang="en-US" sz="1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is u-shaped.</a:t>
            </a:r>
          </a:p>
          <a:p>
            <a:pPr marL="0" indent="0">
              <a:spcBef>
                <a:spcPct val="0"/>
              </a:spcBef>
              <a:spcAft>
                <a:spcPct val="120000"/>
              </a:spcAft>
              <a:buNone/>
            </a:pPr>
            <a:r>
              <a:rPr lang="en-GB" altLang="en-US" sz="1200">
                <a:solidFill>
                  <a:schemeClr val="accent2"/>
                </a:solidFill>
                <a:latin typeface="Times New Roman" panose="02020603050405020304" pitchFamily="18" charset="0"/>
              </a:rPr>
              <a:t>3.	</a:t>
            </a:r>
            <a:r>
              <a:rPr lang="en-GB" altLang="en-US" sz="1200" err="1">
                <a:solidFill>
                  <a:srgbClr val="0432FF"/>
                </a:solidFill>
                <a:latin typeface="Times New Roman" panose="02020603050405020304" pitchFamily="18" charset="0"/>
              </a:rPr>
              <a:t>Mae’r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parabola </a:t>
            </a:r>
            <a:r>
              <a:rPr lang="en-GB" altLang="en-US" sz="1200" i="1">
                <a:solidFill>
                  <a:srgbClr val="0432FF"/>
                </a:solidFill>
                <a:latin typeface="Times New Roman" panose="02020603050405020304" pitchFamily="18" charset="0"/>
              </a:rPr>
              <a:t>y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= </a:t>
            </a:r>
            <a:r>
              <a:rPr lang="en-GB" altLang="en-US" sz="1200" i="1">
                <a:solidFill>
                  <a:srgbClr val="0432FF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200" baseline="30000">
                <a:solidFill>
                  <a:srgbClr val="0432FF"/>
                </a:solidFill>
                <a:latin typeface="Times New Roman" panose="02020603050405020304" pitchFamily="18" charset="0"/>
              </a:rPr>
              <a:t>2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− 6</a:t>
            </a:r>
            <a:r>
              <a:rPr lang="en-GB" altLang="en-US" sz="1200" i="1">
                <a:solidFill>
                  <a:srgbClr val="0432FF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− 9 </a:t>
            </a:r>
            <a:r>
              <a:rPr lang="en-GB" altLang="en-US" sz="1200" err="1">
                <a:solidFill>
                  <a:srgbClr val="0432FF"/>
                </a:solidFill>
                <a:latin typeface="Times New Roman" panose="02020603050405020304" pitchFamily="18" charset="0"/>
              </a:rPr>
              <a:t>yn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200" err="1">
                <a:solidFill>
                  <a:srgbClr val="0432FF"/>
                </a:solidFill>
                <a:latin typeface="Times New Roman" panose="02020603050405020304" pitchFamily="18" charset="0"/>
              </a:rPr>
              <a:t>mynd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200" err="1">
                <a:solidFill>
                  <a:srgbClr val="0432FF"/>
                </a:solidFill>
                <a:latin typeface="Times New Roman" panose="02020603050405020304" pitchFamily="18" charset="0"/>
              </a:rPr>
              <a:t>drwy’r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200" err="1">
                <a:solidFill>
                  <a:srgbClr val="0432FF"/>
                </a:solidFill>
                <a:latin typeface="Times New Roman" panose="02020603050405020304" pitchFamily="18" charset="0"/>
              </a:rPr>
              <a:t>pwynt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(1, −14).</a:t>
            </a:r>
          </a:p>
          <a:p>
            <a:pPr marL="0" indent="0">
              <a:spcBef>
                <a:spcPct val="0"/>
              </a:spcBef>
              <a:spcAft>
                <a:spcPct val="120000"/>
              </a:spcAft>
              <a:buNone/>
            </a:pPr>
            <a:r>
              <a:rPr lang="en-GB" altLang="en-US" sz="1200">
                <a:solidFill>
                  <a:schemeClr val="accent2"/>
                </a:solidFill>
                <a:latin typeface="Times New Roman" panose="02020603050405020304" pitchFamily="18" charset="0"/>
              </a:rPr>
              <a:t>       </a:t>
            </a:r>
            <a:r>
              <a:rPr lang="en-GB" altLang="en-US" sz="1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The parabola </a:t>
            </a:r>
            <a:r>
              <a:rPr lang="en-GB" altLang="en-US" sz="1200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y</a:t>
            </a:r>
            <a:r>
              <a:rPr lang="en-GB" altLang="en-US" sz="1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= </a:t>
            </a:r>
            <a:r>
              <a:rPr lang="en-GB" altLang="en-US" sz="1200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200" baseline="300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GB" altLang="en-US" sz="1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− 6</a:t>
            </a:r>
            <a:r>
              <a:rPr lang="en-GB" altLang="en-US" sz="1200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− 9 goes through the point     (1, −14).</a:t>
            </a:r>
          </a:p>
          <a:p>
            <a:pPr marL="0" indent="0">
              <a:spcBef>
                <a:spcPct val="0"/>
              </a:spcBef>
              <a:spcAft>
                <a:spcPct val="120000"/>
              </a:spcAft>
              <a:buNone/>
            </a:pPr>
            <a:r>
              <a:rPr lang="en-GB" altLang="en-US" sz="1200">
                <a:solidFill>
                  <a:srgbClr val="008080"/>
                </a:solidFill>
                <a:latin typeface="Times New Roman" panose="02020603050405020304" pitchFamily="18" charset="0"/>
              </a:rPr>
              <a:t>4.     </a:t>
            </a:r>
            <a:r>
              <a:rPr lang="en-GB" altLang="en-US" sz="1200" err="1">
                <a:solidFill>
                  <a:srgbClr val="0432FF"/>
                </a:solidFill>
                <a:latin typeface="Times New Roman" panose="02020603050405020304" pitchFamily="18" charset="0"/>
              </a:rPr>
              <a:t>Fertig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y parabola </a:t>
            </a:r>
            <a:r>
              <a:rPr lang="en-GB" altLang="en-US" sz="1200" i="1">
                <a:solidFill>
                  <a:srgbClr val="0432FF"/>
                </a:solidFill>
                <a:latin typeface="Times New Roman" panose="02020603050405020304" pitchFamily="18" charset="0"/>
              </a:rPr>
              <a:t>y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= (</a:t>
            </a:r>
            <a:r>
              <a:rPr lang="en-GB" altLang="en-US" sz="1200" i="1">
                <a:solidFill>
                  <a:srgbClr val="0432FF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+ 2)</a:t>
            </a:r>
            <a:r>
              <a:rPr lang="en-GB" altLang="en-US" sz="1200" baseline="30000">
                <a:solidFill>
                  <a:srgbClr val="0432FF"/>
                </a:solidFill>
                <a:latin typeface="Times New Roman" panose="02020603050405020304" pitchFamily="18" charset="0"/>
              </a:rPr>
              <a:t>2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+ 4 </a:t>
            </a:r>
            <a:r>
              <a:rPr lang="en-GB" altLang="en-US" sz="1200" err="1">
                <a:solidFill>
                  <a:srgbClr val="0432FF"/>
                </a:solidFill>
                <a:latin typeface="Times New Roman" panose="02020603050405020304" pitchFamily="18" charset="0"/>
              </a:rPr>
              <a:t>yw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(2, 4).</a:t>
            </a:r>
          </a:p>
          <a:p>
            <a:pPr marL="0" indent="0">
              <a:spcBef>
                <a:spcPct val="0"/>
              </a:spcBef>
              <a:spcAft>
                <a:spcPct val="120000"/>
              </a:spcAft>
              <a:buNone/>
            </a:pPr>
            <a:r>
              <a:rPr lang="en-GB" altLang="en-US" sz="1200">
                <a:solidFill>
                  <a:srgbClr val="008080"/>
                </a:solidFill>
                <a:latin typeface="Times New Roman" panose="02020603050405020304" pitchFamily="18" charset="0"/>
              </a:rPr>
              <a:t>       </a:t>
            </a:r>
            <a:r>
              <a:rPr lang="en-GB" altLang="en-US" sz="1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The vertex of the parabola </a:t>
            </a:r>
            <a:r>
              <a:rPr lang="en-GB" altLang="en-US" sz="1200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y</a:t>
            </a:r>
            <a:r>
              <a:rPr lang="en-GB" altLang="en-US" sz="1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= (</a:t>
            </a:r>
            <a:r>
              <a:rPr lang="en-GB" altLang="en-US" sz="1200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+ 2)</a:t>
            </a:r>
            <a:r>
              <a:rPr lang="en-GB" altLang="en-US" sz="1200" baseline="300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GB" altLang="en-US" sz="1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+ 4 is (2, 4).</a:t>
            </a:r>
          </a:p>
          <a:p>
            <a:pPr marL="0" indent="0">
              <a:spcBef>
                <a:spcPct val="0"/>
              </a:spcBef>
              <a:spcAft>
                <a:spcPct val="120000"/>
              </a:spcAft>
              <a:buNone/>
            </a:pPr>
            <a:r>
              <a:rPr lang="en-GB" altLang="en-US" sz="1200">
                <a:solidFill>
                  <a:schemeClr val="accent2"/>
                </a:solidFill>
                <a:latin typeface="Times New Roman" panose="02020603050405020304" pitchFamily="18" charset="0"/>
              </a:rPr>
              <a:t>5.    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Mae </a:t>
            </a:r>
            <a:r>
              <a:rPr lang="en-GB" altLang="en-US" sz="1200" err="1">
                <a:solidFill>
                  <a:srgbClr val="0432FF"/>
                </a:solidFill>
                <a:latin typeface="Times New Roman" panose="02020603050405020304" pitchFamily="18" charset="0"/>
              </a:rPr>
              <a:t>gan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200" err="1">
                <a:solidFill>
                  <a:srgbClr val="0432FF"/>
                </a:solidFill>
                <a:latin typeface="Times New Roman" panose="02020603050405020304" pitchFamily="18" charset="0"/>
              </a:rPr>
              <a:t>yr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200" err="1">
                <a:solidFill>
                  <a:srgbClr val="0432FF"/>
                </a:solidFill>
                <a:latin typeface="Times New Roman" panose="02020603050405020304" pitchFamily="18" charset="0"/>
              </a:rPr>
              <a:t>hafaliad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200" i="1">
                <a:solidFill>
                  <a:srgbClr val="0432FF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200" baseline="30000">
                <a:solidFill>
                  <a:srgbClr val="0432FF"/>
                </a:solidFill>
                <a:latin typeface="Times New Roman" panose="02020603050405020304" pitchFamily="18" charset="0"/>
              </a:rPr>
              <a:t>2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+ 2</a:t>
            </a:r>
            <a:r>
              <a:rPr lang="en-GB" altLang="en-US" sz="1200" i="1">
                <a:solidFill>
                  <a:srgbClr val="0432FF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+ 6 = 0 </a:t>
            </a:r>
            <a:r>
              <a:rPr lang="en-GB" altLang="en-US" sz="1200" err="1">
                <a:solidFill>
                  <a:srgbClr val="0432FF"/>
                </a:solidFill>
                <a:latin typeface="Times New Roman" panose="02020603050405020304" pitchFamily="18" charset="0"/>
              </a:rPr>
              <a:t>ddau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200" err="1">
                <a:solidFill>
                  <a:srgbClr val="0432FF"/>
                </a:solidFill>
                <a:latin typeface="Times New Roman" panose="02020603050405020304" pitchFamily="18" charset="0"/>
              </a:rPr>
              <a:t>ddatrysiad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>
              <a:spcBef>
                <a:spcPct val="0"/>
              </a:spcBef>
              <a:spcAft>
                <a:spcPct val="120000"/>
              </a:spcAft>
              <a:buNone/>
            </a:pPr>
            <a:r>
              <a:rPr lang="en-GB" altLang="en-US" sz="1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      The equation </a:t>
            </a:r>
            <a:r>
              <a:rPr lang="en-GB" altLang="en-US" sz="1200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200" baseline="300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GB" altLang="en-US" sz="1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+ 2</a:t>
            </a:r>
            <a:r>
              <a:rPr lang="en-GB" altLang="en-US" sz="1200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+ 6 = 0 has two solutions.</a:t>
            </a:r>
          </a:p>
          <a:p>
            <a:pPr marL="0" indent="0">
              <a:spcBef>
                <a:spcPct val="0"/>
              </a:spcBef>
              <a:spcAft>
                <a:spcPct val="120000"/>
              </a:spcAft>
              <a:buNone/>
            </a:pP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6.    </a:t>
            </a:r>
            <a:r>
              <a:rPr lang="en-GB" altLang="en-US" sz="1200" err="1">
                <a:solidFill>
                  <a:srgbClr val="0432FF"/>
                </a:solidFill>
                <a:latin typeface="Times New Roman" panose="02020603050405020304" pitchFamily="18" charset="0"/>
              </a:rPr>
              <a:t>Mae’r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 parabola </a:t>
            </a:r>
            <a:r>
              <a:rPr lang="en-GB" altLang="en-US" sz="1200" i="1">
                <a:solidFill>
                  <a:srgbClr val="0432FF"/>
                </a:solidFill>
                <a:latin typeface="Times New Roman" panose="02020603050405020304" pitchFamily="18" charset="0"/>
              </a:rPr>
              <a:t>y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= 2</a:t>
            </a:r>
            <a:r>
              <a:rPr lang="en-GB" altLang="en-US" sz="1200" i="1">
                <a:solidFill>
                  <a:srgbClr val="0432FF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200" baseline="30000">
                <a:solidFill>
                  <a:srgbClr val="0432FF"/>
                </a:solidFill>
                <a:latin typeface="Times New Roman" panose="02020603050405020304" pitchFamily="18" charset="0"/>
              </a:rPr>
              <a:t>2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− 5</a:t>
            </a:r>
            <a:r>
              <a:rPr lang="en-GB" altLang="en-US" sz="1200" i="1">
                <a:solidFill>
                  <a:srgbClr val="0432FF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+ 1  </a:t>
            </a:r>
            <a:r>
              <a:rPr lang="en-GB" altLang="en-US" sz="1200" err="1">
                <a:solidFill>
                  <a:srgbClr val="0432FF"/>
                </a:solidFill>
                <a:latin typeface="Times New Roman" panose="02020603050405020304" pitchFamily="18" charset="0"/>
              </a:rPr>
              <a:t>yn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200" err="1">
                <a:solidFill>
                  <a:srgbClr val="0432FF"/>
                </a:solidFill>
                <a:latin typeface="Times New Roman" panose="02020603050405020304" pitchFamily="18" charset="0"/>
              </a:rPr>
              <a:t>mynd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200" err="1">
                <a:solidFill>
                  <a:srgbClr val="0432FF"/>
                </a:solidFill>
                <a:latin typeface="Times New Roman" panose="02020603050405020304" pitchFamily="18" charset="0"/>
              </a:rPr>
              <a:t>drwy’r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200" err="1">
                <a:solidFill>
                  <a:srgbClr val="0432FF"/>
                </a:solidFill>
                <a:latin typeface="Times New Roman" panose="02020603050405020304" pitchFamily="18" charset="0"/>
              </a:rPr>
              <a:t>pwynt</a:t>
            </a:r>
            <a:r>
              <a:rPr lang="en-GB" altLang="en-US" sz="1200">
                <a:solidFill>
                  <a:srgbClr val="0432FF"/>
                </a:solidFill>
                <a:latin typeface="Times New Roman" panose="02020603050405020304" pitchFamily="18" charset="0"/>
              </a:rPr>
              <a:t> (−2, −19).</a:t>
            </a:r>
          </a:p>
          <a:p>
            <a:pPr marL="0" indent="0">
              <a:spcBef>
                <a:spcPct val="0"/>
              </a:spcBef>
              <a:spcAft>
                <a:spcPct val="120000"/>
              </a:spcAft>
              <a:buNone/>
            </a:pPr>
            <a:r>
              <a:rPr lang="en-GB" altLang="en-US" sz="1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     The parabola </a:t>
            </a:r>
            <a:r>
              <a:rPr lang="en-GB" altLang="en-US" sz="1200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y</a:t>
            </a:r>
            <a:r>
              <a:rPr lang="en-GB" altLang="en-US" sz="1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= 2</a:t>
            </a:r>
            <a:r>
              <a:rPr lang="en-GB" altLang="en-US" sz="1200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200" baseline="300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GB" altLang="en-US" sz="1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− 5</a:t>
            </a:r>
            <a:r>
              <a:rPr lang="en-GB" altLang="en-US" sz="1200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+ 1  goes through the point     (−2, −19).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7EAD7D-8699-274E-BCDD-44E60AC32E7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809626"/>
            <a:ext cx="4806153" cy="38457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Adolygiad o Uned 10.   </a:t>
            </a:r>
            <a:r>
              <a:rPr lang="en-GB" altLang="en-US" sz="1500">
                <a:solidFill>
                  <a:schemeClr val="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Review of Unit 10</a:t>
            </a:r>
            <a:endParaRPr lang="en-US" altLang="en-US" sz="1500">
              <a:solidFill>
                <a:schemeClr val="hlink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572CA8-408F-FA41-9ED7-5BEC5DB6F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794" y="5576367"/>
            <a:ext cx="21352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9875" algn="l"/>
                <a:tab pos="5397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tabLst>
                <a:tab pos="269875" algn="l"/>
                <a:tab pos="5397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9875" algn="l"/>
                <a:tab pos="5397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9875" algn="l"/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9875" algn="l"/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>
                <a:latin typeface="Times New Roman" panose="02020603050405020304" pitchFamily="18" charset="0"/>
              </a:rPr>
              <a:t> </a:t>
            </a:r>
            <a:endParaRPr lang="en-GB" altLang="en-US" sz="1800"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F8D58E-4FD1-8F4F-A906-194A957B0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95669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FEC3FD-C278-8C43-B131-4C5B9F05A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" y="2513754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DFAF1F4-D17F-8041-B339-2E448D1B8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86456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A0490A08-19B8-5742-A9F2-00C68AC7A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95669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64213136-FE76-1649-BD9D-25156D0E7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95669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C6315101-EBD9-A742-AFDF-FD25DF097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95669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4235365A-9B8C-BE44-8CB0-71C558AF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20972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F0113908-AF44-1C40-A1F8-BCE0B5541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95669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5C3F49-12F6-4B26-8D58-EA6CE1DEBDE3}"/>
              </a:ext>
            </a:extLst>
          </p:cNvPr>
          <p:cNvSpPr txBox="1"/>
          <p:nvPr/>
        </p:nvSpPr>
        <p:spPr>
          <a:xfrm>
            <a:off x="19045" y="6488668"/>
            <a:ext cx="492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A7778F7-5A69-4AB5-B6E9-145829475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47BAC1-4245-40CD-9E04-697C3FA1C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840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o! &#10;Croeso mawr i chi  i MU123 ac i'r fforwm yma yn arbennig. Pwrpas y fforwm hwn yw sgwrsio a rhannu 'chydig o syniadau drwy gyfrwng y Gymraeg. Bydd y fforwm yn rhedeg ochr yn ochr a'r fforymau eraill, megis yr 'Introductory Forum', 'Chat', 'Book A' - 'Book D' ac 'Assignments. Mae'n bosib hefyd y byddwch gyda fforwm ar gyfer eich grwp tiwtor. Bydd materion cyffredinol sy'n ymwneud gyda'r modiwl yn cael eu trafod yn y fforymau Saesneg 'Book A' - 'Book D' ac 'Assignments', tra bydd hwn yn fforwm debyg i'r un 'Chat' on byddwn yn sgwrsio yn y Gymraeg.&#10;&#10;Os ydych yn rhugl yn y Gymraeg, neu'n dysgu, neu gyda diddordeb mewn dysgu, teimlwch yn rhydd i gyflwyno'ch hun yma, ac i sgwrsio a thrafod pethau cyffredinol mathemategol trwy gyfrwng y Gymrraeg.&#10;&#10;Bydd y fforwm hwn yn cael ei gymedroli gan ddwy ohonom sydd wedi bod yn tiwtora mU123 ers amser sylweddol. &#10;&#10;Edrychwn ymlaen at gydweithio a chi dros y misoedd nesaf.&#10;Delyth ac Ann&#10;(Delyth Tomos ac Ann Williams)">
            <a:extLst>
              <a:ext uri="{FF2B5EF4-FFF2-40B4-BE49-F238E27FC236}">
                <a16:creationId xmlns:a16="http://schemas.microsoft.com/office/drawing/2014/main" id="{3AAC8339-39B8-4948-BC46-0903129B39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1927670"/>
            <a:ext cx="8458200" cy="300266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C30723-7366-4C52-9FCC-FC486867E807}"/>
              </a:ext>
            </a:extLst>
          </p:cNvPr>
          <p:cNvSpPr txBox="1"/>
          <p:nvPr/>
        </p:nvSpPr>
        <p:spPr>
          <a:xfrm>
            <a:off x="19045" y="6488668"/>
            <a:ext cx="492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450A69-367A-4620-979B-944C2A7AA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369333"/>
            <a:ext cx="3461575" cy="392109"/>
          </a:xfrm>
        </p:spPr>
        <p:txBody>
          <a:bodyPr/>
          <a:lstStyle/>
          <a:p>
            <a:r>
              <a:rPr lang="en-GB"/>
              <a:t>MU123 Welsh language forum </a:t>
            </a:r>
            <a:br>
              <a:rPr lang="en-GB"/>
            </a:b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4BFA5-C54C-47BE-8C81-C5AFEE6D9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6E6496-078E-408B-BD3C-AE8D4C9E4F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777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n y llinyn trafod hwn, byddwn yn rhannu pytiau diddorol am Fathemateg a Mathemategwyr  - gan gynnwys rhai o Gymru, sydd wedi dylanwadu ar y ffordd yr ydym yn meddwl am Fathemateg a sut y mae Mathemateg wedi datblygu dros y blynyddoedd. Gobeithiwn y byddwch yn mwynhau darllen amdanynt, a teimlwch yn rhydd i ychwanegu eich sylwadau eich hunain. 😄&#10;&#10;(In this discussion thread, we'll be sharing some interesting snippets about Mathematics and Mathematicians - including some from Wales. Feel free to add your own comments).">
            <a:extLst>
              <a:ext uri="{FF2B5EF4-FFF2-40B4-BE49-F238E27FC236}">
                <a16:creationId xmlns:a16="http://schemas.microsoft.com/office/drawing/2014/main" id="{29EF95FD-52D1-B94A-92B3-D0A2B4E2CC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2414016"/>
            <a:ext cx="8458200" cy="202996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C3E791-E928-4AE2-83F5-F63C3DF463E1}"/>
              </a:ext>
            </a:extLst>
          </p:cNvPr>
          <p:cNvSpPr txBox="1"/>
          <p:nvPr/>
        </p:nvSpPr>
        <p:spPr>
          <a:xfrm>
            <a:off x="19045" y="6488668"/>
            <a:ext cx="492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FF154-E529-45F1-8211-D5C85CB43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39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bert Recorde (1512 - 1558)&#10;Collapse post&#10;Ganwyd Robert Recorde yn Ninbych y Pysgod yn 1512. Astudiodd Feddygaeth a Mathemateg ym mhrifysgolion Rhydychen a Chaergrawnt, gan ddychwelyd i Rydychen i addysgu Mathemateg. Cyhoeddodd nifer o lyfrau am Fathemateg a Meddygaeth, ac yn 1557, yn ei lyfr ‘The Whetstone of Witte’, cyflwynodd y symbol ‘=’ (yn hafal i) am y tro cyntaf i gysylltu dau fynegiad neu faint oedd yn gyfartal. Yn wreiddiol, roedd y symbol yn lletach na’r un a ddefnyddiwn ni, sef  ========, a galwodd Recorde hwy yn 'linellau Gemowe' (o’r gair Lladin gemellus, yn golygu efeilliaid). Nid oedd y symbol yn boblogaidd ar y cychwyn, roedd llawer yn defnyddio’r symbolau  || , neu  œ, neu æ (gan gyfeirio at y gair Lladin aequalis, sy'n golygu ‘yn gyfartal’). &#10;&#10;Mae’n debyg felly,  mai :   14x + 15 = 71 , o ‘The Whetstone of Witte’, oedd yr hafaliad cyntaf. &#10;&#10;Bu farw Recorde mewn carchar yn Llundain, yn fethdalwr, yn 1558.&#10;&#10;Bellach, mae'n anodd dychmygu Mathemateg heb y symbol hwn.&#10;&#10;(This is a short account about Robert Recorde, a Welsh Mathematician from Tenby, who first introduced the equals sign in his book 'The Whetstone of Witte', it is probable that the first equation was 14x + 15 = 71  )">
            <a:extLst>
              <a:ext uri="{FF2B5EF4-FFF2-40B4-BE49-F238E27FC236}">
                <a16:creationId xmlns:a16="http://schemas.microsoft.com/office/drawing/2014/main" id="{F4B207E1-6FBD-7A44-9705-D3C9C85409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" y="1776413"/>
            <a:ext cx="8343900" cy="330517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83D760-9291-43E7-9B56-2420142F9969}"/>
              </a:ext>
            </a:extLst>
          </p:cNvPr>
          <p:cNvSpPr txBox="1"/>
          <p:nvPr/>
        </p:nvSpPr>
        <p:spPr>
          <a:xfrm>
            <a:off x="19045" y="6488668"/>
            <a:ext cx="492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40C15BB-072D-47F0-9559-FF6C36946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E5A6053-33DB-4DA0-9791-6E87B6CA68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611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AF6684D-1AB2-400A-AF30-2C7EB8CE10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5712CD-5025-44CF-9E7D-C7C189FEA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221227"/>
            <a:ext cx="3874530" cy="575090"/>
          </a:xfrm>
        </p:spPr>
        <p:txBody>
          <a:bodyPr/>
          <a:lstStyle/>
          <a:p>
            <a:r>
              <a:rPr lang="en-GB"/>
              <a:t>email greetings and signature</a:t>
            </a:r>
            <a:br>
              <a:rPr lang="en-GB"/>
            </a:b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862903-6AC0-4376-B518-A9B099E13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/>
              <a:t>Good evening / </a:t>
            </a:r>
            <a:r>
              <a:rPr lang="en-GB" sz="2800" err="1"/>
              <a:t>Noswaith</a:t>
            </a:r>
            <a:r>
              <a:rPr lang="en-GB" sz="2800"/>
              <a:t> </a:t>
            </a:r>
            <a:r>
              <a:rPr lang="en-GB" sz="2800" err="1"/>
              <a:t>dda</a:t>
            </a:r>
            <a:r>
              <a:rPr lang="en-GB" sz="2800"/>
              <a:t>, … </a:t>
            </a:r>
          </a:p>
          <a:p>
            <a:endParaRPr lang="en-GB" sz="2800"/>
          </a:p>
          <a:p>
            <a:r>
              <a:rPr lang="en-GB" sz="2800"/>
              <a:t>Good morning /Bore da, …</a:t>
            </a:r>
          </a:p>
          <a:p>
            <a:endParaRPr lang="en-GB" sz="2800"/>
          </a:p>
          <a:p>
            <a:r>
              <a:rPr lang="en-GB" sz="2800" i="1">
                <a:solidFill>
                  <a:schemeClr val="accent6">
                    <a:lumMod val="50000"/>
                  </a:schemeClr>
                </a:solidFill>
              </a:rPr>
              <a:t>Mae </a:t>
            </a:r>
            <a:r>
              <a:rPr lang="en-GB" sz="2800" i="1" err="1">
                <a:solidFill>
                  <a:schemeClr val="accent6">
                    <a:lumMod val="50000"/>
                  </a:schemeClr>
                </a:solidFill>
              </a:rPr>
              <a:t>croeso</a:t>
            </a:r>
            <a:r>
              <a:rPr lang="en-GB" sz="2800" i="1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800" i="1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GB" sz="2800" i="1">
                <a:solidFill>
                  <a:schemeClr val="accent6">
                    <a:lumMod val="50000"/>
                  </a:schemeClr>
                </a:solidFill>
              </a:rPr>
              <a:t> chi </a:t>
            </a:r>
            <a:r>
              <a:rPr lang="en-GB" sz="2800" i="1" err="1">
                <a:solidFill>
                  <a:schemeClr val="accent6">
                    <a:lumMod val="50000"/>
                  </a:schemeClr>
                </a:solidFill>
              </a:rPr>
              <a:t>gysylltu</a:t>
            </a:r>
            <a:r>
              <a:rPr lang="en-GB" sz="2800" i="1">
                <a:solidFill>
                  <a:schemeClr val="accent6">
                    <a:lumMod val="50000"/>
                  </a:schemeClr>
                </a:solidFill>
              </a:rPr>
              <a:t> a mi </a:t>
            </a:r>
            <a:r>
              <a:rPr lang="en-GB" sz="2800" i="1" err="1">
                <a:solidFill>
                  <a:schemeClr val="accent6">
                    <a:lumMod val="50000"/>
                  </a:schemeClr>
                </a:solidFill>
              </a:rPr>
              <a:t>yn</a:t>
            </a:r>
            <a:r>
              <a:rPr lang="en-GB" sz="2800" i="1">
                <a:solidFill>
                  <a:schemeClr val="accent6">
                    <a:lumMod val="50000"/>
                  </a:schemeClr>
                </a:solidFill>
              </a:rPr>
              <a:t> y </a:t>
            </a:r>
            <a:r>
              <a:rPr lang="en-GB" sz="2800" i="1" err="1">
                <a:solidFill>
                  <a:schemeClr val="accent6">
                    <a:lumMod val="50000"/>
                  </a:schemeClr>
                </a:solidFill>
              </a:rPr>
              <a:t>Gymraeg</a:t>
            </a:r>
            <a:r>
              <a:rPr lang="en-GB" sz="2800" i="1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800" i="1" err="1">
                <a:solidFill>
                  <a:schemeClr val="accent6">
                    <a:lumMod val="50000"/>
                  </a:schemeClr>
                </a:solidFill>
              </a:rPr>
              <a:t>neu'r</a:t>
            </a:r>
            <a:r>
              <a:rPr lang="en-GB" sz="2800" i="1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800" i="1" err="1">
                <a:solidFill>
                  <a:schemeClr val="accent6">
                    <a:lumMod val="50000"/>
                  </a:schemeClr>
                </a:solidFill>
              </a:rPr>
              <a:t>Saesneg</a:t>
            </a:r>
            <a:endParaRPr lang="en-GB" sz="280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800" i="1">
                <a:solidFill>
                  <a:schemeClr val="accent6">
                    <a:lumMod val="50000"/>
                  </a:schemeClr>
                </a:solidFill>
              </a:rPr>
              <a:t>You are welcome to contact me in Welsh or English</a:t>
            </a:r>
            <a:endParaRPr lang="en-GB" sz="2800"/>
          </a:p>
          <a:p>
            <a:endParaRPr lang="en-GB"/>
          </a:p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719E1E-CF8F-4597-BA73-488D125D9ACB}"/>
              </a:ext>
            </a:extLst>
          </p:cNvPr>
          <p:cNvSpPr txBox="1"/>
          <p:nvPr/>
        </p:nvSpPr>
        <p:spPr>
          <a:xfrm>
            <a:off x="19045" y="6488668"/>
            <a:ext cx="492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>
                    <a:lumMod val="50000"/>
                  </a:schemeClr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1724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61FE49-8142-490B-8FC0-05E66483BD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Next steps…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CEEB75-30B6-4F4F-8A86-0F4D598209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The Future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D106C5-72D0-4A6A-B795-619B58D43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/>
              <a:t>Focus groups – to take place July/August 2021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/>
              <a:t>Interviews – to take place September 2021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/>
              <a:t>Low participation?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/>
              <a:t>Data analysis – anxiety about mathematical study, anxiety about University study?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/>
              <a:t>21J presentation?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/>
              <a:t>Building a community of Welsh-speaking staff?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2B3E6-083D-4920-9AF1-4F0CDC2EA1C9}"/>
              </a:ext>
            </a:extLst>
          </p:cNvPr>
          <p:cNvSpPr txBox="1"/>
          <p:nvPr/>
        </p:nvSpPr>
        <p:spPr>
          <a:xfrm>
            <a:off x="19045" y="6488668"/>
            <a:ext cx="492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>
                    <a:lumMod val="50000"/>
                  </a:schemeClr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60760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D8A04-935C-4320-8757-9C02B0901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861" y="3179701"/>
            <a:ext cx="7920773" cy="498598"/>
          </a:xfrm>
        </p:spPr>
        <p:txBody>
          <a:bodyPr/>
          <a:lstStyle/>
          <a:p>
            <a:pPr algn="ctr"/>
            <a:r>
              <a:rPr lang="en-GB" err="1"/>
              <a:t>Diolch</a:t>
            </a:r>
            <a:r>
              <a:rPr lang="en-GB"/>
              <a:t>/Thank you</a:t>
            </a:r>
          </a:p>
        </p:txBody>
      </p:sp>
    </p:spTree>
    <p:extLst>
      <p:ext uri="{BB962C8B-B14F-4D97-AF65-F5344CB8AC3E}">
        <p14:creationId xmlns:p14="http://schemas.microsoft.com/office/powerpoint/2010/main" val="11262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61FE49-8142-490B-8FC0-05E66483BD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What are we doing?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CEEB75-30B6-4F4F-8A86-0F4D598209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In a nutshell…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D106C5-72D0-4A6A-B795-619B58D43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/>
              <a:t>Research question</a:t>
            </a:r>
            <a:r>
              <a:rPr lang="en-GB" sz="2000"/>
              <a:t> </a:t>
            </a:r>
            <a:br>
              <a:rPr lang="en-GB" sz="2000"/>
            </a:br>
            <a:r>
              <a:rPr lang="en-GB" sz="2000"/>
              <a:t>“What are the factors which affect student engagement in a bilingual Welsh/English mathematics distance-learning context?”</a:t>
            </a:r>
          </a:p>
          <a:p>
            <a:endParaRPr lang="en-GB" sz="2000"/>
          </a:p>
          <a:p>
            <a:r>
              <a:rPr lang="en-GB" sz="2000" b="1"/>
              <a:t>MU123-21B </a:t>
            </a:r>
            <a:r>
              <a:rPr lang="en-GB" sz="2000" b="1" i="1"/>
              <a:t>Discovering mathematics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/>
              <a:t>Series of bilingual tutorials: using a </a:t>
            </a:r>
            <a:r>
              <a:rPr lang="en-GB" sz="2000" i="1" err="1"/>
              <a:t>translanguaging</a:t>
            </a:r>
            <a:r>
              <a:rPr lang="en-GB" sz="2000"/>
              <a:t> approach; online, recorded, in the module-wide room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/>
              <a:t>Registered students given the opportunity to request a Welsh-speaking tutor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/>
              <a:t>Module-wide Welsh-only student forum set 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/>
          </a:p>
          <a:p>
            <a:r>
              <a:rPr lang="en-GB" sz="2000" b="1"/>
              <a:t>Evaluation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Focus groups (in English)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Follow-up one-to-one interviews (student choice: English or Welsh)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4B636-A6D4-42E1-A3A6-4E0BEEC22043}"/>
              </a:ext>
            </a:extLst>
          </p:cNvPr>
          <p:cNvSpPr txBox="1"/>
          <p:nvPr/>
        </p:nvSpPr>
        <p:spPr>
          <a:xfrm>
            <a:off x="0" y="6502143"/>
            <a:ext cx="492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>
                    <a:lumMod val="50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1349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61FE49-8142-490B-8FC0-05E66483BD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A series of coincidental events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CEEB75-30B6-4F4F-8A86-0F4D598209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Background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D106C5-72D0-4A6A-B795-619B58D43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/>
              <a:t>Increased student numbers on MU123 thanks to Diamond funding from the Welsh Government – more tutors, more tuition hours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/>
              <a:t>The pandemic – all face-to-face cancelled, leaving all tuition events to be scheduled online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/>
              <a:t>Highly experienced, dedicated bilingual tutors – </a:t>
            </a:r>
            <a:r>
              <a:rPr lang="en-GB" sz="2000" err="1"/>
              <a:t>Delyth</a:t>
            </a:r>
            <a:r>
              <a:rPr lang="en-GB" sz="2000"/>
              <a:t> </a:t>
            </a:r>
            <a:r>
              <a:rPr lang="en-GB" sz="2000" err="1"/>
              <a:t>Tomos</a:t>
            </a:r>
            <a:r>
              <a:rPr lang="en-GB" sz="2000"/>
              <a:t> and Ann Williams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/>
              <a:t>A good relationship between Staff Tutors and their Associate Lecturers</a:t>
            </a:r>
          </a:p>
          <a:p>
            <a:endParaRPr lang="en-GB" sz="2000"/>
          </a:p>
          <a:p>
            <a:r>
              <a:rPr lang="en-GB" sz="2000" b="1"/>
              <a:t>Original idea</a:t>
            </a:r>
            <a:br>
              <a:rPr lang="en-GB" sz="2000" b="1"/>
            </a:br>
            <a:r>
              <a:rPr lang="en-GB" sz="2000"/>
              <a:t>Run a series of Welsh-medium tutorials alongside English-medium equivalents. “Let’s do what we all think is the right thing to do, and then get the students to tell us how wonderful it is.”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893A6-C626-4AF3-AF4C-21D3383121D1}"/>
              </a:ext>
            </a:extLst>
          </p:cNvPr>
          <p:cNvSpPr txBox="1"/>
          <p:nvPr/>
        </p:nvSpPr>
        <p:spPr>
          <a:xfrm>
            <a:off x="19045" y="6488668"/>
            <a:ext cx="492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>
                    <a:lumMod val="50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09459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61FE49-8142-490B-8FC0-05E66483BD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How talking to others helps shape the project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CEEB75-30B6-4F4F-8A86-0F4D598209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D106C5-72D0-4A6A-B795-619B58D43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/>
              <a:t>Talking to WELS colleagues – bilingual is the way to go</a:t>
            </a:r>
            <a:br>
              <a:rPr lang="en-GB" sz="2000"/>
            </a:br>
            <a:r>
              <a:rPr lang="en-GB" sz="2000"/>
              <a:t>(Thank you: </a:t>
            </a:r>
            <a:r>
              <a:rPr lang="en-GB" sz="2000" err="1"/>
              <a:t>Ceinwen</a:t>
            </a:r>
            <a:r>
              <a:rPr lang="en-GB" sz="2000"/>
              <a:t> Gwilym, Judith Davies, Sally </a:t>
            </a:r>
            <a:r>
              <a:rPr lang="en-GB" sz="2000" err="1"/>
              <a:t>Ogut</a:t>
            </a:r>
            <a:r>
              <a:rPr lang="en-GB" sz="200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/>
              <a:t>Talking to </a:t>
            </a:r>
            <a:r>
              <a:rPr lang="en-GB" sz="2000" err="1"/>
              <a:t>eSTEeM</a:t>
            </a:r>
            <a:r>
              <a:rPr lang="en-GB" sz="2000"/>
              <a:t> colleagues – scholarship requires a research question that can be answered positively or negatively!</a:t>
            </a:r>
            <a:br>
              <a:rPr lang="en-GB" sz="2000"/>
            </a:br>
            <a:r>
              <a:rPr lang="en-GB" sz="2000"/>
              <a:t>(Thank you: Trevor Collins, Diane Ford, Nick Hook)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/>
              <a:t>Talking to School colleagues – expectation management, where can this project sit within the module?</a:t>
            </a:r>
            <a:br>
              <a:rPr lang="en-GB" sz="2000"/>
            </a:br>
            <a:r>
              <a:rPr lang="en-GB" sz="2000"/>
              <a:t>(Thank you: Rachel </a:t>
            </a:r>
            <a:r>
              <a:rPr lang="en-GB" sz="2000" err="1"/>
              <a:t>Hilliam</a:t>
            </a:r>
            <a:r>
              <a:rPr lang="en-GB" sz="2000"/>
              <a:t>, Sally </a:t>
            </a:r>
            <a:r>
              <a:rPr lang="en-GB" sz="2000" err="1"/>
              <a:t>Crighton</a:t>
            </a:r>
            <a:r>
              <a:rPr lang="en-GB" sz="200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/>
              <a:t>Talking to </a:t>
            </a:r>
            <a:r>
              <a:rPr lang="en-GB" sz="2000" err="1"/>
              <a:t>OUiW</a:t>
            </a:r>
            <a:r>
              <a:rPr lang="en-GB" sz="2000"/>
              <a:t> colleagues – policy context, community building</a:t>
            </a:r>
            <a:br>
              <a:rPr lang="en-GB" sz="2000"/>
            </a:br>
            <a:r>
              <a:rPr lang="en-GB" sz="2000"/>
              <a:t>(Thank you: Rhodri Davies, Gareth Davies, Ceri Wilcock)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20807-090B-4F77-AAF7-179B98EE6E1F}"/>
              </a:ext>
            </a:extLst>
          </p:cNvPr>
          <p:cNvSpPr txBox="1"/>
          <p:nvPr/>
        </p:nvSpPr>
        <p:spPr>
          <a:xfrm>
            <a:off x="19045" y="6488668"/>
            <a:ext cx="492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>
                    <a:lumMod val="50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3511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D8A04-935C-4320-8757-9C02B0901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861" y="3179701"/>
            <a:ext cx="7920773" cy="498598"/>
          </a:xfrm>
        </p:spPr>
        <p:txBody>
          <a:bodyPr/>
          <a:lstStyle/>
          <a:p>
            <a:pPr algn="ctr"/>
            <a:r>
              <a:rPr lang="en-GB"/>
              <a:t>Teaching details/</a:t>
            </a:r>
            <a:r>
              <a:rPr lang="en-GB" err="1"/>
              <a:t>Manylion</a:t>
            </a:r>
            <a:r>
              <a:rPr lang="en-GB"/>
              <a:t> </a:t>
            </a:r>
            <a:r>
              <a:rPr lang="en-GB" err="1"/>
              <a:t>addysgu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8BB2F5-D0BA-4CF8-8D5D-FDEE45E93526}"/>
              </a:ext>
            </a:extLst>
          </p:cNvPr>
          <p:cNvSpPr txBox="1"/>
          <p:nvPr/>
        </p:nvSpPr>
        <p:spPr>
          <a:xfrm>
            <a:off x="19045" y="6488668"/>
            <a:ext cx="492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>
                    <a:lumMod val="50000"/>
                  </a:schemeClr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019223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7172DFF-CEA3-6B4B-B18D-6C2E3A9D67BA}"/>
              </a:ext>
            </a:extLst>
          </p:cNvPr>
          <p:cNvSpPr txBox="1">
            <a:spLocks noChangeArrowheads="1"/>
          </p:cNvSpPr>
          <p:nvPr/>
        </p:nvSpPr>
        <p:spPr>
          <a:xfrm>
            <a:off x="1029155" y="1089526"/>
            <a:ext cx="1079897" cy="2702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x-none" sz="750" kern="0">
                <a:solidFill>
                  <a:schemeClr val="bg1"/>
                </a:solidFill>
              </a:rPr>
              <a:t>Welcome</a:t>
            </a:r>
            <a:endParaRPr lang="en-US" altLang="x-none" sz="750" kern="0">
              <a:solidFill>
                <a:schemeClr val="bg1"/>
              </a:solidFill>
            </a:endParaRPr>
          </a:p>
        </p:txBody>
      </p:sp>
      <p:pic>
        <p:nvPicPr>
          <p:cNvPr id="3" name="Picture 4" descr="OU-Shield-20mmRGB_-10B_30C_32">
            <a:extLst>
              <a:ext uri="{FF2B5EF4-FFF2-40B4-BE49-F238E27FC236}">
                <a16:creationId xmlns:a16="http://schemas.microsoft.com/office/drawing/2014/main" id="{3E52B57C-D136-8F45-ABF0-987142317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6475" y="1089526"/>
            <a:ext cx="54292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6">
            <a:extLst>
              <a:ext uri="{FF2B5EF4-FFF2-40B4-BE49-F238E27FC236}">
                <a16:creationId xmlns:a16="http://schemas.microsoft.com/office/drawing/2014/main" id="{BD456DA8-64C0-A24B-9032-35C439469945}"/>
              </a:ext>
            </a:extLst>
          </p:cNvPr>
          <p:cNvSpPr txBox="1">
            <a:spLocks/>
          </p:cNvSpPr>
          <p:nvPr/>
        </p:nvSpPr>
        <p:spPr>
          <a:xfrm>
            <a:off x="1163603" y="2353970"/>
            <a:ext cx="6299597" cy="2674144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 baseline="30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 baseline="30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 baseline="30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 baseline="30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 baseline="30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GB" altLang="x-none" sz="2100" baseline="0">
              <a:latin typeface="+mn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C380A2B-7AEC-7540-8C8F-8C8C2A1D71CB}"/>
              </a:ext>
            </a:extLst>
          </p:cNvPr>
          <p:cNvSpPr txBox="1">
            <a:spLocks noChangeArrowheads="1"/>
          </p:cNvSpPr>
          <p:nvPr/>
        </p:nvSpPr>
        <p:spPr>
          <a:xfrm>
            <a:off x="1029062" y="1058569"/>
            <a:ext cx="1079897" cy="2702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x-none" sz="750" kern="0">
                <a:solidFill>
                  <a:schemeClr val="bg1"/>
                </a:solidFill>
              </a:rPr>
              <a:t>Welcome</a:t>
            </a:r>
            <a:endParaRPr lang="en-US" altLang="x-none" sz="750" kern="0">
              <a:solidFill>
                <a:schemeClr val="bg1"/>
              </a:solidFill>
            </a:endParaRPr>
          </a:p>
        </p:txBody>
      </p:sp>
      <p:pic>
        <p:nvPicPr>
          <p:cNvPr id="6" name="Picture 4" descr="OU-Shield-20mmRGB_-10B_30C_32">
            <a:extLst>
              <a:ext uri="{FF2B5EF4-FFF2-40B4-BE49-F238E27FC236}">
                <a16:creationId xmlns:a16="http://schemas.microsoft.com/office/drawing/2014/main" id="{F44CD4DE-9F83-834E-893D-2EF643FC2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6475" y="1089526"/>
            <a:ext cx="54292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6">
                <a:extLst>
                  <a:ext uri="{FF2B5EF4-FFF2-40B4-BE49-F238E27FC236}">
                    <a16:creationId xmlns:a16="http://schemas.microsoft.com/office/drawing/2014/main" id="{9A3D4A2D-C7DD-EA4C-B6C1-3D0120C94F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8012" y="2077903"/>
                <a:ext cx="6191018" cy="3159890"/>
              </a:xfrm>
              <a:prstGeom prst="rect">
                <a:avLst/>
              </a:prstGeom>
            </p:spPr>
            <p:txBody>
              <a:bodyPr anchor="ctr"/>
              <a:lstStyle>
                <a:lvl1pPr eaLnBrk="0" hangingPunct="0">
                  <a:defRPr sz="2400" baseline="30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 baseline="30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 baseline="30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 baseline="30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 baseline="30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x-none" sz="3000" b="1" baseline="0">
                    <a:latin typeface="+mn-lt"/>
                  </a:rPr>
                  <a:t>MU123</a:t>
                </a:r>
              </a:p>
              <a:p>
                <a:pPr algn="ctr" eaLnBrk="1" hangingPunct="1">
                  <a:defRPr/>
                </a:pPr>
                <a:r>
                  <a:rPr lang="en-GB" altLang="x-none" sz="3000" b="1" baseline="0" err="1">
                    <a:solidFill>
                      <a:srgbClr val="0432FF"/>
                    </a:solidFill>
                  </a:rPr>
                  <a:t>Edrych</a:t>
                </a:r>
                <a:r>
                  <a:rPr lang="en-GB" altLang="x-none" sz="3000" b="1" baseline="0">
                    <a:solidFill>
                      <a:srgbClr val="0432FF"/>
                    </a:solidFill>
                  </a:rPr>
                  <a:t> </a:t>
                </a:r>
                <a:r>
                  <a:rPr lang="en-GB" altLang="x-none" sz="3000" b="1" baseline="0" err="1">
                    <a:solidFill>
                      <a:srgbClr val="0432FF"/>
                    </a:solidFill>
                  </a:rPr>
                  <a:t>ymlaen</a:t>
                </a:r>
                <a:r>
                  <a:rPr lang="en-GB" altLang="x-none" sz="3000" b="1" baseline="0">
                    <a:solidFill>
                      <a:srgbClr val="0432FF"/>
                    </a:solidFill>
                  </a:rPr>
                  <a:t> at TMA04</a:t>
                </a:r>
              </a:p>
              <a:p>
                <a:pPr algn="ctr" eaLnBrk="1" hangingPunct="1">
                  <a:defRPr/>
                </a:pPr>
                <a:r>
                  <a:rPr lang="en-GB" altLang="x-none" sz="3000" b="1" baseline="0">
                    <a:solidFill>
                      <a:schemeClr val="accent1">
                        <a:lumMod val="50000"/>
                      </a:schemeClr>
                    </a:solidFill>
                  </a:rPr>
                  <a:t>Looking forward to TMA04</a:t>
                </a:r>
              </a:p>
              <a:p>
                <a:pPr algn="ctr" eaLnBrk="1" hangingPunct="1">
                  <a:defRPr/>
                </a:pPr>
                <a:endParaRPr lang="en-GB" altLang="x-none" sz="3000" b="1" baseline="0">
                  <a:solidFill>
                    <a:srgbClr val="0432FF"/>
                  </a:solidFill>
                </a:endParaRPr>
              </a:p>
              <a:p>
                <a:pPr algn="ctr" eaLnBrk="1" hangingPunct="1">
                  <a:defRPr/>
                </a:pPr>
                <a:endParaRPr lang="en-GB" altLang="x-none" sz="3000" b="1" baseline="0">
                  <a:solidFill>
                    <a:srgbClr val="0432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GB" altLang="x-none" sz="3000" b="1" baseline="0" err="1">
                    <a:solidFill>
                      <a:srgbClr val="0432FF"/>
                    </a:solidFill>
                  </a:rPr>
                  <a:t>Uned</a:t>
                </a:r>
                <a:r>
                  <a:rPr lang="en-GB" altLang="x-none" sz="3000" b="1" baseline="0">
                    <a:solidFill>
                      <a:srgbClr val="0432FF"/>
                    </a:solidFill>
                  </a:rPr>
                  <a:t> 10</a:t>
                </a:r>
              </a:p>
              <a:p>
                <a:pPr algn="ctr" eaLnBrk="1" hangingPunct="1">
                  <a:defRPr/>
                </a:pPr>
                <a:r>
                  <a:rPr lang="en-GB" altLang="x-none" sz="3000" b="1" baseline="0">
                    <a:solidFill>
                      <a:schemeClr val="accent1">
                        <a:lumMod val="50000"/>
                      </a:schemeClr>
                    </a:solidFill>
                  </a:rPr>
                  <a:t>Unit 10 </a:t>
                </a:r>
                <a:r>
                  <a:rPr lang="en-GB" altLang="x-none" sz="3000" b="1" baseline="0"/>
                  <a:t> </a:t>
                </a:r>
                <a:endParaRPr lang="en-GB" altLang="x-none" sz="3000" b="1" baseline="0">
                  <a:latin typeface="+mn-lt"/>
                </a:endParaRPr>
              </a:p>
              <a:p>
                <a:pPr algn="ctr" eaLnBrk="1" hangingPunct="1">
                  <a:defRPr/>
                </a:pPr>
                <a:endParaRPr lang="en-GB" altLang="x-none" sz="3000" b="1" baseline="0">
                  <a:latin typeface="+mn-lt"/>
                </a:endParaRP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baseline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1" i="1" baseline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n-US" b="1" baseline="0">
                    <a:solidFill>
                      <a:schemeClr val="accent2">
                        <a:lumMod val="75000"/>
                      </a:schemeClr>
                    </a:solidFill>
                  </a:rPr>
                  <a:t>  %  =  ÷  +  &lt;  </a:t>
                </a:r>
              </a:p>
              <a:p>
                <a:pPr algn="ctr"/>
                <a:r>
                  <a:rPr lang="en-US" b="1" baseline="0">
                    <a:solidFill>
                      <a:schemeClr val="accent2">
                        <a:lumMod val="75000"/>
                      </a:schemeClr>
                    </a:solidFill>
                  </a:rPr>
                  <a:t>∫   ≥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baseline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baseline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baseline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1" baseline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baseline="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baseline="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b="1" i="1" baseline="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GB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b="1" baseline="0">
                    <a:solidFill>
                      <a:schemeClr val="accent2">
                        <a:lumMod val="7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b="1" i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b="1" baseline="0">
                    <a:solidFill>
                      <a:schemeClr val="accent2">
                        <a:lumMod val="75000"/>
                      </a:schemeClr>
                    </a:solidFill>
                  </a:rPr>
                  <a:t>90°  </a:t>
                </a:r>
              </a:p>
              <a:p>
                <a:pPr algn="ctr" eaLnBrk="1" hangingPunct="1">
                  <a:defRPr/>
                </a:pPr>
                <a:endParaRPr lang="en-GB" altLang="x-none" sz="2100" b="1" baseline="0">
                  <a:latin typeface="+mn-lt"/>
                </a:endParaRPr>
              </a:p>
            </p:txBody>
          </p:sp>
        </mc:Choice>
        <mc:Fallback xmlns="">
          <p:sp>
            <p:nvSpPr>
              <p:cNvPr id="7" name="Title 16">
                <a:extLst>
                  <a:ext uri="{FF2B5EF4-FFF2-40B4-BE49-F238E27FC236}">
                    <a16:creationId xmlns:a16="http://schemas.microsoft.com/office/drawing/2014/main" id="{9A3D4A2D-C7DD-EA4C-B6C1-3D0120C94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012" y="2077903"/>
                <a:ext cx="6191018" cy="3159890"/>
              </a:xfrm>
              <a:prstGeom prst="rect">
                <a:avLst/>
              </a:prstGeom>
              <a:blipFill>
                <a:blip r:embed="rId3"/>
                <a:stretch>
                  <a:fillRect t="-31660" b="-20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914FD93-B5B5-4AC6-A33F-07115EDE69BB}"/>
              </a:ext>
            </a:extLst>
          </p:cNvPr>
          <p:cNvSpPr txBox="1"/>
          <p:nvPr/>
        </p:nvSpPr>
        <p:spPr>
          <a:xfrm>
            <a:off x="19045" y="6488668"/>
            <a:ext cx="492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554238D-74A7-428F-A992-A5C1CEE7F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927B98-11B2-44A3-AADB-3F05D60126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746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726A3E0-E4B6-DE4E-A2BE-5676768264DC}"/>
              </a:ext>
            </a:extLst>
          </p:cNvPr>
          <p:cNvSpPr txBox="1">
            <a:spLocks noChangeArrowheads="1"/>
          </p:cNvSpPr>
          <p:nvPr/>
        </p:nvSpPr>
        <p:spPr>
          <a:xfrm>
            <a:off x="864706" y="931794"/>
            <a:ext cx="2051447" cy="30361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Parabolau / </a:t>
            </a:r>
            <a:r>
              <a:rPr lang="en-GB" altLang="en-US" sz="1500">
                <a:solidFill>
                  <a:schemeClr val="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Parabolas 2 </a:t>
            </a:r>
            <a:endParaRPr lang="en-US" altLang="en-US" sz="1500">
              <a:solidFill>
                <a:schemeClr val="hlink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521FCA7-1B74-AB48-B126-B752C7AAB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706" y="3266953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C6FADA-252A-4E48-B658-7D5531358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706" y="3256237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C4F377-4F70-7C4A-A032-860CC539C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706" y="3266953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B45FF7-674B-024B-9D08-76B64A355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706" y="3195516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2C5BCC1-DC46-B04E-AA34-1944365F4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706" y="770212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F7A211A-AD01-DE49-A68F-5970BE368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706" y="3195516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C520F33-C49E-7C4E-9AE5-D401A2977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706" y="3195516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6616D3B2-F996-E34A-9AF8-8E501D83D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706" y="3266953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E1AE9786-4F89-994E-96ED-03582C343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706" y="3266953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68AE574A-58B4-4643-9021-9D234AD68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706" y="770212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97ABB606-94F0-CF46-BE60-C6D3C4CF9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706" y="3261000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7A719B-964F-EE49-B6FF-DD3AA41464F2}"/>
              </a:ext>
            </a:extLst>
          </p:cNvPr>
          <p:cNvSpPr txBox="1"/>
          <p:nvPr/>
        </p:nvSpPr>
        <p:spPr>
          <a:xfrm>
            <a:off x="1323375" y="4045135"/>
            <a:ext cx="5940660" cy="1546577"/>
          </a:xfrm>
          <a:prstGeom prst="rect">
            <a:avLst/>
          </a:prstGeom>
          <a:solidFill>
            <a:srgbClr val="FF40FF">
              <a:alpha val="19608"/>
            </a:srgb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350" u="sng">
                <a:solidFill>
                  <a:srgbClr val="0070C0"/>
                </a:solidFill>
                <a:latin typeface="Times New Roman" charset="0"/>
                <a:ea typeface="ＭＳ Ｐゴシック" charset="-128"/>
              </a:rPr>
              <a:t>Strategy</a:t>
            </a:r>
            <a:r>
              <a:rPr lang="en-US" sz="1350">
                <a:solidFill>
                  <a:srgbClr val="0070C0"/>
                </a:solidFill>
                <a:latin typeface="Times New Roman" charset="0"/>
                <a:ea typeface="ＭＳ Ｐゴシック" charset="-128"/>
              </a:rPr>
              <a:t>    To sketch the graph of a quadratic function</a:t>
            </a:r>
          </a:p>
          <a:p>
            <a:pPr eaLnBrk="1" hangingPunct="1">
              <a:defRPr/>
            </a:pPr>
            <a:endParaRPr lang="en-US" sz="1350">
              <a:latin typeface="Times New Roman" charset="0"/>
              <a:ea typeface="ＭＳ Ｐゴシック" charset="-128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1350">
                <a:latin typeface="Times New Roman" charset="0"/>
                <a:ea typeface="ＭＳ Ｐゴシック" charset="-128"/>
              </a:rPr>
              <a:t>Find whether the parabola is u-shaped or  n-shaped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350">
                <a:latin typeface="Times New Roman" charset="0"/>
                <a:ea typeface="ＭＳ Ｐゴシック" charset="-128"/>
              </a:rPr>
              <a:t>Find its intercepts, axis of symmetry and vertex.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350">
                <a:latin typeface="Times New Roman" charset="0"/>
                <a:ea typeface="ＭＳ Ｐゴシック" charset="-128"/>
              </a:rPr>
              <a:t>Plot the features found, and hence sketch the parabola.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350">
                <a:latin typeface="Times New Roman" charset="0"/>
                <a:ea typeface="ＭＳ Ｐゴシック" charset="-128"/>
              </a:rPr>
              <a:t>Label the parabola with its equation, and make sure that the values of the intercepts and the coordinates of the vertex are indicated.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2DF8CE-A9F0-C248-9F2E-78306D2A87EE}"/>
              </a:ext>
            </a:extLst>
          </p:cNvPr>
          <p:cNvSpPr/>
          <p:nvPr/>
        </p:nvSpPr>
        <p:spPr>
          <a:xfrm>
            <a:off x="1312151" y="1768103"/>
            <a:ext cx="5940660" cy="15465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350" u="sng" err="1">
                <a:solidFill>
                  <a:srgbClr val="0070C0"/>
                </a:solidFill>
                <a:latin typeface="Times New Roman" charset="0"/>
                <a:ea typeface="ＭＳ Ｐゴシック" charset="-128"/>
              </a:rPr>
              <a:t>Strategaeth</a:t>
            </a:r>
            <a:r>
              <a:rPr lang="en-US" sz="1350">
                <a:solidFill>
                  <a:srgbClr val="0070C0"/>
                </a:solidFill>
                <a:latin typeface="Times New Roman" charset="0"/>
                <a:ea typeface="ＭＳ Ｐゴシック" charset="-128"/>
              </a:rPr>
              <a:t>    </a:t>
            </a:r>
            <a:r>
              <a:rPr lang="en-US" sz="1350" err="1">
                <a:solidFill>
                  <a:srgbClr val="0070C0"/>
                </a:solidFill>
                <a:latin typeface="Times New Roman" charset="0"/>
                <a:ea typeface="ＭＳ Ｐゴシック" charset="-128"/>
              </a:rPr>
              <a:t>Llunio</a:t>
            </a:r>
            <a:r>
              <a:rPr lang="en-US" sz="1350">
                <a:solidFill>
                  <a:srgbClr val="0070C0"/>
                </a:solidFill>
                <a:latin typeface="Times New Roman" charset="0"/>
                <a:ea typeface="ＭＳ Ｐゴシック" charset="-128"/>
              </a:rPr>
              <a:t> </a:t>
            </a:r>
            <a:r>
              <a:rPr lang="en-US" sz="1350" err="1">
                <a:solidFill>
                  <a:srgbClr val="0070C0"/>
                </a:solidFill>
                <a:latin typeface="Times New Roman" charset="0"/>
                <a:ea typeface="ＭＳ Ｐゴシック" charset="-128"/>
              </a:rPr>
              <a:t>graff</a:t>
            </a:r>
            <a:r>
              <a:rPr lang="en-US" sz="1350">
                <a:solidFill>
                  <a:srgbClr val="0070C0"/>
                </a:solidFill>
                <a:latin typeface="Times New Roman" charset="0"/>
                <a:ea typeface="ＭＳ Ｐゴシック" charset="-128"/>
              </a:rPr>
              <a:t> </a:t>
            </a:r>
            <a:r>
              <a:rPr lang="en-US" sz="1350" err="1">
                <a:solidFill>
                  <a:srgbClr val="0070C0"/>
                </a:solidFill>
                <a:latin typeface="Times New Roman" charset="0"/>
                <a:ea typeface="ＭＳ Ｐゴシック" charset="-128"/>
              </a:rPr>
              <a:t>ffwythiant</a:t>
            </a:r>
            <a:r>
              <a:rPr lang="en-US" sz="1350">
                <a:solidFill>
                  <a:srgbClr val="0070C0"/>
                </a:solidFill>
                <a:latin typeface="Times New Roman" charset="0"/>
                <a:ea typeface="ＭＳ Ｐゴシック" charset="-128"/>
              </a:rPr>
              <a:t> </a:t>
            </a:r>
            <a:r>
              <a:rPr lang="en-US" sz="1350" err="1">
                <a:solidFill>
                  <a:srgbClr val="0070C0"/>
                </a:solidFill>
                <a:latin typeface="Times New Roman" charset="0"/>
                <a:ea typeface="ＭＳ Ｐゴシック" charset="-128"/>
              </a:rPr>
              <a:t>cwadrtig</a:t>
            </a:r>
            <a:endParaRPr lang="en-US" sz="1350">
              <a:solidFill>
                <a:srgbClr val="0070C0"/>
              </a:solidFill>
              <a:latin typeface="Times New Roman" charset="0"/>
              <a:ea typeface="ＭＳ Ｐゴシック" charset="-128"/>
            </a:endParaRPr>
          </a:p>
          <a:p>
            <a:pPr eaLnBrk="1" hangingPunct="1">
              <a:defRPr/>
            </a:pPr>
            <a:endParaRPr lang="en-US" sz="1350">
              <a:latin typeface="Times New Roman" charset="0"/>
              <a:ea typeface="ＭＳ Ｐゴシック" charset="-128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1350" err="1">
                <a:latin typeface="Times New Roman" charset="0"/>
                <a:ea typeface="ＭＳ Ｐゴシック" charset="-128"/>
              </a:rPr>
              <a:t>Canfyddwch</a:t>
            </a:r>
            <a:r>
              <a:rPr lang="en-US" sz="1350">
                <a:latin typeface="Times New Roman" charset="0"/>
                <a:ea typeface="ＭＳ Ｐゴシック" charset="-128"/>
              </a:rPr>
              <a:t> </a:t>
            </a:r>
            <a:r>
              <a:rPr lang="en-US" sz="1350" err="1">
                <a:latin typeface="Times New Roman" charset="0"/>
                <a:ea typeface="ＭＳ Ｐゴシック" charset="-128"/>
              </a:rPr>
              <a:t>os</a:t>
            </a:r>
            <a:r>
              <a:rPr lang="en-US" sz="1350">
                <a:latin typeface="Times New Roman" charset="0"/>
                <a:ea typeface="ＭＳ Ｐゴシック" charset="-128"/>
              </a:rPr>
              <a:t> </a:t>
            </a:r>
            <a:r>
              <a:rPr lang="en-US" sz="1350" err="1">
                <a:latin typeface="Times New Roman" charset="0"/>
                <a:ea typeface="ＭＳ Ｐゴシック" charset="-128"/>
              </a:rPr>
              <a:t>yw’r</a:t>
            </a:r>
            <a:r>
              <a:rPr lang="en-US" sz="1350">
                <a:latin typeface="Times New Roman" charset="0"/>
                <a:ea typeface="ＭＳ Ｐゴシック" charset="-128"/>
              </a:rPr>
              <a:t> </a:t>
            </a:r>
            <a:r>
              <a:rPr lang="en-US" sz="1350" err="1">
                <a:latin typeface="Times New Roman" charset="0"/>
                <a:ea typeface="ＭＳ Ｐゴシック" charset="-128"/>
              </a:rPr>
              <a:t>graff</a:t>
            </a:r>
            <a:r>
              <a:rPr lang="en-US" sz="1350">
                <a:latin typeface="Times New Roman" charset="0"/>
                <a:ea typeface="ＭＳ Ｐゴシック" charset="-128"/>
              </a:rPr>
              <a:t> </a:t>
            </a:r>
            <a:r>
              <a:rPr lang="en-US" sz="1350" err="1">
                <a:latin typeface="Times New Roman" charset="0"/>
                <a:ea typeface="ＭＳ Ｐゴシック" charset="-128"/>
              </a:rPr>
              <a:t>ar</a:t>
            </a:r>
            <a:r>
              <a:rPr lang="en-US" sz="1350">
                <a:latin typeface="Times New Roman" charset="0"/>
                <a:ea typeface="ＭＳ Ｐゴシック" charset="-128"/>
              </a:rPr>
              <a:t> </a:t>
            </a:r>
            <a:r>
              <a:rPr lang="en-US" sz="1350" err="1">
                <a:latin typeface="Times New Roman" charset="0"/>
                <a:ea typeface="ＭＳ Ｐゴシック" charset="-128"/>
              </a:rPr>
              <a:t>ffurf</a:t>
            </a:r>
            <a:r>
              <a:rPr lang="en-US" sz="1350">
                <a:latin typeface="Times New Roman" charset="0"/>
                <a:ea typeface="ＭＳ Ｐゴシック" charset="-128"/>
              </a:rPr>
              <a:t>-</a:t>
            </a:r>
            <a:r>
              <a:rPr lang="en-US" sz="1350" i="1">
                <a:latin typeface="Times New Roman" charset="0"/>
                <a:ea typeface="ＭＳ Ｐゴシック" charset="-128"/>
              </a:rPr>
              <a:t>u</a:t>
            </a:r>
            <a:r>
              <a:rPr lang="en-US" sz="1350">
                <a:latin typeface="Times New Roman" charset="0"/>
                <a:ea typeface="ＭＳ Ｐゴシック" charset="-128"/>
              </a:rPr>
              <a:t> neu </a:t>
            </a:r>
            <a:r>
              <a:rPr lang="en-US" sz="1350" err="1">
                <a:latin typeface="Times New Roman" charset="0"/>
                <a:ea typeface="ＭＳ Ｐゴシック" charset="-128"/>
              </a:rPr>
              <a:t>ffurf</a:t>
            </a:r>
            <a:r>
              <a:rPr lang="en-US" sz="1350">
                <a:latin typeface="Times New Roman" charset="0"/>
                <a:ea typeface="ＭＳ Ｐゴシック" charset="-128"/>
              </a:rPr>
              <a:t>-</a:t>
            </a:r>
            <a:r>
              <a:rPr lang="en-US" sz="1350" i="1">
                <a:latin typeface="Times New Roman" charset="0"/>
                <a:ea typeface="ＭＳ Ｐゴシック" charset="-128"/>
              </a:rPr>
              <a:t>n</a:t>
            </a:r>
            <a:r>
              <a:rPr lang="en-US" sz="1350">
                <a:latin typeface="Times New Roman" charset="0"/>
                <a:ea typeface="ＭＳ Ｐゴシック" charset="-128"/>
              </a:rPr>
              <a:t>.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350" err="1">
                <a:latin typeface="Times New Roman" charset="0"/>
                <a:ea typeface="ＭＳ Ｐゴシック" charset="-128"/>
              </a:rPr>
              <a:t>Dewch</a:t>
            </a:r>
            <a:r>
              <a:rPr lang="en-US" sz="1350">
                <a:latin typeface="Times New Roman" charset="0"/>
                <a:ea typeface="ＭＳ Ｐゴシック" charset="-128"/>
              </a:rPr>
              <a:t> o </a:t>
            </a:r>
            <a:r>
              <a:rPr lang="en-US" sz="1350" err="1">
                <a:latin typeface="Times New Roman" charset="0"/>
                <a:ea typeface="ＭＳ Ｐゴシック" charset="-128"/>
              </a:rPr>
              <a:t>hyd</a:t>
            </a:r>
            <a:r>
              <a:rPr lang="en-US" sz="1350">
                <a:latin typeface="Times New Roman" charset="0"/>
                <a:ea typeface="ＭＳ Ｐゴシック" charset="-128"/>
              </a:rPr>
              <a:t> </a:t>
            </a:r>
            <a:r>
              <a:rPr lang="en-US" sz="1350" err="1">
                <a:latin typeface="Times New Roman" charset="0"/>
                <a:ea typeface="ＭＳ Ｐゴシック" charset="-128"/>
              </a:rPr>
              <a:t>i’r</a:t>
            </a:r>
            <a:r>
              <a:rPr lang="en-US" sz="1350">
                <a:latin typeface="Times New Roman" charset="0"/>
                <a:ea typeface="ＭＳ Ｐゴシック" charset="-128"/>
              </a:rPr>
              <a:t> </a:t>
            </a:r>
            <a:r>
              <a:rPr lang="en-US" sz="1350" err="1">
                <a:latin typeface="Times New Roman" charset="0"/>
                <a:ea typeface="ＭＳ Ｐゴシック" charset="-128"/>
              </a:rPr>
              <a:t>rhyngdoriadau</a:t>
            </a:r>
            <a:r>
              <a:rPr lang="en-US" sz="1350">
                <a:latin typeface="Times New Roman" charset="0"/>
                <a:ea typeface="ＭＳ Ｐゴシック" charset="-128"/>
              </a:rPr>
              <a:t>, </a:t>
            </a:r>
            <a:r>
              <a:rPr lang="en-US" sz="1350" err="1">
                <a:latin typeface="Times New Roman" charset="0"/>
                <a:ea typeface="ＭＳ Ｐゴシック" charset="-128"/>
              </a:rPr>
              <a:t>echelin</a:t>
            </a:r>
            <a:r>
              <a:rPr lang="en-US" sz="1350">
                <a:latin typeface="Times New Roman" charset="0"/>
                <a:ea typeface="ＭＳ Ｐゴシック" charset="-128"/>
              </a:rPr>
              <a:t> </a:t>
            </a:r>
            <a:r>
              <a:rPr lang="en-US" sz="1350" err="1">
                <a:latin typeface="Times New Roman" charset="0"/>
                <a:ea typeface="ＭＳ Ｐゴシック" charset="-128"/>
              </a:rPr>
              <a:t>cymesuredd</a:t>
            </a:r>
            <a:r>
              <a:rPr lang="en-US" sz="1350">
                <a:latin typeface="Times New Roman" charset="0"/>
                <a:ea typeface="ＭＳ Ｐゴシック" charset="-128"/>
              </a:rPr>
              <a:t> </a:t>
            </a:r>
            <a:r>
              <a:rPr lang="en-US" sz="1350" err="1">
                <a:latin typeface="Times New Roman" charset="0"/>
                <a:ea typeface="ＭＳ Ｐゴシック" charset="-128"/>
              </a:rPr>
              <a:t>a’r</a:t>
            </a:r>
            <a:r>
              <a:rPr lang="en-US" sz="1350">
                <a:latin typeface="Times New Roman" charset="0"/>
                <a:ea typeface="ＭＳ Ｐゴシック" charset="-128"/>
              </a:rPr>
              <a:t> </a:t>
            </a:r>
            <a:r>
              <a:rPr lang="en-US" sz="1350" err="1">
                <a:latin typeface="Times New Roman" charset="0"/>
                <a:ea typeface="ＭＳ Ｐゴシック" charset="-128"/>
              </a:rPr>
              <a:t>fertig</a:t>
            </a:r>
            <a:r>
              <a:rPr lang="en-US" sz="1350">
                <a:latin typeface="Times New Roman" charset="0"/>
                <a:ea typeface="ＭＳ Ｐゴシック" charset="-128"/>
              </a:rPr>
              <a:t>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350" err="1">
                <a:latin typeface="Times New Roman" charset="0"/>
                <a:ea typeface="ＭＳ Ｐゴシック" charset="-128"/>
              </a:rPr>
              <a:t>Plotiwch</a:t>
            </a:r>
            <a:r>
              <a:rPr lang="en-US" sz="1350">
                <a:latin typeface="Times New Roman" charset="0"/>
                <a:ea typeface="ＭＳ Ｐゴシック" charset="-128"/>
              </a:rPr>
              <a:t> y </a:t>
            </a:r>
            <a:r>
              <a:rPr lang="en-US" sz="1350" err="1">
                <a:latin typeface="Times New Roman" charset="0"/>
                <a:ea typeface="ＭＳ Ｐゴシック" charset="-128"/>
              </a:rPr>
              <a:t>nodweddion</a:t>
            </a:r>
            <a:r>
              <a:rPr lang="en-US" sz="1350">
                <a:latin typeface="Times New Roman" charset="0"/>
                <a:ea typeface="ＭＳ Ｐゴシック" charset="-128"/>
              </a:rPr>
              <a:t> a </a:t>
            </a:r>
            <a:r>
              <a:rPr lang="en-US" sz="1350" err="1">
                <a:latin typeface="Times New Roman" charset="0"/>
                <a:ea typeface="ＭＳ Ｐゴシック" charset="-128"/>
              </a:rPr>
              <a:t>ganfyddoch</a:t>
            </a:r>
            <a:r>
              <a:rPr lang="en-US" sz="1350">
                <a:latin typeface="Times New Roman" charset="0"/>
                <a:ea typeface="ＭＳ Ｐゴシック" charset="-128"/>
              </a:rPr>
              <a:t>, </a:t>
            </a:r>
            <a:r>
              <a:rPr lang="en-US" sz="1350" err="1">
                <a:latin typeface="Times New Roman" charset="0"/>
                <a:ea typeface="ＭＳ Ｐゴシック" charset="-128"/>
              </a:rPr>
              <a:t>yna</a:t>
            </a:r>
            <a:r>
              <a:rPr lang="en-US" sz="1350">
                <a:latin typeface="Times New Roman" charset="0"/>
                <a:ea typeface="ＭＳ Ｐゴシック" charset="-128"/>
              </a:rPr>
              <a:t> </a:t>
            </a:r>
            <a:r>
              <a:rPr lang="en-US" sz="1350" err="1">
                <a:latin typeface="Times New Roman" charset="0"/>
                <a:ea typeface="ＭＳ Ｐゴシック" charset="-128"/>
              </a:rPr>
              <a:t>brasluniwch</a:t>
            </a:r>
            <a:r>
              <a:rPr lang="en-US" sz="1350">
                <a:latin typeface="Times New Roman" charset="0"/>
                <a:ea typeface="ＭＳ Ｐゴシック" charset="-128"/>
              </a:rPr>
              <a:t> y parabola.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350" err="1">
                <a:latin typeface="Times New Roman" charset="0"/>
                <a:ea typeface="ＭＳ Ｐゴシック" charset="-128"/>
              </a:rPr>
              <a:t>Labelwch</a:t>
            </a:r>
            <a:r>
              <a:rPr lang="en-US" sz="1350">
                <a:latin typeface="Times New Roman" charset="0"/>
                <a:ea typeface="ＭＳ Ｐゴシック" charset="-128"/>
              </a:rPr>
              <a:t> y parabola </a:t>
            </a:r>
            <a:r>
              <a:rPr lang="en-US" sz="1350" err="1">
                <a:latin typeface="Times New Roman" charset="0"/>
                <a:ea typeface="ＭＳ Ｐゴシック" charset="-128"/>
              </a:rPr>
              <a:t>gyda’r</a:t>
            </a:r>
            <a:r>
              <a:rPr lang="en-US" sz="1350">
                <a:latin typeface="Times New Roman" charset="0"/>
                <a:ea typeface="ＭＳ Ｐゴシック" charset="-128"/>
              </a:rPr>
              <a:t> </a:t>
            </a:r>
            <a:r>
              <a:rPr lang="en-US" sz="1350" err="1">
                <a:latin typeface="Times New Roman" charset="0"/>
                <a:ea typeface="ＭＳ Ｐゴシック" charset="-128"/>
              </a:rPr>
              <a:t>hafaliad</a:t>
            </a:r>
            <a:r>
              <a:rPr lang="en-US" sz="1350">
                <a:latin typeface="Times New Roman" charset="0"/>
                <a:ea typeface="ＭＳ Ｐゴシック" charset="-128"/>
              </a:rPr>
              <a:t>, a </a:t>
            </a:r>
            <a:r>
              <a:rPr lang="en-US" sz="1350" err="1">
                <a:latin typeface="Times New Roman" charset="0"/>
                <a:ea typeface="ＭＳ Ｐゴシック" charset="-128"/>
              </a:rPr>
              <a:t>gwnewch</a:t>
            </a:r>
            <a:r>
              <a:rPr lang="en-US" sz="1350">
                <a:latin typeface="Times New Roman" charset="0"/>
                <a:ea typeface="ＭＳ Ｐゴシック" charset="-128"/>
              </a:rPr>
              <a:t> </a:t>
            </a:r>
            <a:r>
              <a:rPr lang="en-US" sz="1350" err="1">
                <a:latin typeface="Times New Roman" charset="0"/>
                <a:ea typeface="ＭＳ Ｐゴシック" charset="-128"/>
              </a:rPr>
              <a:t>yn</a:t>
            </a:r>
            <a:r>
              <a:rPr lang="en-US" sz="1350">
                <a:latin typeface="Times New Roman" charset="0"/>
                <a:ea typeface="ＭＳ Ｐゴシック" charset="-128"/>
              </a:rPr>
              <a:t> </a:t>
            </a:r>
            <a:r>
              <a:rPr lang="en-US" sz="1350" err="1">
                <a:latin typeface="Times New Roman" charset="0"/>
                <a:ea typeface="ＭＳ Ｐゴシック" charset="-128"/>
              </a:rPr>
              <a:t>siwr</a:t>
            </a:r>
            <a:r>
              <a:rPr lang="en-US" sz="1350">
                <a:latin typeface="Times New Roman" charset="0"/>
                <a:ea typeface="ＭＳ Ｐゴシック" charset="-128"/>
              </a:rPr>
              <a:t> </a:t>
            </a:r>
            <a:r>
              <a:rPr lang="en-US" sz="1350" err="1">
                <a:latin typeface="Times New Roman" charset="0"/>
                <a:ea typeface="ＭＳ Ｐゴシック" charset="-128"/>
              </a:rPr>
              <a:t>fod</a:t>
            </a:r>
            <a:r>
              <a:rPr lang="en-US" sz="1350">
                <a:latin typeface="Times New Roman" charset="0"/>
                <a:ea typeface="ＭＳ Ｐゴシック" charset="-128"/>
              </a:rPr>
              <a:t> </a:t>
            </a:r>
            <a:r>
              <a:rPr lang="en-US" sz="1350" err="1">
                <a:latin typeface="Times New Roman" charset="0"/>
                <a:ea typeface="ＭＳ Ｐゴシック" charset="-128"/>
              </a:rPr>
              <a:t>cyfesurynnau’r</a:t>
            </a:r>
            <a:r>
              <a:rPr lang="en-US" sz="1350">
                <a:latin typeface="Times New Roman" charset="0"/>
                <a:ea typeface="ＭＳ Ｐゴシック" charset="-128"/>
              </a:rPr>
              <a:t> </a:t>
            </a:r>
            <a:r>
              <a:rPr lang="en-US" sz="1350" err="1">
                <a:latin typeface="Times New Roman" charset="0"/>
                <a:ea typeface="ＭＳ Ｐゴシック" charset="-128"/>
              </a:rPr>
              <a:t>rhyngdoriadau</a:t>
            </a:r>
            <a:r>
              <a:rPr lang="en-US" sz="1350">
                <a:latin typeface="Times New Roman" charset="0"/>
                <a:ea typeface="ＭＳ Ｐゴシック" charset="-128"/>
              </a:rPr>
              <a:t> </a:t>
            </a:r>
            <a:r>
              <a:rPr lang="en-US" sz="1350" err="1">
                <a:latin typeface="Times New Roman" charset="0"/>
                <a:ea typeface="ＭＳ Ｐゴシック" charset="-128"/>
              </a:rPr>
              <a:t>a’r</a:t>
            </a:r>
            <a:r>
              <a:rPr lang="en-US" sz="1350">
                <a:latin typeface="Times New Roman" charset="0"/>
                <a:ea typeface="ＭＳ Ｐゴシック" charset="-128"/>
              </a:rPr>
              <a:t> </a:t>
            </a:r>
            <a:r>
              <a:rPr lang="en-US" sz="1350" err="1">
                <a:latin typeface="Times New Roman" charset="0"/>
                <a:ea typeface="ＭＳ Ｐゴシック" charset="-128"/>
              </a:rPr>
              <a:t>fertig</a:t>
            </a:r>
            <a:r>
              <a:rPr lang="en-US" sz="1350">
                <a:latin typeface="Times New Roman" charset="0"/>
                <a:ea typeface="ＭＳ Ｐゴシック" charset="-128"/>
              </a:rPr>
              <a:t> </a:t>
            </a:r>
            <a:r>
              <a:rPr lang="en-US" sz="1350" err="1">
                <a:latin typeface="Times New Roman" charset="0"/>
                <a:ea typeface="ＭＳ Ｐゴシック" charset="-128"/>
              </a:rPr>
              <a:t>wedi</a:t>
            </a:r>
            <a:r>
              <a:rPr lang="en-US" sz="1350">
                <a:latin typeface="Times New Roman" charset="0"/>
                <a:ea typeface="ＭＳ Ｐゴシック" charset="-128"/>
              </a:rPr>
              <a:t> </a:t>
            </a:r>
            <a:r>
              <a:rPr lang="en-US" sz="1350" err="1">
                <a:latin typeface="Times New Roman" charset="0"/>
                <a:ea typeface="ＭＳ Ｐゴシック" charset="-128"/>
              </a:rPr>
              <a:t>eu</a:t>
            </a:r>
            <a:r>
              <a:rPr lang="en-US" sz="1350">
                <a:latin typeface="Times New Roman" charset="0"/>
                <a:ea typeface="ＭＳ Ｐゴシック" charset="-128"/>
              </a:rPr>
              <a:t> </a:t>
            </a:r>
            <a:r>
              <a:rPr lang="en-US" sz="1350" err="1">
                <a:latin typeface="Times New Roman" charset="0"/>
                <a:ea typeface="ＭＳ Ｐゴシック" charset="-128"/>
              </a:rPr>
              <a:t>dangos</a:t>
            </a:r>
            <a:r>
              <a:rPr lang="en-US" sz="1350">
                <a:latin typeface="Times New Roman" charset="0"/>
                <a:ea typeface="ＭＳ Ｐゴシック" charset="-128"/>
              </a:rPr>
              <a:t> </a:t>
            </a:r>
            <a:r>
              <a:rPr lang="en-US" sz="1350" err="1">
                <a:latin typeface="Times New Roman" charset="0"/>
                <a:ea typeface="ＭＳ Ｐゴシック" charset="-128"/>
              </a:rPr>
              <a:t>yn</a:t>
            </a:r>
            <a:r>
              <a:rPr lang="en-US" sz="1350">
                <a:latin typeface="Times New Roman" charset="0"/>
                <a:ea typeface="ＭＳ Ｐゴシック" charset="-128"/>
              </a:rPr>
              <a:t> </a:t>
            </a:r>
            <a:r>
              <a:rPr lang="en-US" sz="1350" err="1">
                <a:latin typeface="Times New Roman" charset="0"/>
                <a:ea typeface="ＭＳ Ｐゴシック" charset="-128"/>
              </a:rPr>
              <a:t>glîr</a:t>
            </a:r>
            <a:r>
              <a:rPr lang="en-US" sz="1350">
                <a:latin typeface="Times New Roman" charset="0"/>
                <a:ea typeface="ＭＳ Ｐゴシック" charset="-128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77FABB-FD43-4D56-A94E-8B2D1E200D48}"/>
              </a:ext>
            </a:extLst>
          </p:cNvPr>
          <p:cNvSpPr txBox="1"/>
          <p:nvPr/>
        </p:nvSpPr>
        <p:spPr>
          <a:xfrm>
            <a:off x="19045" y="6488668"/>
            <a:ext cx="492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BC395B2-752A-4046-9378-B031802CA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0D44F70-AE4A-4B49-BFA4-0B1CCAD94A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02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927FCD4-9A8A-5B44-9AF9-FB9457A4C2EA}"/>
              </a:ext>
            </a:extLst>
          </p:cNvPr>
          <p:cNvSpPr txBox="1">
            <a:spLocks noChangeArrowheads="1"/>
          </p:cNvSpPr>
          <p:nvPr/>
        </p:nvSpPr>
        <p:spPr>
          <a:xfrm>
            <a:off x="1" y="857250"/>
            <a:ext cx="2051447" cy="30361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Parabolau / </a:t>
            </a:r>
            <a:r>
              <a:rPr lang="en-GB" altLang="en-US" sz="1500">
                <a:solidFill>
                  <a:schemeClr val="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Parabolas 5 </a:t>
            </a:r>
            <a:endParaRPr lang="en-US" altLang="en-US" sz="1500">
              <a:solidFill>
                <a:schemeClr val="hlink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92AF275-7A6F-9A4A-9258-A03CC2E9D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92410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53AD08-8995-6D45-BB7A-2E7FC6BE4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81694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5F0D1A-1B61-DC41-9BD8-CE09D4899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92410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B32B2C-9D66-234D-858F-C40CD3F55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20972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75ADA11-1939-DA4A-9192-57C54F4EF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95669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0562105-F0FC-3C47-B6D6-164333B73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20972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BF9FC637-617A-F94C-A920-FB7858779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20972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520CA141-8099-3D4E-9A1E-0EC128A45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92410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D1606E39-FCFB-EC47-81FF-02E2A426E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92410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24257311-CCE8-7B41-BAF9-9EC808CA8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95669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1A9C61D7-67B0-2447-93B5-2CDADB1F5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86456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C2E0F6A0-A885-3541-91AC-EE192C9A7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20" y="1274311"/>
            <a:ext cx="6587381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Ar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gyfer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y parabola </a:t>
            </a:r>
            <a:r>
              <a:rPr lang="en-GB" altLang="en-US" sz="1500" i="1">
                <a:solidFill>
                  <a:srgbClr val="0432FF"/>
                </a:solidFill>
                <a:latin typeface="Times New Roman" panose="02020603050405020304" pitchFamily="18" charset="0"/>
              </a:rPr>
              <a:t>y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= </a:t>
            </a:r>
            <a:r>
              <a:rPr lang="en-GB" altLang="en-US" sz="1500" i="1">
                <a:solidFill>
                  <a:srgbClr val="0432FF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500" baseline="30000">
                <a:solidFill>
                  <a:srgbClr val="0432FF"/>
                </a:solidFill>
                <a:latin typeface="Times New Roman" panose="02020603050405020304" pitchFamily="18" charset="0"/>
              </a:rPr>
              <a:t>2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− 6</a:t>
            </a:r>
            <a:r>
              <a:rPr lang="en-GB" altLang="en-US" sz="1500" i="1">
                <a:solidFill>
                  <a:srgbClr val="0432FF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+ 5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(a)		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Nodwch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os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mai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ffurf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-u neu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ffurf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-n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sydd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i’r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parabola.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(b)	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Dewch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o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hyd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i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ryngdoriadau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500" i="1">
                <a:solidFill>
                  <a:srgbClr val="0432FF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ac </a:t>
            </a:r>
            <a:r>
              <a:rPr lang="en-GB" altLang="en-US" sz="1500" i="1">
                <a:solidFill>
                  <a:srgbClr val="0432FF"/>
                </a:solidFill>
                <a:latin typeface="Times New Roman" panose="02020603050405020304" pitchFamily="18" charset="0"/>
              </a:rPr>
              <a:t>y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(c)		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Dewch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o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hyd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i’r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echelin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cymesuredd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a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chyfesurynnau’r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fertig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lphaLcParenBoth" startAt="4"/>
            </a:pP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Brasluniwch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y parabola.</a:t>
            </a:r>
          </a:p>
          <a:p>
            <a:pPr marL="342900" indent="-342900">
              <a:spcBef>
                <a:spcPct val="50000"/>
              </a:spcBef>
              <a:buFontTx/>
              <a:buAutoNum type="alphaLcParenBoth" startAt="4"/>
            </a:pPr>
            <a:endParaRPr lang="en-GB" altLang="en-US" sz="15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For the parabola </a:t>
            </a:r>
            <a:r>
              <a:rPr lang="en-GB" altLang="en-US" sz="1500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y</a:t>
            </a:r>
            <a:r>
              <a:rPr lang="en-GB" altLang="en-US" sz="15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= </a:t>
            </a:r>
            <a:r>
              <a:rPr lang="en-GB" altLang="en-US" sz="1500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500" baseline="30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GB" altLang="en-US" sz="15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− 6</a:t>
            </a:r>
            <a:r>
              <a:rPr lang="en-GB" altLang="en-US" sz="1500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5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+ 5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15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(a)		State whether the parabola is u-shaped or n-shaped.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15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(b)	Find the </a:t>
            </a:r>
            <a:r>
              <a:rPr lang="en-GB" altLang="en-US" sz="1500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5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- and </a:t>
            </a:r>
            <a:r>
              <a:rPr lang="en-GB" altLang="en-US" sz="1500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y</a:t>
            </a:r>
            <a:r>
              <a:rPr lang="en-GB" altLang="en-US" sz="15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-intercepts.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15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(c)		Find the equation of the axis of symmetry, and the coordinates of the vertex.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15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(d)	Sketch the parabola.</a:t>
            </a:r>
          </a:p>
          <a:p>
            <a:pPr marL="342900" indent="-342900">
              <a:spcBef>
                <a:spcPct val="50000"/>
              </a:spcBef>
              <a:buFontTx/>
              <a:buAutoNum type="alphaLcParenBoth" startAt="4"/>
            </a:pPr>
            <a:endParaRPr lang="en-GB" altLang="en-US" sz="1500">
              <a:latin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00A43C-B5F4-45CA-8808-1BE4DD99B20A}"/>
              </a:ext>
            </a:extLst>
          </p:cNvPr>
          <p:cNvSpPr txBox="1"/>
          <p:nvPr/>
        </p:nvSpPr>
        <p:spPr>
          <a:xfrm>
            <a:off x="19045" y="6488668"/>
            <a:ext cx="492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FB9EFB0-CA88-476F-AAC0-ACEC24E90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3BD29D3-0F6A-44B9-97B9-A0EFD24D2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330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4F9EFFF-CAFD-FF44-A7DF-FA7DB557B62B}"/>
              </a:ext>
            </a:extLst>
          </p:cNvPr>
          <p:cNvSpPr txBox="1">
            <a:spLocks noChangeArrowheads="1"/>
          </p:cNvSpPr>
          <p:nvPr/>
        </p:nvSpPr>
        <p:spPr>
          <a:xfrm>
            <a:off x="1" y="857250"/>
            <a:ext cx="2051447" cy="30361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Parabolau / </a:t>
            </a:r>
            <a:r>
              <a:rPr lang="en-GB" altLang="en-US" sz="1500">
                <a:solidFill>
                  <a:schemeClr val="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Parabolas 6 </a:t>
            </a:r>
            <a:endParaRPr lang="en-US" altLang="en-US" sz="1500">
              <a:solidFill>
                <a:schemeClr val="hlink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1C508A-C019-C54C-942E-DF6469499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92410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EF60CF-0AEC-D742-A45D-798F61DDD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81694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E88049-5391-A249-8DBA-DE7B03BD6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92410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D29A63-14E2-9746-8CFD-C2DD7F4EA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20972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2FD52A3-2C7D-344D-AA50-31E8E2BD9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95669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F64E19C-62D3-FA4B-AAF0-3E883DEA8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20972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5FF23EE9-C15A-DB40-AD6F-F79DCD4B7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20972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B198025-6D74-094F-A550-5E0CD07DB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92410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80391458-02D2-5446-AB5B-E466EF669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92410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2740AB11-7526-D845-B24C-E1914D5E0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95669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A0200A76-B714-A24B-8951-ECA1536E7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86456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Times New Roman" panose="02020603050405020304" pitchFamily="18" charset="0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9C86BFEF-485C-1542-8103-04EBBA083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228" y="1372635"/>
            <a:ext cx="6237545" cy="459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  <a:tab pos="539750" algn="l"/>
                <a:tab pos="2089150" algn="l"/>
                <a:tab pos="2339975" algn="l"/>
                <a:tab pos="3889375" algn="l"/>
                <a:tab pos="4140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1500" b="1" err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Ar</a:t>
            </a:r>
            <a:r>
              <a:rPr lang="en-GB" altLang="en-US" sz="1500" b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 </a:t>
            </a:r>
            <a:r>
              <a:rPr lang="en-GB" altLang="en-US" sz="1500" b="1" err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gyfer</a:t>
            </a:r>
            <a:r>
              <a:rPr lang="en-GB" altLang="en-US" sz="1500" b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 y parabola </a:t>
            </a:r>
            <a:r>
              <a:rPr lang="en-GB" altLang="en-US" sz="1500" b="1" i="1">
                <a:solidFill>
                  <a:srgbClr val="3333FF"/>
                </a:solidFill>
                <a:latin typeface="Times New Roman"/>
                <a:ea typeface="ＭＳ Ｐゴシック"/>
                <a:cs typeface="Times New Roman"/>
              </a:rPr>
              <a:t>y</a:t>
            </a:r>
            <a:r>
              <a:rPr lang="en-GB" altLang="en-US" sz="1500" b="1">
                <a:solidFill>
                  <a:srgbClr val="3333FF"/>
                </a:solidFill>
                <a:latin typeface="Times New Roman"/>
                <a:ea typeface="ＭＳ Ｐゴシック"/>
                <a:cs typeface="Times New Roman"/>
              </a:rPr>
              <a:t> = </a:t>
            </a:r>
            <a:r>
              <a:rPr lang="en-GB" altLang="en-US" sz="1500" b="1" i="1">
                <a:solidFill>
                  <a:srgbClr val="3333FF"/>
                </a:solidFill>
                <a:latin typeface="Times New Roman"/>
                <a:ea typeface="ＭＳ Ｐゴシック"/>
                <a:cs typeface="Times New Roman"/>
              </a:rPr>
              <a:t>x</a:t>
            </a:r>
            <a:r>
              <a:rPr lang="en-GB" altLang="en-US" sz="1500" b="1" baseline="30000">
                <a:solidFill>
                  <a:srgbClr val="3333FF"/>
                </a:solidFill>
                <a:latin typeface="Times New Roman"/>
                <a:ea typeface="ＭＳ Ｐゴシック"/>
                <a:cs typeface="Times New Roman"/>
              </a:rPr>
              <a:t>2</a:t>
            </a:r>
            <a:r>
              <a:rPr lang="en-GB" altLang="en-US" sz="1500" b="1">
                <a:solidFill>
                  <a:srgbClr val="3333FF"/>
                </a:solidFill>
                <a:latin typeface="Times New Roman"/>
                <a:ea typeface="ＭＳ Ｐゴシック"/>
                <a:cs typeface="Times New Roman"/>
              </a:rPr>
              <a:t> − 6</a:t>
            </a:r>
            <a:r>
              <a:rPr lang="en-GB" altLang="en-US" sz="1500" b="1" i="1">
                <a:solidFill>
                  <a:srgbClr val="3333FF"/>
                </a:solidFill>
                <a:latin typeface="Times New Roman"/>
                <a:ea typeface="ＭＳ Ｐゴシック"/>
                <a:cs typeface="Times New Roman"/>
              </a:rPr>
              <a:t>x</a:t>
            </a:r>
            <a:r>
              <a:rPr lang="en-GB" altLang="en-US" sz="1500" b="1">
                <a:solidFill>
                  <a:srgbClr val="3333FF"/>
                </a:solidFill>
                <a:latin typeface="Times New Roman"/>
                <a:ea typeface="ＭＳ Ｐゴシック"/>
                <a:cs typeface="Times New Roman"/>
              </a:rPr>
              <a:t> + 5     </a:t>
            </a:r>
            <a:r>
              <a:rPr lang="en-GB" altLang="en-US" sz="150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ＭＳ Ｐゴシック"/>
                <a:cs typeface="Times New Roman"/>
              </a:rPr>
              <a:t>For the parabola </a:t>
            </a:r>
            <a:r>
              <a:rPr lang="en-GB" altLang="en-US" sz="1500" b="1" i="1">
                <a:solidFill>
                  <a:schemeClr val="accent1">
                    <a:lumMod val="50000"/>
                  </a:schemeClr>
                </a:solidFill>
                <a:latin typeface="Times New Roman"/>
                <a:ea typeface="ＭＳ Ｐゴシック"/>
                <a:cs typeface="Times New Roman"/>
              </a:rPr>
              <a:t>y</a:t>
            </a:r>
            <a:r>
              <a:rPr lang="en-GB" altLang="en-US" sz="150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ＭＳ Ｐゴシック"/>
                <a:cs typeface="Times New Roman"/>
              </a:rPr>
              <a:t> = </a:t>
            </a:r>
            <a:r>
              <a:rPr lang="en-GB" altLang="en-US" sz="1500" b="1" i="1">
                <a:solidFill>
                  <a:schemeClr val="accent1">
                    <a:lumMod val="50000"/>
                  </a:schemeClr>
                </a:solidFill>
                <a:latin typeface="Times New Roman"/>
                <a:ea typeface="ＭＳ Ｐゴシック"/>
                <a:cs typeface="Times New Roman"/>
              </a:rPr>
              <a:t>x</a:t>
            </a:r>
            <a:r>
              <a:rPr lang="en-GB" altLang="en-US" sz="1500" b="1" baseline="30000">
                <a:solidFill>
                  <a:schemeClr val="accent1">
                    <a:lumMod val="50000"/>
                  </a:schemeClr>
                </a:solidFill>
                <a:latin typeface="Times New Roman"/>
                <a:ea typeface="ＭＳ Ｐゴシック"/>
                <a:cs typeface="Times New Roman"/>
              </a:rPr>
              <a:t>2</a:t>
            </a:r>
            <a:r>
              <a:rPr lang="en-GB" altLang="en-US" sz="150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ＭＳ Ｐゴシック"/>
                <a:cs typeface="Times New Roman"/>
              </a:rPr>
              <a:t> − 6</a:t>
            </a:r>
            <a:r>
              <a:rPr lang="en-GB" altLang="en-US" sz="1500" b="1" i="1">
                <a:solidFill>
                  <a:schemeClr val="accent1">
                    <a:lumMod val="50000"/>
                  </a:schemeClr>
                </a:solidFill>
                <a:latin typeface="Times New Roman"/>
                <a:ea typeface="ＭＳ Ｐゴシック"/>
                <a:cs typeface="Times New Roman"/>
              </a:rPr>
              <a:t>x</a:t>
            </a:r>
            <a:r>
              <a:rPr lang="en-GB" altLang="en-US" sz="150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ＭＳ Ｐゴシック"/>
                <a:cs typeface="Times New Roman"/>
              </a:rPr>
              <a:t> + 5</a:t>
            </a:r>
          </a:p>
          <a:p>
            <a:pPr marL="342900" indent="-342900">
              <a:spcBef>
                <a:spcPct val="50000"/>
              </a:spcBef>
              <a:buAutoNum type="alphaLcParenBoth"/>
            </a:pP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Nodwch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os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mai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ffurf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-u neu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ffurf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-n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sydd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i’r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parabola.</a:t>
            </a:r>
          </a:p>
          <a:p>
            <a:pPr>
              <a:spcBef>
                <a:spcPct val="50000"/>
              </a:spcBef>
              <a:buNone/>
            </a:pP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      Mae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cyfernod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500" i="1">
                <a:solidFill>
                  <a:srgbClr val="0432FF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500" baseline="30000">
                <a:solidFill>
                  <a:srgbClr val="0432FF"/>
                </a:solidFill>
                <a:latin typeface="Times New Roman" panose="02020603050405020304" pitchFamily="18" charset="0"/>
              </a:rPr>
              <a:t>2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yn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bositif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, felly,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ffurf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-u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sydd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i’r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parabola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1500">
                <a:latin typeface="Times New Roman" panose="02020603050405020304" pitchFamily="18" charset="0"/>
              </a:rPr>
              <a:t>         </a:t>
            </a:r>
            <a:r>
              <a:rPr lang="en-GB" altLang="en-US" sz="15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State whether the parabola is u-shaped or n-shaped.</a:t>
            </a:r>
            <a:endParaRPr lang="en-GB" altLang="en-US" sz="15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">
                <a:latin typeface="Times New Roman" panose="02020603050405020304" pitchFamily="18" charset="0"/>
              </a:rPr>
              <a:t>		</a:t>
            </a:r>
            <a:r>
              <a:rPr lang="en-GB" altLang="en-US" sz="15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The coefficient of </a:t>
            </a:r>
            <a:r>
              <a:rPr lang="en-GB" altLang="en-US" sz="1500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500" baseline="30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GB" altLang="en-US" sz="15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is positive so the parabola is u-shaped.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500">
              <a:solidFill>
                <a:srgbClr val="99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1500">
                <a:latin typeface="Times New Roman"/>
                <a:ea typeface="ＭＳ Ｐゴシック"/>
                <a:cs typeface="Times New Roman"/>
              </a:rPr>
              <a:t>(b)	</a:t>
            </a:r>
            <a:r>
              <a:rPr lang="en-GB" altLang="en-US" sz="1500" b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 </a:t>
            </a:r>
            <a:r>
              <a:rPr lang="en-GB" altLang="en-US" sz="1500" b="1" err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Dewch</a:t>
            </a:r>
            <a:r>
              <a:rPr lang="en-GB" altLang="en-US" sz="1500" b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 o </a:t>
            </a:r>
            <a:r>
              <a:rPr lang="en-GB" altLang="en-US" sz="1500" b="1" err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hyd</a:t>
            </a:r>
            <a:r>
              <a:rPr lang="en-GB" altLang="en-US" sz="1500" b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 </a:t>
            </a:r>
            <a:r>
              <a:rPr lang="en-GB" altLang="en-US" sz="1500" b="1" err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i</a:t>
            </a:r>
            <a:r>
              <a:rPr lang="en-GB" altLang="en-US" sz="1500" b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 </a:t>
            </a:r>
            <a:r>
              <a:rPr lang="en-GB" altLang="en-US" sz="1500" b="1" err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ryngdoriadau</a:t>
            </a:r>
            <a:r>
              <a:rPr lang="en-GB" altLang="en-US" sz="1500" b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 </a:t>
            </a:r>
            <a:r>
              <a:rPr lang="en-GB" altLang="en-US" sz="1500" b="1" i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x</a:t>
            </a:r>
            <a:r>
              <a:rPr lang="en-GB" altLang="en-US" sz="1500" b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 ac </a:t>
            </a:r>
            <a:r>
              <a:rPr lang="en-GB" altLang="en-US" sz="1500" b="1" i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y</a:t>
            </a:r>
            <a:r>
              <a:rPr lang="en-GB" altLang="en-US" sz="1500" b="1">
                <a:solidFill>
                  <a:srgbClr val="0432FF"/>
                </a:solidFill>
                <a:latin typeface="Times New Roman"/>
                <a:ea typeface="ＭＳ Ｐゴシック"/>
                <a:cs typeface="Times New Roman"/>
              </a:rPr>
              <a:t>  </a:t>
            </a:r>
            <a:r>
              <a:rPr lang="en-GB" altLang="en-US" sz="150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ＭＳ Ｐゴシック"/>
                <a:cs typeface="Times New Roman"/>
              </a:rPr>
              <a:t>Find the </a:t>
            </a:r>
            <a:r>
              <a:rPr lang="en-GB" altLang="en-US" sz="1500" b="1" i="1">
                <a:solidFill>
                  <a:schemeClr val="accent1">
                    <a:lumMod val="50000"/>
                  </a:schemeClr>
                </a:solidFill>
                <a:latin typeface="Times New Roman"/>
                <a:ea typeface="ＭＳ Ｐゴシック"/>
                <a:cs typeface="Times New Roman"/>
              </a:rPr>
              <a:t>x</a:t>
            </a:r>
            <a:r>
              <a:rPr lang="en-GB" altLang="en-US" sz="150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ＭＳ Ｐゴシック"/>
                <a:cs typeface="Times New Roman"/>
              </a:rPr>
              <a:t>- and </a:t>
            </a:r>
            <a:r>
              <a:rPr lang="en-GB" altLang="en-US" sz="1500" b="1" i="1">
                <a:solidFill>
                  <a:schemeClr val="accent1">
                    <a:lumMod val="50000"/>
                  </a:schemeClr>
                </a:solidFill>
                <a:latin typeface="Times New Roman"/>
                <a:ea typeface="ＭＳ Ｐゴシック"/>
                <a:cs typeface="Times New Roman"/>
              </a:rPr>
              <a:t>y</a:t>
            </a:r>
            <a:r>
              <a:rPr lang="en-GB" altLang="en-US" sz="150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ＭＳ Ｐゴシック"/>
                <a:cs typeface="Times New Roman"/>
              </a:rPr>
              <a:t>-intercepts</a:t>
            </a:r>
            <a:r>
              <a:rPr lang="en-GB" altLang="en-US" sz="1500" b="1">
                <a:latin typeface="Times New Roman"/>
                <a:ea typeface="ＭＳ Ｐゴシック"/>
                <a:cs typeface="Times New Roman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">
                <a:latin typeface="Times New Roman" panose="02020603050405020304" pitchFamily="18" charset="0"/>
              </a:rPr>
              <a:t>		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1500">
                <a:latin typeface="Times New Roman" panose="02020603050405020304" pitchFamily="18" charset="0"/>
              </a:rPr>
              <a:t>		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Gan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roi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500" i="1">
                <a:solidFill>
                  <a:srgbClr val="0432FF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= 0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cawn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 </a:t>
            </a:r>
            <a:r>
              <a:rPr lang="en-GB" altLang="en-US" sz="1500" i="1">
                <a:solidFill>
                  <a:srgbClr val="0432FF"/>
                </a:solidFill>
                <a:latin typeface="Times New Roman" panose="02020603050405020304" pitchFamily="18" charset="0"/>
              </a:rPr>
              <a:t>y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= 5, felly,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rhyngdoriad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-</a:t>
            </a:r>
            <a:r>
              <a:rPr lang="en-GB" altLang="en-US" sz="1500" i="1">
                <a:solidFill>
                  <a:srgbClr val="0432FF"/>
                </a:solidFill>
                <a:latin typeface="Times New Roman" panose="02020603050405020304" pitchFamily="18" charset="0"/>
              </a:rPr>
              <a:t>y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yw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  Putting </a:t>
            </a:r>
            <a:r>
              <a:rPr lang="en-GB" altLang="en-US" sz="1500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5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= 0 gives </a:t>
            </a:r>
            <a:r>
              <a:rPr lang="en-GB" altLang="en-US" sz="1500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y</a:t>
            </a:r>
            <a:r>
              <a:rPr lang="en-GB" altLang="en-US" sz="15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= 5, so the </a:t>
            </a:r>
            <a:r>
              <a:rPr lang="en-GB" altLang="en-US" sz="1500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y</a:t>
            </a:r>
            <a:r>
              <a:rPr lang="en-GB" altLang="en-US" sz="15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-intercept is 5.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500">
                <a:solidFill>
                  <a:srgbClr val="990099"/>
                </a:solidFill>
                <a:latin typeface="Times New Roman" panose="02020603050405020304" pitchFamily="18" charset="0"/>
              </a:rPr>
              <a:t>		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1500">
                <a:solidFill>
                  <a:srgbClr val="990099"/>
                </a:solidFill>
                <a:latin typeface="Times New Roman" panose="02020603050405020304" pitchFamily="18" charset="0"/>
              </a:rPr>
              <a:t>	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	Gan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roi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 </a:t>
            </a:r>
            <a:r>
              <a:rPr lang="en-GB" altLang="en-US" sz="1500" i="1">
                <a:solidFill>
                  <a:srgbClr val="0432FF"/>
                </a:solidFill>
                <a:latin typeface="Times New Roman" panose="02020603050405020304" pitchFamily="18" charset="0"/>
              </a:rPr>
              <a:t>y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= 0 ,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cawn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 0 = </a:t>
            </a:r>
            <a:r>
              <a:rPr lang="en-GB" altLang="en-US" sz="1500" i="1">
                <a:solidFill>
                  <a:srgbClr val="0432FF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500" baseline="30000">
                <a:solidFill>
                  <a:srgbClr val="0432FF"/>
                </a:solidFill>
                <a:latin typeface="Times New Roman" panose="02020603050405020304" pitchFamily="18" charset="0"/>
              </a:rPr>
              <a:t>2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− 6</a:t>
            </a:r>
            <a:r>
              <a:rPr lang="en-GB" altLang="en-US" sz="1500" i="1">
                <a:solidFill>
                  <a:srgbClr val="0432FF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+ 5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500">
                <a:solidFill>
                  <a:srgbClr val="990099"/>
                </a:solidFill>
                <a:latin typeface="Times New Roman" panose="02020603050405020304" pitchFamily="18" charset="0"/>
              </a:rPr>
              <a:t>         </a:t>
            </a:r>
            <a:r>
              <a:rPr lang="en-GB" altLang="en-US" sz="15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Putting </a:t>
            </a:r>
            <a:r>
              <a:rPr lang="en-GB" altLang="en-US" sz="1500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y</a:t>
            </a:r>
            <a:r>
              <a:rPr lang="en-GB" altLang="en-US" sz="15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= 0 gives 0 = </a:t>
            </a:r>
            <a:r>
              <a:rPr lang="en-GB" altLang="en-US" sz="1500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500" baseline="30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GB" altLang="en-US" sz="15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− 6</a:t>
            </a:r>
            <a:r>
              <a:rPr lang="en-GB" altLang="en-US" sz="1500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5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+ 5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500">
                <a:solidFill>
                  <a:srgbClr val="990099"/>
                </a:solidFill>
                <a:latin typeface="Times New Roman" panose="02020603050405020304" pitchFamily="18" charset="0"/>
              </a:rPr>
              <a:t>		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Felly</a:t>
            </a:r>
            <a:r>
              <a:rPr lang="en-GB" altLang="en-US" sz="1500">
                <a:solidFill>
                  <a:srgbClr val="990099"/>
                </a:solidFill>
                <a:latin typeface="Times New Roman" panose="02020603050405020304" pitchFamily="18" charset="0"/>
              </a:rPr>
              <a:t> / </a:t>
            </a:r>
            <a:r>
              <a:rPr lang="en-GB" altLang="en-US" sz="15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So</a:t>
            </a:r>
            <a:r>
              <a:rPr lang="en-GB" altLang="en-US" sz="1500">
                <a:solidFill>
                  <a:srgbClr val="990099"/>
                </a:solidFill>
                <a:latin typeface="Times New Roman" panose="02020603050405020304" pitchFamily="18" charset="0"/>
              </a:rPr>
              <a:t> (</a:t>
            </a:r>
            <a:r>
              <a:rPr lang="en-GB" altLang="en-US" sz="1500" i="1">
                <a:solidFill>
                  <a:srgbClr val="990099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500">
                <a:solidFill>
                  <a:srgbClr val="990099"/>
                </a:solidFill>
                <a:latin typeface="Times New Roman" panose="02020603050405020304" pitchFamily="18" charset="0"/>
              </a:rPr>
              <a:t> − 5)(</a:t>
            </a:r>
            <a:r>
              <a:rPr lang="en-GB" altLang="en-US" sz="1500" i="1">
                <a:solidFill>
                  <a:srgbClr val="990099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500">
                <a:solidFill>
                  <a:srgbClr val="990099"/>
                </a:solidFill>
                <a:latin typeface="Times New Roman" panose="02020603050405020304" pitchFamily="18" charset="0"/>
              </a:rPr>
              <a:t> − 1) =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500">
                <a:solidFill>
                  <a:srgbClr val="990099"/>
                </a:solidFill>
                <a:latin typeface="Times New Roman" panose="02020603050405020304" pitchFamily="18" charset="0"/>
              </a:rPr>
              <a:t>		</a:t>
            </a:r>
            <a:r>
              <a:rPr lang="en-GB" altLang="en-US" sz="1500" i="1">
                <a:solidFill>
                  <a:srgbClr val="990099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500">
                <a:solidFill>
                  <a:srgbClr val="990099"/>
                </a:solidFill>
                <a:latin typeface="Times New Roman" panose="02020603050405020304" pitchFamily="18" charset="0"/>
              </a:rPr>
              <a:t> − 5 = 0 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neu</a:t>
            </a:r>
            <a:r>
              <a:rPr lang="en-GB" altLang="en-US" sz="1500">
                <a:solidFill>
                  <a:srgbClr val="990099"/>
                </a:solidFill>
                <a:latin typeface="Times New Roman" panose="02020603050405020304" pitchFamily="18" charset="0"/>
              </a:rPr>
              <a:t> / </a:t>
            </a:r>
            <a:r>
              <a:rPr lang="en-GB" altLang="en-US" sz="15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or</a:t>
            </a:r>
            <a:r>
              <a:rPr lang="en-GB" altLang="en-US" sz="1500">
                <a:solidFill>
                  <a:srgbClr val="990099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500" i="1">
                <a:solidFill>
                  <a:srgbClr val="990099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500">
                <a:solidFill>
                  <a:srgbClr val="990099"/>
                </a:solidFill>
                <a:latin typeface="Times New Roman" panose="02020603050405020304" pitchFamily="18" charset="0"/>
              </a:rPr>
              <a:t> − 1 =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500">
                <a:solidFill>
                  <a:srgbClr val="990099"/>
                </a:solidFill>
                <a:latin typeface="Times New Roman" panose="02020603050405020304" pitchFamily="18" charset="0"/>
              </a:rPr>
              <a:t>		</a:t>
            </a:r>
            <a:r>
              <a:rPr lang="en-GB" altLang="en-US" sz="1500" i="1">
                <a:solidFill>
                  <a:srgbClr val="990099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500">
                <a:solidFill>
                  <a:srgbClr val="990099"/>
                </a:solidFill>
                <a:latin typeface="Times New Roman" panose="02020603050405020304" pitchFamily="18" charset="0"/>
              </a:rPr>
              <a:t> = 5 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neu</a:t>
            </a:r>
            <a:r>
              <a:rPr lang="en-GB" altLang="en-US" sz="1500">
                <a:solidFill>
                  <a:srgbClr val="990099"/>
                </a:solidFill>
                <a:latin typeface="Times New Roman" panose="02020603050405020304" pitchFamily="18" charset="0"/>
              </a:rPr>
              <a:t> / </a:t>
            </a:r>
            <a:r>
              <a:rPr lang="en-GB" altLang="en-US" sz="15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or</a:t>
            </a:r>
            <a:r>
              <a:rPr lang="en-GB" altLang="en-US" sz="1500">
                <a:solidFill>
                  <a:srgbClr val="990099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500" i="1">
                <a:solidFill>
                  <a:srgbClr val="990099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500">
                <a:solidFill>
                  <a:srgbClr val="990099"/>
                </a:solidFill>
                <a:latin typeface="Times New Roman" panose="02020603050405020304" pitchFamily="18" charset="0"/>
              </a:rPr>
              <a:t> =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500">
                <a:solidFill>
                  <a:srgbClr val="990099"/>
                </a:solidFill>
                <a:latin typeface="Times New Roman" panose="02020603050405020304" pitchFamily="18" charset="0"/>
              </a:rPr>
              <a:t>	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	Felly,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rhyngdoriadau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-</a:t>
            </a:r>
            <a:r>
              <a:rPr lang="en-GB" altLang="en-US" sz="1500" i="1">
                <a:solidFill>
                  <a:srgbClr val="0432FF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500" err="1">
                <a:solidFill>
                  <a:srgbClr val="0432FF"/>
                </a:solidFill>
                <a:latin typeface="Times New Roman" panose="02020603050405020304" pitchFamily="18" charset="0"/>
              </a:rPr>
              <a:t>yw</a:t>
            </a:r>
            <a:r>
              <a:rPr lang="en-GB" altLang="en-US" sz="1500">
                <a:solidFill>
                  <a:srgbClr val="0432FF"/>
                </a:solidFill>
                <a:latin typeface="Times New Roman" panose="02020603050405020304" pitchFamily="18" charset="0"/>
              </a:rPr>
              <a:t> 5 ac 1 </a:t>
            </a:r>
            <a:r>
              <a:rPr lang="en-GB" altLang="en-US" sz="1500">
                <a:solidFill>
                  <a:srgbClr val="990099"/>
                </a:solidFill>
                <a:latin typeface="Times New Roman" panose="02020603050405020304" pitchFamily="18" charset="0"/>
              </a:rPr>
              <a:t>/ </a:t>
            </a:r>
            <a:r>
              <a:rPr lang="en-GB" altLang="en-US" sz="15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So the </a:t>
            </a:r>
            <a:r>
              <a:rPr lang="en-GB" altLang="en-US" sz="1500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15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-intercepts are 5 and 1.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500">
              <a:solidFill>
                <a:srgbClr val="99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10B6AD-788D-4954-A939-E765094EFDA4}"/>
              </a:ext>
            </a:extLst>
          </p:cNvPr>
          <p:cNvSpPr txBox="1"/>
          <p:nvPr/>
        </p:nvSpPr>
        <p:spPr>
          <a:xfrm>
            <a:off x="19045" y="6488668"/>
            <a:ext cx="492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D4EEF57-5396-4428-B572-E61AB44373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125575"/>
      </p:ext>
    </p:extLst>
  </p:cSld>
  <p:clrMapOvr>
    <a:masterClrMapping/>
  </p:clrMapOvr>
</p:sld>
</file>

<file path=ppt/theme/theme1.xml><?xml version="1.0" encoding="utf-8"?>
<a:theme xmlns:a="http://schemas.openxmlformats.org/drawingml/2006/main" name="OU Title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U Section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U Layouts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62A6A1D4FCB240979E4B63977B5511" ma:contentTypeVersion="4" ma:contentTypeDescription="Create a new document." ma:contentTypeScope="" ma:versionID="bcf9d3b349509eafdde186bb9262ab86">
  <xsd:schema xmlns:xsd="http://www.w3.org/2001/XMLSchema" xmlns:xs="http://www.w3.org/2001/XMLSchema" xmlns:p="http://schemas.microsoft.com/office/2006/metadata/properties" xmlns:ns2="99135a20-2da9-45a4-9335-cebea946a4fd" targetNamespace="http://schemas.microsoft.com/office/2006/metadata/properties" ma:root="true" ma:fieldsID="7b8fb1a9750195f1a95192dccf755293" ns2:_="">
    <xsd:import namespace="99135a20-2da9-45a4-9335-cebea946a4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35a20-2da9-45a4-9335-cebea946a4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453277-4B9A-41FC-B4BE-6C35DF4D61B3}">
  <ds:schemaRefs>
    <ds:schemaRef ds:uri="99135a20-2da9-45a4-9335-cebea946a4f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0EAC02A-12C0-441F-921B-4D7A475B80F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304E09C-58D3-4308-9C07-90A4ABC1C7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1530</Words>
  <Application>Microsoft Office PowerPoint</Application>
  <PresentationFormat>On-screen Show (4:3)</PresentationFormat>
  <Paragraphs>165</Paragraphs>
  <Slides>18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Cambria Math</vt:lpstr>
      <vt:lpstr>Times New Roman</vt:lpstr>
      <vt:lpstr>OU Title</vt:lpstr>
      <vt:lpstr>OU Section</vt:lpstr>
      <vt:lpstr>OU Layouts</vt:lpstr>
      <vt:lpstr>Welsh-medium tuition in Level 1 Mathematics  Addysgu Mathemateg Lefel 1 trwy gyfrwng y Gymraeg</vt:lpstr>
      <vt:lpstr>In a nutshell…</vt:lpstr>
      <vt:lpstr>Background</vt:lpstr>
      <vt:lpstr>Support</vt:lpstr>
      <vt:lpstr>Teaching details/Manylion addysgu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MU123 Welsh language forum  </vt:lpstr>
      <vt:lpstr>PowerPoint Presentation</vt:lpstr>
      <vt:lpstr>PowerPoint Presentation</vt:lpstr>
      <vt:lpstr>email greetings and signature </vt:lpstr>
      <vt:lpstr>The Future</vt:lpstr>
      <vt:lpstr>Diolch/Thank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Austin</dc:creator>
  <cp:lastModifiedBy>Diane.Ford</cp:lastModifiedBy>
  <cp:revision>2</cp:revision>
  <dcterms:created xsi:type="dcterms:W3CDTF">2017-12-14T14:52:50Z</dcterms:created>
  <dcterms:modified xsi:type="dcterms:W3CDTF">2021-07-12T11:48:00Z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0x0101006762A6A1D4FCB240979E4B63977B5511</vt:lpwstr>
  </property>
</Properties>
</file>