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4"/>
    <p:sldMasterId id="2147483732" r:id="rId5"/>
  </p:sldMasterIdLst>
  <p:notesMasterIdLst>
    <p:notesMasterId r:id="rId8"/>
  </p:notesMasterIdLst>
  <p:sldIdLst>
    <p:sldId id="257" r:id="rId6"/>
    <p:sldId id="39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C5046-08BF-4481-AA57-1BDCEB095217}" v="2" dt="2021-06-24T15:48:27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58C4-08D2-42C8-8AEC-F6E17387A43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DD61C-ECF0-4FC6-A666-1A079BACD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3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DD61C-ECF0-4FC6-A666-1A079BACDC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9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9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6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25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3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79999" y="2880003"/>
            <a:ext cx="7200000" cy="6647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0" y="4222656"/>
            <a:ext cx="72000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66" indent="0" algn="ctr">
              <a:buNone/>
              <a:defRPr sz="2000"/>
            </a:lvl2pPr>
            <a:lvl3pPr marL="914332" indent="0" algn="ctr">
              <a:buNone/>
              <a:defRPr sz="1801"/>
            </a:lvl3pPr>
            <a:lvl4pPr marL="1371496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56668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879999" y="2880002"/>
            <a:ext cx="7200000" cy="6647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0" y="4222656"/>
            <a:ext cx="72000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21724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79999" y="2880002"/>
            <a:ext cx="7200000" cy="6647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0" y="4222656"/>
            <a:ext cx="72000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42699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3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5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0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6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0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4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48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85A694D-A1B4-4FBF-9971-CBAFB3F2556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8FC5C5E-B7D0-4B7A-AE95-688B494CB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0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489" y="2260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en.wikipedia.org/wiki/Bletchley_Park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open.ac.uk/share/5da0d3d6eb" TargetMode="External"/><Relationship Id="rId2" Type="http://schemas.openxmlformats.org/officeDocument/2006/relationships/hyperlink" Target="https://tkbriggs.co.uk/contact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earch.proquest.com/openview/79d332901f768cdc45f0b7950ec8cd6f/1?pq-origsite=gscholar&amp;cbl=18750&amp;diss=y" TargetMode="External"/><Relationship Id="rId4" Type="http://schemas.openxmlformats.org/officeDocument/2006/relationships/hyperlink" Target="https://youtu.be/e8pAajojGV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 descr="Title page">
            <a:extLst>
              <a:ext uri="{FF2B5EF4-FFF2-40B4-BE49-F238E27FC236}">
                <a16:creationId xmlns:a16="http://schemas.microsoft.com/office/drawing/2014/main" id="{732C067D-5EE2-48E0-A15F-A8951AD4A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8305" y="238746"/>
            <a:ext cx="4670677" cy="127280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FFC000"/>
                </a:solidFill>
              </a:rPr>
              <a:t>Are virtual insight visits an effective way of engaging learners? </a:t>
            </a:r>
          </a:p>
        </p:txBody>
      </p:sp>
      <p:sp>
        <p:nvSpPr>
          <p:cNvPr id="8" name="Authors" descr="Open University project team ">
            <a:extLst>
              <a:ext uri="{FF2B5EF4-FFF2-40B4-BE49-F238E27FC236}">
                <a16:creationId xmlns:a16="http://schemas.microsoft.com/office/drawing/2014/main" id="{8F80FA19-EF65-4A94-89EA-1E87513ED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8305" y="1581760"/>
            <a:ext cx="4670677" cy="32174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David.Conway1, Christine.Gardner, Janet.Hughes@open.ac.uk</a:t>
            </a:r>
          </a:p>
        </p:txBody>
      </p:sp>
      <p:sp>
        <p:nvSpPr>
          <p:cNvPr id="9" name="Introduction" descr="Introduction to the project">
            <a:extLst>
              <a:ext uri="{FF2B5EF4-FFF2-40B4-BE49-F238E27FC236}">
                <a16:creationId xmlns:a16="http://schemas.microsoft.com/office/drawing/2014/main" id="{ED24F6F9-5920-41EC-B62D-26B7205DC3ED}"/>
              </a:ext>
            </a:extLst>
          </p:cNvPr>
          <p:cNvSpPr txBox="1"/>
          <p:nvPr/>
        </p:nvSpPr>
        <p:spPr>
          <a:xfrm>
            <a:off x="282057" y="243109"/>
            <a:ext cx="323628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Introduction</a:t>
            </a:r>
          </a:p>
          <a:p>
            <a:r>
              <a:rPr lang="en-GB" sz="1400" b="1" dirty="0">
                <a:solidFill>
                  <a:srgbClr val="F0A12C"/>
                </a:solidFill>
                <a:highlight>
                  <a:srgbClr val="000000"/>
                </a:highlight>
              </a:rPr>
              <a:t>Field trips and insight visits </a:t>
            </a:r>
            <a:r>
              <a:rPr lang="en-GB" sz="1400" b="1" dirty="0"/>
              <a:t>can have wide-ranging benefits to students including: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Reinforcing and expanding upon taught learning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Improving ability to relate theory to practice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Encouraging collaborative learning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Enhancing motivation</a:t>
            </a:r>
          </a:p>
          <a:p>
            <a:r>
              <a:rPr lang="en-GB" sz="1400" b="1" dirty="0"/>
              <a:t>(Chang 2007. Higgins et al 2012. Jakubowski et al 2003. Kali et al 2015. Sachatello-Sawyer et al  2002)</a:t>
            </a:r>
          </a:p>
        </p:txBody>
      </p:sp>
      <p:cxnSp>
        <p:nvCxnSpPr>
          <p:cNvPr id="38" name="Link to benefits" descr="arrow linking to text about benefits">
            <a:extLst>
              <a:ext uri="{FF2B5EF4-FFF2-40B4-BE49-F238E27FC236}">
                <a16:creationId xmlns:a16="http://schemas.microsoft.com/office/drawing/2014/main" id="{FD94D624-C69A-406F-9DCA-DD33264583BF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893991" y="2920765"/>
            <a:ext cx="6207" cy="395312"/>
          </a:xfrm>
          <a:prstGeom prst="straightConnector1">
            <a:avLst/>
          </a:prstGeom>
          <a:ln w="50800">
            <a:solidFill>
              <a:srgbClr val="F0A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enefits" descr="Possible benefits of interactive visits">
            <a:extLst>
              <a:ext uri="{FF2B5EF4-FFF2-40B4-BE49-F238E27FC236}">
                <a16:creationId xmlns:a16="http://schemas.microsoft.com/office/drawing/2014/main" id="{6493C576-4492-4B42-93F6-FFF2A17823CE}"/>
              </a:ext>
            </a:extLst>
          </p:cNvPr>
          <p:cNvSpPr/>
          <p:nvPr/>
        </p:nvSpPr>
        <p:spPr>
          <a:xfrm>
            <a:off x="275850" y="3305456"/>
            <a:ext cx="323628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latin typeface="+mj-lt"/>
              </a:rPr>
              <a:t>Benefits may lead to enhanced student experience, outcomes and employability as well as widening </a:t>
            </a:r>
            <a:r>
              <a:rPr lang="en-GB" sz="1400" b="1">
                <a:latin typeface="+mj-lt"/>
              </a:rPr>
              <a:t>museum participation</a:t>
            </a:r>
            <a:endParaRPr lang="en-GB" sz="1400" b="1" dirty="0">
              <a:latin typeface="+mj-lt"/>
            </a:endParaRPr>
          </a:p>
        </p:txBody>
      </p:sp>
      <p:cxnSp>
        <p:nvCxnSpPr>
          <p:cNvPr id="21" name="Link to questions" descr="arrow linking to text about questions">
            <a:extLst>
              <a:ext uri="{FF2B5EF4-FFF2-40B4-BE49-F238E27FC236}">
                <a16:creationId xmlns:a16="http://schemas.microsoft.com/office/drawing/2014/main" id="{453D8264-AAA5-41A1-A180-8015A8E2173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893991" y="4044120"/>
            <a:ext cx="2069" cy="341377"/>
          </a:xfrm>
          <a:prstGeom prst="straightConnector1">
            <a:avLst/>
          </a:prstGeom>
          <a:ln w="50800">
            <a:solidFill>
              <a:srgbClr val="F0A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Questions" descr="Research questions for the project">
            <a:extLst>
              <a:ext uri="{FF2B5EF4-FFF2-40B4-BE49-F238E27FC236}">
                <a16:creationId xmlns:a16="http://schemas.microsoft.com/office/drawing/2014/main" id="{8575CF19-B723-4AD8-B003-6E1D9DD5F51B}"/>
              </a:ext>
            </a:extLst>
          </p:cNvPr>
          <p:cNvSpPr/>
          <p:nvPr/>
        </p:nvSpPr>
        <p:spPr>
          <a:xfrm>
            <a:off x="282058" y="4385497"/>
            <a:ext cx="322800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i="1" dirty="0"/>
              <a:t>Questions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Can a live </a:t>
            </a:r>
            <a:r>
              <a:rPr lang="en-GB" sz="1400" b="1" u="sng" dirty="0">
                <a:solidFill>
                  <a:srgbClr val="F0A12C"/>
                </a:solidFill>
                <a:highlight>
                  <a:srgbClr val="000000"/>
                </a:highlight>
              </a:rPr>
              <a:t>virtual insight visit </a:t>
            </a:r>
            <a:r>
              <a:rPr lang="en-GB" sz="1400" b="1" dirty="0"/>
              <a:t>to Bletchley Park Museum provide mature distance learners with effective interaction with a real-world environment?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Can interactive virtual insight visits provide mature distance learners with similar benefits to traditional insight visits?</a:t>
            </a:r>
          </a:p>
        </p:txBody>
      </p:sp>
      <p:cxnSp>
        <p:nvCxnSpPr>
          <p:cNvPr id="32" name="Link to caption for images" descr="arrow linking to graphic of interactive visit">
            <a:extLst>
              <a:ext uri="{FF2B5EF4-FFF2-40B4-BE49-F238E27FC236}">
                <a16:creationId xmlns:a16="http://schemas.microsoft.com/office/drawing/2014/main" id="{BDBFA721-2B7D-47B4-81DE-FB3C46B5E2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3514201" y="3923110"/>
            <a:ext cx="1168320" cy="621071"/>
          </a:xfrm>
          <a:prstGeom prst="straightConnector1">
            <a:avLst/>
          </a:prstGeom>
          <a:ln w="50800">
            <a:solidFill>
              <a:srgbClr val="F0A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ption for images" descr="Label for graphic">
            <a:extLst>
              <a:ext uri="{FF2B5EF4-FFF2-40B4-BE49-F238E27FC236}">
                <a16:creationId xmlns:a16="http://schemas.microsoft.com/office/drawing/2014/main" id="{B5DA3BB7-D3C6-4927-BE10-51C7BF7485F3}"/>
              </a:ext>
            </a:extLst>
          </p:cNvPr>
          <p:cNvSpPr txBox="1"/>
          <p:nvPr/>
        </p:nvSpPr>
        <p:spPr>
          <a:xfrm>
            <a:off x="4682521" y="3769221"/>
            <a:ext cx="2555520" cy="307777"/>
          </a:xfrm>
          <a:prstGeom prst="rect">
            <a:avLst/>
          </a:prstGeom>
          <a:solidFill>
            <a:schemeClr val="tx1"/>
          </a:solidFill>
          <a:ln>
            <a:solidFill>
              <a:srgbClr val="F0A12C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F0A12C"/>
                </a:solidFill>
              </a:rPr>
              <a:t>Interactive visit to Bletchley Park</a:t>
            </a:r>
          </a:p>
        </p:txBody>
      </p:sp>
      <p:pic>
        <p:nvPicPr>
          <p:cNvPr id="10" name="Chris and Tom" descr="Webcast hosts Christine Gardner and Tom Briggs talking about the Enigma Machine" title="Chris and Tom">
            <a:extLst>
              <a:ext uri="{FF2B5EF4-FFF2-40B4-BE49-F238E27FC236}">
                <a16:creationId xmlns:a16="http://schemas.microsoft.com/office/drawing/2014/main" id="{1095A63A-2F2B-42BD-954F-91AE1683C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305" y="2049882"/>
            <a:ext cx="2059017" cy="1387086"/>
          </a:xfrm>
          <a:prstGeom prst="rect">
            <a:avLst/>
          </a:prstGeom>
        </p:spPr>
      </p:pic>
      <p:pic>
        <p:nvPicPr>
          <p:cNvPr id="13" name="Enigma machine" descr="Overhead view of Enigma Machine" title="Enigma machine">
            <a:extLst>
              <a:ext uri="{FF2B5EF4-FFF2-40B4-BE49-F238E27FC236}">
                <a16:creationId xmlns:a16="http://schemas.microsoft.com/office/drawing/2014/main" id="{563FE5CE-959C-4ECF-9498-3CD9C4E83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289" y="2053591"/>
            <a:ext cx="2317668" cy="1379668"/>
          </a:xfrm>
          <a:prstGeom prst="rect">
            <a:avLst/>
          </a:prstGeom>
        </p:spPr>
      </p:pic>
      <p:pic>
        <p:nvPicPr>
          <p:cNvPr id="3" name="Interaction question" descr="Example question for visitors to interactively respond to" title="Interaction question">
            <a:extLst>
              <a:ext uri="{FF2B5EF4-FFF2-40B4-BE49-F238E27FC236}">
                <a16:creationId xmlns:a16="http://schemas.microsoft.com/office/drawing/2014/main" id="{FCBA26E1-F9EA-4838-B9AD-70DA39587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305" y="4544181"/>
            <a:ext cx="2242547" cy="1734596"/>
          </a:xfrm>
          <a:prstGeom prst="rect">
            <a:avLst/>
          </a:prstGeom>
        </p:spPr>
      </p:pic>
      <p:pic>
        <p:nvPicPr>
          <p:cNvPr id="19" name="Interaction responses" descr="Example of participant responses to live question" title="Interaction responses">
            <a:extLst>
              <a:ext uri="{FF2B5EF4-FFF2-40B4-BE49-F238E27FC236}">
                <a16:creationId xmlns:a16="http://schemas.microsoft.com/office/drawing/2014/main" id="{59A32007-30D0-4BF1-AC72-18DE83B70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3813" y="4581816"/>
            <a:ext cx="1731659" cy="1696961"/>
          </a:xfrm>
          <a:prstGeom prst="rect">
            <a:avLst/>
          </a:prstGeom>
        </p:spPr>
      </p:pic>
      <p:cxnSp>
        <p:nvCxnSpPr>
          <p:cNvPr id="73" name="Link to results" descr="arrow linking to text about results">
            <a:extLst>
              <a:ext uri="{FF2B5EF4-FFF2-40B4-BE49-F238E27FC236}">
                <a16:creationId xmlns:a16="http://schemas.microsoft.com/office/drawing/2014/main" id="{66811643-E57D-4FE3-BA8E-C79519DDDFF7}"/>
              </a:ext>
            </a:extLst>
          </p:cNvPr>
          <p:cNvCxnSpPr>
            <a:cxnSpLocks/>
            <a:stCxn id="79" idx="3"/>
          </p:cNvCxnSpPr>
          <p:nvPr/>
        </p:nvCxnSpPr>
        <p:spPr>
          <a:xfrm flipV="1">
            <a:off x="7238041" y="3539830"/>
            <a:ext cx="1454185" cy="383280"/>
          </a:xfrm>
          <a:prstGeom prst="straightConnector1">
            <a:avLst/>
          </a:prstGeom>
          <a:ln w="50800">
            <a:solidFill>
              <a:srgbClr val="F0A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sults">
            <a:extLst>
              <a:ext uri="{FF2B5EF4-FFF2-40B4-BE49-F238E27FC236}">
                <a16:creationId xmlns:a16="http://schemas.microsoft.com/office/drawing/2014/main" id="{E7AA7749-6063-4D9B-889E-C97672B27D85}"/>
              </a:ext>
            </a:extLst>
          </p:cNvPr>
          <p:cNvSpPr txBox="1"/>
          <p:nvPr/>
        </p:nvSpPr>
        <p:spPr>
          <a:xfrm>
            <a:off x="8698433" y="2004411"/>
            <a:ext cx="323628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Results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101 students participated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Age: mean (SD) 38±14​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42% of student participants were identified as being in the lowest 50% of the Index of Multiple Deprivation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54% of respondents would find it difficult to attend Bletchley Park Museum in person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100% of respondents said they would attend relevant virtual visits/webcasts in future</a:t>
            </a:r>
          </a:p>
        </p:txBody>
      </p:sp>
      <p:cxnSp>
        <p:nvCxnSpPr>
          <p:cNvPr id="52" name="Link to conclusion" descr="arrow linking to text about conclusion">
            <a:extLst>
              <a:ext uri="{FF2B5EF4-FFF2-40B4-BE49-F238E27FC236}">
                <a16:creationId xmlns:a16="http://schemas.microsoft.com/office/drawing/2014/main" id="{22CC86E8-4DAA-4A0C-803F-BA3F73523844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 flipH="1">
            <a:off x="10310366" y="4682067"/>
            <a:ext cx="6208" cy="771715"/>
          </a:xfrm>
          <a:prstGeom prst="straightConnector1">
            <a:avLst/>
          </a:prstGeom>
          <a:ln w="50800">
            <a:solidFill>
              <a:srgbClr val="F0A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clusion" descr="conclusions of the project">
            <a:extLst>
              <a:ext uri="{FF2B5EF4-FFF2-40B4-BE49-F238E27FC236}">
                <a16:creationId xmlns:a16="http://schemas.microsoft.com/office/drawing/2014/main" id="{4B63E893-A0D5-446C-BFA8-2F18F9A73CD1}"/>
              </a:ext>
            </a:extLst>
          </p:cNvPr>
          <p:cNvSpPr txBox="1"/>
          <p:nvPr/>
        </p:nvSpPr>
        <p:spPr>
          <a:xfrm>
            <a:off x="8692225" y="5453782"/>
            <a:ext cx="323628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Conclusion and recommendations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Results indicate that live interactive visits may be an effective way of engaging distance learners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/>
              <a:t>​Further investigation is required</a:t>
            </a:r>
          </a:p>
        </p:txBody>
      </p:sp>
      <p:pic>
        <p:nvPicPr>
          <p:cNvPr id="7" name="eSTEeM acknowledgement" descr="Acknowledgement to Open University eSTEeM funders ">
            <a:extLst>
              <a:ext uri="{FF2B5EF4-FFF2-40B4-BE49-F238E27FC236}">
                <a16:creationId xmlns:a16="http://schemas.microsoft.com/office/drawing/2014/main" id="{44F56175-0F55-4A44-9F1B-18EAA5DC9E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1976" y="1332190"/>
            <a:ext cx="1650751" cy="496610"/>
          </a:xfrm>
          <a:prstGeom prst="rect">
            <a:avLst/>
          </a:prstGeom>
        </p:spPr>
      </p:pic>
      <p:pic>
        <p:nvPicPr>
          <p:cNvPr id="67" name="QR code" descr="QR code linking to full description of the project" title="QR code">
            <a:extLst>
              <a:ext uri="{FF2B5EF4-FFF2-40B4-BE49-F238E27FC236}">
                <a16:creationId xmlns:a16="http://schemas.microsoft.com/office/drawing/2014/main" id="{0468021E-F99E-4461-B606-1DB9F009B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96" y="290373"/>
            <a:ext cx="695833" cy="695833"/>
          </a:xfrm>
          <a:prstGeom prst="rect">
            <a:avLst/>
          </a:prstGeom>
        </p:spPr>
      </p:pic>
      <p:pic>
        <p:nvPicPr>
          <p:cNvPr id="2" name="OU logo" descr="The Open University logo" title="OU logo">
            <a:extLst>
              <a:ext uri="{FF2B5EF4-FFF2-40B4-BE49-F238E27FC236}">
                <a16:creationId xmlns:a16="http://schemas.microsoft.com/office/drawing/2014/main" id="{04392131-5C5E-46CF-92C5-681D47ADF3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7989" y="244271"/>
            <a:ext cx="1212465" cy="94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19B5A6-820F-49A4-8AA8-65BCDB260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866" y="417025"/>
            <a:ext cx="11486267" cy="664797"/>
          </a:xfrm>
        </p:spPr>
        <p:txBody>
          <a:bodyPr/>
          <a:lstStyle/>
          <a:p>
            <a:r>
              <a:rPr lang="en-GB" dirty="0"/>
              <a:t>Acknowledgements and References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9070E9-6525-4610-9540-AEEC05FF1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866" y="1340060"/>
            <a:ext cx="9469863" cy="4679230"/>
          </a:xfrm>
        </p:spPr>
        <p:txBody>
          <a:bodyPr/>
          <a:lstStyle/>
          <a:p>
            <a:r>
              <a:rPr lang="en-GB" sz="1800" dirty="0"/>
              <a:t>Tom Briggs - </a:t>
            </a:r>
            <a:r>
              <a:rPr lang="en-GB" sz="1800" dirty="0">
                <a:hlinkClick r:id="rId2"/>
              </a:rPr>
              <a:t>https://tkbriggs.co.uk/contact/</a:t>
            </a:r>
            <a:r>
              <a:rPr lang="en-GB" sz="1800" dirty="0"/>
              <a:t> </a:t>
            </a:r>
          </a:p>
          <a:p>
            <a:r>
              <a:rPr lang="en-GB" sz="1800" dirty="0"/>
              <a:t>Kate Travers (Head of Learning, Bletchley Park, 2020)</a:t>
            </a:r>
          </a:p>
          <a:p>
            <a:r>
              <a:rPr lang="en-GB" sz="1800" dirty="0"/>
              <a:t>Bletchley Park Trust</a:t>
            </a:r>
          </a:p>
          <a:p>
            <a:r>
              <a:rPr lang="en-GB" sz="1800" dirty="0"/>
              <a:t>Trevor Collins and Knowledge Media Institute</a:t>
            </a:r>
          </a:p>
          <a:p>
            <a:r>
              <a:rPr lang="en-GB" sz="1800" dirty="0"/>
              <a:t>The </a:t>
            </a:r>
            <a:r>
              <a:rPr lang="en-GB" sz="1800" dirty="0" err="1"/>
              <a:t>eSTEeM</a:t>
            </a:r>
            <a:r>
              <a:rPr lang="en-GB" sz="1800" dirty="0"/>
              <a:t> team at the OU Centre for STEM Pedagogy</a:t>
            </a:r>
          </a:p>
          <a:p>
            <a:r>
              <a:rPr lang="en-GB" sz="1800" dirty="0"/>
              <a:t>A recording of the webcast can be watched here -</a:t>
            </a:r>
            <a:r>
              <a:rPr lang="en-GB" sz="1800" u="sng" dirty="0">
                <a:hlinkClick r:id="rId3"/>
              </a:rPr>
              <a:t>https://player.open.ac.uk/share/5da0d3d6eb</a:t>
            </a:r>
            <a:endParaRPr lang="en-GB" sz="1800" u="sng" dirty="0"/>
          </a:p>
          <a:p>
            <a:r>
              <a:rPr lang="en-GB" sz="1800" dirty="0"/>
              <a:t>A short film detailing our research can be watched here - </a:t>
            </a:r>
            <a:r>
              <a:rPr lang="en-GB" sz="1800" u="sng" dirty="0">
                <a:hlinkClick r:id="rId4"/>
              </a:rPr>
              <a:t>https://youtu.be/e8pAajojGVY</a:t>
            </a:r>
            <a:r>
              <a:rPr lang="en-GB" sz="1800" u="sng" dirty="0"/>
              <a:t> </a:t>
            </a:r>
          </a:p>
          <a:p>
            <a:r>
              <a:rPr lang="en-GB" sz="1100" dirty="0"/>
              <a:t>Chang, </a:t>
            </a:r>
            <a:r>
              <a:rPr lang="en-GB" sz="1100" dirty="0" err="1"/>
              <a:t>Eunjung</a:t>
            </a:r>
            <a:r>
              <a:rPr lang="en-GB" sz="1100" dirty="0"/>
              <a:t> (2007). </a:t>
            </a:r>
            <a:r>
              <a:rPr lang="en-GB" sz="1100" i="1" dirty="0"/>
              <a:t>Making Personal Meaning from a Museum Experience: Undergraduate Students’ Art Learning Experiences at the Indiana University Art Museum. </a:t>
            </a:r>
            <a:r>
              <a:rPr lang="en-GB" sz="1100" dirty="0"/>
              <a:t>PhD Thesis. Indiana University. Available at </a:t>
            </a:r>
            <a:r>
              <a:rPr lang="en-GB" sz="1100" u="sng" dirty="0">
                <a:hlinkClick r:id="rId5"/>
              </a:rPr>
              <a:t>https://search.proquest.com/openview/79d332901f768cdc45f0b7950ec8cd6f/1?pq-origsite=gscholar&amp;cbl=18750&amp;diss=y</a:t>
            </a:r>
            <a:r>
              <a:rPr lang="en-GB" sz="1100" dirty="0"/>
              <a:t> (6/10/2020).</a:t>
            </a:r>
          </a:p>
          <a:p>
            <a:r>
              <a:rPr lang="en-GB" sz="1100" dirty="0"/>
              <a:t>Higgins, Noelle, Dewhurst, Elaine and Watkins, Los. (2012). ‘Field trips and teaching tools in the Law curriculum’. </a:t>
            </a:r>
            <a:r>
              <a:rPr lang="en-GB" sz="1100" i="1" dirty="0"/>
              <a:t>Research in Education. </a:t>
            </a:r>
            <a:r>
              <a:rPr lang="en-GB" sz="1100" dirty="0"/>
              <a:t>88, p102-106.</a:t>
            </a:r>
          </a:p>
          <a:p>
            <a:r>
              <a:rPr lang="en-GB" sz="1100" dirty="0"/>
              <a:t>Jakubowski, Lisa Marie (2003) ‘Beyond book learning: Cultivating the pedagogy of experience through field trips’. </a:t>
            </a:r>
            <a:r>
              <a:rPr lang="en-GB" sz="1100" i="1" dirty="0"/>
              <a:t>Journal of Experiential Education</a:t>
            </a:r>
            <a:r>
              <a:rPr lang="en-GB" sz="1100" dirty="0"/>
              <a:t>. 26 (1), pp 24-33. </a:t>
            </a:r>
          </a:p>
          <a:p>
            <a:r>
              <a:rPr lang="en-GB" sz="1100" dirty="0"/>
              <a:t>Y. Kali, O. </a:t>
            </a:r>
            <a:r>
              <a:rPr lang="en-GB" sz="1100" dirty="0" err="1"/>
              <a:t>Sagy</a:t>
            </a:r>
            <a:r>
              <a:rPr lang="en-GB" sz="1100" dirty="0"/>
              <a:t>, T. </a:t>
            </a:r>
            <a:r>
              <a:rPr lang="en-GB" sz="1100" dirty="0" err="1"/>
              <a:t>Kuflik</a:t>
            </a:r>
            <a:r>
              <a:rPr lang="en-GB" sz="1100" dirty="0"/>
              <a:t>, O. </a:t>
            </a:r>
            <a:r>
              <a:rPr lang="en-GB" sz="1100" dirty="0" err="1"/>
              <a:t>Mogilevsky</a:t>
            </a:r>
            <a:r>
              <a:rPr lang="en-GB" sz="1100" dirty="0"/>
              <a:t> and E. </a:t>
            </a:r>
            <a:r>
              <a:rPr lang="en-GB" sz="1100" dirty="0" err="1"/>
              <a:t>Maayan</a:t>
            </a:r>
            <a:r>
              <a:rPr lang="en-GB" sz="1100" dirty="0"/>
              <a:t>-Fanar. (2015) ‘Harnessing Technology for Promoting Undergraduate Art Education: A Novel Model that Streamlines Learning between Classroom, Museum, and Home’. in IEEE Transactions on Learning Technologies, vol. 8, no. 1, pp. 5-17, 1.</a:t>
            </a:r>
          </a:p>
          <a:p>
            <a:r>
              <a:rPr lang="en-GB" sz="1100" dirty="0"/>
              <a:t>Sachatello-Sawyer, B., </a:t>
            </a:r>
            <a:r>
              <a:rPr lang="en-GB" sz="1100" dirty="0" err="1"/>
              <a:t>Fellenz</a:t>
            </a:r>
            <a:r>
              <a:rPr lang="en-GB" sz="1100" dirty="0"/>
              <a:t>, R. A., Burton, H., </a:t>
            </a:r>
            <a:r>
              <a:rPr lang="en-GB" sz="1100" dirty="0" err="1"/>
              <a:t>Gittings</a:t>
            </a:r>
            <a:r>
              <a:rPr lang="en-GB" sz="1100" dirty="0"/>
              <a:t>-Carlson, L., Lewis-Mahony, J., &amp; </a:t>
            </a:r>
            <a:r>
              <a:rPr lang="en-GB" sz="1100" dirty="0" err="1"/>
              <a:t>Woolbaugh</a:t>
            </a:r>
            <a:r>
              <a:rPr lang="en-GB" sz="1100" dirty="0"/>
              <a:t>, W. (2002). Adult museum programs. Walnut Creek: Altamira.</a:t>
            </a:r>
          </a:p>
        </p:txBody>
      </p:sp>
    </p:spTree>
    <p:extLst>
      <p:ext uri="{BB962C8B-B14F-4D97-AF65-F5344CB8AC3E}">
        <p14:creationId xmlns:p14="http://schemas.microsoft.com/office/powerpoint/2010/main" val="19592583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2_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21F96F1C7164281D6B51EE065119F" ma:contentTypeVersion="12" ma:contentTypeDescription="Create a new document." ma:contentTypeScope="" ma:versionID="c382c7e002732b773ed7d998067e67f0">
  <xsd:schema xmlns:xsd="http://www.w3.org/2001/XMLSchema" xmlns:xs="http://www.w3.org/2001/XMLSchema" xmlns:p="http://schemas.microsoft.com/office/2006/metadata/properties" xmlns:ns2="3e77282f-4bd5-4cd3-bacd-ac7d2b7a49e9" xmlns:ns3="4992d3cf-b29d-4b75-8a85-4fb5c7b8fcb5" targetNamespace="http://schemas.microsoft.com/office/2006/metadata/properties" ma:root="true" ma:fieldsID="417f41c4ad9ecd688b46f22ea2d8d14b" ns2:_="" ns3:_="">
    <xsd:import namespace="3e77282f-4bd5-4cd3-bacd-ac7d2b7a49e9"/>
    <xsd:import namespace="4992d3cf-b29d-4b75-8a85-4fb5c7b8f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7282f-4bd5-4cd3-bacd-ac7d2b7a4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2d3cf-b29d-4b75-8a85-4fb5c7b8fcb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992d3cf-b29d-4b75-8a85-4fb5c7b8fcb5">
      <UserInfo>
        <DisplayName>Janet.Hughes</DisplayName>
        <AccountId>11</AccountId>
        <AccountType/>
      </UserInfo>
      <UserInfo>
        <DisplayName>C.F.Gardner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FACB832-30CA-4CFE-A396-C2E470D8D9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12902-CB42-4FB6-9FC9-B5211FEF3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77282f-4bd5-4cd3-bacd-ac7d2b7a49e9"/>
    <ds:schemaRef ds:uri="4992d3cf-b29d-4b75-8a85-4fb5c7b8f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9C33AB-DF71-431C-81DC-7829469BA118}">
  <ds:schemaRefs>
    <ds:schemaRef ds:uri="3e77282f-4bd5-4cd3-bacd-ac7d2b7a49e9"/>
    <ds:schemaRef ds:uri="http://purl.org/dc/elements/1.1/"/>
    <ds:schemaRef ds:uri="http://schemas.microsoft.com/office/2006/metadata/properties"/>
    <ds:schemaRef ds:uri="http://purl.org/dc/terms/"/>
    <ds:schemaRef ds:uri="4992d3cf-b29d-4b75-8a85-4fb5c7b8fcb5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0</TotalTime>
  <Words>556</Words>
  <Application>Microsoft Office PowerPoint</Application>
  <PresentationFormat>Widescreen</PresentationFormat>
  <Paragraphs>37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Metropolitan</vt:lpstr>
      <vt:lpstr>2_OU Title</vt:lpstr>
      <vt:lpstr>Are virtual insight visits an effective way of engaging learners? </vt:lpstr>
      <vt:lpstr>Acknowledgements and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virtual insight visits an effective way of engaging learners?</dc:title>
  <dc:creator/>
  <cp:lastModifiedBy/>
  <cp:revision>1</cp:revision>
  <dcterms:created xsi:type="dcterms:W3CDTF">2020-04-24T06:29:24Z</dcterms:created>
  <dcterms:modified xsi:type="dcterms:W3CDTF">2021-06-24T15:48:32Z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0x0101000A621F96F1C7164281D6B51EE065119F</vt:lpwstr>
  </property>
</Properties>
</file>