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  <p:sldMasterId id="2147483667" r:id="rId3"/>
  </p:sldMasterIdLst>
  <p:notesMasterIdLst>
    <p:notesMasterId r:id="rId26"/>
  </p:notesMasterIdLst>
  <p:sldIdLst>
    <p:sldId id="319" r:id="rId4"/>
    <p:sldId id="533" r:id="rId5"/>
    <p:sldId id="559" r:id="rId6"/>
    <p:sldId id="371" r:id="rId7"/>
    <p:sldId id="556" r:id="rId8"/>
    <p:sldId id="555" r:id="rId9"/>
    <p:sldId id="307" r:id="rId10"/>
    <p:sldId id="281" r:id="rId11"/>
    <p:sldId id="287" r:id="rId12"/>
    <p:sldId id="306" r:id="rId13"/>
    <p:sldId id="540" r:id="rId14"/>
    <p:sldId id="551" r:id="rId15"/>
    <p:sldId id="550" r:id="rId16"/>
    <p:sldId id="537" r:id="rId17"/>
    <p:sldId id="316" r:id="rId18"/>
    <p:sldId id="535" r:id="rId19"/>
    <p:sldId id="539" r:id="rId20"/>
    <p:sldId id="536" r:id="rId21"/>
    <p:sldId id="546" r:id="rId22"/>
    <p:sldId id="544" r:id="rId23"/>
    <p:sldId id="560" r:id="rId24"/>
    <p:sldId id="55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9B69E-A966-4C60-8CE7-B254E3521CF5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4E4AE-2677-4E0A-A502-053EF03F4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21150" cy="3090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23C468B-F2B3-4246-89D4-A8EC2865B1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0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21150" cy="3090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23C468B-F2B3-4246-89D4-A8EC2865B1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21150" cy="3090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23C468B-F2B3-4246-89D4-A8EC2865B1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3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51B943-E6E1-48F6-B811-8D9A7977D8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B6DA54-71CA-48A5-B3CD-D2321285AC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8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CE899DC-EEB7-4FE9-99EC-B6BA0FB3458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7850" y="2243138"/>
            <a:ext cx="3916363" cy="402748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74507D58-4B62-42B4-946E-AC191B8C8E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0" y="2234782"/>
            <a:ext cx="3889375" cy="4027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548AB-1A41-4C06-B3F6-882FE01A82ED}"/>
              </a:ext>
            </a:extLst>
          </p:cNvPr>
          <p:cNvSpPr txBox="1"/>
          <p:nvPr userDrawn="1"/>
        </p:nvSpPr>
        <p:spPr>
          <a:xfrm>
            <a:off x="7591244" y="6425249"/>
            <a:ext cx="992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25/06/2021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FD19CB-E5DD-4EB0-A648-B1B63B8A7ED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850" y="6440578"/>
            <a:ext cx="7246879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3849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E2B1EA2-8522-4C4B-B7A9-BEF931B2B4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968" y="2243138"/>
            <a:ext cx="7883407" cy="4019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51539-4EDC-4E36-A4D9-AF94C23958A5}"/>
              </a:ext>
            </a:extLst>
          </p:cNvPr>
          <p:cNvSpPr txBox="1"/>
          <p:nvPr userDrawn="1"/>
        </p:nvSpPr>
        <p:spPr>
          <a:xfrm>
            <a:off x="7591244" y="6425249"/>
            <a:ext cx="992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25/06/2021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0F4C93-6DA7-4D8C-9677-1ABFD64DBB3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968" y="6440578"/>
            <a:ext cx="7246761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F983CE-7E17-4509-ACDC-24E516927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8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667249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2667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2217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51B943-E6E1-48F6-B811-8D9A7977D8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B6DA54-71CA-48A5-B3CD-D2321285AC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8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CE899DC-EEB7-4FE9-99EC-B6BA0FB3458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7850" y="2243138"/>
            <a:ext cx="3916363" cy="402748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74507D58-4B62-42B4-946E-AC191B8C8E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0" y="2234782"/>
            <a:ext cx="3889375" cy="4027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548AB-1A41-4C06-B3F6-882FE01A82ED}"/>
              </a:ext>
            </a:extLst>
          </p:cNvPr>
          <p:cNvSpPr txBox="1"/>
          <p:nvPr userDrawn="1"/>
        </p:nvSpPr>
        <p:spPr>
          <a:xfrm>
            <a:off x="7591244" y="6425249"/>
            <a:ext cx="992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25/06/2021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FD19CB-E5DD-4EB0-A648-B1B63B8A7ED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850" y="6440578"/>
            <a:ext cx="7246879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826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doi.org/10.5334/jime.529" TargetMode="External"/><Relationship Id="rId7" Type="http://schemas.openxmlformats.org/officeDocument/2006/relationships/hyperlink" Target="https://twitter.com/lesleyboyd" TargetMode="External"/><Relationship Id="rId2" Type="http://schemas.openxmlformats.org/officeDocument/2006/relationships/hyperlink" Target="https://doi.org/10.1177/0170840614530916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lesley.boyd@open.ac.uk" TargetMode="External"/><Relationship Id="rId5" Type="http://schemas.openxmlformats.org/officeDocument/2006/relationships/hyperlink" Target="https://www.open.edu/openlearn/education-development/learning/teaching-and-learning-tricky-topics/content-section-0?active-tab=description-tab" TargetMode="External"/><Relationship Id="rId4" Type="http://schemas.openxmlformats.org/officeDocument/2006/relationships/hyperlink" Target="https://doi.org/10.1177/2050312118822927" TargetMode="Externa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707" y="623788"/>
            <a:ext cx="7860963" cy="4404283"/>
          </a:xfrm>
        </p:spPr>
        <p:txBody>
          <a:bodyPr/>
          <a:lstStyle/>
          <a:p>
            <a:r>
              <a:rPr lang="en-GB" dirty="0"/>
              <a:t>Using learning networks and learning analytics to drive module improvements OU STEM: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 practical and conceptual journey</a:t>
            </a:r>
            <a:br>
              <a:rPr lang="en-GB" sz="4000" dirty="0"/>
            </a:br>
            <a:br>
              <a:rPr lang="en-GB" sz="4000" dirty="0"/>
            </a:br>
            <a:br>
              <a:rPr lang="en-GB" sz="2000" b="0" dirty="0"/>
            </a:br>
            <a:br>
              <a:rPr lang="en-GB" sz="2000" b="0" dirty="0"/>
            </a:br>
            <a:br>
              <a:rPr lang="en-GB" sz="2000" b="0" dirty="0"/>
            </a:br>
            <a:br>
              <a:rPr lang="en-GB" sz="2000" b="0" dirty="0"/>
            </a:br>
            <a:r>
              <a:rPr lang="en-GB" sz="1800" b="0" dirty="0" err="1"/>
              <a:t>eSTEeM</a:t>
            </a:r>
            <a:r>
              <a:rPr lang="en-GB" sz="1800" b="0" dirty="0"/>
              <a:t> project co-leader with Rob Janes, LHCS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514" y="5765181"/>
            <a:ext cx="3025327" cy="626838"/>
          </a:xfrm>
        </p:spPr>
        <p:txBody>
          <a:bodyPr/>
          <a:lstStyle/>
          <a:p>
            <a:r>
              <a:rPr lang="en-GB" b="1" dirty="0"/>
              <a:t>10</a:t>
            </a:r>
            <a:r>
              <a:rPr lang="en-GB" b="1" baseline="30000" dirty="0"/>
              <a:t>th</a:t>
            </a:r>
            <a:r>
              <a:rPr lang="en-GB" b="1" dirty="0"/>
              <a:t> </a:t>
            </a:r>
            <a:r>
              <a:rPr lang="en-GB" b="1" dirty="0" err="1"/>
              <a:t>eSTEeM</a:t>
            </a:r>
            <a:r>
              <a:rPr lang="en-GB" b="1" dirty="0"/>
              <a:t> conference </a:t>
            </a:r>
          </a:p>
          <a:p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July 2021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C23BA65-BB89-4BF6-AFDA-D7FB7D7AD771}"/>
              </a:ext>
            </a:extLst>
          </p:cNvPr>
          <p:cNvSpPr txBox="1">
            <a:spLocks/>
          </p:cNvSpPr>
          <p:nvPr/>
        </p:nvSpPr>
        <p:spPr>
          <a:xfrm>
            <a:off x="792707" y="3576620"/>
            <a:ext cx="395960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Lesley Boyd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PhD researcher (final year)</a:t>
            </a:r>
            <a:br>
              <a:rPr lang="en-GB" dirty="0"/>
            </a:br>
            <a:r>
              <a:rPr lang="en-GB" dirty="0"/>
              <a:t>Institute of Educational Technology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1E82C-A294-4F2E-AB94-8A03710A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880" y="5608810"/>
            <a:ext cx="1172933" cy="93957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C4E89D6-4E1B-4CB8-8B24-4ABAA601E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06" y="5690005"/>
            <a:ext cx="2554756" cy="7771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4876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6438F-F79C-47EC-AD73-7086AA7F8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7567" y="374115"/>
            <a:ext cx="7486878" cy="514527"/>
          </a:xfrm>
        </p:spPr>
        <p:txBody>
          <a:bodyPr/>
          <a:lstStyle/>
          <a:p>
            <a:r>
              <a:rPr lang="en-GB" dirty="0">
                <a:solidFill>
                  <a:srgbClr val="00B7B2"/>
                </a:solidFill>
              </a:rPr>
              <a:t>Learning design analytics: ‘Vis 3’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684" y="5720532"/>
            <a:ext cx="7487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The three visualisations discussed with tutors were: </a:t>
            </a:r>
          </a:p>
          <a:p>
            <a:pPr marL="342900" indent="-342900">
              <a:buAutoNum type="arabicParenR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expected student workload by activity type (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</a:rPr>
              <a:t>Conole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, 2012)</a:t>
            </a:r>
          </a:p>
          <a:p>
            <a:pPr marL="342900" indent="-342900">
              <a:buAutoNum type="arabicParenR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comparison of expected student workload and module team advised workload per week</a:t>
            </a:r>
          </a:p>
          <a:p>
            <a:pPr marL="342900" indent="-342900">
              <a:buAutoNum type="arabicParenR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comparison of expected student workload by activity type and average VLE engagement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5" y="1119792"/>
            <a:ext cx="8459381" cy="4620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42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464267"/>
            <a:ext cx="7246761" cy="881332"/>
          </a:xfrm>
        </p:spPr>
        <p:txBody>
          <a:bodyPr/>
          <a:lstStyle/>
          <a:p>
            <a:r>
              <a:rPr lang="en-GB" dirty="0">
                <a:solidFill>
                  <a:srgbClr val="E5007D"/>
                </a:solidFill>
              </a:rPr>
              <a:t>Student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126DB-D1E1-445E-81BC-49859977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91" y="1446496"/>
            <a:ext cx="6440576" cy="3343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78D33C-D1E9-4888-96CA-ACCE9D0326F9}"/>
              </a:ext>
            </a:extLst>
          </p:cNvPr>
          <p:cNvSpPr txBox="1"/>
          <p:nvPr/>
        </p:nvSpPr>
        <p:spPr>
          <a:xfrm>
            <a:off x="1557374" y="4998952"/>
            <a:ext cx="60292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Example free text responses to the RTSF before Block 10 Module S 19J</a:t>
            </a:r>
          </a:p>
        </p:txBody>
      </p:sp>
    </p:spTree>
    <p:extLst>
      <p:ext uri="{BB962C8B-B14F-4D97-AF65-F5344CB8AC3E}">
        <p14:creationId xmlns:p14="http://schemas.microsoft.com/office/powerpoint/2010/main" val="112058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7968" y="1060316"/>
            <a:ext cx="8102392" cy="5642702"/>
          </a:xfrm>
        </p:spPr>
        <p:txBody>
          <a:bodyPr/>
          <a:lstStyle/>
          <a:p>
            <a:pPr algn="l"/>
            <a:r>
              <a:rPr lang="en-GB" sz="1600" dirty="0">
                <a:solidFill>
                  <a:srgbClr val="1E4B9B"/>
                </a:solidFill>
              </a:rPr>
              <a:t>Tutor personal reflections:</a:t>
            </a: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‘Yes, I participated in the Tricky Topics Workshop and discussions. I found the workshop and discussion a helpful reflective process and an insight into S215 as a whole (from the Module Team, combined AL and analytics perspective), I also found the process collaborative and felt supported in terms of being listened to as an individual and part of the AL team and with the AL suggestions being actioned’. 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E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 reflections:</a:t>
            </a:r>
          </a:p>
          <a:p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‘The signposting through some Block were a great idea and it was helpful to be able to direct students to the videos. I know that both of these interventions were used by my students’.</a:t>
            </a:r>
          </a:p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‘Overall I think that it will have helped in the development of S215 and the forward planning for the course’.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E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Reflections on wider transferability:</a:t>
            </a:r>
            <a:endParaRPr lang="en-GB" sz="1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….. ‘I felt ALs, the face of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tuition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 students, were listened to and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involved in the problem-identification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problem-solving process </a:t>
            </a:r>
            <a:r>
              <a:rPr lang="en-GB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[…..] -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welcome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collaborative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process that is perhaps missing on other modules’ …..</a:t>
            </a:r>
          </a:p>
          <a:p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‘I was pleased to be involved and felt part of the 'course team' even though that is not strictly true! The approach taken was inclusive and 'open minded’. </a:t>
            </a:r>
          </a:p>
          <a:p>
            <a:r>
              <a:rPr lang="en-GB" dirty="0">
                <a:solidFill>
                  <a:srgbClr val="1E4B9B"/>
                </a:solidFill>
              </a:rPr>
              <a:t>Any other comments?</a:t>
            </a:r>
          </a:p>
          <a:p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‘A good project that I found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beneficial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participate in, and perhaps more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significantly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found being kept up to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date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the project and seeing discussions during the workshop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implemented and of use to students, welcome’.</a:t>
            </a:r>
          </a:p>
          <a:p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‘I think the signposting materials could be useful in future module production as well’ …..</a:t>
            </a:r>
          </a:p>
          <a:p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‘As I write this I wonder if we should have an overall signposting document for tutors’ …..</a:t>
            </a:r>
            <a:endParaRPr lang="en-GB" dirty="0">
              <a:solidFill>
                <a:srgbClr val="1E4B9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6438F-F79C-47EC-AD73-7086AA7F8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533606"/>
            <a:ext cx="7123598" cy="669074"/>
          </a:xfrm>
        </p:spPr>
        <p:txBody>
          <a:bodyPr/>
          <a:lstStyle/>
          <a:p>
            <a:r>
              <a:rPr lang="en-GB" dirty="0">
                <a:solidFill>
                  <a:srgbClr val="00B7B2"/>
                </a:solidFill>
              </a:rPr>
              <a:t>Evaluation: feedback examples</a:t>
            </a:r>
          </a:p>
        </p:txBody>
      </p:sp>
    </p:spTree>
    <p:extLst>
      <p:ext uri="{BB962C8B-B14F-4D97-AF65-F5344CB8AC3E}">
        <p14:creationId xmlns:p14="http://schemas.microsoft.com/office/powerpoint/2010/main" val="141076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7968" y="1283485"/>
            <a:ext cx="8102392" cy="4876853"/>
          </a:xfrm>
        </p:spPr>
        <p:txBody>
          <a:bodyPr/>
          <a:lstStyle/>
          <a:p>
            <a:r>
              <a:rPr lang="en-GB" sz="1600" dirty="0">
                <a:solidFill>
                  <a:srgbClr val="1E4B9B"/>
                </a:solidFill>
              </a:rPr>
              <a:t>Three key aspects to take away from the evaluation feedback are: </a:t>
            </a:r>
          </a:p>
          <a:p>
            <a:endParaRPr lang="en-GB" sz="1600" dirty="0">
              <a:solidFill>
                <a:srgbClr val="1E4B9B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1600" dirty="0">
                <a:solidFill>
                  <a:srgbClr val="1E4B9B"/>
                </a:solidFill>
              </a:rPr>
              <a:t>the ‘signposting’ materials and the Tricky Topics videos were evaluated as helpful interventions for S215. A further suggestion put forward is the production of an overall signposting document for tutors, to facilitate ongoing targeted and co-ordinated tutor support for ‘struggling’ students using the signposting materials. 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600" dirty="0">
                <a:solidFill>
                  <a:srgbClr val="1E4B9B"/>
                </a:solidFill>
              </a:rPr>
              <a:t>tutors welcomed being a part of the collaborative and equitable discussion and problem-solving process followed in the project. They reported both the Tricky Topics and learning design analytics workshops to be very useful. They appreciated being a closer part of the team, being listened to, and being part of formulating and implementing solutions.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600" dirty="0">
                <a:solidFill>
                  <a:srgbClr val="1E4B9B"/>
                </a:solidFill>
              </a:rPr>
              <a:t>there was a perception that more could be done, and that perhaps the project would yield further impact and benefit by continuing. This would harness the collaborative process as a more routine way of working in S215, and potentially provide a model for other modules. The signposting intervention is already of interest to S112.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6438F-F79C-47EC-AD73-7086AA7F8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533606"/>
            <a:ext cx="7123598" cy="669074"/>
          </a:xfrm>
        </p:spPr>
        <p:txBody>
          <a:bodyPr/>
          <a:lstStyle/>
          <a:p>
            <a:r>
              <a:rPr lang="en-GB" dirty="0">
                <a:solidFill>
                  <a:srgbClr val="00B7B2"/>
                </a:solidFill>
              </a:rPr>
              <a:t>Overall evaluation</a:t>
            </a:r>
          </a:p>
        </p:txBody>
      </p:sp>
    </p:spTree>
    <p:extLst>
      <p:ext uri="{BB962C8B-B14F-4D97-AF65-F5344CB8AC3E}">
        <p14:creationId xmlns:p14="http://schemas.microsoft.com/office/powerpoint/2010/main" val="211827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614" y="273094"/>
            <a:ext cx="7246761" cy="881332"/>
          </a:xfrm>
        </p:spPr>
        <p:txBody>
          <a:bodyPr/>
          <a:lstStyle/>
          <a:p>
            <a:r>
              <a:rPr lang="en-GB" sz="3600" dirty="0">
                <a:solidFill>
                  <a:srgbClr val="E5007D"/>
                </a:solidFill>
              </a:rPr>
              <a:t>Impact for ‘Module S’ </a:t>
            </a:r>
            <a:r>
              <a:rPr lang="en-GB" sz="2800" dirty="0">
                <a:solidFill>
                  <a:srgbClr val="E5007D"/>
                </a:solidFill>
              </a:rPr>
              <a:t>(S215)</a:t>
            </a:r>
          </a:p>
          <a:p>
            <a:r>
              <a:rPr lang="en-GB" sz="3600" dirty="0"/>
              <a:t> </a:t>
            </a:r>
            <a:endParaRPr lang="en-GB" dirty="0">
              <a:solidFill>
                <a:srgbClr val="E5007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AE810-EEFD-4B0D-981E-F5A5B6A52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93" y="867251"/>
            <a:ext cx="4212181" cy="58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4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464267"/>
            <a:ext cx="7246761" cy="881332"/>
          </a:xfrm>
        </p:spPr>
        <p:txBody>
          <a:bodyPr/>
          <a:lstStyle/>
          <a:p>
            <a:r>
              <a:rPr lang="en-GB" dirty="0">
                <a:solidFill>
                  <a:srgbClr val="E5007D"/>
                </a:solidFill>
              </a:rPr>
              <a:t>The path to conceptualising …..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7"/>
          </p:nvPr>
        </p:nvSpPr>
        <p:spPr>
          <a:xfrm>
            <a:off x="281636" y="6170122"/>
            <a:ext cx="7696294" cy="481002"/>
          </a:xfrm>
        </p:spPr>
        <p:txBody>
          <a:bodyPr/>
          <a:lstStyle/>
          <a:p>
            <a:pPr algn="l"/>
            <a:r>
              <a:rPr lang="en-GB" sz="1400" dirty="0">
                <a:solidFill>
                  <a:schemeClr val="tx1"/>
                </a:solidFill>
              </a:rPr>
              <a:t>Two years of qualitative feedback from the 2017 and 2018 learning network discussion forums, was then represented for both years in an interactive spreadsheet to organise the evidence.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68" y="1092122"/>
            <a:ext cx="7581900" cy="4962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91852-331F-42E9-A4DD-FBCB26848D60}"/>
              </a:ext>
            </a:extLst>
          </p:cNvPr>
          <p:cNvSpPr txBox="1"/>
          <p:nvPr/>
        </p:nvSpPr>
        <p:spPr>
          <a:xfrm>
            <a:off x="0" y="6642556"/>
            <a:ext cx="1404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Lesley Boyd, 2021</a:t>
            </a:r>
          </a:p>
        </p:txBody>
      </p:sp>
    </p:spTree>
    <p:extLst>
      <p:ext uri="{BB962C8B-B14F-4D97-AF65-F5344CB8AC3E}">
        <p14:creationId xmlns:p14="http://schemas.microsoft.com/office/powerpoint/2010/main" val="369944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C062D76-7A26-4F50-971C-05BBBACC0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1" y="0"/>
            <a:ext cx="541361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90D00-8753-42FC-883E-F5952996853D}"/>
              </a:ext>
            </a:extLst>
          </p:cNvPr>
          <p:cNvSpPr txBox="1"/>
          <p:nvPr/>
        </p:nvSpPr>
        <p:spPr>
          <a:xfrm>
            <a:off x="0" y="6642556"/>
            <a:ext cx="1404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Lesley Boyd, 2021</a:t>
            </a:r>
          </a:p>
        </p:txBody>
      </p:sp>
    </p:spTree>
    <p:extLst>
      <p:ext uri="{BB962C8B-B14F-4D97-AF65-F5344CB8AC3E}">
        <p14:creationId xmlns:p14="http://schemas.microsoft.com/office/powerpoint/2010/main" val="44491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6543" y="464267"/>
            <a:ext cx="7246761" cy="881332"/>
          </a:xfrm>
        </p:spPr>
        <p:txBody>
          <a:bodyPr/>
          <a:lstStyle/>
          <a:p>
            <a:r>
              <a:rPr lang="en-GB" dirty="0">
                <a:solidFill>
                  <a:srgbClr val="E5007D"/>
                </a:solidFill>
              </a:rPr>
              <a:t>New conceptual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D9992-DCBD-41D4-ACA2-7CD8752E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32" y="1242242"/>
            <a:ext cx="2959632" cy="4373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F8348-C110-4673-B259-0B87512F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600" y="6009652"/>
            <a:ext cx="2036240" cy="384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A33A4-ECBD-4F62-BD84-13B8C9B17433}"/>
              </a:ext>
            </a:extLst>
          </p:cNvPr>
          <p:cNvSpPr txBox="1"/>
          <p:nvPr/>
        </p:nvSpPr>
        <p:spPr>
          <a:xfrm>
            <a:off x="0" y="6642556"/>
            <a:ext cx="1404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Lesley Boyd, 2021</a:t>
            </a:r>
          </a:p>
        </p:txBody>
      </p:sp>
    </p:spTree>
    <p:extLst>
      <p:ext uri="{BB962C8B-B14F-4D97-AF65-F5344CB8AC3E}">
        <p14:creationId xmlns:p14="http://schemas.microsoft.com/office/powerpoint/2010/main" val="261477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464267"/>
            <a:ext cx="7246761" cy="881332"/>
          </a:xfrm>
        </p:spPr>
        <p:txBody>
          <a:bodyPr/>
          <a:lstStyle/>
          <a:p>
            <a:r>
              <a:rPr lang="en-GB" dirty="0">
                <a:solidFill>
                  <a:srgbClr val="E5007D"/>
                </a:solidFill>
              </a:rPr>
              <a:t>New conceptual framework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7"/>
          </p:nvPr>
        </p:nvSpPr>
        <p:spPr>
          <a:xfrm>
            <a:off x="3255652" y="6381169"/>
            <a:ext cx="1710631" cy="356513"/>
          </a:xfrm>
        </p:spPr>
        <p:txBody>
          <a:bodyPr/>
          <a:lstStyle/>
          <a:p>
            <a:pPr algn="l"/>
            <a:r>
              <a:rPr lang="en-GB" sz="1400" dirty="0">
                <a:solidFill>
                  <a:schemeClr val="tx1"/>
                </a:solidFill>
              </a:rPr>
              <a:t>ULTIMATE graffiti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86753-1F44-4387-A480-B3821CD9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344" y="1096005"/>
            <a:ext cx="3803565" cy="5074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49372-4EB8-4C56-8109-231AE3A22B8B}"/>
              </a:ext>
            </a:extLst>
          </p:cNvPr>
          <p:cNvSpPr txBox="1"/>
          <p:nvPr/>
        </p:nvSpPr>
        <p:spPr>
          <a:xfrm>
            <a:off x="0" y="6642556"/>
            <a:ext cx="1404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Lesley Boyd, 2021</a:t>
            </a:r>
          </a:p>
        </p:txBody>
      </p:sp>
    </p:spTree>
    <p:extLst>
      <p:ext uri="{BB962C8B-B14F-4D97-AF65-F5344CB8AC3E}">
        <p14:creationId xmlns:p14="http://schemas.microsoft.com/office/powerpoint/2010/main" val="3647923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102FA95-0E35-47E7-A918-D7EC98A25C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1378" y="264967"/>
            <a:ext cx="7764648" cy="881332"/>
          </a:xfrm>
        </p:spPr>
        <p:txBody>
          <a:bodyPr/>
          <a:lstStyle/>
          <a:p>
            <a:r>
              <a:rPr lang="en-GB" dirty="0">
                <a:solidFill>
                  <a:srgbClr val="E5007D"/>
                </a:solidFill>
              </a:rPr>
              <a:t>Organisational learning mechanisms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0AE63-309B-426E-B712-44F81AD03720}"/>
              </a:ext>
            </a:extLst>
          </p:cNvPr>
          <p:cNvSpPr txBox="1"/>
          <p:nvPr/>
        </p:nvSpPr>
        <p:spPr>
          <a:xfrm>
            <a:off x="2001449" y="6187585"/>
            <a:ext cx="5141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Integration of cognitive, structural and procedural OLMs in a distance learning design and delivery context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D01F6A-60F2-4844-897C-AD53F5AA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9" y="993987"/>
            <a:ext cx="8962622" cy="5041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66E14-C050-4A25-8E35-0B2478FF579D}"/>
              </a:ext>
            </a:extLst>
          </p:cNvPr>
          <p:cNvSpPr txBox="1"/>
          <p:nvPr/>
        </p:nvSpPr>
        <p:spPr>
          <a:xfrm>
            <a:off x="0" y="6642556"/>
            <a:ext cx="1404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Lesley Boyd, 2021</a:t>
            </a:r>
          </a:p>
        </p:txBody>
      </p:sp>
    </p:spTree>
    <p:extLst>
      <p:ext uri="{BB962C8B-B14F-4D97-AF65-F5344CB8AC3E}">
        <p14:creationId xmlns:p14="http://schemas.microsoft.com/office/powerpoint/2010/main" val="108682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20E16D1-B159-4839-8B31-BC7498B5C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232" y="687742"/>
            <a:ext cx="5400000" cy="387798"/>
          </a:xfrm>
        </p:spPr>
        <p:txBody>
          <a:bodyPr/>
          <a:lstStyle/>
          <a:p>
            <a:r>
              <a:rPr lang="en-GB" sz="2800" dirty="0"/>
              <a:t>Agenda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6648F-7A60-4D7A-8083-2360910371E9}"/>
              </a:ext>
            </a:extLst>
          </p:cNvPr>
          <p:cNvSpPr txBox="1">
            <a:spLocks/>
          </p:cNvSpPr>
          <p:nvPr/>
        </p:nvSpPr>
        <p:spPr>
          <a:xfrm>
            <a:off x="749232" y="1575114"/>
            <a:ext cx="8168265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1. Interdisciplinary PhD project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B6286B-4B4B-429B-8043-E01CA5B49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231" y="2073712"/>
            <a:ext cx="8092764" cy="1994392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sz="1800" dirty="0"/>
              <a:t>working with learning networks</a:t>
            </a:r>
            <a:br>
              <a:rPr lang="en-GB" sz="1800" dirty="0"/>
            </a:br>
            <a:r>
              <a:rPr lang="en-GB" sz="1800" dirty="0"/>
              <a:t>	project Phases 1 and 2; </a:t>
            </a:r>
            <a:r>
              <a:rPr lang="en-GB" sz="1800" dirty="0" err="1"/>
              <a:t>eSTEeM</a:t>
            </a:r>
            <a:r>
              <a:rPr lang="en-GB" sz="1800" dirty="0"/>
              <a:t> project</a:t>
            </a:r>
            <a:br>
              <a:rPr lang="en-GB" sz="1800" dirty="0"/>
            </a:br>
            <a:r>
              <a:rPr lang="en-GB" sz="1800" dirty="0"/>
              <a:t>	evaluation and impact</a:t>
            </a:r>
            <a:br>
              <a:rPr lang="en-GB" sz="2400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DCC12-3A93-4888-BD47-75C9F78BFE92}"/>
              </a:ext>
            </a:extLst>
          </p:cNvPr>
          <p:cNvSpPr/>
          <p:nvPr/>
        </p:nvSpPr>
        <p:spPr>
          <a:xfrm>
            <a:off x="662731" y="4784289"/>
            <a:ext cx="865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  <a:ea typeface="+mj-ea"/>
                <a:cs typeface="+mj-cs"/>
              </a:rPr>
              <a:t>3. Could we do it elsewhere?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414EADC-CA67-4473-9D9E-06BE86D483EA}"/>
              </a:ext>
            </a:extLst>
          </p:cNvPr>
          <p:cNvSpPr txBox="1">
            <a:spLocks/>
          </p:cNvSpPr>
          <p:nvPr/>
        </p:nvSpPr>
        <p:spPr>
          <a:xfrm>
            <a:off x="749231" y="3316194"/>
            <a:ext cx="8092764" cy="196669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2. Conceptualisation	</a:t>
            </a:r>
          </a:p>
          <a:p>
            <a:r>
              <a:rPr lang="en-GB" sz="2800" dirty="0"/>
              <a:t>	</a:t>
            </a:r>
            <a:r>
              <a:rPr lang="en-GB" sz="1800" dirty="0"/>
              <a:t>conceptualising the unfolding process	</a:t>
            </a:r>
          </a:p>
          <a:p>
            <a:r>
              <a:rPr lang="en-GB" sz="1800" dirty="0"/>
              <a:t>	navigating across PhD theory and practice contributions</a:t>
            </a:r>
          </a:p>
          <a:p>
            <a:r>
              <a:rPr lang="en-GB" sz="2400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17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102FA95-0E35-47E7-A918-D7EC98A25C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232" y="414323"/>
            <a:ext cx="5777633" cy="881332"/>
          </a:xfrm>
        </p:spPr>
        <p:txBody>
          <a:bodyPr/>
          <a:lstStyle/>
          <a:p>
            <a:r>
              <a:rPr lang="en-GB" dirty="0">
                <a:solidFill>
                  <a:srgbClr val="E5007D"/>
                </a:solidFill>
              </a:rPr>
              <a:t>Chemistry beaker analogy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0AE63-309B-426E-B712-44F81AD03720}"/>
              </a:ext>
            </a:extLst>
          </p:cNvPr>
          <p:cNvSpPr txBox="1"/>
          <p:nvPr/>
        </p:nvSpPr>
        <p:spPr>
          <a:xfrm>
            <a:off x="1413654" y="6179806"/>
            <a:ext cx="5398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Integration of cognitive, structural and procedural OLMs enables synthesis of a problem-solving process and new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DFC35-3265-42E3-B3BC-97F6EF3899DD}"/>
              </a:ext>
            </a:extLst>
          </p:cNvPr>
          <p:cNvSpPr txBox="1"/>
          <p:nvPr/>
        </p:nvSpPr>
        <p:spPr>
          <a:xfrm>
            <a:off x="0" y="6642556"/>
            <a:ext cx="1404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Lesley Boyd,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1E5A4-E9F4-4F4C-B57B-E3877189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0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1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515322"/>
            <a:ext cx="8945217" cy="5051130"/>
          </a:xfrm>
        </p:spPr>
        <p:txBody>
          <a:bodyPr/>
          <a:lstStyle/>
          <a:p>
            <a:pPr lvl="0"/>
            <a:endParaRPr lang="en-GB" sz="1800" dirty="0">
              <a:solidFill>
                <a:srgbClr val="1E4B9B"/>
              </a:solidFill>
              <a:latin typeface="Arial" panose="020B0604020202020204"/>
              <a:cs typeface="+mn-cs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E4B9B"/>
                </a:solidFill>
              </a:rPr>
              <a:t>Do you work in a module with a complex challenging scenario?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1E4B9B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E4B9B"/>
                </a:solidFill>
              </a:rPr>
              <a:t>Do you have a feeling (or unease) that you have a problematic situation that can’t be solved by normal or habitual ways of working?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1E4B9B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E4B9B"/>
                </a:solidFill>
              </a:rPr>
              <a:t>Would you like to embrace the experience of tutors, staff tutors, module team, students and learning design in an unfolding, structured but flexible, collaborative improvement process?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1E4B9B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E4B9B"/>
                </a:solidFill>
              </a:rPr>
              <a:t>Would you use a VLE site as a space to learn together, use supporting data, and integrate feedback and insights from each participant’s point of view, to together decide what action to take and evaluate?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2000" dirty="0">
              <a:solidFill>
                <a:srgbClr val="1E4B9B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2000" dirty="0">
              <a:solidFill>
                <a:srgbClr val="1E4B9B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2000" dirty="0">
              <a:solidFill>
                <a:srgbClr val="1E4B9B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1E4B9B"/>
                </a:solidFill>
              </a:rPr>
              <a:t>				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1E4B9B"/>
                </a:solidFill>
              </a:rPr>
              <a:t>			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6438F-F79C-47EC-AD73-7086AA7F8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7" y="580177"/>
            <a:ext cx="7246761" cy="669074"/>
          </a:xfrm>
        </p:spPr>
        <p:txBody>
          <a:bodyPr/>
          <a:lstStyle/>
          <a:p>
            <a:r>
              <a:rPr lang="en-GB" dirty="0">
                <a:solidFill>
                  <a:srgbClr val="00B7B2"/>
                </a:solidFill>
              </a:rPr>
              <a:t>Recommendations / questions</a:t>
            </a:r>
          </a:p>
        </p:txBody>
      </p:sp>
    </p:spTree>
    <p:extLst>
      <p:ext uri="{BB962C8B-B14F-4D97-AF65-F5344CB8AC3E}">
        <p14:creationId xmlns:p14="http://schemas.microsoft.com/office/powerpoint/2010/main" val="294168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8D7FCE-7EDA-4A5E-A544-A41CB42E0E3A}"/>
              </a:ext>
            </a:extLst>
          </p:cNvPr>
          <p:cNvSpPr/>
          <p:nvPr/>
        </p:nvSpPr>
        <p:spPr>
          <a:xfrm>
            <a:off x="603593" y="1176253"/>
            <a:ext cx="7936814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0" i="0" dirty="0">
                <a:solidFill>
                  <a:srgbClr val="333333"/>
                </a:solidFill>
                <a:effectLst/>
              </a:rPr>
              <a:t>Alvesson, M. and Sandberg, J. (2014) ‘Habitat and Habitus: Boxed-in versus Box-Breaking Research’, </a:t>
            </a:r>
            <a:r>
              <a:rPr lang="en-GB" sz="1100" b="0" i="1" dirty="0">
                <a:solidFill>
                  <a:srgbClr val="333333"/>
                </a:solidFill>
                <a:effectLst/>
              </a:rPr>
              <a:t>Organization Studies</a:t>
            </a:r>
            <a:r>
              <a:rPr lang="en-GB" sz="1100" b="0" i="0" dirty="0">
                <a:solidFill>
                  <a:srgbClr val="333333"/>
                </a:solidFill>
                <a:effectLst/>
              </a:rPr>
              <a:t>, 35(7), pp. 967–987. </a:t>
            </a:r>
            <a:r>
              <a:rPr lang="en-GB" sz="1100" b="0" i="0" dirty="0" err="1">
                <a:solidFill>
                  <a:srgbClr val="333333"/>
                </a:solidFill>
                <a:effectLst/>
              </a:rPr>
              <a:t>doi</a:t>
            </a:r>
            <a:r>
              <a:rPr lang="en-GB" sz="1100" b="0" i="0" dirty="0">
                <a:solidFill>
                  <a:srgbClr val="333333"/>
                </a:solidFill>
                <a:effectLst/>
              </a:rPr>
              <a:t>: </a:t>
            </a:r>
            <a:r>
              <a:rPr lang="en-GB" sz="1100" b="0" i="0" dirty="0">
                <a:solidFill>
                  <a:srgbClr val="006ACC"/>
                </a:solidFill>
                <a:effectLst/>
                <a:hlinkClick r:id="rId2"/>
              </a:rPr>
              <a:t>10.1177/0170840614530916</a:t>
            </a:r>
            <a:r>
              <a:rPr lang="en-GB" sz="1100" b="0" i="0" dirty="0">
                <a:solidFill>
                  <a:srgbClr val="333333"/>
                </a:solidFill>
                <a:effectLst/>
              </a:rPr>
              <a:t>.</a:t>
            </a:r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Boyd, L. (2019) Using Technology-Enabled Learning Networks to Drive Module Improvements in the UK Open University. </a:t>
            </a:r>
            <a:r>
              <a:rPr lang="en-GB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of Interactive Media in Education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, 2019(1), p.16. DOI: </a:t>
            </a: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http://doi.org/10.5334/jime.529</a:t>
            </a:r>
            <a:endParaRPr lang="en-GB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Chun Tie, Y., Birks, M. and Francis, K. (2019) ‘Grounded theory research: A design framework for novice researchers’, </a:t>
            </a:r>
            <a:r>
              <a:rPr lang="en-GB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SAGE Open Medicine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</a:rPr>
              <a:t>DOI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GB" sz="1100" b="0" i="0" dirty="0">
                <a:solidFill>
                  <a:srgbClr val="006ACC"/>
                </a:solidFill>
                <a:effectLst/>
                <a:latin typeface="arial" panose="020B0604020202020204" pitchFamily="34" charset="0"/>
                <a:hlinkClick r:id="rId4"/>
              </a:rPr>
              <a:t>10.1177/2050312118822927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ZA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 dirty="0">
                <a:ea typeface="Calibri" panose="020F0502020204030204" pitchFamily="34" charset="0"/>
                <a:cs typeface="Times New Roman" panose="02020603050405020304" pitchFamily="18" charset="0"/>
              </a:rPr>
              <a:t>Coghlan, D. &amp; Brannick, T. (2014) </a:t>
            </a:r>
            <a:r>
              <a:rPr lang="en-ZA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Doing Action Research in Your Own Organisation</a:t>
            </a:r>
            <a:r>
              <a:rPr lang="en-ZA" sz="1100" dirty="0">
                <a:ea typeface="Calibri" panose="020F0502020204030204" pitchFamily="34" charset="0"/>
                <a:cs typeface="Times New Roman" panose="02020603050405020304" pitchFamily="18" charset="0"/>
              </a:rPr>
              <a:t>, London, Sage.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Conole, G. (2012) </a:t>
            </a:r>
            <a:r>
              <a:rPr lang="en-GB" sz="1100" i="1" dirty="0">
                <a:ea typeface="Verdana" panose="020B0604030504040204" pitchFamily="34" charset="0"/>
                <a:cs typeface="Verdana" panose="020B0604030504040204" pitchFamily="34" charset="0"/>
              </a:rPr>
              <a:t>Designing for Learning in an Open World</a:t>
            </a: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. Dordrecht: Springer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Olney, T, Rienties B, &amp; Toetenel, L (2019) Chapter 6: Gathering, visualising and interpreting learning design analytics to inform classroom practice and curriculum design in Lodge, J., Horvath, J. &amp; Corrin (ed) </a:t>
            </a:r>
            <a:r>
              <a:rPr lang="en-GB" sz="1100" i="1" dirty="0">
                <a:ea typeface="Verdana" panose="020B0604030504040204" pitchFamily="34" charset="0"/>
                <a:cs typeface="Verdana" panose="020B0604030504040204" pitchFamily="34" charset="0"/>
              </a:rPr>
              <a:t>Learning Analytics in the Classroom: Translating Learning Analytics for Teachers</a:t>
            </a: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, Routledge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Open University. (2018) Teaching and Learning Tricky Topics. Available at </a:t>
            </a: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https://www.open.edu/openlearn/education-development/learning/teaching-and-learning-tricky-topics/content-section-0?active-tab=description-tab </a:t>
            </a: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[Last accessed 8 Nov 2020].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Urquhart, C. (2013) </a:t>
            </a:r>
            <a:r>
              <a:rPr lang="en-US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Grounded Theory for Qualitative Research: A Practical Guide</a:t>
            </a: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, London, Sag</a:t>
            </a: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1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7BBA47-9EC5-4E0B-8D1F-64BF4786D3C7}"/>
              </a:ext>
            </a:extLst>
          </p:cNvPr>
          <p:cNvSpPr txBox="1">
            <a:spLocks/>
          </p:cNvSpPr>
          <p:nvPr/>
        </p:nvSpPr>
        <p:spPr>
          <a:xfrm>
            <a:off x="1537789" y="5003194"/>
            <a:ext cx="6068422" cy="548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00B7B2"/>
                </a:solidFill>
                <a:hlinkClick r:id="rId6"/>
              </a:rPr>
              <a:t>lesley.boyd@open.ac.uk</a:t>
            </a:r>
            <a:r>
              <a:rPr lang="en-GB" sz="2400" b="1" dirty="0">
                <a:solidFill>
                  <a:srgbClr val="00B7B2"/>
                </a:solidFill>
              </a:rPr>
              <a:t>    </a:t>
            </a:r>
            <a:r>
              <a:rPr lang="en-GB" sz="2400" b="1" dirty="0">
                <a:solidFill>
                  <a:srgbClr val="00B7B2"/>
                </a:solidFill>
                <a:hlinkClick r:id="rId7"/>
              </a:rPr>
              <a:t>@lesleyboyd</a:t>
            </a:r>
            <a:endParaRPr lang="en-GB" sz="2400" b="1" dirty="0">
              <a:solidFill>
                <a:srgbClr val="00B7B2"/>
              </a:solidFill>
            </a:endParaRPr>
          </a:p>
          <a:p>
            <a:endParaRPr lang="en-GB" i="1" dirty="0">
              <a:solidFill>
                <a:srgbClr val="00B7B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8F425-954B-4D52-A6BA-F37F4AE8D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067" y="5552095"/>
            <a:ext cx="3462828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D98565-4773-43D1-8936-8DB7DBA1C1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435" y="197444"/>
            <a:ext cx="747434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6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464267"/>
            <a:ext cx="7660021" cy="881332"/>
          </a:xfrm>
        </p:spPr>
        <p:txBody>
          <a:bodyPr/>
          <a:lstStyle/>
          <a:p>
            <a:r>
              <a:rPr lang="en-GB" dirty="0">
                <a:solidFill>
                  <a:srgbClr val="00B7B2"/>
                </a:solidFill>
              </a:rPr>
              <a:t>Interdisciplinary practical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8E023-26AA-45CA-8566-0DA5E906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73" y="1557486"/>
            <a:ext cx="6108721" cy="413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68A19-B6AF-43EB-A14D-E98BC3B240B6}"/>
              </a:ext>
            </a:extLst>
          </p:cNvPr>
          <p:cNvSpPr txBox="1"/>
          <p:nvPr/>
        </p:nvSpPr>
        <p:spPr>
          <a:xfrm flipH="1">
            <a:off x="786995" y="2077604"/>
            <a:ext cx="130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1E4B9B"/>
                </a:solidFill>
              </a:rPr>
              <a:t>Phase 2 </a:t>
            </a:r>
            <a:r>
              <a:rPr lang="en-GB" sz="1400" dirty="0" err="1">
                <a:solidFill>
                  <a:srgbClr val="1E4B9B"/>
                </a:solidFill>
              </a:rPr>
              <a:t>eSTEeM</a:t>
            </a:r>
            <a:r>
              <a:rPr lang="en-GB" sz="1400" dirty="0">
                <a:solidFill>
                  <a:srgbClr val="1E4B9B"/>
                </a:solidFill>
              </a:rPr>
              <a:t> project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428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D00A9-A3B8-48D2-92E3-D83119C89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95" y="404206"/>
            <a:ext cx="7519434" cy="498598"/>
          </a:xfrm>
        </p:spPr>
        <p:txBody>
          <a:bodyPr/>
          <a:lstStyle/>
          <a:p>
            <a:r>
              <a:rPr lang="en-GB" dirty="0"/>
              <a:t>Interdisciplinarity of the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5EDBE-E007-4D0C-975D-4E98AB053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2" y="1170432"/>
            <a:ext cx="8713216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D00A9-A3B8-48D2-92E3-D83119C89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162" y="395817"/>
            <a:ext cx="7519434" cy="498598"/>
          </a:xfrm>
        </p:spPr>
        <p:txBody>
          <a:bodyPr/>
          <a:lstStyle/>
          <a:p>
            <a:r>
              <a:rPr lang="en-GB" dirty="0"/>
              <a:t>Guiding thought ….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C627683-1FCD-4C04-972A-638AB6280AB4}"/>
              </a:ext>
            </a:extLst>
          </p:cNvPr>
          <p:cNvSpPr txBox="1">
            <a:spLocks/>
          </p:cNvSpPr>
          <p:nvPr/>
        </p:nvSpPr>
        <p:spPr>
          <a:xfrm>
            <a:off x="550775" y="2620297"/>
            <a:ext cx="8173776" cy="149579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People (practitioners) need to </a:t>
            </a:r>
            <a:r>
              <a:rPr lang="en-GB" i="1" dirty="0"/>
              <a:t>learn</a:t>
            </a:r>
            <a:r>
              <a:rPr lang="en-GB" dirty="0"/>
              <a:t> how to improve in challenging and complex practical situations</a:t>
            </a:r>
          </a:p>
        </p:txBody>
      </p:sp>
    </p:spTree>
    <p:extLst>
      <p:ext uri="{BB962C8B-B14F-4D97-AF65-F5344CB8AC3E}">
        <p14:creationId xmlns:p14="http://schemas.microsoft.com/office/powerpoint/2010/main" val="371256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464267"/>
            <a:ext cx="7246761" cy="881332"/>
          </a:xfrm>
        </p:spPr>
        <p:txBody>
          <a:bodyPr/>
          <a:lstStyle/>
          <a:p>
            <a:r>
              <a:rPr lang="en-GB" dirty="0">
                <a:solidFill>
                  <a:srgbClr val="E5007D"/>
                </a:solidFill>
              </a:rPr>
              <a:t>What’s a learning network?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7968" y="2490794"/>
            <a:ext cx="7883407" cy="2861404"/>
          </a:xfrm>
          <a:prstGeom prst="rect">
            <a:avLst/>
          </a:prstGeom>
        </p:spPr>
        <p:txBody>
          <a:bodyPr/>
          <a:lstStyle/>
          <a:p>
            <a:r>
              <a:rPr lang="en-GB" sz="1800" dirty="0">
                <a:solidFill>
                  <a:srgbClr val="ED2891"/>
                </a:solidFill>
              </a:rPr>
              <a:t>Process-driven (what shall we do next?), but no known right answer</a:t>
            </a:r>
          </a:p>
          <a:p>
            <a:r>
              <a:rPr lang="en-GB" sz="1800" dirty="0">
                <a:solidFill>
                  <a:srgbClr val="008496"/>
                </a:solidFill>
              </a:rPr>
              <a:t>Technology-enabled (in contrast to technology-enhanced)</a:t>
            </a:r>
          </a:p>
          <a:p>
            <a:r>
              <a:rPr lang="en-GB" sz="1800" dirty="0">
                <a:solidFill>
                  <a:srgbClr val="1E4B9B"/>
                </a:solidFill>
              </a:rPr>
              <a:t>Collaborative and equitable</a:t>
            </a:r>
          </a:p>
          <a:p>
            <a:r>
              <a:rPr lang="en-GB" sz="1800" dirty="0">
                <a:solidFill>
                  <a:srgbClr val="ED2891"/>
                </a:solidFill>
              </a:rPr>
              <a:t>Structured </a:t>
            </a:r>
          </a:p>
          <a:p>
            <a:r>
              <a:rPr lang="en-GB" sz="1800" dirty="0">
                <a:solidFill>
                  <a:srgbClr val="008496"/>
                </a:solidFill>
              </a:rPr>
              <a:t>Connecting together disparate practitioners across different contexts and boundaries, eg ALs, module teams, staff tutors, Learning Design</a:t>
            </a:r>
          </a:p>
          <a:p>
            <a:r>
              <a:rPr lang="en-GB" sz="1800" dirty="0">
                <a:solidFill>
                  <a:srgbClr val="1E4B9B"/>
                </a:solidFill>
              </a:rPr>
              <a:t>Aiming for a particular practical improvement outcome</a:t>
            </a:r>
          </a:p>
          <a:p>
            <a:r>
              <a:rPr lang="en-GB" sz="1800" dirty="0">
                <a:solidFill>
                  <a:srgbClr val="ED2891"/>
                </a:solidFill>
              </a:rPr>
              <a:t>Using affordances of collaborative learning technology </a:t>
            </a:r>
            <a:endParaRPr lang="en-GB" sz="1800" dirty="0">
              <a:solidFill>
                <a:srgbClr val="008496"/>
              </a:solidFill>
            </a:endParaRPr>
          </a:p>
          <a:p>
            <a:endParaRPr lang="en-GB" sz="1800" dirty="0">
              <a:solidFill>
                <a:srgbClr val="1E4B9B"/>
              </a:solidFill>
            </a:endParaRPr>
          </a:p>
          <a:p>
            <a:endParaRPr lang="en-GB" sz="1800" dirty="0">
              <a:solidFill>
                <a:srgbClr val="1E4B9B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E4B9B"/>
              </a:solidFill>
            </a:endParaRPr>
          </a:p>
          <a:p>
            <a:endParaRPr lang="en-GB" sz="1800" dirty="0">
              <a:solidFill>
                <a:srgbClr val="1E4B9B"/>
              </a:solidFill>
            </a:endParaRPr>
          </a:p>
          <a:p>
            <a:endParaRPr lang="en-GB" sz="1800" dirty="0">
              <a:solidFill>
                <a:srgbClr val="1E4B9B"/>
              </a:solidFill>
            </a:endParaRPr>
          </a:p>
          <a:p>
            <a:endParaRPr lang="en-GB" sz="1800" dirty="0">
              <a:solidFill>
                <a:srgbClr val="1E4B9B"/>
              </a:solidFill>
            </a:endParaRPr>
          </a:p>
          <a:p>
            <a:endParaRPr lang="en-GB" sz="1800" dirty="0">
              <a:solidFill>
                <a:srgbClr val="1E4B9B"/>
              </a:solidFill>
            </a:endParaRPr>
          </a:p>
          <a:p>
            <a:endParaRPr lang="en-GB" sz="2000" dirty="0">
              <a:solidFill>
                <a:srgbClr val="1E4B9B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406" y="1129308"/>
            <a:ext cx="7922088" cy="936483"/>
          </a:xfrm>
          <a:prstGeom prst="rect">
            <a:avLst/>
          </a:prstGeom>
        </p:spPr>
        <p:txBody>
          <a:bodyPr/>
          <a:lstStyle/>
          <a:p>
            <a:pPr marL="457200" lvl="1" indent="0">
              <a:buNone/>
            </a:pPr>
            <a:r>
              <a:rPr lang="en-GB" sz="1700" dirty="0">
                <a:solidFill>
                  <a:srgbClr val="1E4B9B"/>
                </a:solidFill>
              </a:rPr>
              <a:t>Working definition: a process-driven technology-mediated intervention, connecting together individuals of disparate backgrounds to learn how to address a specified outcome or goal; the learning may be formal, informal, social, organisational or creative. </a:t>
            </a:r>
          </a:p>
        </p:txBody>
      </p:sp>
      <p:sp>
        <p:nvSpPr>
          <p:cNvPr id="4" name="Oval 3"/>
          <p:cNvSpPr/>
          <p:nvPr/>
        </p:nvSpPr>
        <p:spPr>
          <a:xfrm>
            <a:off x="1171977" y="1674254"/>
            <a:ext cx="1635617" cy="66970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4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850" y="541541"/>
            <a:ext cx="7576249" cy="565806"/>
          </a:xfrm>
        </p:spPr>
        <p:txBody>
          <a:bodyPr/>
          <a:lstStyle/>
          <a:p>
            <a:r>
              <a:rPr lang="en-GB" sz="3600" dirty="0"/>
              <a:t>Methodology </a:t>
            </a:r>
            <a:endParaRPr lang="en-GB" dirty="0">
              <a:solidFill>
                <a:srgbClr val="E5007D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7850" y="1107347"/>
            <a:ext cx="7922206" cy="3330853"/>
          </a:xfrm>
          <a:prstGeom prst="rect">
            <a:avLst/>
          </a:prstGeom>
        </p:spPr>
        <p:txBody>
          <a:bodyPr/>
          <a:lstStyle/>
          <a:p>
            <a:r>
              <a:rPr lang="en-GB" sz="1800" dirty="0">
                <a:solidFill>
                  <a:srgbClr val="ED2891"/>
                </a:solidFill>
              </a:rPr>
              <a:t>Technology-enabled collaborative action research </a:t>
            </a:r>
          </a:p>
          <a:p>
            <a:pPr lvl="1"/>
            <a:r>
              <a:rPr lang="en-GB" sz="1400" dirty="0">
                <a:solidFill>
                  <a:srgbClr val="008496"/>
                </a:solidFill>
              </a:rPr>
              <a:t>Point of departure is that insider action research is one way to develop new organisational capabilities and encourage learning</a:t>
            </a:r>
          </a:p>
          <a:p>
            <a:pPr lvl="1"/>
            <a:r>
              <a:rPr lang="en-GB" sz="1400" dirty="0">
                <a:solidFill>
                  <a:srgbClr val="008496"/>
                </a:solidFill>
              </a:rPr>
              <a:t>Answer a perennial need to close a feedback loop between remote module tutors and campus based teams, to develop a joint understanding of teaching and learning design challenges, and to put tutors as close as possible to the development of solutions. Can learning networks help to achieve this? </a:t>
            </a:r>
            <a:endParaRPr lang="en-GB" sz="1400" dirty="0">
              <a:solidFill>
                <a:srgbClr val="ED2891"/>
              </a:solidFill>
            </a:endParaRPr>
          </a:p>
          <a:p>
            <a:r>
              <a:rPr lang="en-GB" sz="1800" dirty="0">
                <a:solidFill>
                  <a:srgbClr val="008496"/>
                </a:solidFill>
              </a:rPr>
              <a:t>Learn together in an unfolding and emergent process</a:t>
            </a:r>
          </a:p>
          <a:p>
            <a:r>
              <a:rPr lang="en-GB" sz="1800" dirty="0">
                <a:solidFill>
                  <a:srgbClr val="ED2891"/>
                </a:solidFill>
              </a:rPr>
              <a:t>Joint ownership: discussion, action planning, implementation &amp; evaluation </a:t>
            </a:r>
          </a:p>
          <a:p>
            <a:r>
              <a:rPr lang="en-GB" sz="1800" dirty="0">
                <a:solidFill>
                  <a:srgbClr val="1E4B9B"/>
                </a:solidFill>
              </a:rPr>
              <a:t>Underpinned by Grounded Theory Method (GTM)</a:t>
            </a:r>
          </a:p>
          <a:p>
            <a:pPr lvl="1"/>
            <a:r>
              <a:rPr lang="en-GB" sz="1400" dirty="0">
                <a:solidFill>
                  <a:srgbClr val="008496"/>
                </a:solidFill>
              </a:rPr>
              <a:t>Exploring a new conceptual framework regarding the unfolding process, and driving round the progressive action research cycles in a structured and rigorous manner.</a:t>
            </a:r>
          </a:p>
          <a:p>
            <a:endParaRPr lang="en-GB" sz="1800" dirty="0">
              <a:solidFill>
                <a:srgbClr val="1E4B9B"/>
              </a:solidFill>
            </a:endParaRPr>
          </a:p>
          <a:p>
            <a:endParaRPr lang="en-GB" sz="1800" dirty="0">
              <a:solidFill>
                <a:srgbClr val="1E4B9B"/>
              </a:solidFill>
            </a:endParaRPr>
          </a:p>
          <a:p>
            <a:endParaRPr lang="en-GB" sz="2000" dirty="0">
              <a:solidFill>
                <a:srgbClr val="1E4B9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EB749-749C-409E-AE67-C5C5384E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35" y="4438200"/>
            <a:ext cx="2771626" cy="21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3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4F65A-79D9-42C5-91E9-4EFB24C8EA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850" y="541541"/>
            <a:ext cx="7246761" cy="881332"/>
          </a:xfrm>
        </p:spPr>
        <p:txBody>
          <a:bodyPr/>
          <a:lstStyle/>
          <a:p>
            <a:r>
              <a:rPr lang="en-GB" sz="3600" dirty="0">
                <a:solidFill>
                  <a:srgbClr val="E5007D"/>
                </a:solidFill>
              </a:rPr>
              <a:t>Action research table top model</a:t>
            </a:r>
          </a:p>
          <a:p>
            <a:r>
              <a:rPr lang="en-GB" sz="3600" dirty="0"/>
              <a:t> </a:t>
            </a:r>
            <a:endParaRPr lang="en-GB" dirty="0">
              <a:solidFill>
                <a:srgbClr val="E500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263" y="5893369"/>
            <a:ext cx="70769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</a:t>
            </a:r>
          </a:p>
          <a:p>
            <a:r>
              <a:rPr lang="en-GB" sz="1200" dirty="0"/>
              <a:t>Coghlan, D. and Brannick, T. (2014) </a:t>
            </a:r>
            <a:r>
              <a:rPr lang="en-GB" sz="1200" i="1" dirty="0"/>
              <a:t>Doing Action Research in Your Own Organisation, </a:t>
            </a:r>
            <a:r>
              <a:rPr lang="en-GB" sz="1200" dirty="0"/>
              <a:t>London, Sage.</a:t>
            </a:r>
          </a:p>
          <a:p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45" y="1324176"/>
            <a:ext cx="53625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6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7967" y="1113004"/>
            <a:ext cx="8341308" cy="4876853"/>
          </a:xfrm>
        </p:spPr>
        <p:txBody>
          <a:bodyPr/>
          <a:lstStyle/>
          <a:p>
            <a:r>
              <a:rPr lang="en-GB" sz="1600" b="1" dirty="0">
                <a:solidFill>
                  <a:srgbClr val="1E4B9B"/>
                </a:solidFill>
              </a:rPr>
              <a:t>Phase 1 (17J):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4B9B"/>
                </a:solidFill>
              </a:rPr>
              <a:t>learning networks hosted in dedicated VLE sites for three pilot modules on conceptually challenging ‘Tricky Topics’ being experienced by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4B9B"/>
                </a:solidFill>
              </a:rPr>
              <a:t>discussion forums and online workshops used to seek feedback from tutors, in order to collaboratively identify Tricky Topics and suggest improvements or produce learning interventions.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4B9B"/>
                </a:solidFill>
              </a:rPr>
              <a:t>tutors designed and recorded four innovative Tricky Topics intervention videos, which have been in use since 17J, shared with other modules and emulated elsewhere.</a:t>
            </a:r>
          </a:p>
          <a:p>
            <a:r>
              <a:rPr lang="en-GB" sz="1600" b="1" dirty="0">
                <a:solidFill>
                  <a:srgbClr val="1E4B9B"/>
                </a:solidFill>
              </a:rPr>
              <a:t>Phase 2 (18J and 19J; one module)</a:t>
            </a:r>
            <a:r>
              <a:rPr lang="en-GB" sz="1600" dirty="0">
                <a:solidFill>
                  <a:srgbClr val="1E4B9B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4B9B"/>
                </a:solidFill>
              </a:rPr>
              <a:t>second cycle of collaborative work building on the analysis from the first cycle. Tutors had identified concerns about </a:t>
            </a:r>
            <a:r>
              <a:rPr lang="en-GB" sz="1600" i="1" dirty="0">
                <a:solidFill>
                  <a:srgbClr val="1E4B9B"/>
                </a:solidFill>
              </a:rPr>
              <a:t>pace and volume of material </a:t>
            </a:r>
            <a:r>
              <a:rPr lang="en-GB" sz="1600" dirty="0">
                <a:solidFill>
                  <a:srgbClr val="1E4B9B"/>
                </a:solidFill>
              </a:rPr>
              <a:t>and </a:t>
            </a:r>
            <a:r>
              <a:rPr lang="en-GB" sz="1600" i="1" dirty="0">
                <a:solidFill>
                  <a:srgbClr val="1E4B9B"/>
                </a:solidFill>
              </a:rPr>
              <a:t>student preparedness, </a:t>
            </a:r>
            <a:r>
              <a:rPr lang="en-GB" sz="1600" dirty="0">
                <a:solidFill>
                  <a:srgbClr val="1E4B9B"/>
                </a:solidFill>
              </a:rPr>
              <a:t>with a reduction in preparedness apparent year on year.</a:t>
            </a:r>
            <a:r>
              <a:rPr lang="en-GB" sz="1600" i="1" dirty="0">
                <a:solidFill>
                  <a:srgbClr val="1E4B9B"/>
                </a:solidFill>
              </a:rPr>
              <a:t> </a:t>
            </a:r>
            <a:r>
              <a:rPr lang="en-GB" sz="1600" dirty="0">
                <a:solidFill>
                  <a:srgbClr val="1E4B9B"/>
                </a:solidFill>
              </a:rPr>
              <a:t>An online workshop and discussion shared and interpreted specialised learning design analytics visualisations with tutors with the aim of identifying areas for further interventions.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4B9B"/>
                </a:solidFill>
              </a:rPr>
              <a:t>the integration of feedback from tutors, the module team and learning design analytics has enabled the synthesis of an innovative ‘signposting’ intervention.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4B9B"/>
                </a:solidFill>
              </a:rPr>
              <a:t>‘signposting’ materials for five ‘pressure point’ Blocks have been developed by a tutor, implemented, promoted to students and evaluated by both students and tutors.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4B9B"/>
                </a:solidFill>
              </a:rPr>
              <a:t>the entire project has been evaluated at personal, module and ‘transferable’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E4B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E4B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E4B9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6438F-F79C-47EC-AD73-7086AA7F8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968" y="533606"/>
            <a:ext cx="7123598" cy="669074"/>
          </a:xfrm>
        </p:spPr>
        <p:txBody>
          <a:bodyPr/>
          <a:lstStyle/>
          <a:p>
            <a:r>
              <a:rPr lang="en-GB" dirty="0">
                <a:solidFill>
                  <a:srgbClr val="00B7B2"/>
                </a:solidFill>
              </a:rPr>
              <a:t>Brief history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811232723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16373</TotalTime>
  <Words>1720</Words>
  <Application>Microsoft Office PowerPoint</Application>
  <PresentationFormat>On-screen Show (4:3)</PresentationFormat>
  <Paragraphs>130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Cambria</vt:lpstr>
      <vt:lpstr>Verdana</vt:lpstr>
      <vt:lpstr>Wingdings</vt:lpstr>
      <vt:lpstr>OU Title</vt:lpstr>
      <vt:lpstr>OU Section</vt:lpstr>
      <vt:lpstr>OU Layouts</vt:lpstr>
      <vt:lpstr>Using learning networks and learning analytics to drive module improvements OU STEM:   a practical and conceptual journey      eSTEeM project co-leader with Rob Janes, LHCS</vt:lpstr>
      <vt:lpstr> working with learning networks  project Phases 1 and 2; eSTEeM project  evaluation and impact  </vt:lpstr>
      <vt:lpstr>PowerPoint Presentation</vt:lpstr>
      <vt:lpstr>Interdisciplinarity of the research</vt:lpstr>
      <vt:lpstr>Guiding thought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Austin</dc:creator>
  <cp:lastModifiedBy>Lesley.Boyd</cp:lastModifiedBy>
  <cp:revision>422</cp:revision>
  <dcterms:created xsi:type="dcterms:W3CDTF">2017-12-14T14:52:50Z</dcterms:created>
  <dcterms:modified xsi:type="dcterms:W3CDTF">2021-06-25T15:11:02Z</dcterms:modified>
</cp:coreProperties>
</file>