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Lst>
  <p:notesMasterIdLst>
    <p:notesMasterId r:id="rId22"/>
  </p:notesMasterIdLst>
  <p:handoutMasterIdLst>
    <p:handoutMasterId r:id="rId23"/>
  </p:handoutMasterIdLst>
  <p:sldIdLst>
    <p:sldId id="257" r:id="rId9"/>
    <p:sldId id="335" r:id="rId10"/>
    <p:sldId id="305" r:id="rId11"/>
    <p:sldId id="333" r:id="rId12"/>
    <p:sldId id="307" r:id="rId13"/>
    <p:sldId id="334" r:id="rId14"/>
    <p:sldId id="285" r:id="rId15"/>
    <p:sldId id="272" r:id="rId16"/>
    <p:sldId id="260" r:id="rId17"/>
    <p:sldId id="336" r:id="rId18"/>
    <p:sldId id="338" r:id="rId19"/>
    <p:sldId id="337" r:id="rId20"/>
    <p:sldId id="30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92C21D-9C31-DAEC-E611-E76D7525B8BA}" name="Hannah.King" initials="H" userId="S::hlk63@open.ac.uk::a66496f2-2df4-4361-8801-89f9e25bfcc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0645"/>
    <a:srgbClr val="FFD7FD"/>
    <a:srgbClr val="FF8A76"/>
    <a:srgbClr val="FFB4FF"/>
    <a:srgbClr val="D6FFF2"/>
    <a:srgbClr val="CAD2FF"/>
    <a:srgbClr val="FEE3E9"/>
    <a:srgbClr val="4F9AE9"/>
    <a:srgbClr val="8AFFD7"/>
    <a:srgbClr val="BA8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7F3FA3-DDDD-44D3-BD94-B144DDBC3589}" v="2" dt="2023-04-16T17:43:19.4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p:cViewPr varScale="1">
        <p:scale>
          <a:sx n="56" d="100"/>
          <a:sy n="56" d="100"/>
        </p:scale>
        <p:origin x="408" y="8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latin typeface="Poppins" panose="00000500000000000000" pitchFamily="2" charset="0"/>
            </a:endParaRPr>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latin typeface="Poppins" panose="00000500000000000000" pitchFamily="2" charset="0"/>
              </a:rPr>
              <a:t>17/04/2023</a:t>
            </a:fld>
            <a:endParaRPr lang="en-GB">
              <a:latin typeface="Poppins" panose="00000500000000000000" pitchFamily="2" charset="0"/>
            </a:endParaRPr>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latin typeface="Poppins" panose="00000500000000000000" pitchFamily="2" charset="0"/>
            </a:endParaRPr>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latin typeface="Poppins" panose="00000500000000000000" pitchFamily="2" charset="0"/>
              </a:rPr>
              <a:t>‹#›</a:t>
            </a:fld>
            <a:endParaRPr lang="en-GB">
              <a:latin typeface="Poppins" panose="00000500000000000000" pitchFamily="2" charset="0"/>
            </a:endParaRPr>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oppins" panose="00000500000000000000"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oppins" panose="00000500000000000000" pitchFamily="2" charset="0"/>
              </a:defRPr>
            </a:lvl1pPr>
          </a:lstStyle>
          <a:p>
            <a:fld id="{816C2FE4-2A89-2C48-B077-AF8EE4693F31}" type="datetimeFigureOut">
              <a:rPr lang="en-US" smtClean="0"/>
              <a:pPr/>
              <a:t>4/17/2023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oppins" panose="00000500000000000000"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oppins" panose="00000500000000000000" pitchFamily="2" charset="0"/>
              </a:defRPr>
            </a:lvl1pPr>
          </a:lstStyle>
          <a:p>
            <a:fld id="{8CCD80B4-3417-B74B-BDCD-C7836226A258}" type="slidenum">
              <a:rPr lang="en-US" smtClean="0"/>
              <a:pPr/>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Poppins" panose="00000500000000000000" pitchFamily="2" charset="0"/>
        <a:ea typeface="+mn-ea"/>
        <a:cs typeface="+mn-cs"/>
      </a:defRPr>
    </a:lvl1pPr>
    <a:lvl2pPr marL="457200" algn="l" defTabSz="914400" rtl="0" eaLnBrk="1" latinLnBrk="0" hangingPunct="1">
      <a:defRPr sz="1200" kern="1200">
        <a:solidFill>
          <a:schemeClr val="tx1"/>
        </a:solidFill>
        <a:latin typeface="Poppins" panose="00000500000000000000" pitchFamily="2" charset="0"/>
        <a:ea typeface="+mn-ea"/>
        <a:cs typeface="+mn-cs"/>
      </a:defRPr>
    </a:lvl2pPr>
    <a:lvl3pPr marL="914400" algn="l" defTabSz="914400" rtl="0" eaLnBrk="1" latinLnBrk="0" hangingPunct="1">
      <a:defRPr sz="1200" kern="1200">
        <a:solidFill>
          <a:schemeClr val="tx1"/>
        </a:solidFill>
        <a:latin typeface="Poppins" panose="00000500000000000000" pitchFamily="2" charset="0"/>
        <a:ea typeface="+mn-ea"/>
        <a:cs typeface="+mn-cs"/>
      </a:defRPr>
    </a:lvl3pPr>
    <a:lvl4pPr marL="1371600" algn="l" defTabSz="914400" rtl="0" eaLnBrk="1" latinLnBrk="0" hangingPunct="1">
      <a:defRPr sz="1200" kern="1200">
        <a:solidFill>
          <a:schemeClr val="tx1"/>
        </a:solidFill>
        <a:latin typeface="Poppins" panose="00000500000000000000" pitchFamily="2" charset="0"/>
        <a:ea typeface="+mn-ea"/>
        <a:cs typeface="+mn-cs"/>
      </a:defRPr>
    </a:lvl4pPr>
    <a:lvl5pPr marL="1828800" algn="l" defTabSz="914400" rtl="0" eaLnBrk="1" latinLnBrk="0" hangingPunct="1">
      <a:defRPr sz="1200" kern="1200">
        <a:solidFill>
          <a:schemeClr val="tx1"/>
        </a:solidFill>
        <a:latin typeface="Poppins"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a:t>
            </a:fld>
            <a:endParaRPr lang="en-US"/>
          </a:p>
        </p:txBody>
      </p:sp>
    </p:spTree>
    <p:extLst>
      <p:ext uri="{BB962C8B-B14F-4D97-AF65-F5344CB8AC3E}">
        <p14:creationId xmlns:p14="http://schemas.microsoft.com/office/powerpoint/2010/main" val="1439615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13</a:t>
            </a:fld>
            <a:endParaRPr lang="en-US"/>
          </a:p>
        </p:txBody>
      </p:sp>
    </p:spTree>
    <p:extLst>
      <p:ext uri="{BB962C8B-B14F-4D97-AF65-F5344CB8AC3E}">
        <p14:creationId xmlns:p14="http://schemas.microsoft.com/office/powerpoint/2010/main" val="344570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3</a:t>
            </a:fld>
            <a:endParaRPr lang="en-US"/>
          </a:p>
        </p:txBody>
      </p:sp>
    </p:spTree>
    <p:extLst>
      <p:ext uri="{BB962C8B-B14F-4D97-AF65-F5344CB8AC3E}">
        <p14:creationId xmlns:p14="http://schemas.microsoft.com/office/powerpoint/2010/main" val="1403712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5</a:t>
            </a:fld>
            <a:endParaRPr lang="en-US"/>
          </a:p>
        </p:txBody>
      </p:sp>
    </p:spTree>
    <p:extLst>
      <p:ext uri="{BB962C8B-B14F-4D97-AF65-F5344CB8AC3E}">
        <p14:creationId xmlns:p14="http://schemas.microsoft.com/office/powerpoint/2010/main" val="57916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6</a:t>
            </a:fld>
            <a:endParaRPr lang="en-US"/>
          </a:p>
        </p:txBody>
      </p:sp>
    </p:spTree>
    <p:extLst>
      <p:ext uri="{BB962C8B-B14F-4D97-AF65-F5344CB8AC3E}">
        <p14:creationId xmlns:p14="http://schemas.microsoft.com/office/powerpoint/2010/main" val="221505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7</a:t>
            </a:fld>
            <a:endParaRPr lang="en-US"/>
          </a:p>
        </p:txBody>
      </p:sp>
    </p:spTree>
    <p:extLst>
      <p:ext uri="{BB962C8B-B14F-4D97-AF65-F5344CB8AC3E}">
        <p14:creationId xmlns:p14="http://schemas.microsoft.com/office/powerpoint/2010/main" val="670710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8</a:t>
            </a:fld>
            <a:endParaRPr lang="en-US"/>
          </a:p>
        </p:txBody>
      </p:sp>
    </p:spTree>
    <p:extLst>
      <p:ext uri="{BB962C8B-B14F-4D97-AF65-F5344CB8AC3E}">
        <p14:creationId xmlns:p14="http://schemas.microsoft.com/office/powerpoint/2010/main" val="897579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9</a:t>
            </a:fld>
            <a:endParaRPr lang="en-US"/>
          </a:p>
        </p:txBody>
      </p:sp>
    </p:spTree>
    <p:extLst>
      <p:ext uri="{BB962C8B-B14F-4D97-AF65-F5344CB8AC3E}">
        <p14:creationId xmlns:p14="http://schemas.microsoft.com/office/powerpoint/2010/main" val="154852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10</a:t>
            </a:fld>
            <a:endParaRPr lang="en-US"/>
          </a:p>
        </p:txBody>
      </p:sp>
    </p:spTree>
    <p:extLst>
      <p:ext uri="{BB962C8B-B14F-4D97-AF65-F5344CB8AC3E}">
        <p14:creationId xmlns:p14="http://schemas.microsoft.com/office/powerpoint/2010/main" val="4234954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CD80B4-3417-B74B-BDCD-C7836226A258}" type="slidenum">
              <a:rPr lang="en-US" smtClean="0"/>
              <a:pPr/>
              <a:t>11</a:t>
            </a:fld>
            <a:endParaRPr lang="en-US"/>
          </a:p>
        </p:txBody>
      </p:sp>
    </p:spTree>
    <p:extLst>
      <p:ext uri="{BB962C8B-B14F-4D97-AF65-F5344CB8AC3E}">
        <p14:creationId xmlns:p14="http://schemas.microsoft.com/office/powerpoint/2010/main" val="3118751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6.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descr="The Open University Logo">
            <a:extLst>
              <a:ext uri="{FF2B5EF4-FFF2-40B4-BE49-F238E27FC236}">
                <a16:creationId xmlns:a16="http://schemas.microsoft.com/office/drawing/2014/main" id="{41C1F544-4F91-82A6-00C9-2CD07BD90F6A}"/>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descr="The Open University Logo">
            <a:extLst>
              <a:ext uri="{FF2B5EF4-FFF2-40B4-BE49-F238E27FC236}">
                <a16:creationId xmlns:a16="http://schemas.microsoft.com/office/drawing/2014/main" id="{1A8FBF3E-643E-C283-20B7-9D35C17A87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5A176635-0D9A-318C-7E7A-70539D9E69F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Logo">
            <a:extLst>
              <a:ext uri="{FF2B5EF4-FFF2-40B4-BE49-F238E27FC236}">
                <a16:creationId xmlns:a16="http://schemas.microsoft.com/office/drawing/2014/main" id="{388B64FB-ADBB-26BD-E337-6CF096A9320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7" name="Picture 6">
            <a:extLst>
              <a:ext uri="{FF2B5EF4-FFF2-40B4-BE49-F238E27FC236}">
                <a16:creationId xmlns:a16="http://schemas.microsoft.com/office/drawing/2014/main" id="{317DA136-F775-4E4C-35DB-866AF036B4EB}"/>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a:extLst>
              <a:ext uri="{FF2B5EF4-FFF2-40B4-BE49-F238E27FC236}">
                <a16:creationId xmlns:a16="http://schemas.microsoft.com/office/drawing/2014/main" id="{C5C24151-A80D-7D37-B014-1E2D90CE3D1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052FB48F-821A-CA54-A34E-E55E101C6CCB}"/>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2" name="Picture 1">
            <a:extLst>
              <a:ext uri="{FF2B5EF4-FFF2-40B4-BE49-F238E27FC236}">
                <a16:creationId xmlns:a16="http://schemas.microsoft.com/office/drawing/2014/main" id="{5AD93BCC-9ABA-3DB6-4ED6-2BD13246CBC0}"/>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5" name="Picture 14" descr="The Open University Logo">
            <a:extLst>
              <a:ext uri="{FF2B5EF4-FFF2-40B4-BE49-F238E27FC236}">
                <a16:creationId xmlns:a16="http://schemas.microsoft.com/office/drawing/2014/main" id="{95ADE654-C78D-7069-71BF-CB8E04298DE3}"/>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0957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5910" y="0"/>
            <a:ext cx="12197910" cy="823189"/>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413915" y="163013"/>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25731546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A75198C-6ADB-FB44-7D03-6F5213AC312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65EE5AA7-CE9F-6795-3587-5FECAE58305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87A5F3DD-B4AB-BD17-596F-E74A62BFB6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412ECB0-A0F7-C3C3-CD7E-53BD5017498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2" charset="0"/>
                <a:cs typeface="Poppins" panose="00000500000000000000" pitchFamily="2" charset="0"/>
              </a:rPr>
              <a:t>‹#›</a:t>
            </a:fld>
            <a:endParaRPr lang="en-GB" sz="1500">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Logo">
            <a:extLst>
              <a:ext uri="{FF2B5EF4-FFF2-40B4-BE49-F238E27FC236}">
                <a16:creationId xmlns:a16="http://schemas.microsoft.com/office/drawing/2014/main" id="{A1EF4921-C4EA-38D0-FDB1-827E4E6B7F7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38D216E0-7352-C52F-6A35-B80CBA18497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1EB04BC9-BBC1-9452-43AC-4FD759F04F16}"/>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3"/>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pic>
        <p:nvPicPr>
          <p:cNvPr id="4" name="Picture 3" descr="The Open University Logo">
            <a:extLst>
              <a:ext uri="{FF2B5EF4-FFF2-40B4-BE49-F238E27FC236}">
                <a16:creationId xmlns:a16="http://schemas.microsoft.com/office/drawing/2014/main" id="{DBE218AA-1FFB-BE5D-8642-2B04DCCE99A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descr="The Open University Logo">
            <a:extLst>
              <a:ext uri="{FF2B5EF4-FFF2-40B4-BE49-F238E27FC236}">
                <a16:creationId xmlns:a16="http://schemas.microsoft.com/office/drawing/2014/main" id="{21830BFA-19EA-B404-F805-72BD114E6B2B}"/>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600"/>
              </a:spcAft>
              <a:defRPr sz="1500">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Logo">
            <a:extLst>
              <a:ext uri="{FF2B5EF4-FFF2-40B4-BE49-F238E27FC236}">
                <a16:creationId xmlns:a16="http://schemas.microsoft.com/office/drawing/2014/main" id="{5E1AC07D-4E2F-CEA1-4D8E-FFA7745DD919}"/>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442978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Logo">
            <a:extLst>
              <a:ext uri="{FF2B5EF4-FFF2-40B4-BE49-F238E27FC236}">
                <a16:creationId xmlns:a16="http://schemas.microsoft.com/office/drawing/2014/main" id="{98F1B169-2DA1-B49F-3EA1-DD312E568D4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69675" y="5829301"/>
            <a:ext cx="1709992" cy="584196"/>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descr="The Open University Logo">
            <a:extLst>
              <a:ext uri="{FF2B5EF4-FFF2-40B4-BE49-F238E27FC236}">
                <a16:creationId xmlns:a16="http://schemas.microsoft.com/office/drawing/2014/main" id="{EA88F0E0-0334-005F-5AE6-97F8EFADF09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074299" y="2622093"/>
            <a:ext cx="6043402" cy="2021693"/>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a:extLst>
              <a:ext uri="{FF2B5EF4-FFF2-40B4-BE49-F238E27FC236}">
                <a16:creationId xmlns:a16="http://schemas.microsoft.com/office/drawing/2014/main" id="{C3B3B649-1EB8-9846-A24F-3002667E74D7}"/>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a:extLst>
              <a:ext uri="{FF2B5EF4-FFF2-40B4-BE49-F238E27FC236}">
                <a16:creationId xmlns:a16="http://schemas.microsoft.com/office/drawing/2014/main" id="{2B25C514-5CFA-FD4E-BB21-038E4D8FF81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2" charset="0"/>
                <a:cs typeface="Poppins" panose="00000500000000000000" pitchFamily="2"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2" charset="0"/>
                <a:cs typeface="Poppins" panose="00000500000000000000" pitchFamily="2" charset="0"/>
              </a:rPr>
              <a:t>‹#›</a:t>
            </a:fld>
            <a:endParaRPr lang="en-GB" sz="1500">
              <a:solidFill>
                <a:schemeClr val="bg1"/>
              </a:solidFill>
              <a:latin typeface="Poppins" panose="00000500000000000000" pitchFamily="2" charset="0"/>
              <a:cs typeface="Poppins" panose="00000500000000000000" pitchFamily="2"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7" name="Picture 6" descr="The Open University Logo">
            <a:extLst>
              <a:ext uri="{FF2B5EF4-FFF2-40B4-BE49-F238E27FC236}">
                <a16:creationId xmlns:a16="http://schemas.microsoft.com/office/drawing/2014/main" id="{E4D12D21-2F9E-2846-20E0-F0307CE0821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69676" y="5829301"/>
            <a:ext cx="1709990" cy="584196"/>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331C3DB8-28FE-CD4A-AC01-87EE1020C5A5}"/>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3" name="Picture 2">
            <a:extLst>
              <a:ext uri="{FF2B5EF4-FFF2-40B4-BE49-F238E27FC236}">
                <a16:creationId xmlns:a16="http://schemas.microsoft.com/office/drawing/2014/main" id="{044E638D-6AD4-9B4C-B7A9-1F0500BFE0F6}"/>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6" name="Picture 5">
            <a:extLst>
              <a:ext uri="{FF2B5EF4-FFF2-40B4-BE49-F238E27FC236}">
                <a16:creationId xmlns:a16="http://schemas.microsoft.com/office/drawing/2014/main" id="{19B06383-A6CB-5648-834D-B48F2370576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4.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panose="00000500000000000000" pitchFamily="2" charset="0"/>
              </a:defRPr>
            </a:lvl1pPr>
          </a:lstStyle>
          <a:p>
            <a:fld id="{0AAA8F9F-42A8-344E-BFDB-6B187AAC9728}" type="datetimeFigureOut">
              <a:rPr lang="en-US" smtClean="0"/>
              <a:pPr/>
              <a:t>4/17/2023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Poppins" panose="000005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5" r:id="rId7"/>
    <p:sldLayoutId id="2147483836" r:id="rId8"/>
    <p:sldLayoutId id="2147483839" r:id="rId9"/>
    <p:sldLayoutId id="2147483935" r:id="rId10"/>
    <p:sldLayoutId id="2147483842" r:id="rId11"/>
    <p:sldLayoutId id="2147483846" r:id="rId12"/>
    <p:sldLayoutId id="2147483847" r:id="rId13"/>
    <p:sldLayoutId id="2147483848" r:id="rId14"/>
    <p:sldLayoutId id="2147483849" r:id="rId15"/>
    <p:sldLayoutId id="2147483850" r:id="rId16"/>
    <p:sldLayoutId id="2147483851" r:id="rId17"/>
    <p:sldLayoutId id="2147483852" r:id="rId18"/>
    <p:sldLayoutId id="2147483853"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6C1387-B553-E425-AB80-D79F3959E8B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Poppins" panose="00000500000000000000" pitchFamily="2" charset="0"/>
                <a:ea typeface="+mj-ea"/>
                <a:cs typeface="+mj-cs"/>
              </a:rPr>
              <a:t>Intro Slide Title 2</a:t>
            </a:r>
          </a:p>
        </p:txBody>
      </p:sp>
      <p:sp>
        <p:nvSpPr>
          <p:cNvPr id="13" name="Text Placeholder 12">
            <a:extLst>
              <a:ext uri="{FF2B5EF4-FFF2-40B4-BE49-F238E27FC236}">
                <a16:creationId xmlns:a16="http://schemas.microsoft.com/office/drawing/2014/main" id="{0D789673-899B-9530-E06E-2CBEAAC5BBD3}"/>
              </a:ext>
            </a:extLst>
          </p:cNvPr>
          <p:cNvSpPr>
            <a:spLocks noGrp="1"/>
          </p:cNvSpPr>
          <p:nvPr>
            <p:ph type="body" sz="quarter" idx="11"/>
          </p:nvPr>
        </p:nvSpPr>
        <p:spPr/>
        <p:txBody>
          <a:bodyPr/>
          <a:lstStyle/>
          <a:p>
            <a:r>
              <a:rPr lang="en-GB" dirty="0"/>
              <a:t>Designing more inclusive project modules</a:t>
            </a:r>
          </a:p>
        </p:txBody>
      </p:sp>
      <p:sp>
        <p:nvSpPr>
          <p:cNvPr id="15" name="Text Placeholder 14">
            <a:extLst>
              <a:ext uri="{FF2B5EF4-FFF2-40B4-BE49-F238E27FC236}">
                <a16:creationId xmlns:a16="http://schemas.microsoft.com/office/drawing/2014/main" id="{B9CB7B41-81B8-6BFF-0525-1938D1A1CE42}"/>
              </a:ext>
            </a:extLst>
          </p:cNvPr>
          <p:cNvSpPr>
            <a:spLocks noGrp="1"/>
          </p:cNvSpPr>
          <p:nvPr>
            <p:ph type="body" sz="quarter" idx="13"/>
          </p:nvPr>
        </p:nvSpPr>
        <p:spPr/>
        <p:txBody>
          <a:bodyPr/>
          <a:lstStyle/>
          <a:p>
            <a:r>
              <a:rPr lang="en-GB" dirty="0"/>
              <a:t>Nicole Lotz  and Muriel </a:t>
            </a:r>
            <a:r>
              <a:rPr lang="en-GB" dirty="0" err="1"/>
              <a:t>Sippel</a:t>
            </a:r>
            <a:endParaRPr lang="en-GB" dirty="0"/>
          </a:p>
        </p:txBody>
      </p:sp>
      <p:sp>
        <p:nvSpPr>
          <p:cNvPr id="16" name="Text Placeholder 15">
            <a:extLst>
              <a:ext uri="{FF2B5EF4-FFF2-40B4-BE49-F238E27FC236}">
                <a16:creationId xmlns:a16="http://schemas.microsoft.com/office/drawing/2014/main" id="{1B9BFCD4-E09E-2A27-E5D0-B1F353A01007}"/>
              </a:ext>
            </a:extLst>
          </p:cNvPr>
          <p:cNvSpPr>
            <a:spLocks noGrp="1"/>
          </p:cNvSpPr>
          <p:nvPr>
            <p:ph type="body" sz="quarter" idx="14"/>
          </p:nvPr>
        </p:nvSpPr>
        <p:spPr/>
        <p:txBody>
          <a:bodyPr/>
          <a:lstStyle/>
          <a:p>
            <a:r>
              <a:rPr lang="en-GB" dirty="0"/>
              <a:t>E&amp;I STEM</a:t>
            </a:r>
          </a:p>
        </p:txBody>
      </p:sp>
      <p:sp>
        <p:nvSpPr>
          <p:cNvPr id="17" name="Text Placeholder 16">
            <a:extLst>
              <a:ext uri="{FF2B5EF4-FFF2-40B4-BE49-F238E27FC236}">
                <a16:creationId xmlns:a16="http://schemas.microsoft.com/office/drawing/2014/main" id="{ABAA5B4B-CAD8-F5E1-CB15-D341B6570DAE}"/>
              </a:ext>
            </a:extLst>
          </p:cNvPr>
          <p:cNvSpPr>
            <a:spLocks noGrp="1"/>
          </p:cNvSpPr>
          <p:nvPr>
            <p:ph type="body" sz="quarter" idx="15"/>
          </p:nvPr>
        </p:nvSpPr>
        <p:spPr/>
        <p:txBody>
          <a:bodyPr/>
          <a:lstStyle/>
          <a:p>
            <a:r>
              <a:rPr lang="en-GB" dirty="0"/>
              <a:t>19 April 2023</a:t>
            </a:r>
          </a:p>
        </p:txBody>
      </p:sp>
      <p:pic>
        <p:nvPicPr>
          <p:cNvPr id="9" name="Picture 2">
            <a:extLst>
              <a:ext uri="{FF2B5EF4-FFF2-40B4-BE49-F238E27FC236}">
                <a16:creationId xmlns:a16="http://schemas.microsoft.com/office/drawing/2014/main" id="{66B353C6-32AF-8F48-9280-2DEE9AD87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152" y="5780486"/>
            <a:ext cx="2130419" cy="648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4B9AB7-9C90-3FE2-F935-293D25A7CFB7}"/>
              </a:ext>
            </a:extLst>
          </p:cNvPr>
          <p:cNvSpPr>
            <a:spLocks noGrp="1"/>
          </p:cNvSpPr>
          <p:nvPr>
            <p:ph type="body" sz="quarter" idx="12"/>
          </p:nvPr>
        </p:nvSpPr>
        <p:spPr>
          <a:xfrm>
            <a:off x="1001105" y="1083026"/>
            <a:ext cx="5287619" cy="302838"/>
          </a:xfrm>
        </p:spPr>
        <p:txBody>
          <a:bodyPr/>
          <a:lstStyle/>
          <a:p>
            <a:r>
              <a:rPr lang="en-GB" dirty="0"/>
              <a:t>Assessment feedback and tuition</a:t>
            </a:r>
          </a:p>
        </p:txBody>
      </p:sp>
      <p:sp>
        <p:nvSpPr>
          <p:cNvPr id="10" name="Text Placeholder 9">
            <a:extLst>
              <a:ext uri="{FF2B5EF4-FFF2-40B4-BE49-F238E27FC236}">
                <a16:creationId xmlns:a16="http://schemas.microsoft.com/office/drawing/2014/main" id="{E74A4259-4A62-A5BB-1094-3E61746176DE}"/>
              </a:ext>
            </a:extLst>
          </p:cNvPr>
          <p:cNvSpPr>
            <a:spLocks noGrp="1"/>
          </p:cNvSpPr>
          <p:nvPr>
            <p:ph type="body" sz="quarter" idx="14"/>
          </p:nvPr>
        </p:nvSpPr>
        <p:spPr>
          <a:xfrm>
            <a:off x="1001105" y="1540348"/>
            <a:ext cx="4922617" cy="4022252"/>
          </a:xfrm>
        </p:spPr>
        <p:txBody>
          <a:bodyPr/>
          <a:lstStyle/>
          <a:p>
            <a:r>
              <a:rPr lang="en-GB" sz="1600" dirty="0">
                <a:latin typeface="Poppins" pitchFamily="2" charset="77"/>
                <a:cs typeface="Poppins" pitchFamily="2" charset="77"/>
              </a:rPr>
              <a:t>Maximum openness in Project assignments to </a:t>
            </a:r>
            <a:r>
              <a:rPr lang="en-GB" sz="1600" dirty="0">
                <a:effectLst/>
                <a:latin typeface="Poppins" pitchFamily="2" charset="77"/>
                <a:ea typeface="Calibri" panose="020F0502020204030204" pitchFamily="34" charset="0"/>
                <a:cs typeface="Poppins" pitchFamily="2" charset="77"/>
              </a:rPr>
              <a:t>give scope for the individual interests and values to be embedded into the project.</a:t>
            </a:r>
            <a:r>
              <a:rPr lang="en-GB" sz="1600" dirty="0">
                <a:effectLst/>
                <a:latin typeface="Poppins" pitchFamily="2" charset="77"/>
                <a:cs typeface="Poppins" pitchFamily="2" charset="77"/>
              </a:rPr>
              <a:t> </a:t>
            </a:r>
          </a:p>
          <a:p>
            <a:r>
              <a:rPr lang="en-GB" sz="1600" dirty="0">
                <a:latin typeface="Poppins" pitchFamily="2" charset="77"/>
                <a:cs typeface="Poppins" pitchFamily="2" charset="77"/>
              </a:rPr>
              <a:t>Soft deadlines and no high stakes in Project assessments </a:t>
            </a:r>
          </a:p>
          <a:p>
            <a:r>
              <a:rPr lang="en-GB" sz="1600" dirty="0">
                <a:latin typeface="Poppins" pitchFamily="2" charset="77"/>
                <a:cs typeface="Poppins" pitchFamily="2" charset="77"/>
              </a:rPr>
              <a:t>Flexibility in submission formats.</a:t>
            </a:r>
          </a:p>
          <a:p>
            <a:r>
              <a:rPr lang="en-GB" sz="1600" dirty="0">
                <a:effectLst/>
                <a:latin typeface="Poppins" pitchFamily="2" charset="77"/>
                <a:ea typeface="Calibri" panose="020F0502020204030204" pitchFamily="34" charset="0"/>
                <a:cs typeface="Poppins" pitchFamily="2" charset="77"/>
              </a:rPr>
              <a:t>Choice to involve partners or family in collaborative learning tasks instead of peers</a:t>
            </a:r>
            <a:r>
              <a:rPr lang="en-GB" sz="1600" dirty="0">
                <a:latin typeface="Poppins" pitchFamily="2" charset="77"/>
                <a:ea typeface="Calibri" panose="020F0502020204030204" pitchFamily="34" charset="0"/>
                <a:cs typeface="Poppins" pitchFamily="2" charset="77"/>
              </a:rPr>
              <a:t>.</a:t>
            </a:r>
            <a:endParaRPr lang="en-GB" sz="1600" dirty="0"/>
          </a:p>
        </p:txBody>
      </p:sp>
      <p:sp>
        <p:nvSpPr>
          <p:cNvPr id="13" name="Text Placeholder 12">
            <a:extLst>
              <a:ext uri="{FF2B5EF4-FFF2-40B4-BE49-F238E27FC236}">
                <a16:creationId xmlns:a16="http://schemas.microsoft.com/office/drawing/2014/main" id="{E6862D33-FF9B-C647-8FD7-F618370D9FCC}"/>
              </a:ext>
            </a:extLst>
          </p:cNvPr>
          <p:cNvSpPr>
            <a:spLocks noGrp="1"/>
          </p:cNvSpPr>
          <p:nvPr>
            <p:ph type="body" sz="quarter" idx="21"/>
          </p:nvPr>
        </p:nvSpPr>
        <p:spPr/>
        <p:txBody>
          <a:bodyPr/>
          <a:lstStyle/>
          <a:p>
            <a:r>
              <a:rPr lang="en-GB" dirty="0"/>
              <a:t>Student suggestions about “What else we could do”</a:t>
            </a:r>
          </a:p>
        </p:txBody>
      </p:sp>
      <p:sp>
        <p:nvSpPr>
          <p:cNvPr id="6" name="Content Placeholder 5">
            <a:extLst>
              <a:ext uri="{FF2B5EF4-FFF2-40B4-BE49-F238E27FC236}">
                <a16:creationId xmlns:a16="http://schemas.microsoft.com/office/drawing/2014/main" id="{FA4D09DE-F6F1-5F48-8C1F-4CC80D02AEC2}"/>
              </a:ext>
            </a:extLst>
          </p:cNvPr>
          <p:cNvSpPr>
            <a:spLocks noGrp="1"/>
          </p:cNvSpPr>
          <p:nvPr>
            <p:ph sz="half" idx="18"/>
          </p:nvPr>
        </p:nvSpPr>
        <p:spPr>
          <a:xfrm>
            <a:off x="6288724" y="1540348"/>
            <a:ext cx="4922617" cy="3596573"/>
          </a:xfrm>
        </p:spPr>
        <p:txBody>
          <a:bodyPr/>
          <a:lstStyle/>
          <a:p>
            <a:pPr marL="0" indent="0">
              <a:buNone/>
            </a:pPr>
            <a:r>
              <a:rPr lang="en-GB" sz="1600" dirty="0">
                <a:latin typeface="Poppins" pitchFamily="2" charset="77"/>
                <a:cs typeface="Poppins" pitchFamily="2" charset="77"/>
              </a:rPr>
              <a:t>Frequent and timely formative feedback from any module tutor not necessarily their own tutor and given in a safer, smaller space than the module forum.</a:t>
            </a:r>
          </a:p>
          <a:p>
            <a:pPr marL="0" indent="0">
              <a:buNone/>
            </a:pPr>
            <a:r>
              <a:rPr lang="en-GB" sz="1600" dirty="0">
                <a:latin typeface="Poppins" pitchFamily="2" charset="77"/>
                <a:cs typeface="Poppins" pitchFamily="2" charset="77"/>
              </a:rPr>
              <a:t>Feedback triage system involving discursive AI.</a:t>
            </a:r>
          </a:p>
          <a:p>
            <a:pPr marL="0" indent="0">
              <a:buNone/>
            </a:pPr>
            <a:r>
              <a:rPr lang="en-GB" sz="1600" dirty="0">
                <a:latin typeface="Poppins" pitchFamily="2" charset="77"/>
                <a:cs typeface="Poppins" pitchFamily="2" charset="77"/>
              </a:rPr>
              <a:t>A mini tutor group on WhatsApp.</a:t>
            </a:r>
          </a:p>
          <a:p>
            <a:pPr marL="0" indent="0">
              <a:buNone/>
            </a:pPr>
            <a:r>
              <a:rPr lang="en-GB" sz="1600" dirty="0">
                <a:latin typeface="Poppins" pitchFamily="2" charset="77"/>
                <a:cs typeface="Poppins" pitchFamily="2" charset="77"/>
              </a:rPr>
              <a:t>A peer group on WhatsApp (with mental health focus with MHFA trained tutor)</a:t>
            </a:r>
          </a:p>
          <a:p>
            <a:pPr marL="0" indent="0">
              <a:buNone/>
            </a:pPr>
            <a:r>
              <a:rPr lang="en-GB" sz="1600" dirty="0">
                <a:latin typeface="Poppins" pitchFamily="2" charset="77"/>
                <a:ea typeface="Calibri" panose="020F0502020204030204" pitchFamily="34" charset="0"/>
                <a:cs typeface="Poppins" pitchFamily="2" charset="77"/>
              </a:rPr>
              <a:t>A</a:t>
            </a:r>
            <a:r>
              <a:rPr lang="en-GB" sz="1600" dirty="0">
                <a:effectLst/>
                <a:latin typeface="Poppins" pitchFamily="2" charset="77"/>
                <a:ea typeface="Calibri" panose="020F0502020204030204" pitchFamily="34" charset="0"/>
                <a:cs typeface="Poppins" pitchFamily="2" charset="77"/>
              </a:rPr>
              <a:t>udio or video instructions and feedback to highlight the important project improvements to be made in tutor feedback.</a:t>
            </a:r>
          </a:p>
          <a:p>
            <a:pPr marL="0" indent="0">
              <a:buNone/>
            </a:pPr>
            <a:r>
              <a:rPr lang="en-GB" sz="1600" dirty="0">
                <a:effectLst/>
                <a:latin typeface="Poppins" pitchFamily="2" charset="77"/>
                <a:ea typeface="Calibri" panose="020F0502020204030204" pitchFamily="34" charset="0"/>
                <a:cs typeface="Poppins" pitchFamily="2" charset="77"/>
              </a:rPr>
              <a:t>Workshop tutorials offered flexibly or multiple times for those who are ahead and those who are late in their study.</a:t>
            </a:r>
          </a:p>
          <a:p>
            <a:pPr marL="0" indent="0">
              <a:buNone/>
            </a:pPr>
            <a:r>
              <a:rPr lang="en-GB" sz="1600" dirty="0">
                <a:effectLst/>
                <a:latin typeface="Poppins" pitchFamily="2" charset="77"/>
                <a:ea typeface="Calibri" panose="020F0502020204030204" pitchFamily="34" charset="0"/>
                <a:cs typeface="Poppins" pitchFamily="2" charset="77"/>
              </a:rPr>
              <a:t>Proactive tutor support possibly using early indicators dashboard </a:t>
            </a:r>
            <a:endParaRPr lang="en-GB" sz="1600" dirty="0">
              <a:latin typeface="Poppins" pitchFamily="2" charset="77"/>
              <a:cs typeface="Poppins" pitchFamily="2" charset="77"/>
            </a:endParaRPr>
          </a:p>
        </p:txBody>
      </p:sp>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Tree>
    <p:extLst>
      <p:ext uri="{BB962C8B-B14F-4D97-AF65-F5344CB8AC3E}">
        <p14:creationId xmlns:p14="http://schemas.microsoft.com/office/powerpoint/2010/main" val="370948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4B9AB7-9C90-3FE2-F935-293D25A7CFB7}"/>
              </a:ext>
            </a:extLst>
          </p:cNvPr>
          <p:cNvSpPr>
            <a:spLocks noGrp="1"/>
          </p:cNvSpPr>
          <p:nvPr>
            <p:ph type="body" sz="quarter" idx="12"/>
          </p:nvPr>
        </p:nvSpPr>
        <p:spPr>
          <a:xfrm>
            <a:off x="1001105" y="1083026"/>
            <a:ext cx="5287619" cy="302838"/>
          </a:xfrm>
        </p:spPr>
        <p:txBody>
          <a:bodyPr/>
          <a:lstStyle/>
          <a:p>
            <a:r>
              <a:rPr lang="en-GB" dirty="0"/>
              <a:t>Curriculum design</a:t>
            </a:r>
          </a:p>
        </p:txBody>
      </p:sp>
      <p:sp>
        <p:nvSpPr>
          <p:cNvPr id="10" name="Text Placeholder 9">
            <a:extLst>
              <a:ext uri="{FF2B5EF4-FFF2-40B4-BE49-F238E27FC236}">
                <a16:creationId xmlns:a16="http://schemas.microsoft.com/office/drawing/2014/main" id="{E74A4259-4A62-A5BB-1094-3E61746176DE}"/>
              </a:ext>
            </a:extLst>
          </p:cNvPr>
          <p:cNvSpPr>
            <a:spLocks noGrp="1"/>
          </p:cNvSpPr>
          <p:nvPr>
            <p:ph type="body" sz="quarter" idx="14"/>
          </p:nvPr>
        </p:nvSpPr>
        <p:spPr>
          <a:xfrm>
            <a:off x="1001105" y="1540348"/>
            <a:ext cx="4922617" cy="4022252"/>
          </a:xfrm>
        </p:spPr>
        <p:txBody>
          <a:bodyPr/>
          <a:lstStyle/>
          <a:p>
            <a:r>
              <a:rPr lang="en-GB" sz="1600" dirty="0">
                <a:effectLst/>
                <a:latin typeface="Poppins" pitchFamily="2" charset="77"/>
                <a:ea typeface="Calibri" panose="020F0502020204030204" pitchFamily="34" charset="0"/>
                <a:cs typeface="Poppins" pitchFamily="2" charset="77"/>
              </a:rPr>
              <a:t>Design focused wellbeing activities in curriculum and VLE tools</a:t>
            </a:r>
          </a:p>
          <a:p>
            <a:r>
              <a:rPr lang="en-GB" sz="1600" dirty="0">
                <a:latin typeface="Poppins" pitchFamily="2" charset="77"/>
                <a:cs typeface="Poppins" pitchFamily="2" charset="77"/>
              </a:rPr>
              <a:t>Materials highlight certain creativity techniques also enabling wellbeing</a:t>
            </a:r>
          </a:p>
          <a:p>
            <a:r>
              <a:rPr lang="en-GB" sz="1600" dirty="0">
                <a:latin typeface="Poppins" pitchFamily="2" charset="77"/>
                <a:cs typeface="Poppins" pitchFamily="2" charset="77"/>
              </a:rPr>
              <a:t>Make aware of the problems with over-criticality and that it can sometimes inhibit decision making</a:t>
            </a:r>
          </a:p>
          <a:p>
            <a:r>
              <a:rPr lang="en-GB" sz="1600" dirty="0">
                <a:latin typeface="Poppins" pitchFamily="2" charset="77"/>
                <a:cs typeface="Poppins" pitchFamily="2" charset="77"/>
              </a:rPr>
              <a:t>Completing small, active tasks fast without worrying about quality encourages quick evaluation </a:t>
            </a:r>
          </a:p>
          <a:p>
            <a:r>
              <a:rPr lang="en-GB" sz="1600" dirty="0">
                <a:latin typeface="Poppins" pitchFamily="2" charset="77"/>
                <a:cs typeface="Poppins" pitchFamily="2" charset="77"/>
              </a:rPr>
              <a:t>Dedicate more time to discuss the study space and routines in students’ home learning environments </a:t>
            </a:r>
          </a:p>
        </p:txBody>
      </p:sp>
      <p:sp>
        <p:nvSpPr>
          <p:cNvPr id="13" name="Text Placeholder 12">
            <a:extLst>
              <a:ext uri="{FF2B5EF4-FFF2-40B4-BE49-F238E27FC236}">
                <a16:creationId xmlns:a16="http://schemas.microsoft.com/office/drawing/2014/main" id="{E6862D33-FF9B-C647-8FD7-F618370D9FCC}"/>
              </a:ext>
            </a:extLst>
          </p:cNvPr>
          <p:cNvSpPr>
            <a:spLocks noGrp="1"/>
          </p:cNvSpPr>
          <p:nvPr>
            <p:ph type="body" sz="quarter" idx="21"/>
          </p:nvPr>
        </p:nvSpPr>
        <p:spPr/>
        <p:txBody>
          <a:bodyPr/>
          <a:lstStyle/>
          <a:p>
            <a:r>
              <a:rPr lang="en-GB" dirty="0"/>
              <a:t>Student suggestions about “What else we could do”</a:t>
            </a:r>
          </a:p>
        </p:txBody>
      </p:sp>
      <p:sp>
        <p:nvSpPr>
          <p:cNvPr id="6" name="Content Placeholder 5">
            <a:extLst>
              <a:ext uri="{FF2B5EF4-FFF2-40B4-BE49-F238E27FC236}">
                <a16:creationId xmlns:a16="http://schemas.microsoft.com/office/drawing/2014/main" id="{FA4D09DE-F6F1-5F48-8C1F-4CC80D02AEC2}"/>
              </a:ext>
            </a:extLst>
          </p:cNvPr>
          <p:cNvSpPr>
            <a:spLocks noGrp="1"/>
          </p:cNvSpPr>
          <p:nvPr>
            <p:ph sz="half" idx="18"/>
          </p:nvPr>
        </p:nvSpPr>
        <p:spPr>
          <a:xfrm>
            <a:off x="6288724" y="1540348"/>
            <a:ext cx="4922617" cy="3596573"/>
          </a:xfrm>
        </p:spPr>
        <p:txBody>
          <a:bodyPr/>
          <a:lstStyle/>
          <a:p>
            <a:pPr marL="0" indent="0">
              <a:buNone/>
            </a:pPr>
            <a:r>
              <a:rPr lang="en-GB" sz="1600" dirty="0">
                <a:effectLst/>
                <a:latin typeface="Poppins" pitchFamily="2" charset="77"/>
                <a:ea typeface="Calibri" panose="020F0502020204030204" pitchFamily="34" charset="0"/>
                <a:cs typeface="Poppins" pitchFamily="2" charset="77"/>
              </a:rPr>
              <a:t>Label in the study planner where in the week is a focus on theory and practical work, social or independent learning, so they can adjust or tailor their study patterns. </a:t>
            </a:r>
          </a:p>
          <a:p>
            <a:pPr marL="0" indent="0">
              <a:buNone/>
            </a:pPr>
            <a:r>
              <a:rPr lang="en-GB" sz="1600" dirty="0">
                <a:latin typeface="Poppins" pitchFamily="2" charset="77"/>
                <a:ea typeface="Calibri" panose="020F0502020204030204" pitchFamily="34" charset="0"/>
                <a:cs typeface="Poppins" pitchFamily="2" charset="77"/>
              </a:rPr>
              <a:t>S</a:t>
            </a:r>
            <a:r>
              <a:rPr lang="en-GB" sz="1600" dirty="0">
                <a:effectLst/>
                <a:latin typeface="Poppins" pitchFamily="2" charset="77"/>
                <a:ea typeface="Calibri" panose="020F0502020204030204" pitchFamily="34" charset="0"/>
                <a:cs typeface="Poppins" pitchFamily="2" charset="77"/>
              </a:rPr>
              <a:t>how workload in study planner in addition to the study materials. </a:t>
            </a:r>
          </a:p>
          <a:p>
            <a:pPr marL="0" indent="0">
              <a:buNone/>
            </a:pPr>
            <a:r>
              <a:rPr lang="en-GB" sz="1600" dirty="0">
                <a:latin typeface="Poppins" pitchFamily="2" charset="77"/>
                <a:cs typeface="Poppins" pitchFamily="2" charset="77"/>
              </a:rPr>
              <a:t>Qualification glossary of terms with examples of use could introduce consistency in language across modules</a:t>
            </a:r>
          </a:p>
        </p:txBody>
      </p:sp>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Tree>
    <p:extLst>
      <p:ext uri="{BB962C8B-B14F-4D97-AF65-F5344CB8AC3E}">
        <p14:creationId xmlns:p14="http://schemas.microsoft.com/office/powerpoint/2010/main" val="3689657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C08551-8ADD-A945-8B04-EBBC2D4104BC}"/>
              </a:ext>
            </a:extLst>
          </p:cNvPr>
          <p:cNvSpPr>
            <a:spLocks noGrp="1"/>
          </p:cNvSpPr>
          <p:nvPr>
            <p:ph type="body" sz="quarter" idx="24"/>
          </p:nvPr>
        </p:nvSpPr>
        <p:spPr/>
        <p:txBody>
          <a:bodyPr/>
          <a:lstStyle/>
          <a:p>
            <a:r>
              <a:rPr lang="en-GB" dirty="0"/>
              <a:t>References</a:t>
            </a:r>
          </a:p>
        </p:txBody>
      </p:sp>
      <p:sp>
        <p:nvSpPr>
          <p:cNvPr id="5" name="Text Placeholder 4">
            <a:extLst>
              <a:ext uri="{FF2B5EF4-FFF2-40B4-BE49-F238E27FC236}">
                <a16:creationId xmlns:a16="http://schemas.microsoft.com/office/drawing/2014/main" id="{0B0D26BC-15EA-B549-95F9-DF8966586608}"/>
              </a:ext>
            </a:extLst>
          </p:cNvPr>
          <p:cNvSpPr>
            <a:spLocks noGrp="1"/>
          </p:cNvSpPr>
          <p:nvPr>
            <p:ph type="body" sz="quarter" idx="14"/>
          </p:nvPr>
        </p:nvSpPr>
        <p:spPr>
          <a:xfrm>
            <a:off x="1001105" y="901825"/>
            <a:ext cx="11028970" cy="4598863"/>
          </a:xfrm>
        </p:spPr>
        <p:txBody>
          <a:bodyPr/>
          <a:lstStyle/>
          <a:p>
            <a:r>
              <a:rPr lang="en-GB" sz="800" dirty="0">
                <a:effectLst/>
                <a:latin typeface="Poppins" pitchFamily="2" charset="77"/>
                <a:ea typeface="Calibri" panose="020F0502020204030204" pitchFamily="34" charset="0"/>
                <a:cs typeface="Poppins" pitchFamily="2" charset="77"/>
              </a:rPr>
              <a:t>Barnes, C. (1996) Theories of disability and the origins of the oppression of disabled people in western society. In </a:t>
            </a:r>
            <a:r>
              <a:rPr lang="en-GB" sz="800" dirty="0" err="1">
                <a:effectLst/>
                <a:latin typeface="Poppins" pitchFamily="2" charset="77"/>
                <a:ea typeface="Calibri" panose="020F0502020204030204" pitchFamily="34" charset="0"/>
                <a:cs typeface="Poppins" pitchFamily="2" charset="77"/>
              </a:rPr>
              <a:t>Bartin</a:t>
            </a:r>
            <a:r>
              <a:rPr lang="en-GB" sz="800" dirty="0">
                <a:effectLst/>
                <a:latin typeface="Poppins" pitchFamily="2" charset="77"/>
                <a:ea typeface="Calibri" panose="020F0502020204030204" pitchFamily="34" charset="0"/>
                <a:cs typeface="Poppins" pitchFamily="2" charset="77"/>
              </a:rPr>
              <a:t>, L. (ed) Disability and Society, </a:t>
            </a:r>
            <a:r>
              <a:rPr lang="en-GB" sz="800" dirty="0" err="1">
                <a:effectLst/>
                <a:latin typeface="Poppins" pitchFamily="2" charset="77"/>
                <a:ea typeface="Calibri" panose="020F0502020204030204" pitchFamily="34" charset="0"/>
                <a:cs typeface="Poppins" pitchFamily="2" charset="77"/>
              </a:rPr>
              <a:t>Longham</a:t>
            </a:r>
            <a:r>
              <a:rPr lang="en-GB" sz="800" dirty="0">
                <a:effectLst/>
                <a:latin typeface="Poppins" pitchFamily="2" charset="77"/>
                <a:ea typeface="Calibri" panose="020F0502020204030204" pitchFamily="34" charset="0"/>
                <a:cs typeface="Poppins" pitchFamily="2" charset="77"/>
              </a:rPr>
              <a:t>: London</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Boden, M. (2003) </a:t>
            </a:r>
            <a:r>
              <a:rPr lang="en-GB" sz="800" i="1" dirty="0">
                <a:effectLst/>
                <a:latin typeface="Poppins" pitchFamily="2" charset="77"/>
                <a:ea typeface="Calibri" panose="020F0502020204030204" pitchFamily="34" charset="0"/>
                <a:cs typeface="Poppins" pitchFamily="2" charset="77"/>
              </a:rPr>
              <a:t>The Creative Mind: Myths and Mechanisms</a:t>
            </a:r>
            <a:r>
              <a:rPr lang="en-GB" sz="800" dirty="0">
                <a:effectLst/>
                <a:latin typeface="Poppins" pitchFamily="2" charset="77"/>
                <a:ea typeface="Calibri" panose="020F0502020204030204" pitchFamily="34" charset="0"/>
                <a:cs typeface="Poppins" pitchFamily="2" charset="77"/>
              </a:rPr>
              <a:t>, London: Routledge.</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Csikszentmihalyi, M. (1990) </a:t>
            </a:r>
            <a:r>
              <a:rPr lang="en-GB" sz="800" i="1" dirty="0">
                <a:effectLst/>
                <a:latin typeface="Poppins" pitchFamily="2" charset="77"/>
                <a:ea typeface="Calibri" panose="020F0502020204030204" pitchFamily="34" charset="0"/>
                <a:cs typeface="Poppins" pitchFamily="2" charset="77"/>
              </a:rPr>
              <a:t>Flow: the psychology of optimal experience.</a:t>
            </a:r>
            <a:r>
              <a:rPr lang="en-GB" sz="800" dirty="0">
                <a:effectLst/>
                <a:latin typeface="Poppins" pitchFamily="2" charset="77"/>
                <a:ea typeface="Calibri" panose="020F0502020204030204" pitchFamily="34" charset="0"/>
                <a:cs typeface="Poppins" pitchFamily="2" charset="77"/>
              </a:rPr>
              <a:t> New York: Harper &amp; Row.</a:t>
            </a:r>
          </a:p>
          <a:p>
            <a:r>
              <a:rPr lang="en-GB" sz="800" dirty="0">
                <a:effectLst/>
                <a:latin typeface="Poppins" pitchFamily="2" charset="77"/>
                <a:ea typeface="Calibri" panose="020F0502020204030204" pitchFamily="34" charset="0"/>
                <a:cs typeface="Poppins" pitchFamily="2" charset="77"/>
              </a:rPr>
              <a:t> </a:t>
            </a:r>
          </a:p>
          <a:p>
            <a:r>
              <a:rPr lang="en-GB" sz="800" dirty="0" err="1">
                <a:effectLst/>
                <a:latin typeface="Poppins" pitchFamily="2" charset="77"/>
                <a:ea typeface="Calibri" panose="020F0502020204030204" pitchFamily="34" charset="0"/>
                <a:cs typeface="Poppins" pitchFamily="2" charset="77"/>
              </a:rPr>
              <a:t>Erez</a:t>
            </a:r>
            <a:r>
              <a:rPr lang="en-GB" sz="800" dirty="0">
                <a:effectLst/>
                <a:latin typeface="Poppins" pitchFamily="2" charset="77"/>
                <a:ea typeface="Calibri" panose="020F0502020204030204" pitchFamily="34" charset="0"/>
                <a:cs typeface="Poppins" pitchFamily="2" charset="77"/>
              </a:rPr>
              <a:t>, M., &amp; Nouri, R. (2010) Creativity: The influence of cultural, social, and work contexts. </a:t>
            </a:r>
            <a:r>
              <a:rPr lang="en-GB" sz="800" i="1" dirty="0">
                <a:effectLst/>
                <a:latin typeface="Poppins" pitchFamily="2" charset="77"/>
                <a:ea typeface="Calibri" panose="020F0502020204030204" pitchFamily="34" charset="0"/>
                <a:cs typeface="Poppins" pitchFamily="2" charset="77"/>
              </a:rPr>
              <a:t>Management and Organization Review</a:t>
            </a:r>
            <a:r>
              <a:rPr lang="en-GB" sz="800" dirty="0">
                <a:effectLst/>
                <a:latin typeface="Poppins" pitchFamily="2" charset="77"/>
                <a:ea typeface="Calibri" panose="020F0502020204030204" pitchFamily="34" charset="0"/>
                <a:cs typeface="Poppins" pitchFamily="2" charset="77"/>
              </a:rPr>
              <a:t>, Vol. 6 No. 3, pp. 351–370.</a:t>
            </a:r>
          </a:p>
          <a:p>
            <a:r>
              <a:rPr lang="en-GB" sz="800" dirty="0">
                <a:effectLst/>
                <a:latin typeface="Poppins" pitchFamily="2" charset="77"/>
                <a:ea typeface="Calibri" panose="020F0502020204030204" pitchFamily="34" charset="0"/>
                <a:cs typeface="Poppins" pitchFamily="2" charset="77"/>
              </a:rPr>
              <a:t> </a:t>
            </a:r>
          </a:p>
          <a:p>
            <a:r>
              <a:rPr lang="en-GB" sz="800" dirty="0" err="1">
                <a:effectLst/>
                <a:latin typeface="Poppins" pitchFamily="2" charset="77"/>
                <a:ea typeface="Calibri" panose="020F0502020204030204" pitchFamily="34" charset="0"/>
                <a:cs typeface="Poppins" pitchFamily="2" charset="77"/>
              </a:rPr>
              <a:t>Glăveanu</a:t>
            </a:r>
            <a:r>
              <a:rPr lang="en-GB" sz="800" dirty="0">
                <a:effectLst/>
                <a:latin typeface="Poppins" pitchFamily="2" charset="77"/>
                <a:ea typeface="Calibri" panose="020F0502020204030204" pitchFamily="34" charset="0"/>
                <a:cs typeface="Poppins" pitchFamily="2" charset="77"/>
              </a:rPr>
              <a:t>, V. P. (2022) Not Knowing, in </a:t>
            </a:r>
            <a:r>
              <a:rPr lang="en-GB" sz="800" dirty="0" err="1">
                <a:effectLst/>
                <a:latin typeface="Poppins" pitchFamily="2" charset="77"/>
                <a:ea typeface="Calibri" panose="020F0502020204030204" pitchFamily="34" charset="0"/>
                <a:cs typeface="Poppins" pitchFamily="2" charset="77"/>
              </a:rPr>
              <a:t>Beghetto</a:t>
            </a:r>
            <a:r>
              <a:rPr lang="en-GB" sz="800" dirty="0">
                <a:effectLst/>
                <a:latin typeface="Poppins" pitchFamily="2" charset="77"/>
                <a:ea typeface="Calibri" panose="020F0502020204030204" pitchFamily="34" charset="0"/>
                <a:cs typeface="Poppins" pitchFamily="2" charset="77"/>
              </a:rPr>
              <a:t>, R. A. &amp; Jaeger, G. J. [Eds] </a:t>
            </a:r>
            <a:r>
              <a:rPr lang="en-GB" sz="800" i="1" dirty="0">
                <a:effectLst/>
                <a:latin typeface="Poppins" pitchFamily="2" charset="77"/>
                <a:ea typeface="Calibri" panose="020F0502020204030204" pitchFamily="34" charset="0"/>
                <a:cs typeface="Poppins" pitchFamily="2" charset="77"/>
              </a:rPr>
              <a:t>Uncertainty: A Catalyst for Creativity, Learning and Development</a:t>
            </a:r>
            <a:r>
              <a:rPr lang="en-GB" sz="800" dirty="0">
                <a:effectLst/>
                <a:latin typeface="Poppins" pitchFamily="2" charset="77"/>
                <a:ea typeface="Calibri" panose="020F0502020204030204" pitchFamily="34" charset="0"/>
                <a:cs typeface="Poppins" pitchFamily="2" charset="77"/>
              </a:rPr>
              <a:t>, Cham: Springer, pp. 7–21. </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Gomez-Lanier, L. (2018) The Role Stress Has on the Creative Process of Problem-Solving Projects: A Case Study of Individuals and Collaboration. </a:t>
            </a:r>
            <a:r>
              <a:rPr lang="en-GB" sz="800" i="1" dirty="0">
                <a:effectLst/>
                <a:latin typeface="Poppins" pitchFamily="2" charset="77"/>
                <a:ea typeface="Calibri" panose="020F0502020204030204" pitchFamily="34" charset="0"/>
                <a:cs typeface="Poppins" pitchFamily="2" charset="77"/>
              </a:rPr>
              <a:t>International Journal of Social Science Studies,</a:t>
            </a:r>
            <a:r>
              <a:rPr lang="en-GB" sz="800" dirty="0">
                <a:effectLst/>
                <a:latin typeface="Poppins" pitchFamily="2" charset="77"/>
                <a:ea typeface="Calibri" panose="020F0502020204030204" pitchFamily="34" charset="0"/>
                <a:cs typeface="Poppins" pitchFamily="2" charset="77"/>
              </a:rPr>
              <a:t> Vol. 6, No. 5, https://</a:t>
            </a:r>
            <a:r>
              <a:rPr lang="en-GB" sz="800" dirty="0" err="1">
                <a:effectLst/>
                <a:latin typeface="Poppins" pitchFamily="2" charset="77"/>
                <a:ea typeface="Calibri" panose="020F0502020204030204" pitchFamily="34" charset="0"/>
                <a:cs typeface="Poppins" pitchFamily="2" charset="77"/>
              </a:rPr>
              <a:t>doi.org</a:t>
            </a:r>
            <a:r>
              <a:rPr lang="en-GB" sz="800" dirty="0">
                <a:effectLst/>
                <a:latin typeface="Poppins" pitchFamily="2" charset="77"/>
                <a:ea typeface="Calibri" panose="020F0502020204030204" pitchFamily="34" charset="0"/>
                <a:cs typeface="Poppins" pitchFamily="2" charset="77"/>
              </a:rPr>
              <a:t>/10.11114/ijsss.v6i5.3234</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Houghton, A.M. &amp; Anderson, J. (2017) </a:t>
            </a:r>
            <a:r>
              <a:rPr lang="en-GB" sz="800" i="1" dirty="0">
                <a:effectLst/>
                <a:latin typeface="Poppins" pitchFamily="2" charset="77"/>
                <a:ea typeface="Calibri" panose="020F0502020204030204" pitchFamily="34" charset="0"/>
                <a:cs typeface="Poppins" pitchFamily="2" charset="77"/>
              </a:rPr>
              <a:t>Embedding mental wellbeing in the curriculum: maximising success in higher education</a:t>
            </a:r>
            <a:r>
              <a:rPr lang="en-GB" sz="800" dirty="0">
                <a:effectLst/>
                <a:latin typeface="Poppins" pitchFamily="2" charset="77"/>
                <a:ea typeface="Calibri" panose="020F0502020204030204" pitchFamily="34" charset="0"/>
                <a:cs typeface="Poppins" pitchFamily="2" charset="77"/>
              </a:rPr>
              <a:t>, York: Higher Education Academy.</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Jones, E., Priestley, M., Brewster, L. &amp; Spanner, L. (2020) Student wellbeing and assessment in higher education: the balancing act, </a:t>
            </a:r>
            <a:r>
              <a:rPr lang="en-GB" sz="800" i="1" dirty="0">
                <a:effectLst/>
                <a:latin typeface="Poppins" pitchFamily="2" charset="77"/>
                <a:ea typeface="Calibri" panose="020F0502020204030204" pitchFamily="34" charset="0"/>
                <a:cs typeface="Poppins" pitchFamily="2" charset="77"/>
              </a:rPr>
              <a:t>Assessment &amp; Evaluation in Higher Education</a:t>
            </a:r>
            <a:r>
              <a:rPr lang="en-GB" sz="800" dirty="0">
                <a:effectLst/>
                <a:latin typeface="Poppins" pitchFamily="2" charset="77"/>
                <a:ea typeface="Calibri" panose="020F0502020204030204" pitchFamily="34" charset="0"/>
                <a:cs typeface="Poppins" pitchFamily="2" charset="77"/>
              </a:rPr>
              <a:t>, Vol. 0, No. 0, pp.1–13. </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Kendall, L. (2016) Higher education and disability: Exploring student experiences, </a:t>
            </a:r>
            <a:r>
              <a:rPr lang="en-GB" sz="800" i="1" dirty="0">
                <a:effectLst/>
                <a:latin typeface="Poppins" pitchFamily="2" charset="77"/>
                <a:ea typeface="Calibri" panose="020F0502020204030204" pitchFamily="34" charset="0"/>
                <a:cs typeface="Poppins" pitchFamily="2" charset="77"/>
              </a:rPr>
              <a:t>Cogent Education</a:t>
            </a:r>
            <a:r>
              <a:rPr lang="en-GB" sz="800" dirty="0">
                <a:effectLst/>
                <a:latin typeface="Poppins" pitchFamily="2" charset="77"/>
                <a:ea typeface="Calibri" panose="020F0502020204030204" pitchFamily="34" charset="0"/>
                <a:cs typeface="Poppins" pitchFamily="2" charset="77"/>
              </a:rPr>
              <a:t>, Vol. 3, No. 1, 1256142 </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Lister, K. (2022) </a:t>
            </a:r>
            <a:r>
              <a:rPr lang="en-GB" sz="800" i="1" dirty="0">
                <a:effectLst/>
                <a:latin typeface="Poppins" pitchFamily="2" charset="77"/>
                <a:ea typeface="Calibri" panose="020F0502020204030204" pitchFamily="34" charset="0"/>
                <a:cs typeface="Poppins" pitchFamily="2" charset="77"/>
              </a:rPr>
              <a:t>Mental Wellbeing in Distance Learning: Barriers, Enablers and Solutions</a:t>
            </a:r>
            <a:r>
              <a:rPr lang="en-GB" sz="800" dirty="0">
                <a:effectLst/>
                <a:latin typeface="Poppins" pitchFamily="2" charset="77"/>
                <a:ea typeface="Calibri" panose="020F0502020204030204" pitchFamily="34" charset="0"/>
                <a:cs typeface="Poppins" pitchFamily="2" charset="77"/>
              </a:rPr>
              <a:t>. EdD thesis, Milton Keynes: The Open University. </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McClean, D., Holgate, P., </a:t>
            </a:r>
            <a:r>
              <a:rPr lang="en-GB" sz="800" dirty="0" err="1">
                <a:effectLst/>
                <a:latin typeface="Poppins" pitchFamily="2" charset="77"/>
                <a:ea typeface="Calibri" panose="020F0502020204030204" pitchFamily="34" charset="0"/>
                <a:cs typeface="Poppins" pitchFamily="2" charset="77"/>
              </a:rPr>
              <a:t>Bloice</a:t>
            </a:r>
            <a:r>
              <a:rPr lang="en-GB" sz="800" dirty="0">
                <a:effectLst/>
                <a:latin typeface="Poppins" pitchFamily="2" charset="77"/>
                <a:ea typeface="Calibri" panose="020F0502020204030204" pitchFamily="34" charset="0"/>
                <a:cs typeface="Poppins" pitchFamily="2" charset="77"/>
              </a:rPr>
              <a:t>, L., &amp; Murray, I. (2019). </a:t>
            </a:r>
            <a:r>
              <a:rPr lang="en-GB" sz="800" i="1" dirty="0">
                <a:effectLst/>
                <a:latin typeface="Poppins" pitchFamily="2" charset="77"/>
                <a:ea typeface="Calibri" panose="020F0502020204030204" pitchFamily="34" charset="0"/>
                <a:cs typeface="Poppins" pitchFamily="2" charset="77"/>
              </a:rPr>
              <a:t>Mental health in UK architecture education: An analysis of contemporary student wellbeing</a:t>
            </a:r>
            <a:r>
              <a:rPr lang="en-GB" sz="800" dirty="0">
                <a:effectLst/>
                <a:latin typeface="Poppins" pitchFamily="2" charset="77"/>
                <a:ea typeface="Calibri" panose="020F0502020204030204" pitchFamily="34" charset="0"/>
                <a:cs typeface="Poppins" pitchFamily="2" charset="77"/>
              </a:rPr>
              <a:t>. Aberdeen: Robert Gordon University </a:t>
            </a:r>
          </a:p>
          <a:p>
            <a:r>
              <a:rPr lang="en-GB" sz="800" dirty="0">
                <a:effectLst/>
                <a:latin typeface="Poppins" pitchFamily="2" charset="77"/>
                <a:ea typeface="Calibri" panose="020F0502020204030204" pitchFamily="34" charset="0"/>
                <a:cs typeface="Poppins" pitchFamily="2" charset="77"/>
              </a:rPr>
              <a:t> </a:t>
            </a:r>
          </a:p>
          <a:p>
            <a:r>
              <a:rPr lang="en-GB" sz="800" dirty="0" err="1">
                <a:effectLst/>
                <a:latin typeface="Poppins" pitchFamily="2" charset="77"/>
                <a:ea typeface="Calibri" panose="020F0502020204030204" pitchFamily="34" charset="0"/>
                <a:cs typeface="Poppins" pitchFamily="2" charset="77"/>
              </a:rPr>
              <a:t>Myin-Germeys</a:t>
            </a:r>
            <a:r>
              <a:rPr lang="en-GB" sz="800" dirty="0">
                <a:effectLst/>
                <a:latin typeface="Poppins" pitchFamily="2" charset="77"/>
                <a:ea typeface="Calibri" panose="020F0502020204030204" pitchFamily="34" charset="0"/>
                <a:cs typeface="Poppins" pitchFamily="2" charset="77"/>
              </a:rPr>
              <a:t> I, </a:t>
            </a:r>
            <a:r>
              <a:rPr lang="en-GB" sz="800" dirty="0" err="1">
                <a:effectLst/>
                <a:latin typeface="Poppins" pitchFamily="2" charset="77"/>
                <a:ea typeface="Calibri" panose="020F0502020204030204" pitchFamily="34" charset="0"/>
                <a:cs typeface="Poppins" pitchFamily="2" charset="77"/>
              </a:rPr>
              <a:t>Kasanova</a:t>
            </a:r>
            <a:r>
              <a:rPr lang="en-GB" sz="800" dirty="0">
                <a:effectLst/>
                <a:latin typeface="Poppins" pitchFamily="2" charset="77"/>
                <a:ea typeface="Calibri" panose="020F0502020204030204" pitchFamily="34" charset="0"/>
                <a:cs typeface="Poppins" pitchFamily="2" charset="77"/>
              </a:rPr>
              <a:t> Z, </a:t>
            </a:r>
            <a:r>
              <a:rPr lang="en-GB" sz="800" dirty="0" err="1">
                <a:effectLst/>
                <a:latin typeface="Poppins" pitchFamily="2" charset="77"/>
                <a:ea typeface="Calibri" panose="020F0502020204030204" pitchFamily="34" charset="0"/>
                <a:cs typeface="Poppins" pitchFamily="2" charset="77"/>
              </a:rPr>
              <a:t>Vaessen</a:t>
            </a:r>
            <a:r>
              <a:rPr lang="en-GB" sz="800" dirty="0">
                <a:effectLst/>
                <a:latin typeface="Poppins" pitchFamily="2" charset="77"/>
                <a:ea typeface="Calibri" panose="020F0502020204030204" pitchFamily="34" charset="0"/>
                <a:cs typeface="Poppins" pitchFamily="2" charset="77"/>
              </a:rPr>
              <a:t> T, Vachon H, </a:t>
            </a:r>
            <a:r>
              <a:rPr lang="en-GB" sz="800" dirty="0" err="1">
                <a:effectLst/>
                <a:latin typeface="Poppins" pitchFamily="2" charset="77"/>
                <a:ea typeface="Calibri" panose="020F0502020204030204" pitchFamily="34" charset="0"/>
                <a:cs typeface="Poppins" pitchFamily="2" charset="77"/>
              </a:rPr>
              <a:t>Kirtley</a:t>
            </a:r>
            <a:r>
              <a:rPr lang="en-GB" sz="800" dirty="0">
                <a:effectLst/>
                <a:latin typeface="Poppins" pitchFamily="2" charset="77"/>
                <a:ea typeface="Calibri" panose="020F0502020204030204" pitchFamily="34" charset="0"/>
                <a:cs typeface="Poppins" pitchFamily="2" charset="77"/>
              </a:rPr>
              <a:t> O, </a:t>
            </a:r>
            <a:r>
              <a:rPr lang="en-GB" sz="800" dirty="0" err="1">
                <a:effectLst/>
                <a:latin typeface="Poppins" pitchFamily="2" charset="77"/>
                <a:ea typeface="Calibri" panose="020F0502020204030204" pitchFamily="34" charset="0"/>
                <a:cs typeface="Poppins" pitchFamily="2" charset="77"/>
              </a:rPr>
              <a:t>Viechtbauer</a:t>
            </a:r>
            <a:r>
              <a:rPr lang="en-GB" sz="800" dirty="0">
                <a:effectLst/>
                <a:latin typeface="Poppins" pitchFamily="2" charset="77"/>
                <a:ea typeface="Calibri" panose="020F0502020204030204" pitchFamily="34" charset="0"/>
                <a:cs typeface="Poppins" pitchFamily="2" charset="77"/>
              </a:rPr>
              <a:t> W, &amp; </a:t>
            </a:r>
            <a:r>
              <a:rPr lang="en-GB" sz="800" dirty="0" err="1">
                <a:effectLst/>
                <a:latin typeface="Poppins" pitchFamily="2" charset="77"/>
                <a:ea typeface="Calibri" panose="020F0502020204030204" pitchFamily="34" charset="0"/>
                <a:cs typeface="Poppins" pitchFamily="2" charset="77"/>
              </a:rPr>
              <a:t>Reininghaus</a:t>
            </a:r>
            <a:r>
              <a:rPr lang="en-GB" sz="800" dirty="0">
                <a:effectLst/>
                <a:latin typeface="Poppins" pitchFamily="2" charset="77"/>
                <a:ea typeface="Calibri" panose="020F0502020204030204" pitchFamily="34" charset="0"/>
                <a:cs typeface="Poppins" pitchFamily="2" charset="77"/>
              </a:rPr>
              <a:t> U. (2018) Experience sampling methodology in mental health research: new insights and technical developments. </a:t>
            </a:r>
            <a:r>
              <a:rPr lang="en-GB" sz="800" i="1" dirty="0">
                <a:effectLst/>
                <a:latin typeface="Poppins" pitchFamily="2" charset="77"/>
                <a:ea typeface="Calibri" panose="020F0502020204030204" pitchFamily="34" charset="0"/>
                <a:cs typeface="Poppins" pitchFamily="2" charset="77"/>
              </a:rPr>
              <a:t>World Psychiatry</a:t>
            </a:r>
            <a:r>
              <a:rPr lang="en-GB" sz="800" dirty="0">
                <a:effectLst/>
                <a:latin typeface="Poppins" pitchFamily="2" charset="77"/>
                <a:ea typeface="Calibri" panose="020F0502020204030204" pitchFamily="34" charset="0"/>
                <a:cs typeface="Poppins" pitchFamily="2" charset="77"/>
              </a:rPr>
              <a:t>. Vol 17, No. 2, pp. 123–132.</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Oliver, M. (1983) Social work with disabled people. Basingstoke: </a:t>
            </a:r>
            <a:r>
              <a:rPr lang="en-GB" sz="800" dirty="0" err="1">
                <a:effectLst/>
                <a:latin typeface="Poppins" pitchFamily="2" charset="77"/>
                <a:ea typeface="Calibri" panose="020F0502020204030204" pitchFamily="34" charset="0"/>
                <a:cs typeface="Poppins" pitchFamily="2" charset="77"/>
              </a:rPr>
              <a:t>Macmillans</a:t>
            </a:r>
            <a:r>
              <a:rPr lang="en-GB" sz="800" dirty="0">
                <a:effectLst/>
                <a:latin typeface="Poppins" pitchFamily="2" charset="77"/>
                <a:ea typeface="Calibri" panose="020F0502020204030204" pitchFamily="34" charset="0"/>
                <a:cs typeface="Poppins" pitchFamily="2" charset="77"/>
              </a:rPr>
              <a:t>.</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Seligman, M. E. and Csikszentmihalyi, M. (2000) Positive psychology. An introduction., </a:t>
            </a:r>
            <a:r>
              <a:rPr lang="en-GB" sz="800" i="1" dirty="0">
                <a:effectLst/>
                <a:latin typeface="Poppins" pitchFamily="2" charset="77"/>
                <a:ea typeface="Calibri" panose="020F0502020204030204" pitchFamily="34" charset="0"/>
                <a:cs typeface="Poppins" pitchFamily="2" charset="77"/>
              </a:rPr>
              <a:t>The American psychologist</a:t>
            </a:r>
            <a:r>
              <a:rPr lang="en-GB" sz="800" dirty="0">
                <a:effectLst/>
                <a:latin typeface="Poppins" pitchFamily="2" charset="77"/>
                <a:ea typeface="Calibri" panose="020F0502020204030204" pitchFamily="34" charset="0"/>
                <a:cs typeface="Poppins" pitchFamily="2" charset="77"/>
              </a:rPr>
              <a:t>, Vol. 55, No. 1, pp. 5–14.</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Simon, H. A. (1956) Rational choice and the structure of the environment. </a:t>
            </a:r>
            <a:r>
              <a:rPr lang="en-GB" sz="800" i="1" dirty="0">
                <a:effectLst/>
                <a:latin typeface="Poppins" pitchFamily="2" charset="77"/>
                <a:ea typeface="Calibri" panose="020F0502020204030204" pitchFamily="34" charset="0"/>
                <a:cs typeface="Poppins" pitchFamily="2" charset="77"/>
              </a:rPr>
              <a:t>Psychological Review</a:t>
            </a:r>
            <a:r>
              <a:rPr lang="en-GB" sz="800" dirty="0">
                <a:effectLst/>
                <a:latin typeface="Poppins" pitchFamily="2" charset="77"/>
                <a:ea typeface="Calibri" panose="020F0502020204030204" pitchFamily="34" charset="0"/>
                <a:cs typeface="Poppins" pitchFamily="2" charset="77"/>
              </a:rPr>
              <a:t>, Vol.  63, No. 2, pp. 129–138.</a:t>
            </a:r>
          </a:p>
          <a:p>
            <a:r>
              <a:rPr lang="en-GB" sz="800" dirty="0">
                <a:effectLst/>
                <a:latin typeface="Poppins" pitchFamily="2" charset="77"/>
                <a:ea typeface="Calibri" panose="020F0502020204030204" pitchFamily="34" charset="0"/>
                <a:cs typeface="Poppins" pitchFamily="2" charset="77"/>
              </a:rPr>
              <a:t> </a:t>
            </a:r>
          </a:p>
          <a:p>
            <a:r>
              <a:rPr lang="en-GB" sz="800" dirty="0">
                <a:effectLst/>
                <a:latin typeface="Poppins" pitchFamily="2" charset="77"/>
                <a:ea typeface="Calibri" panose="020F0502020204030204" pitchFamily="34" charset="0"/>
                <a:cs typeface="Poppins" pitchFamily="2" charset="77"/>
              </a:rPr>
              <a:t>WHO (2013) </a:t>
            </a:r>
            <a:r>
              <a:rPr lang="en-GB" sz="800" i="1" dirty="0">
                <a:effectLst/>
                <a:latin typeface="Poppins" pitchFamily="2" charset="77"/>
                <a:ea typeface="Calibri" panose="020F0502020204030204" pitchFamily="34" charset="0"/>
                <a:cs typeface="Poppins" pitchFamily="2" charset="77"/>
              </a:rPr>
              <a:t>Mental Health Action Plan 2013-2020</a:t>
            </a:r>
            <a:r>
              <a:rPr lang="en-GB" sz="800" dirty="0">
                <a:effectLst/>
                <a:latin typeface="Poppins" pitchFamily="2" charset="77"/>
                <a:ea typeface="Calibri" panose="020F0502020204030204" pitchFamily="34" charset="0"/>
                <a:cs typeface="Poppins" pitchFamily="2" charset="77"/>
              </a:rPr>
              <a:t>. Geneva: World Health Organisation. </a:t>
            </a:r>
          </a:p>
          <a:p>
            <a:r>
              <a:rPr lang="en-GB" sz="800" dirty="0">
                <a:effectLst/>
                <a:latin typeface="Poppins" pitchFamily="2" charset="77"/>
                <a:ea typeface="Calibri" panose="020F0502020204030204" pitchFamily="34" charset="0"/>
                <a:cs typeface="Poppins" pitchFamily="2" charset="77"/>
              </a:rPr>
              <a:t> </a:t>
            </a:r>
          </a:p>
          <a:p>
            <a:r>
              <a:rPr lang="en-GB" sz="800" dirty="0" err="1">
                <a:effectLst/>
                <a:latin typeface="Poppins" pitchFamily="2" charset="77"/>
                <a:ea typeface="Calibri" panose="020F0502020204030204" pitchFamily="34" charset="0"/>
                <a:cs typeface="Poppins" pitchFamily="2" charset="77"/>
              </a:rPr>
              <a:t>Zielińska</a:t>
            </a:r>
            <a:r>
              <a:rPr lang="en-GB" sz="800" dirty="0">
                <a:effectLst/>
                <a:latin typeface="Poppins" pitchFamily="2" charset="77"/>
                <a:ea typeface="Calibri" panose="020F0502020204030204" pitchFamily="34" charset="0"/>
                <a:cs typeface="Poppins" pitchFamily="2" charset="77"/>
              </a:rPr>
              <a:t>, A. and </a:t>
            </a:r>
            <a:r>
              <a:rPr lang="en-GB" sz="800" dirty="0" err="1">
                <a:effectLst/>
                <a:latin typeface="Poppins" pitchFamily="2" charset="77"/>
                <a:ea typeface="Calibri" panose="020F0502020204030204" pitchFamily="34" charset="0"/>
                <a:cs typeface="Poppins" pitchFamily="2" charset="77"/>
              </a:rPr>
              <a:t>Karwowski</a:t>
            </a:r>
            <a:r>
              <a:rPr lang="en-GB" sz="800" dirty="0">
                <a:effectLst/>
                <a:latin typeface="Poppins" pitchFamily="2" charset="77"/>
                <a:ea typeface="Calibri" panose="020F0502020204030204" pitchFamily="34" charset="0"/>
                <a:cs typeface="Poppins" pitchFamily="2" charset="77"/>
              </a:rPr>
              <a:t>, M. (2022) Living with Uncertainty in the Creative Process: A Self-Regulatory Perspective, in </a:t>
            </a:r>
            <a:r>
              <a:rPr lang="en-GB" sz="800" dirty="0" err="1">
                <a:effectLst/>
                <a:latin typeface="Poppins" pitchFamily="2" charset="77"/>
                <a:ea typeface="Calibri" panose="020F0502020204030204" pitchFamily="34" charset="0"/>
                <a:cs typeface="Poppins" pitchFamily="2" charset="77"/>
              </a:rPr>
              <a:t>Beghetto</a:t>
            </a:r>
            <a:r>
              <a:rPr lang="en-GB" sz="800" dirty="0">
                <a:effectLst/>
                <a:latin typeface="Poppins" pitchFamily="2" charset="77"/>
                <a:ea typeface="Calibri" panose="020F0502020204030204" pitchFamily="34" charset="0"/>
                <a:cs typeface="Poppins" pitchFamily="2" charset="77"/>
              </a:rPr>
              <a:t>, R. A. &amp; Jaeger, G. J. [Eds] Uncertainty: A Catalyst for Creativity, Learning and Development, Cham: Springer, pp. 81–102.</a:t>
            </a:r>
          </a:p>
          <a:p>
            <a:br>
              <a:rPr lang="en-GB" sz="800" dirty="0">
                <a:effectLst/>
                <a:latin typeface="Poppins" pitchFamily="2" charset="77"/>
                <a:cs typeface="Poppins" pitchFamily="2" charset="77"/>
              </a:rPr>
            </a:br>
            <a:r>
              <a:rPr lang="en-GB" sz="800" dirty="0">
                <a:effectLst/>
                <a:latin typeface="Poppins" pitchFamily="2" charset="77"/>
                <a:ea typeface="Calibri" panose="020F0502020204030204" pitchFamily="34" charset="0"/>
                <a:cs typeface="Poppins" pitchFamily="2" charset="77"/>
              </a:rPr>
              <a:t> </a:t>
            </a:r>
          </a:p>
          <a:p>
            <a:endParaRPr lang="en-GB" sz="800" dirty="0">
              <a:latin typeface="Poppins" pitchFamily="2" charset="77"/>
              <a:cs typeface="Poppins" pitchFamily="2" charset="77"/>
            </a:endParaRPr>
          </a:p>
        </p:txBody>
      </p:sp>
    </p:spTree>
    <p:extLst>
      <p:ext uri="{BB962C8B-B14F-4D97-AF65-F5344CB8AC3E}">
        <p14:creationId xmlns:p14="http://schemas.microsoft.com/office/powerpoint/2010/main" val="4195810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86C0-E096-3423-EBBB-2AF0A644763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30</a:t>
            </a:r>
          </a:p>
        </p:txBody>
      </p:sp>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p:txBody>
          <a:bodyPr/>
          <a:lstStyle/>
          <a:p>
            <a:r>
              <a:rPr lang="en-GB"/>
              <a:t>Thank you</a:t>
            </a:r>
          </a:p>
        </p:txBody>
      </p:sp>
    </p:spTree>
    <p:extLst>
      <p:ext uri="{BB962C8B-B14F-4D97-AF65-F5344CB8AC3E}">
        <p14:creationId xmlns:p14="http://schemas.microsoft.com/office/powerpoint/2010/main" val="1339148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04A63E-308E-9A45-A5ED-2D4BE0E3158F}"/>
              </a:ext>
            </a:extLst>
          </p:cNvPr>
          <p:cNvSpPr>
            <a:spLocks noGrp="1"/>
          </p:cNvSpPr>
          <p:nvPr>
            <p:ph type="body" sz="quarter" idx="12"/>
          </p:nvPr>
        </p:nvSpPr>
        <p:spPr>
          <a:xfrm>
            <a:off x="1001105" y="1050915"/>
            <a:ext cx="9591229" cy="289311"/>
          </a:xfrm>
        </p:spPr>
        <p:txBody>
          <a:bodyPr/>
          <a:lstStyle/>
          <a:p>
            <a:r>
              <a:rPr lang="en-GB" dirty="0"/>
              <a:t>Wellbeing</a:t>
            </a:r>
          </a:p>
        </p:txBody>
      </p:sp>
      <p:sp>
        <p:nvSpPr>
          <p:cNvPr id="3" name="Text Placeholder 2">
            <a:extLst>
              <a:ext uri="{FF2B5EF4-FFF2-40B4-BE49-F238E27FC236}">
                <a16:creationId xmlns:a16="http://schemas.microsoft.com/office/drawing/2014/main" id="{EDED5D98-47B4-5043-AC71-C54E177BF190}"/>
              </a:ext>
            </a:extLst>
          </p:cNvPr>
          <p:cNvSpPr>
            <a:spLocks noGrp="1"/>
          </p:cNvSpPr>
          <p:nvPr>
            <p:ph type="body" sz="quarter" idx="14"/>
          </p:nvPr>
        </p:nvSpPr>
        <p:spPr>
          <a:xfrm>
            <a:off x="1001104" y="1340227"/>
            <a:ext cx="9591229" cy="2006614"/>
          </a:xfrm>
        </p:spPr>
        <p:txBody>
          <a:bodyPr/>
          <a:lstStyle/>
          <a:p>
            <a:r>
              <a:rPr lang="en-GB" sz="1800" dirty="0">
                <a:effectLst/>
                <a:latin typeface="øM ˛"/>
                <a:ea typeface="Calibri" panose="020F0502020204030204" pitchFamily="34" charset="0"/>
                <a:cs typeface="øM ˛"/>
              </a:rPr>
              <a:t>S</a:t>
            </a:r>
            <a:r>
              <a:rPr lang="en-GB" sz="1800" dirty="0">
                <a:effectLst/>
                <a:latin typeface="Calibri" panose="020F0502020204030204" pitchFamily="34" charset="0"/>
                <a:ea typeface="Calibri" panose="020F0502020204030204" pitchFamily="34" charset="0"/>
                <a:cs typeface="Times New Roman" panose="02020603050405020304" pitchFamily="18" charset="0"/>
              </a:rPr>
              <a:t>ocial perspective of mental health ‘holds society accountable for change’ (Lister 2022, 13). Lister argues that the design and delivery of distance learning could enable or create barriers to wellbeing for distance learners. The shift in responsibility to changing the systems rather than making change as the individual’s sole responsibility is significant for the conception of mental health, because it introduces the perspective that educators and institutions can actively support students’ wellbeing.</a:t>
            </a:r>
          </a:p>
          <a:p>
            <a:endParaRPr lang="en-GB" dirty="0"/>
          </a:p>
        </p:txBody>
      </p:sp>
      <p:sp>
        <p:nvSpPr>
          <p:cNvPr id="4" name="Text Placeholder 3">
            <a:extLst>
              <a:ext uri="{FF2B5EF4-FFF2-40B4-BE49-F238E27FC236}">
                <a16:creationId xmlns:a16="http://schemas.microsoft.com/office/drawing/2014/main" id="{FA99EFDD-DF13-DC46-AC08-D0D10607DD1A}"/>
              </a:ext>
            </a:extLst>
          </p:cNvPr>
          <p:cNvSpPr>
            <a:spLocks noGrp="1"/>
          </p:cNvSpPr>
          <p:nvPr>
            <p:ph type="body" sz="quarter" idx="24"/>
          </p:nvPr>
        </p:nvSpPr>
        <p:spPr/>
        <p:txBody>
          <a:bodyPr/>
          <a:lstStyle/>
          <a:p>
            <a:r>
              <a:rPr lang="en-GB" dirty="0"/>
              <a:t>Inclusion, mental health, wellbeing and project work</a:t>
            </a:r>
          </a:p>
        </p:txBody>
      </p:sp>
      <p:sp>
        <p:nvSpPr>
          <p:cNvPr id="11" name="Text Placeholder 1">
            <a:extLst>
              <a:ext uri="{FF2B5EF4-FFF2-40B4-BE49-F238E27FC236}">
                <a16:creationId xmlns:a16="http://schemas.microsoft.com/office/drawing/2014/main" id="{CBA4D975-CB3E-DE48-9E7A-0AC60C6CACE1}"/>
              </a:ext>
            </a:extLst>
          </p:cNvPr>
          <p:cNvSpPr txBox="1">
            <a:spLocks/>
          </p:cNvSpPr>
          <p:nvPr/>
        </p:nvSpPr>
        <p:spPr>
          <a:xfrm>
            <a:off x="1001105" y="3211112"/>
            <a:ext cx="9591229" cy="289311"/>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800" b="1"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Project assessments</a:t>
            </a:r>
          </a:p>
        </p:txBody>
      </p:sp>
      <p:sp>
        <p:nvSpPr>
          <p:cNvPr id="12" name="Text Placeholder 2">
            <a:extLst>
              <a:ext uri="{FF2B5EF4-FFF2-40B4-BE49-F238E27FC236}">
                <a16:creationId xmlns:a16="http://schemas.microsoft.com/office/drawing/2014/main" id="{12C230F9-6418-DF40-A27D-E5E02DB7829A}"/>
              </a:ext>
            </a:extLst>
          </p:cNvPr>
          <p:cNvSpPr txBox="1">
            <a:spLocks/>
          </p:cNvSpPr>
          <p:nvPr/>
        </p:nvSpPr>
        <p:spPr>
          <a:xfrm>
            <a:off x="1001105" y="3500423"/>
            <a:ext cx="9591229" cy="2182563"/>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Calibri" panose="020F0502020204030204" pitchFamily="34" charset="0"/>
                <a:ea typeface="Calibri" panose="020F0502020204030204" pitchFamily="34" charset="0"/>
                <a:cs typeface="Times New Roman" panose="02020603050405020304" pitchFamily="18" charset="0"/>
              </a:rPr>
              <a:t>A</a:t>
            </a:r>
            <a:r>
              <a:rPr lang="en-GB" sz="1800" dirty="0">
                <a:effectLst/>
                <a:latin typeface="Calibri" panose="020F0502020204030204" pitchFamily="34" charset="0"/>
                <a:ea typeface="Calibri" panose="020F0502020204030204" pitchFamily="34" charset="0"/>
                <a:cs typeface="Times New Roman" panose="02020603050405020304" pitchFamily="18" charset="0"/>
              </a:rPr>
              <a:t>ssessment is a key threat to student wellbeing: “high-stakes assessment practices particularly threatened wellbeing by heightening consciousness and anxiety of failure.”</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(Jones et al. 2020, 441) Design assignments can be considered high stakes.</a:t>
            </a:r>
            <a:r>
              <a:rPr lang="en-GB" sz="1800" dirty="0">
                <a:latin typeface="Calibri" panose="020F0502020204030204" pitchFamily="34" charset="0"/>
                <a:ea typeface="Calibri" panose="020F0502020204030204" pitchFamily="34" charset="0"/>
                <a:cs typeface="Times New Roman" panose="02020603050405020304" pitchFamily="18" charset="0"/>
              </a:rPr>
              <a:t> T</a:t>
            </a:r>
            <a:r>
              <a:rPr lang="en-GB" sz="1800" dirty="0">
                <a:effectLst/>
                <a:latin typeface="Calibri" panose="020F0502020204030204" pitchFamily="34" charset="0"/>
                <a:ea typeface="Calibri" panose="020F0502020204030204" pitchFamily="34" charset="0"/>
                <a:cs typeface="Times New Roman" panose="02020603050405020304" pitchFamily="18" charset="0"/>
              </a:rPr>
              <a:t>hey </a:t>
            </a:r>
            <a:r>
              <a:rPr lang="en-GB" sz="1800" dirty="0">
                <a:effectLst/>
                <a:latin typeface="Calibri" panose="020F0502020204030204" pitchFamily="34" charset="0"/>
                <a:ea typeface="Cambria" panose="02040503050406030204" pitchFamily="18" charset="0"/>
                <a:cs typeface="Times New Roman" panose="02020603050405020304" pitchFamily="18" charset="0"/>
              </a:rPr>
              <a:t>tend to be project- and problem-based. The entire design process, regardless of what is assessed at the end, takes up a large part of a course, and it involves the individual deeply. </a:t>
            </a:r>
            <a:r>
              <a:rPr lang="en-GB" sz="1800" dirty="0">
                <a:effectLst/>
                <a:latin typeface="Calibri" panose="020F0502020204030204" pitchFamily="34" charset="0"/>
                <a:ea typeface="Calibri" panose="020F0502020204030204" pitchFamily="34" charset="0"/>
                <a:cs typeface="Times New Roman" panose="02020603050405020304" pitchFamily="18" charset="0"/>
              </a:rPr>
              <a:t>Design projects are often ill-defined and become more complex at higher levels of study. Heightened uncertainty and stress offer additional challenges to learners with a mental health disability (</a:t>
            </a:r>
            <a:r>
              <a:rPr lang="en-GB" sz="1800" dirty="0">
                <a:effectLst/>
                <a:latin typeface="Calibri" panose="020F0502020204030204" pitchFamily="34" charset="0"/>
                <a:ea typeface="Cambria" panose="02040503050406030204" pitchFamily="18" charset="0"/>
                <a:cs typeface="Times New Roman" panose="02020603050405020304" pitchFamily="18" charset="0"/>
              </a:rPr>
              <a:t>Kendall 2016)</a:t>
            </a:r>
            <a:r>
              <a:rPr lang="en-GB" sz="1800" dirty="0">
                <a:latin typeface="Calibri" panose="020F0502020204030204" pitchFamily="34" charset="0"/>
                <a:ea typeface="Cambria" panose="02040503050406030204" pitchFamily="18" charset="0"/>
                <a:cs typeface="Times New Roman" panose="02020603050405020304" pitchFamily="18" charset="0"/>
              </a:rPr>
              <a:t>.</a:t>
            </a:r>
            <a:endParaRPr lang="en-GB" dirty="0"/>
          </a:p>
        </p:txBody>
      </p:sp>
    </p:spTree>
    <p:extLst>
      <p:ext uri="{BB962C8B-B14F-4D97-AF65-F5344CB8AC3E}">
        <p14:creationId xmlns:p14="http://schemas.microsoft.com/office/powerpoint/2010/main" val="3626223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24B9AB7-9C90-3FE2-F935-293D25A7CFB7}"/>
              </a:ext>
            </a:extLst>
          </p:cNvPr>
          <p:cNvSpPr>
            <a:spLocks noGrp="1"/>
          </p:cNvSpPr>
          <p:nvPr>
            <p:ph type="body" sz="quarter" idx="12"/>
          </p:nvPr>
        </p:nvSpPr>
        <p:spPr/>
        <p:txBody>
          <a:bodyPr/>
          <a:lstStyle/>
          <a:p>
            <a:r>
              <a:rPr lang="en-GB" dirty="0"/>
              <a:t>Aims of </a:t>
            </a:r>
            <a:r>
              <a:rPr lang="en-GB" dirty="0" err="1"/>
              <a:t>eSTEeM</a:t>
            </a:r>
            <a:r>
              <a:rPr lang="en-GB" dirty="0"/>
              <a:t> project</a:t>
            </a:r>
          </a:p>
        </p:txBody>
      </p:sp>
      <p:sp>
        <p:nvSpPr>
          <p:cNvPr id="10" name="Text Placeholder 9">
            <a:extLst>
              <a:ext uri="{FF2B5EF4-FFF2-40B4-BE49-F238E27FC236}">
                <a16:creationId xmlns:a16="http://schemas.microsoft.com/office/drawing/2014/main" id="{E74A4259-4A62-A5BB-1094-3E61746176DE}"/>
              </a:ext>
            </a:extLst>
          </p:cNvPr>
          <p:cNvSpPr>
            <a:spLocks noGrp="1"/>
          </p:cNvSpPr>
          <p:nvPr>
            <p:ph type="body" sz="quarter" idx="14"/>
          </p:nvPr>
        </p:nvSpPr>
        <p:spPr>
          <a:xfrm>
            <a:off x="1001105" y="2093470"/>
            <a:ext cx="4922617" cy="3469129"/>
          </a:xfrm>
        </p:spPr>
        <p:txBody>
          <a:bodyPr/>
          <a:lstStyle/>
          <a:p>
            <a:endParaRPr lang="en-GB" dirty="0"/>
          </a:p>
          <a:p>
            <a:r>
              <a:rPr lang="en-GB" dirty="0"/>
              <a:t>Gain a deeper understanding of the specific issues experienced by Design students with mental health disabilities throughout their study. </a:t>
            </a:r>
          </a:p>
          <a:p>
            <a:endParaRPr lang="en-GB" dirty="0"/>
          </a:p>
          <a:p>
            <a:r>
              <a:rPr lang="en-GB" dirty="0"/>
              <a:t>Develop recommendations that could inform the learning design of modules in production and positive interventions in presentation to reduce the awarding gap and facilitate progression.</a:t>
            </a:r>
          </a:p>
          <a:p>
            <a:endParaRPr lang="en-GB" dirty="0"/>
          </a:p>
        </p:txBody>
      </p:sp>
      <p:sp>
        <p:nvSpPr>
          <p:cNvPr id="11" name="Text Placeholder 10">
            <a:extLst>
              <a:ext uri="{FF2B5EF4-FFF2-40B4-BE49-F238E27FC236}">
                <a16:creationId xmlns:a16="http://schemas.microsoft.com/office/drawing/2014/main" id="{2D26EB4E-0D24-5721-332F-FFE9FCCA234F}"/>
              </a:ext>
            </a:extLst>
          </p:cNvPr>
          <p:cNvSpPr>
            <a:spLocks noGrp="1"/>
          </p:cNvSpPr>
          <p:nvPr>
            <p:ph type="body" sz="quarter" idx="19"/>
          </p:nvPr>
        </p:nvSpPr>
        <p:spPr/>
        <p:txBody>
          <a:bodyPr/>
          <a:lstStyle/>
          <a:p>
            <a:r>
              <a:rPr lang="en-GB" dirty="0"/>
              <a:t>Focus on</a:t>
            </a:r>
          </a:p>
        </p:txBody>
      </p:sp>
      <p:sp>
        <p:nvSpPr>
          <p:cNvPr id="13" name="Text Placeholder 12">
            <a:extLst>
              <a:ext uri="{FF2B5EF4-FFF2-40B4-BE49-F238E27FC236}">
                <a16:creationId xmlns:a16="http://schemas.microsoft.com/office/drawing/2014/main" id="{E6862D33-FF9B-C647-8FD7-F618370D9FCC}"/>
              </a:ext>
            </a:extLst>
          </p:cNvPr>
          <p:cNvSpPr>
            <a:spLocks noGrp="1"/>
          </p:cNvSpPr>
          <p:nvPr>
            <p:ph type="body" sz="quarter" idx="21"/>
          </p:nvPr>
        </p:nvSpPr>
        <p:spPr/>
        <p:txBody>
          <a:bodyPr/>
          <a:lstStyle/>
          <a:p>
            <a:r>
              <a:rPr lang="en-GB" dirty="0"/>
              <a:t>Pass and awarding gaps in Design project modules</a:t>
            </a:r>
          </a:p>
        </p:txBody>
      </p:sp>
      <p:sp>
        <p:nvSpPr>
          <p:cNvPr id="6" name="Content Placeholder 5">
            <a:extLst>
              <a:ext uri="{FF2B5EF4-FFF2-40B4-BE49-F238E27FC236}">
                <a16:creationId xmlns:a16="http://schemas.microsoft.com/office/drawing/2014/main" id="{FA4D09DE-F6F1-5F48-8C1F-4CC80D02AEC2}"/>
              </a:ext>
            </a:extLst>
          </p:cNvPr>
          <p:cNvSpPr>
            <a:spLocks noGrp="1"/>
          </p:cNvSpPr>
          <p:nvPr>
            <p:ph sz="half" idx="18"/>
          </p:nvPr>
        </p:nvSpPr>
        <p:spPr>
          <a:xfrm>
            <a:off x="6288724" y="2064226"/>
            <a:ext cx="4922617" cy="3072695"/>
          </a:xfrm>
        </p:spPr>
        <p:txBody>
          <a:bodyPr/>
          <a:lstStyle/>
          <a:p>
            <a:pPr marL="0" indent="0">
              <a:buNone/>
            </a:pPr>
            <a:r>
              <a:rPr lang="en-GB" sz="1600" dirty="0">
                <a:solidFill>
                  <a:schemeClr val="tx1"/>
                </a:solidFill>
              </a:rPr>
              <a:t>Intersecting factors: </a:t>
            </a:r>
          </a:p>
          <a:p>
            <a:pPr marL="0" indent="0">
              <a:buNone/>
            </a:pPr>
            <a:r>
              <a:rPr lang="en-GB" sz="1600" dirty="0">
                <a:solidFill>
                  <a:schemeClr val="tx1"/>
                </a:solidFill>
              </a:rPr>
              <a:t>Discipline (knowledge and skills, coursework, assessment), </a:t>
            </a:r>
          </a:p>
          <a:p>
            <a:pPr marL="0" indent="0">
              <a:buNone/>
            </a:pPr>
            <a:endParaRPr lang="en-GB" sz="1600" dirty="0">
              <a:solidFill>
                <a:schemeClr val="tx1"/>
              </a:solidFill>
            </a:endParaRPr>
          </a:p>
          <a:p>
            <a:pPr marL="0" indent="0">
              <a:buNone/>
            </a:pPr>
            <a:r>
              <a:rPr lang="en-GB" sz="1600" dirty="0">
                <a:solidFill>
                  <a:schemeClr val="tx1"/>
                </a:solidFill>
              </a:rPr>
              <a:t>Personal circumstances (work and family, caring commitments, life events),</a:t>
            </a:r>
          </a:p>
          <a:p>
            <a:pPr marL="0" indent="0">
              <a:buNone/>
            </a:pPr>
            <a:endParaRPr lang="en-GB" sz="1600" dirty="0">
              <a:solidFill>
                <a:schemeClr val="tx1"/>
              </a:solidFill>
            </a:endParaRPr>
          </a:p>
          <a:p>
            <a:pPr marL="0" indent="0">
              <a:buNone/>
            </a:pPr>
            <a:r>
              <a:rPr lang="en-GB" sz="1600" dirty="0">
                <a:solidFill>
                  <a:schemeClr val="tx1"/>
                </a:solidFill>
              </a:rPr>
              <a:t>Support received during their studies from OU and elsewhere  </a:t>
            </a:r>
          </a:p>
          <a:p>
            <a:endParaRPr lang="en-GB" dirty="0"/>
          </a:p>
        </p:txBody>
      </p:sp>
      <p:sp>
        <p:nvSpPr>
          <p:cNvPr id="3" name="Title 1">
            <a:extLst>
              <a:ext uri="{FF2B5EF4-FFF2-40B4-BE49-F238E27FC236}">
                <a16:creationId xmlns:a16="http://schemas.microsoft.com/office/drawing/2014/main" id="{6BB8AA93-807D-DB82-0237-A685B5537626}"/>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9</a:t>
            </a:r>
          </a:p>
        </p:txBody>
      </p:sp>
    </p:spTree>
    <p:extLst>
      <p:ext uri="{BB962C8B-B14F-4D97-AF65-F5344CB8AC3E}">
        <p14:creationId xmlns:p14="http://schemas.microsoft.com/office/powerpoint/2010/main" val="264423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47A8870-9BE5-DF4E-8591-6F176EC1F86C}"/>
              </a:ext>
            </a:extLst>
          </p:cNvPr>
          <p:cNvSpPr>
            <a:spLocks noGrp="1"/>
          </p:cNvSpPr>
          <p:nvPr>
            <p:ph type="body" sz="quarter" idx="21"/>
          </p:nvPr>
        </p:nvSpPr>
        <p:spPr/>
        <p:txBody>
          <a:bodyPr/>
          <a:lstStyle/>
          <a:p>
            <a:r>
              <a:rPr lang="en-GB" dirty="0"/>
              <a:t>Approach</a:t>
            </a:r>
          </a:p>
        </p:txBody>
      </p:sp>
      <p:sp>
        <p:nvSpPr>
          <p:cNvPr id="9" name="Text Placeholder 8">
            <a:extLst>
              <a:ext uri="{FF2B5EF4-FFF2-40B4-BE49-F238E27FC236}">
                <a16:creationId xmlns:a16="http://schemas.microsoft.com/office/drawing/2014/main" id="{DDA8D3D8-470C-9B42-BED7-B52826204A68}"/>
              </a:ext>
            </a:extLst>
          </p:cNvPr>
          <p:cNvSpPr>
            <a:spLocks noGrp="1"/>
          </p:cNvSpPr>
          <p:nvPr>
            <p:ph type="body" sz="quarter" idx="15"/>
          </p:nvPr>
        </p:nvSpPr>
        <p:spPr>
          <a:xfrm>
            <a:off x="1001105" y="1132114"/>
            <a:ext cx="4325807" cy="4577570"/>
          </a:xfrm>
        </p:spPr>
        <p:txBody>
          <a:bodyPr/>
          <a:lstStyle/>
          <a:p>
            <a:pPr marL="342900" indent="-342900">
              <a:lnSpc>
                <a:spcPct val="110000"/>
              </a:lnSpc>
              <a:buFont typeface="Arial" panose="020B0604020202020204" pitchFamily="34" charset="0"/>
              <a:buChar char="•"/>
            </a:pPr>
            <a:r>
              <a:rPr lang="en-GB" sz="1800" dirty="0"/>
              <a:t>Experiential, qualitative, and longitudinal over 4-5 months </a:t>
            </a:r>
          </a:p>
          <a:p>
            <a:pPr marL="342900" indent="-342900">
              <a:lnSpc>
                <a:spcPct val="110000"/>
              </a:lnSpc>
              <a:buFont typeface="Arial" panose="020B0604020202020204" pitchFamily="34" charset="0"/>
              <a:buChar char="•"/>
            </a:pPr>
            <a:r>
              <a:rPr lang="en-GB" sz="1800" dirty="0"/>
              <a:t>4 passionate interviewers, working each with 2 students from one module (levels 1-3)</a:t>
            </a:r>
          </a:p>
          <a:p>
            <a:pPr marL="342900" indent="-342900">
              <a:lnSpc>
                <a:spcPct val="110000"/>
              </a:lnSpc>
              <a:buFont typeface="Arial" panose="020B0604020202020204" pitchFamily="34" charset="0"/>
              <a:buChar char="•"/>
            </a:pPr>
            <a:r>
              <a:rPr lang="en-GB" sz="1800" dirty="0"/>
              <a:t>Aim to build a conversational, trusting relationship, but not as a tutor, more like a friend with a good listening ear!</a:t>
            </a:r>
          </a:p>
          <a:p>
            <a:pPr marL="342900" indent="-342900">
              <a:lnSpc>
                <a:spcPct val="110000"/>
              </a:lnSpc>
              <a:buFont typeface="Arial" panose="020B0604020202020204" pitchFamily="34" charset="0"/>
              <a:buChar char="•"/>
            </a:pPr>
            <a:r>
              <a:rPr lang="en-GB" sz="1800" dirty="0"/>
              <a:t>2 online interviews, an experience sample and a diary study (using instant messenger)</a:t>
            </a:r>
          </a:p>
        </p:txBody>
      </p:sp>
      <p:sp>
        <p:nvSpPr>
          <p:cNvPr id="13" name="TextBox 12">
            <a:extLst>
              <a:ext uri="{FF2B5EF4-FFF2-40B4-BE49-F238E27FC236}">
                <a16:creationId xmlns:a16="http://schemas.microsoft.com/office/drawing/2014/main" id="{6EDB0419-7E55-9D4B-BC5B-03A010F4EDA4}"/>
              </a:ext>
            </a:extLst>
          </p:cNvPr>
          <p:cNvSpPr txBox="1"/>
          <p:nvPr/>
        </p:nvSpPr>
        <p:spPr>
          <a:xfrm>
            <a:off x="6096000" y="1110342"/>
            <a:ext cx="4833257" cy="2827697"/>
          </a:xfrm>
          <a:prstGeom prst="rect">
            <a:avLst/>
          </a:prstGeom>
          <a:noFill/>
        </p:spPr>
        <p:txBody>
          <a:bodyPr wrap="square">
            <a:spAutoFit/>
          </a:bodyPr>
          <a:lstStyle/>
          <a:p>
            <a:pPr marL="342900" indent="-342900">
              <a:lnSpc>
                <a:spcPct val="110000"/>
              </a:lnSpc>
              <a:buFont typeface="Arial" panose="020B0604020202020204" pitchFamily="34" charset="0"/>
              <a:buChar char="•"/>
            </a:pPr>
            <a:r>
              <a:rPr lang="en-GB" sz="1800" dirty="0"/>
              <a:t>Student selection: aim for diversity</a:t>
            </a:r>
          </a:p>
          <a:p>
            <a:pPr marL="800089" lvl="1" indent="-342900">
              <a:lnSpc>
                <a:spcPct val="110000"/>
              </a:lnSpc>
              <a:buFont typeface="Arial" panose="020B0604020202020204" pitchFamily="34" charset="0"/>
              <a:buChar char="•"/>
            </a:pPr>
            <a:r>
              <a:rPr lang="en-GB" sz="1800" dirty="0"/>
              <a:t>Prev. high and low achieving</a:t>
            </a:r>
          </a:p>
          <a:p>
            <a:pPr marL="800089" lvl="1" indent="-342900">
              <a:lnSpc>
                <a:spcPct val="110000"/>
              </a:lnSpc>
              <a:buFont typeface="Arial" panose="020B0604020202020204" pitchFamily="34" charset="0"/>
              <a:buChar char="•"/>
            </a:pPr>
            <a:r>
              <a:rPr lang="en-GB" sz="1800" dirty="0"/>
              <a:t>Mix of gender and background (e.g. age, ethnicity)</a:t>
            </a:r>
          </a:p>
          <a:p>
            <a:pPr marL="800089" lvl="1" indent="-342900">
              <a:lnSpc>
                <a:spcPct val="110000"/>
              </a:lnSpc>
              <a:buFont typeface="Arial" panose="020B0604020202020204" pitchFamily="34" charset="0"/>
              <a:buChar char="•"/>
            </a:pPr>
            <a:r>
              <a:rPr lang="en-GB" sz="1800" dirty="0"/>
              <a:t>Low sample size at higher levels challenging</a:t>
            </a:r>
          </a:p>
          <a:p>
            <a:pPr marL="342889" indent="-342900">
              <a:lnSpc>
                <a:spcPct val="110000"/>
              </a:lnSpc>
              <a:buFont typeface="Arial" panose="020B0604020202020204" pitchFamily="34" charset="0"/>
              <a:buChar char="•"/>
            </a:pPr>
            <a:r>
              <a:rPr lang="en-GB" dirty="0"/>
              <a:t>Recruited 7 students who stayed with us, except for one who dropped earlier</a:t>
            </a:r>
          </a:p>
        </p:txBody>
      </p:sp>
    </p:spTree>
    <p:extLst>
      <p:ext uri="{BB962C8B-B14F-4D97-AF65-F5344CB8AC3E}">
        <p14:creationId xmlns:p14="http://schemas.microsoft.com/office/powerpoint/2010/main" val="243223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17F5-5612-259C-D09D-0A76816EB86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15</a:t>
            </a:r>
          </a:p>
        </p:txBody>
      </p:sp>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24"/>
          </p:nvPr>
        </p:nvSpPr>
        <p:spPr/>
        <p:txBody>
          <a:bodyPr/>
          <a:lstStyle/>
          <a:p>
            <a:r>
              <a:rPr lang="en-GB" dirty="0"/>
              <a:t>Our participants levels 2-3</a:t>
            </a:r>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85813" y="1311680"/>
            <a:ext cx="1889576" cy="1929111"/>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0" name="Group 9">
            <a:extLst>
              <a:ext uri="{FF2B5EF4-FFF2-40B4-BE49-F238E27FC236}">
                <a16:creationId xmlns:a16="http://schemas.microsoft.com/office/drawing/2014/main" id="{F24A96DB-9CFD-A5F3-76B0-A35663992966}"/>
              </a:ext>
              <a:ext uri="{C183D7F6-B498-43B3-948B-1728B52AA6E4}">
                <adec:decorative xmlns:adec="http://schemas.microsoft.com/office/drawing/2017/decorative" val="1"/>
              </a:ext>
            </a:extLst>
          </p:cNvPr>
          <p:cNvGrpSpPr/>
          <p:nvPr/>
        </p:nvGrpSpPr>
        <p:grpSpPr>
          <a:xfrm>
            <a:off x="2926574" y="1244766"/>
            <a:ext cx="760071" cy="380081"/>
            <a:chOff x="3299703" y="548246"/>
            <a:chExt cx="2024952" cy="1012596"/>
          </a:xfrm>
        </p:grpSpPr>
        <p:pic>
          <p:nvPicPr>
            <p:cNvPr id="11" name="Picture 10">
              <a:extLst>
                <a:ext uri="{FF2B5EF4-FFF2-40B4-BE49-F238E27FC236}">
                  <a16:creationId xmlns:a16="http://schemas.microsoft.com/office/drawing/2014/main" id="{38A8FC43-2643-EFBD-33D2-78645CAFE1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3" name="Picture 12">
              <a:extLst>
                <a:ext uri="{FF2B5EF4-FFF2-40B4-BE49-F238E27FC236}">
                  <a16:creationId xmlns:a16="http://schemas.microsoft.com/office/drawing/2014/main" id="{BA70A804-AB82-2C95-22D5-6907EF84A1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8" name="Text Placeholder 9">
            <a:extLst>
              <a:ext uri="{FF2B5EF4-FFF2-40B4-BE49-F238E27FC236}">
                <a16:creationId xmlns:a16="http://schemas.microsoft.com/office/drawing/2014/main" id="{FD7D0CD8-277A-C359-75FC-C5BE549E334D}"/>
              </a:ext>
            </a:extLst>
          </p:cNvPr>
          <p:cNvSpPr txBox="1">
            <a:spLocks/>
          </p:cNvSpPr>
          <p:nvPr/>
        </p:nvSpPr>
        <p:spPr>
          <a:xfrm>
            <a:off x="2888380" y="1721204"/>
            <a:ext cx="5118829" cy="1110062"/>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am originally from the Philippines. I study the second level module Design Essentials. I have been recently diagnosed with a Personality Disorder. I also experience Anxiety and Depression.</a:t>
            </a:r>
          </a:p>
        </p:txBody>
      </p:sp>
      <p:grpSp>
        <p:nvGrpSpPr>
          <p:cNvPr id="14" name="Group 13">
            <a:extLst>
              <a:ext uri="{FF2B5EF4-FFF2-40B4-BE49-F238E27FC236}">
                <a16:creationId xmlns:a16="http://schemas.microsoft.com/office/drawing/2014/main" id="{54394619-DB08-38DD-E592-89D9C9281D59}"/>
              </a:ext>
              <a:ext uri="{C183D7F6-B498-43B3-948B-1728B52AA6E4}">
                <adec:decorative xmlns:adec="http://schemas.microsoft.com/office/drawing/2017/decorative" val="1"/>
              </a:ext>
            </a:extLst>
          </p:cNvPr>
          <p:cNvGrpSpPr/>
          <p:nvPr/>
        </p:nvGrpSpPr>
        <p:grpSpPr>
          <a:xfrm rot="10800000">
            <a:off x="6867148" y="3072235"/>
            <a:ext cx="760071" cy="380081"/>
            <a:chOff x="3299703" y="548246"/>
            <a:chExt cx="2024952" cy="1012596"/>
          </a:xfrm>
        </p:grpSpPr>
        <p:pic>
          <p:nvPicPr>
            <p:cNvPr id="15" name="Picture 14">
              <a:extLst>
                <a:ext uri="{FF2B5EF4-FFF2-40B4-BE49-F238E27FC236}">
                  <a16:creationId xmlns:a16="http://schemas.microsoft.com/office/drawing/2014/main" id="{3B3C0AD6-4C41-6837-41FD-0EE07D711D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9" name="Picture 18">
              <a:extLst>
                <a:ext uri="{FF2B5EF4-FFF2-40B4-BE49-F238E27FC236}">
                  <a16:creationId xmlns:a16="http://schemas.microsoft.com/office/drawing/2014/main" id="{0FFE2533-2DCA-A2EE-E5B4-1D6E28DC703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0" name="Text Placeholder 9">
            <a:extLst>
              <a:ext uri="{FF2B5EF4-FFF2-40B4-BE49-F238E27FC236}">
                <a16:creationId xmlns:a16="http://schemas.microsoft.com/office/drawing/2014/main" id="{4FABBAEA-B4BA-4A7D-4532-6225FF77E8E7}"/>
              </a:ext>
            </a:extLst>
          </p:cNvPr>
          <p:cNvSpPr txBox="1">
            <a:spLocks/>
          </p:cNvSpPr>
          <p:nvPr/>
        </p:nvSpPr>
        <p:spPr>
          <a:xfrm>
            <a:off x="1809086" y="3361603"/>
            <a:ext cx="2994956"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Isobel</a:t>
            </a:r>
            <a:endParaRPr lang="en-GB" sz="1800" dirty="0">
              <a:solidFill>
                <a:schemeClr val="tx1"/>
              </a:solidFill>
              <a:latin typeface="Poppins" panose="00000500000000000000" pitchFamily="2" charset="0"/>
              <a:cs typeface="Poppins" panose="00000500000000000000" pitchFamily="2" charset="0"/>
            </a:endParaRPr>
          </a:p>
        </p:txBody>
      </p:sp>
      <p:sp>
        <p:nvSpPr>
          <p:cNvPr id="21" name="Rectangle: Single Corner Rounded 8">
            <a:extLst>
              <a:ext uri="{FF2B5EF4-FFF2-40B4-BE49-F238E27FC236}">
                <a16:creationId xmlns:a16="http://schemas.microsoft.com/office/drawing/2014/main" id="{1E052C37-E00F-5648-B076-0EF4ADDF2A38}"/>
              </a:ext>
              <a:ext uri="{C183D7F6-B498-43B3-948B-1728B52AA6E4}">
                <adec:decorative xmlns:adec="http://schemas.microsoft.com/office/drawing/2017/decorative" val="1"/>
              </a:ext>
            </a:extLst>
          </p:cNvPr>
          <p:cNvSpPr/>
          <p:nvPr/>
        </p:nvSpPr>
        <p:spPr>
          <a:xfrm>
            <a:off x="3055287" y="3968494"/>
            <a:ext cx="1889576" cy="1929111"/>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2" name="Group 21">
            <a:extLst>
              <a:ext uri="{FF2B5EF4-FFF2-40B4-BE49-F238E27FC236}">
                <a16:creationId xmlns:a16="http://schemas.microsoft.com/office/drawing/2014/main" id="{C9480A89-0719-5242-A30F-3FF629154D09}"/>
              </a:ext>
              <a:ext uri="{C183D7F6-B498-43B3-948B-1728B52AA6E4}">
                <adec:decorative xmlns:adec="http://schemas.microsoft.com/office/drawing/2017/decorative" val="1"/>
              </a:ext>
            </a:extLst>
          </p:cNvPr>
          <p:cNvGrpSpPr/>
          <p:nvPr/>
        </p:nvGrpSpPr>
        <p:grpSpPr>
          <a:xfrm>
            <a:off x="5196048" y="3901580"/>
            <a:ext cx="760071" cy="380081"/>
            <a:chOff x="3299703" y="548246"/>
            <a:chExt cx="2024952" cy="1012596"/>
          </a:xfrm>
        </p:grpSpPr>
        <p:pic>
          <p:nvPicPr>
            <p:cNvPr id="23" name="Picture 22">
              <a:extLst>
                <a:ext uri="{FF2B5EF4-FFF2-40B4-BE49-F238E27FC236}">
                  <a16:creationId xmlns:a16="http://schemas.microsoft.com/office/drawing/2014/main" id="{1B32ED05-91C0-ED40-B29A-DE39671A9C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24" name="Picture 23">
              <a:extLst>
                <a:ext uri="{FF2B5EF4-FFF2-40B4-BE49-F238E27FC236}">
                  <a16:creationId xmlns:a16="http://schemas.microsoft.com/office/drawing/2014/main" id="{5547E91C-A179-7040-8D58-419C2939F7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5" name="Text Placeholder 9">
            <a:extLst>
              <a:ext uri="{FF2B5EF4-FFF2-40B4-BE49-F238E27FC236}">
                <a16:creationId xmlns:a16="http://schemas.microsoft.com/office/drawing/2014/main" id="{2E00634F-2FD9-8341-AF43-DB5D40C4CB74}"/>
              </a:ext>
            </a:extLst>
          </p:cNvPr>
          <p:cNvSpPr txBox="1">
            <a:spLocks/>
          </p:cNvSpPr>
          <p:nvPr/>
        </p:nvSpPr>
        <p:spPr>
          <a:xfrm>
            <a:off x="5157854" y="4378018"/>
            <a:ext cx="3386071" cy="17077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work as engineer. I study the second level module Design Essentials. I have phases of Depression, Anxiety and OCD.</a:t>
            </a:r>
          </a:p>
        </p:txBody>
      </p:sp>
      <p:grpSp>
        <p:nvGrpSpPr>
          <p:cNvPr id="26" name="Group 25">
            <a:extLst>
              <a:ext uri="{FF2B5EF4-FFF2-40B4-BE49-F238E27FC236}">
                <a16:creationId xmlns:a16="http://schemas.microsoft.com/office/drawing/2014/main" id="{BAE51BAF-8D2A-564C-A0AE-7239BEE5D31D}"/>
              </a:ext>
              <a:ext uri="{C183D7F6-B498-43B3-948B-1728B52AA6E4}">
                <adec:decorative xmlns:adec="http://schemas.microsoft.com/office/drawing/2017/decorative" val="1"/>
              </a:ext>
            </a:extLst>
          </p:cNvPr>
          <p:cNvGrpSpPr/>
          <p:nvPr/>
        </p:nvGrpSpPr>
        <p:grpSpPr>
          <a:xfrm rot="10800000">
            <a:off x="7627219" y="5849342"/>
            <a:ext cx="760071" cy="380081"/>
            <a:chOff x="3299703" y="548246"/>
            <a:chExt cx="2024952" cy="1012596"/>
          </a:xfrm>
        </p:grpSpPr>
        <p:pic>
          <p:nvPicPr>
            <p:cNvPr id="27" name="Picture 26">
              <a:extLst>
                <a:ext uri="{FF2B5EF4-FFF2-40B4-BE49-F238E27FC236}">
                  <a16:creationId xmlns:a16="http://schemas.microsoft.com/office/drawing/2014/main" id="{3F4218B5-3364-C443-A60B-2F5A5B9BFDC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28" name="Picture 27">
              <a:extLst>
                <a:ext uri="{FF2B5EF4-FFF2-40B4-BE49-F238E27FC236}">
                  <a16:creationId xmlns:a16="http://schemas.microsoft.com/office/drawing/2014/main" id="{9459E2AE-E40E-6141-9B2C-F1F7422D79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9" name="Text Placeholder 9">
            <a:extLst>
              <a:ext uri="{FF2B5EF4-FFF2-40B4-BE49-F238E27FC236}">
                <a16:creationId xmlns:a16="http://schemas.microsoft.com/office/drawing/2014/main" id="{A93A44EF-F84E-D449-BB8D-76FD4ADD1E36}"/>
              </a:ext>
            </a:extLst>
          </p:cNvPr>
          <p:cNvSpPr txBox="1">
            <a:spLocks/>
          </p:cNvSpPr>
          <p:nvPr/>
        </p:nvSpPr>
        <p:spPr>
          <a:xfrm>
            <a:off x="4078560" y="6018417"/>
            <a:ext cx="2994956"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Harry</a:t>
            </a:r>
            <a:endParaRPr lang="en-GB" sz="1800" dirty="0">
              <a:solidFill>
                <a:schemeClr val="tx1"/>
              </a:solidFill>
              <a:latin typeface="Poppins" panose="00000500000000000000" pitchFamily="2" charset="0"/>
              <a:cs typeface="Poppins" panose="00000500000000000000" pitchFamily="2" charset="0"/>
            </a:endParaRPr>
          </a:p>
        </p:txBody>
      </p:sp>
      <p:sp>
        <p:nvSpPr>
          <p:cNvPr id="30" name="Rectangle: Single Corner Rounded 8">
            <a:extLst>
              <a:ext uri="{FF2B5EF4-FFF2-40B4-BE49-F238E27FC236}">
                <a16:creationId xmlns:a16="http://schemas.microsoft.com/office/drawing/2014/main" id="{B9808DBB-0663-804E-8BD6-7E8C4A907F47}"/>
              </a:ext>
              <a:ext uri="{C183D7F6-B498-43B3-948B-1728B52AA6E4}">
                <adec:decorative xmlns:adec="http://schemas.microsoft.com/office/drawing/2017/decorative" val="1"/>
              </a:ext>
            </a:extLst>
          </p:cNvPr>
          <p:cNvSpPr/>
          <p:nvPr/>
        </p:nvSpPr>
        <p:spPr>
          <a:xfrm>
            <a:off x="8844942" y="302527"/>
            <a:ext cx="1889576" cy="1929111"/>
          </a:xfrm>
          <a:prstGeom prst="round1Rect">
            <a:avLst>
              <a:gd name="adj" fmla="val 50000"/>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1" name="Group 30">
            <a:extLst>
              <a:ext uri="{FF2B5EF4-FFF2-40B4-BE49-F238E27FC236}">
                <a16:creationId xmlns:a16="http://schemas.microsoft.com/office/drawing/2014/main" id="{D6CE19D8-1452-A547-B511-6B51D84CF1CA}"/>
              </a:ext>
              <a:ext uri="{C183D7F6-B498-43B3-948B-1728B52AA6E4}">
                <adec:decorative xmlns:adec="http://schemas.microsoft.com/office/drawing/2017/decorative" val="1"/>
              </a:ext>
            </a:extLst>
          </p:cNvPr>
          <p:cNvGrpSpPr/>
          <p:nvPr/>
        </p:nvGrpSpPr>
        <p:grpSpPr>
          <a:xfrm>
            <a:off x="8899011" y="2889707"/>
            <a:ext cx="760071" cy="380081"/>
            <a:chOff x="3299703" y="548246"/>
            <a:chExt cx="2024952" cy="1012596"/>
          </a:xfrm>
        </p:grpSpPr>
        <p:pic>
          <p:nvPicPr>
            <p:cNvPr id="32" name="Picture 31">
              <a:extLst>
                <a:ext uri="{FF2B5EF4-FFF2-40B4-BE49-F238E27FC236}">
                  <a16:creationId xmlns:a16="http://schemas.microsoft.com/office/drawing/2014/main" id="{040D25D4-B316-E14A-9084-BBD5B38BA4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33" name="Picture 32">
              <a:extLst>
                <a:ext uri="{FF2B5EF4-FFF2-40B4-BE49-F238E27FC236}">
                  <a16:creationId xmlns:a16="http://schemas.microsoft.com/office/drawing/2014/main" id="{E46B65C8-97D2-3143-80AC-AFC3CD5EE9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34" name="Text Placeholder 9">
            <a:extLst>
              <a:ext uri="{FF2B5EF4-FFF2-40B4-BE49-F238E27FC236}">
                <a16:creationId xmlns:a16="http://schemas.microsoft.com/office/drawing/2014/main" id="{2193E861-18E5-6549-A0E0-63402C82334B}"/>
              </a:ext>
            </a:extLst>
          </p:cNvPr>
          <p:cNvSpPr txBox="1">
            <a:spLocks/>
          </p:cNvSpPr>
          <p:nvPr/>
        </p:nvSpPr>
        <p:spPr>
          <a:xfrm>
            <a:off x="8844942" y="3314089"/>
            <a:ext cx="2532298" cy="2297698"/>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am a carer for my partner, so I don’t work, but I volunteer a lot. I have Bipolar Disorder. I study the third level module Design Innovation.</a:t>
            </a:r>
          </a:p>
        </p:txBody>
      </p:sp>
      <p:grpSp>
        <p:nvGrpSpPr>
          <p:cNvPr id="35" name="Group 34">
            <a:extLst>
              <a:ext uri="{FF2B5EF4-FFF2-40B4-BE49-F238E27FC236}">
                <a16:creationId xmlns:a16="http://schemas.microsoft.com/office/drawing/2014/main" id="{4B18988A-3B72-9A4D-A197-919838AB3281}"/>
              </a:ext>
              <a:ext uri="{C183D7F6-B498-43B3-948B-1728B52AA6E4}">
                <adec:decorative xmlns:adec="http://schemas.microsoft.com/office/drawing/2017/decorative" val="1"/>
              </a:ext>
            </a:extLst>
          </p:cNvPr>
          <p:cNvGrpSpPr/>
          <p:nvPr/>
        </p:nvGrpSpPr>
        <p:grpSpPr>
          <a:xfrm rot="10800000">
            <a:off x="12579141" y="2231638"/>
            <a:ext cx="760071" cy="380081"/>
            <a:chOff x="3299703" y="548246"/>
            <a:chExt cx="2024952" cy="1012596"/>
          </a:xfrm>
        </p:grpSpPr>
        <p:pic>
          <p:nvPicPr>
            <p:cNvPr id="36" name="Picture 35">
              <a:extLst>
                <a:ext uri="{FF2B5EF4-FFF2-40B4-BE49-F238E27FC236}">
                  <a16:creationId xmlns:a16="http://schemas.microsoft.com/office/drawing/2014/main" id="{B4DB9130-D14A-6948-81FE-0F0ABACCA09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37" name="Picture 36">
              <a:extLst>
                <a:ext uri="{FF2B5EF4-FFF2-40B4-BE49-F238E27FC236}">
                  <a16:creationId xmlns:a16="http://schemas.microsoft.com/office/drawing/2014/main" id="{5F836473-FA7B-864B-8741-4EF3500571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38" name="Text Placeholder 9">
            <a:extLst>
              <a:ext uri="{FF2B5EF4-FFF2-40B4-BE49-F238E27FC236}">
                <a16:creationId xmlns:a16="http://schemas.microsoft.com/office/drawing/2014/main" id="{A15E81B1-AA8E-8C48-8327-A0FA1564EEFB}"/>
              </a:ext>
            </a:extLst>
          </p:cNvPr>
          <p:cNvSpPr txBox="1">
            <a:spLocks/>
          </p:cNvSpPr>
          <p:nvPr/>
        </p:nvSpPr>
        <p:spPr>
          <a:xfrm>
            <a:off x="8796503" y="2333775"/>
            <a:ext cx="965088"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Anna</a:t>
            </a:r>
            <a:endParaRPr lang="en-GB" sz="1800" dirty="0">
              <a:solidFill>
                <a:schemeClr val="tx1"/>
              </a:solidFill>
              <a:latin typeface="Poppins" panose="00000500000000000000" pitchFamily="2" charset="0"/>
              <a:cs typeface="Poppins" panose="00000500000000000000" pitchFamily="2" charset="0"/>
            </a:endParaRPr>
          </a:p>
        </p:txBody>
      </p:sp>
      <p:grpSp>
        <p:nvGrpSpPr>
          <p:cNvPr id="39" name="Group 38">
            <a:extLst>
              <a:ext uri="{FF2B5EF4-FFF2-40B4-BE49-F238E27FC236}">
                <a16:creationId xmlns:a16="http://schemas.microsoft.com/office/drawing/2014/main" id="{DCB98317-64E4-8848-A838-759316572D5E}"/>
              </a:ext>
              <a:ext uri="{C183D7F6-B498-43B3-948B-1728B52AA6E4}">
                <adec:decorative xmlns:adec="http://schemas.microsoft.com/office/drawing/2017/decorative" val="1"/>
              </a:ext>
            </a:extLst>
          </p:cNvPr>
          <p:cNvGrpSpPr/>
          <p:nvPr/>
        </p:nvGrpSpPr>
        <p:grpSpPr>
          <a:xfrm rot="10800000">
            <a:off x="10540139" y="5527342"/>
            <a:ext cx="760071" cy="380081"/>
            <a:chOff x="3299703" y="548246"/>
            <a:chExt cx="2024952" cy="1012596"/>
          </a:xfrm>
        </p:grpSpPr>
        <p:pic>
          <p:nvPicPr>
            <p:cNvPr id="40" name="Picture 39">
              <a:extLst>
                <a:ext uri="{FF2B5EF4-FFF2-40B4-BE49-F238E27FC236}">
                  <a16:creationId xmlns:a16="http://schemas.microsoft.com/office/drawing/2014/main" id="{41C62BBD-AB06-DF4C-8E63-BDCE6CA6A28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41" name="Picture 40">
              <a:extLst>
                <a:ext uri="{FF2B5EF4-FFF2-40B4-BE49-F238E27FC236}">
                  <a16:creationId xmlns:a16="http://schemas.microsoft.com/office/drawing/2014/main" id="{98D1068A-2DE7-EE4B-AFC7-32C3857A8F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Tree>
    <p:extLst>
      <p:ext uri="{BB962C8B-B14F-4D97-AF65-F5344CB8AC3E}">
        <p14:creationId xmlns:p14="http://schemas.microsoft.com/office/powerpoint/2010/main" val="2802830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B17F5-5612-259C-D09D-0A76816EB86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15</a:t>
            </a:r>
          </a:p>
        </p:txBody>
      </p:sp>
      <p:sp>
        <p:nvSpPr>
          <p:cNvPr id="16" name="Text Placeholder 15">
            <a:extLst>
              <a:ext uri="{FF2B5EF4-FFF2-40B4-BE49-F238E27FC236}">
                <a16:creationId xmlns:a16="http://schemas.microsoft.com/office/drawing/2014/main" id="{7CA43876-89C4-CC00-F19C-244D3C064E75}"/>
              </a:ext>
            </a:extLst>
          </p:cNvPr>
          <p:cNvSpPr>
            <a:spLocks noGrp="1"/>
          </p:cNvSpPr>
          <p:nvPr>
            <p:ph type="body" sz="quarter" idx="24"/>
          </p:nvPr>
        </p:nvSpPr>
        <p:spPr/>
        <p:txBody>
          <a:bodyPr/>
          <a:lstStyle/>
          <a:p>
            <a:r>
              <a:rPr lang="en-GB" dirty="0"/>
              <a:t>Our participants level 1</a:t>
            </a:r>
          </a:p>
        </p:txBody>
      </p:sp>
      <p:sp>
        <p:nvSpPr>
          <p:cNvPr id="9" name="Rectangle: Single Corner Rounded 8">
            <a:extLst>
              <a:ext uri="{FF2B5EF4-FFF2-40B4-BE49-F238E27FC236}">
                <a16:creationId xmlns:a16="http://schemas.microsoft.com/office/drawing/2014/main" id="{18883729-3BBB-FF0A-B4F0-993857C31971}"/>
              </a:ext>
              <a:ext uri="{C183D7F6-B498-43B3-948B-1728B52AA6E4}">
                <adec:decorative xmlns:adec="http://schemas.microsoft.com/office/drawing/2017/decorative" val="1"/>
              </a:ext>
            </a:extLst>
          </p:cNvPr>
          <p:cNvSpPr/>
          <p:nvPr/>
        </p:nvSpPr>
        <p:spPr>
          <a:xfrm>
            <a:off x="799377" y="1767951"/>
            <a:ext cx="1889576" cy="1929111"/>
          </a:xfrm>
          <a:prstGeom prst="round1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0" name="Group 9">
            <a:extLst>
              <a:ext uri="{FF2B5EF4-FFF2-40B4-BE49-F238E27FC236}">
                <a16:creationId xmlns:a16="http://schemas.microsoft.com/office/drawing/2014/main" id="{F24A96DB-9CFD-A5F3-76B0-A35663992966}"/>
              </a:ext>
              <a:ext uri="{C183D7F6-B498-43B3-948B-1728B52AA6E4}">
                <adec:decorative xmlns:adec="http://schemas.microsoft.com/office/drawing/2017/decorative" val="1"/>
              </a:ext>
            </a:extLst>
          </p:cNvPr>
          <p:cNvGrpSpPr/>
          <p:nvPr/>
        </p:nvGrpSpPr>
        <p:grpSpPr>
          <a:xfrm>
            <a:off x="2940138" y="1701037"/>
            <a:ext cx="760071" cy="380081"/>
            <a:chOff x="3299703" y="548246"/>
            <a:chExt cx="2024952" cy="1012596"/>
          </a:xfrm>
        </p:grpSpPr>
        <p:pic>
          <p:nvPicPr>
            <p:cNvPr id="11" name="Picture 10">
              <a:extLst>
                <a:ext uri="{FF2B5EF4-FFF2-40B4-BE49-F238E27FC236}">
                  <a16:creationId xmlns:a16="http://schemas.microsoft.com/office/drawing/2014/main" id="{38A8FC43-2643-EFBD-33D2-78645CAFE18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3" name="Picture 12">
              <a:extLst>
                <a:ext uri="{FF2B5EF4-FFF2-40B4-BE49-F238E27FC236}">
                  <a16:creationId xmlns:a16="http://schemas.microsoft.com/office/drawing/2014/main" id="{BA70A804-AB82-2C95-22D5-6907EF84A12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18" name="Text Placeholder 9">
            <a:extLst>
              <a:ext uri="{FF2B5EF4-FFF2-40B4-BE49-F238E27FC236}">
                <a16:creationId xmlns:a16="http://schemas.microsoft.com/office/drawing/2014/main" id="{FD7D0CD8-277A-C359-75FC-C5BE549E334D}"/>
              </a:ext>
            </a:extLst>
          </p:cNvPr>
          <p:cNvSpPr txBox="1">
            <a:spLocks/>
          </p:cNvSpPr>
          <p:nvPr/>
        </p:nvSpPr>
        <p:spPr>
          <a:xfrm>
            <a:off x="2901944" y="2177475"/>
            <a:ext cx="3386071" cy="1678674"/>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live with my parents. I have an Eating Disorder, Anxiety and Depression. I love to draw. I study Design Thinking.</a:t>
            </a:r>
          </a:p>
        </p:txBody>
      </p:sp>
      <p:grpSp>
        <p:nvGrpSpPr>
          <p:cNvPr id="14" name="Group 13">
            <a:extLst>
              <a:ext uri="{FF2B5EF4-FFF2-40B4-BE49-F238E27FC236}">
                <a16:creationId xmlns:a16="http://schemas.microsoft.com/office/drawing/2014/main" id="{54394619-DB08-38DD-E592-89D9C9281D59}"/>
              </a:ext>
              <a:ext uri="{C183D7F6-B498-43B3-948B-1728B52AA6E4}">
                <adec:decorative xmlns:adec="http://schemas.microsoft.com/office/drawing/2017/decorative" val="1"/>
              </a:ext>
            </a:extLst>
          </p:cNvPr>
          <p:cNvGrpSpPr/>
          <p:nvPr/>
        </p:nvGrpSpPr>
        <p:grpSpPr>
          <a:xfrm rot="10800000">
            <a:off x="5013658" y="3576322"/>
            <a:ext cx="760071" cy="380081"/>
            <a:chOff x="3299703" y="548246"/>
            <a:chExt cx="2024952" cy="1012596"/>
          </a:xfrm>
        </p:grpSpPr>
        <p:pic>
          <p:nvPicPr>
            <p:cNvPr id="15" name="Picture 14">
              <a:extLst>
                <a:ext uri="{FF2B5EF4-FFF2-40B4-BE49-F238E27FC236}">
                  <a16:creationId xmlns:a16="http://schemas.microsoft.com/office/drawing/2014/main" id="{3B3C0AD6-4C41-6837-41FD-0EE07D711D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19" name="Picture 18">
              <a:extLst>
                <a:ext uri="{FF2B5EF4-FFF2-40B4-BE49-F238E27FC236}">
                  <a16:creationId xmlns:a16="http://schemas.microsoft.com/office/drawing/2014/main" id="{0FFE2533-2DCA-A2EE-E5B4-1D6E28DC703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0" name="Text Placeholder 9">
            <a:extLst>
              <a:ext uri="{FF2B5EF4-FFF2-40B4-BE49-F238E27FC236}">
                <a16:creationId xmlns:a16="http://schemas.microsoft.com/office/drawing/2014/main" id="{4FABBAEA-B4BA-4A7D-4532-6225FF77E8E7}"/>
              </a:ext>
            </a:extLst>
          </p:cNvPr>
          <p:cNvSpPr txBox="1">
            <a:spLocks/>
          </p:cNvSpPr>
          <p:nvPr/>
        </p:nvSpPr>
        <p:spPr>
          <a:xfrm>
            <a:off x="3813652" y="1796775"/>
            <a:ext cx="1497478"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Charlotte </a:t>
            </a:r>
            <a:endParaRPr lang="en-GB" sz="1800" dirty="0">
              <a:solidFill>
                <a:schemeClr val="tx1"/>
              </a:solidFill>
              <a:latin typeface="Poppins" panose="00000500000000000000" pitchFamily="2" charset="0"/>
              <a:cs typeface="Poppins" panose="00000500000000000000" pitchFamily="2" charset="0"/>
            </a:endParaRPr>
          </a:p>
        </p:txBody>
      </p:sp>
      <p:sp>
        <p:nvSpPr>
          <p:cNvPr id="21" name="Rectangle: Single Corner Rounded 8">
            <a:extLst>
              <a:ext uri="{FF2B5EF4-FFF2-40B4-BE49-F238E27FC236}">
                <a16:creationId xmlns:a16="http://schemas.microsoft.com/office/drawing/2014/main" id="{1E052C37-E00F-5648-B076-0EF4ADDF2A38}"/>
              </a:ext>
              <a:ext uri="{C183D7F6-B498-43B3-948B-1728B52AA6E4}">
                <adec:decorative xmlns:adec="http://schemas.microsoft.com/office/drawing/2017/decorative" val="1"/>
              </a:ext>
            </a:extLst>
          </p:cNvPr>
          <p:cNvSpPr/>
          <p:nvPr/>
        </p:nvSpPr>
        <p:spPr>
          <a:xfrm>
            <a:off x="385286" y="4524225"/>
            <a:ext cx="1889576" cy="1929111"/>
          </a:xfrm>
          <a:prstGeom prst="round1Rect">
            <a:avLst>
              <a:gd name="adj" fmla="val 50000"/>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2" name="Group 21">
            <a:extLst>
              <a:ext uri="{FF2B5EF4-FFF2-40B4-BE49-F238E27FC236}">
                <a16:creationId xmlns:a16="http://schemas.microsoft.com/office/drawing/2014/main" id="{C9480A89-0719-5242-A30F-3FF629154D09}"/>
              </a:ext>
              <a:ext uri="{C183D7F6-B498-43B3-948B-1728B52AA6E4}">
                <adec:decorative xmlns:adec="http://schemas.microsoft.com/office/drawing/2017/decorative" val="1"/>
              </a:ext>
            </a:extLst>
          </p:cNvPr>
          <p:cNvGrpSpPr/>
          <p:nvPr/>
        </p:nvGrpSpPr>
        <p:grpSpPr>
          <a:xfrm>
            <a:off x="2475146" y="4407149"/>
            <a:ext cx="760071" cy="380081"/>
            <a:chOff x="3299703" y="548246"/>
            <a:chExt cx="2024952" cy="1012596"/>
          </a:xfrm>
        </p:grpSpPr>
        <p:pic>
          <p:nvPicPr>
            <p:cNvPr id="23" name="Picture 22">
              <a:extLst>
                <a:ext uri="{FF2B5EF4-FFF2-40B4-BE49-F238E27FC236}">
                  <a16:creationId xmlns:a16="http://schemas.microsoft.com/office/drawing/2014/main" id="{1B32ED05-91C0-ED40-B29A-DE39671A9C0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24" name="Picture 23">
              <a:extLst>
                <a:ext uri="{FF2B5EF4-FFF2-40B4-BE49-F238E27FC236}">
                  <a16:creationId xmlns:a16="http://schemas.microsoft.com/office/drawing/2014/main" id="{5547E91C-A179-7040-8D58-419C2939F7B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5" name="Text Placeholder 9">
            <a:extLst>
              <a:ext uri="{FF2B5EF4-FFF2-40B4-BE49-F238E27FC236}">
                <a16:creationId xmlns:a16="http://schemas.microsoft.com/office/drawing/2014/main" id="{2E00634F-2FD9-8341-AF43-DB5D40C4CB74}"/>
              </a:ext>
            </a:extLst>
          </p:cNvPr>
          <p:cNvSpPr txBox="1">
            <a:spLocks/>
          </p:cNvSpPr>
          <p:nvPr/>
        </p:nvSpPr>
        <p:spPr>
          <a:xfrm>
            <a:off x="2468312" y="4887484"/>
            <a:ext cx="3386071" cy="17077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Poppins" panose="00000500000000000000" pitchFamily="2" charset="0"/>
              <a:cs typeface="Poppins" panose="00000500000000000000" pitchFamily="2" charset="0"/>
            </a:endParaRPr>
          </a:p>
        </p:txBody>
      </p:sp>
      <p:grpSp>
        <p:nvGrpSpPr>
          <p:cNvPr id="26" name="Group 25">
            <a:extLst>
              <a:ext uri="{FF2B5EF4-FFF2-40B4-BE49-F238E27FC236}">
                <a16:creationId xmlns:a16="http://schemas.microsoft.com/office/drawing/2014/main" id="{BAE51BAF-8D2A-564C-A0AE-7239BEE5D31D}"/>
              </a:ext>
              <a:ext uri="{C183D7F6-B498-43B3-948B-1728B52AA6E4}">
                <adec:decorative xmlns:adec="http://schemas.microsoft.com/office/drawing/2017/decorative" val="1"/>
              </a:ext>
            </a:extLst>
          </p:cNvPr>
          <p:cNvGrpSpPr/>
          <p:nvPr/>
        </p:nvGrpSpPr>
        <p:grpSpPr>
          <a:xfrm rot="10800000">
            <a:off x="4802020" y="6268118"/>
            <a:ext cx="760071" cy="380081"/>
            <a:chOff x="3299703" y="548246"/>
            <a:chExt cx="2024952" cy="1012596"/>
          </a:xfrm>
        </p:grpSpPr>
        <p:pic>
          <p:nvPicPr>
            <p:cNvPr id="27" name="Picture 26">
              <a:extLst>
                <a:ext uri="{FF2B5EF4-FFF2-40B4-BE49-F238E27FC236}">
                  <a16:creationId xmlns:a16="http://schemas.microsoft.com/office/drawing/2014/main" id="{3F4218B5-3364-C443-A60B-2F5A5B9BFDC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28" name="Picture 27">
              <a:extLst>
                <a:ext uri="{FF2B5EF4-FFF2-40B4-BE49-F238E27FC236}">
                  <a16:creationId xmlns:a16="http://schemas.microsoft.com/office/drawing/2014/main" id="{9459E2AE-E40E-6141-9B2C-F1F7422D792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29" name="Text Placeholder 9">
            <a:extLst>
              <a:ext uri="{FF2B5EF4-FFF2-40B4-BE49-F238E27FC236}">
                <a16:creationId xmlns:a16="http://schemas.microsoft.com/office/drawing/2014/main" id="{A93A44EF-F84E-D449-BB8D-76FD4ADD1E36}"/>
              </a:ext>
            </a:extLst>
          </p:cNvPr>
          <p:cNvSpPr txBox="1">
            <a:spLocks/>
          </p:cNvSpPr>
          <p:nvPr/>
        </p:nvSpPr>
        <p:spPr>
          <a:xfrm>
            <a:off x="3425212" y="4460067"/>
            <a:ext cx="1079294"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Ben</a:t>
            </a:r>
            <a:endParaRPr lang="en-GB" sz="1800" dirty="0">
              <a:solidFill>
                <a:schemeClr val="tx1"/>
              </a:solidFill>
              <a:latin typeface="Poppins" panose="00000500000000000000" pitchFamily="2" charset="0"/>
              <a:cs typeface="Poppins" panose="00000500000000000000" pitchFamily="2" charset="0"/>
            </a:endParaRPr>
          </a:p>
        </p:txBody>
      </p:sp>
      <p:sp>
        <p:nvSpPr>
          <p:cNvPr id="30" name="Rectangle: Single Corner Rounded 8">
            <a:extLst>
              <a:ext uri="{FF2B5EF4-FFF2-40B4-BE49-F238E27FC236}">
                <a16:creationId xmlns:a16="http://schemas.microsoft.com/office/drawing/2014/main" id="{B9808DBB-0663-804E-8BD6-7E8C4A907F47}"/>
              </a:ext>
              <a:ext uri="{C183D7F6-B498-43B3-948B-1728B52AA6E4}">
                <adec:decorative xmlns:adec="http://schemas.microsoft.com/office/drawing/2017/decorative" val="1"/>
              </a:ext>
            </a:extLst>
          </p:cNvPr>
          <p:cNvSpPr/>
          <p:nvPr/>
        </p:nvSpPr>
        <p:spPr>
          <a:xfrm>
            <a:off x="6431837" y="899035"/>
            <a:ext cx="1889576" cy="1929111"/>
          </a:xfrm>
          <a:prstGeom prst="round1Rect">
            <a:avLst>
              <a:gd name="adj" fmla="val 50000"/>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1" name="Group 30">
            <a:extLst>
              <a:ext uri="{FF2B5EF4-FFF2-40B4-BE49-F238E27FC236}">
                <a16:creationId xmlns:a16="http://schemas.microsoft.com/office/drawing/2014/main" id="{D6CE19D8-1452-A547-B511-6B51D84CF1CA}"/>
              </a:ext>
              <a:ext uri="{C183D7F6-B498-43B3-948B-1728B52AA6E4}">
                <adec:decorative xmlns:adec="http://schemas.microsoft.com/office/drawing/2017/decorative" val="1"/>
              </a:ext>
            </a:extLst>
          </p:cNvPr>
          <p:cNvGrpSpPr/>
          <p:nvPr/>
        </p:nvGrpSpPr>
        <p:grpSpPr>
          <a:xfrm>
            <a:off x="8335032" y="833449"/>
            <a:ext cx="760071" cy="380081"/>
            <a:chOff x="3299703" y="548246"/>
            <a:chExt cx="2024952" cy="1012596"/>
          </a:xfrm>
        </p:grpSpPr>
        <p:pic>
          <p:nvPicPr>
            <p:cNvPr id="32" name="Picture 31">
              <a:extLst>
                <a:ext uri="{FF2B5EF4-FFF2-40B4-BE49-F238E27FC236}">
                  <a16:creationId xmlns:a16="http://schemas.microsoft.com/office/drawing/2014/main" id="{040D25D4-B316-E14A-9084-BBD5B38BA482}"/>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33" name="Picture 32">
              <a:extLst>
                <a:ext uri="{FF2B5EF4-FFF2-40B4-BE49-F238E27FC236}">
                  <a16:creationId xmlns:a16="http://schemas.microsoft.com/office/drawing/2014/main" id="{E46B65C8-97D2-3143-80AC-AFC3CD5EE96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34" name="Text Placeholder 9">
            <a:extLst>
              <a:ext uri="{FF2B5EF4-FFF2-40B4-BE49-F238E27FC236}">
                <a16:creationId xmlns:a16="http://schemas.microsoft.com/office/drawing/2014/main" id="{2193E861-18E5-6549-A0E0-63402C82334B}"/>
              </a:ext>
            </a:extLst>
          </p:cNvPr>
          <p:cNvSpPr txBox="1">
            <a:spLocks/>
          </p:cNvSpPr>
          <p:nvPr/>
        </p:nvSpPr>
        <p:spPr>
          <a:xfrm>
            <a:off x="8521098" y="1363834"/>
            <a:ext cx="2532298" cy="2297698"/>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dirty="0">
              <a:latin typeface="Poppins" panose="00000500000000000000" pitchFamily="2" charset="0"/>
              <a:cs typeface="Poppins" panose="00000500000000000000" pitchFamily="2" charset="0"/>
            </a:endParaRPr>
          </a:p>
        </p:txBody>
      </p:sp>
      <p:grpSp>
        <p:nvGrpSpPr>
          <p:cNvPr id="35" name="Group 34">
            <a:extLst>
              <a:ext uri="{FF2B5EF4-FFF2-40B4-BE49-F238E27FC236}">
                <a16:creationId xmlns:a16="http://schemas.microsoft.com/office/drawing/2014/main" id="{4B18988A-3B72-9A4D-A197-919838AB3281}"/>
              </a:ext>
              <a:ext uri="{C183D7F6-B498-43B3-948B-1728B52AA6E4}">
                <adec:decorative xmlns:adec="http://schemas.microsoft.com/office/drawing/2017/decorative" val="1"/>
              </a:ext>
            </a:extLst>
          </p:cNvPr>
          <p:cNvGrpSpPr/>
          <p:nvPr/>
        </p:nvGrpSpPr>
        <p:grpSpPr>
          <a:xfrm rot="10800000">
            <a:off x="12579141" y="2231638"/>
            <a:ext cx="760071" cy="380081"/>
            <a:chOff x="3299703" y="548246"/>
            <a:chExt cx="2024952" cy="1012596"/>
          </a:xfrm>
        </p:grpSpPr>
        <p:pic>
          <p:nvPicPr>
            <p:cNvPr id="36" name="Picture 35">
              <a:extLst>
                <a:ext uri="{FF2B5EF4-FFF2-40B4-BE49-F238E27FC236}">
                  <a16:creationId xmlns:a16="http://schemas.microsoft.com/office/drawing/2014/main" id="{B4DB9130-D14A-6948-81FE-0F0ABACCA09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37" name="Picture 36">
              <a:extLst>
                <a:ext uri="{FF2B5EF4-FFF2-40B4-BE49-F238E27FC236}">
                  <a16:creationId xmlns:a16="http://schemas.microsoft.com/office/drawing/2014/main" id="{5F836473-FA7B-864B-8741-4EF3500571C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38" name="Text Placeholder 9">
            <a:extLst>
              <a:ext uri="{FF2B5EF4-FFF2-40B4-BE49-F238E27FC236}">
                <a16:creationId xmlns:a16="http://schemas.microsoft.com/office/drawing/2014/main" id="{A15E81B1-AA8E-8C48-8327-A0FA1564EEFB}"/>
              </a:ext>
            </a:extLst>
          </p:cNvPr>
          <p:cNvSpPr txBox="1">
            <a:spLocks/>
          </p:cNvSpPr>
          <p:nvPr/>
        </p:nvSpPr>
        <p:spPr>
          <a:xfrm>
            <a:off x="9176499" y="936799"/>
            <a:ext cx="965088"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Zoe</a:t>
            </a:r>
            <a:endParaRPr lang="en-GB" sz="1800" dirty="0">
              <a:solidFill>
                <a:schemeClr val="tx1"/>
              </a:solidFill>
              <a:latin typeface="Poppins" panose="00000500000000000000" pitchFamily="2" charset="0"/>
              <a:cs typeface="Poppins" panose="00000500000000000000" pitchFamily="2" charset="0"/>
            </a:endParaRPr>
          </a:p>
        </p:txBody>
      </p:sp>
      <p:grpSp>
        <p:nvGrpSpPr>
          <p:cNvPr id="39" name="Group 38">
            <a:extLst>
              <a:ext uri="{FF2B5EF4-FFF2-40B4-BE49-F238E27FC236}">
                <a16:creationId xmlns:a16="http://schemas.microsoft.com/office/drawing/2014/main" id="{DCB98317-64E4-8848-A838-759316572D5E}"/>
              </a:ext>
              <a:ext uri="{C183D7F6-B498-43B3-948B-1728B52AA6E4}">
                <adec:decorative xmlns:adec="http://schemas.microsoft.com/office/drawing/2017/decorative" val="1"/>
              </a:ext>
            </a:extLst>
          </p:cNvPr>
          <p:cNvGrpSpPr/>
          <p:nvPr/>
        </p:nvGrpSpPr>
        <p:grpSpPr>
          <a:xfrm rot="10800000">
            <a:off x="10964225" y="3058490"/>
            <a:ext cx="760071" cy="380081"/>
            <a:chOff x="3299703" y="548246"/>
            <a:chExt cx="2024952" cy="1012596"/>
          </a:xfrm>
        </p:grpSpPr>
        <p:pic>
          <p:nvPicPr>
            <p:cNvPr id="40" name="Picture 39">
              <a:extLst>
                <a:ext uri="{FF2B5EF4-FFF2-40B4-BE49-F238E27FC236}">
                  <a16:creationId xmlns:a16="http://schemas.microsoft.com/office/drawing/2014/main" id="{41C62BBD-AB06-DF4C-8E63-BDCE6CA6A28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41" name="Picture 40">
              <a:extLst>
                <a:ext uri="{FF2B5EF4-FFF2-40B4-BE49-F238E27FC236}">
                  <a16:creationId xmlns:a16="http://schemas.microsoft.com/office/drawing/2014/main" id="{98D1068A-2DE7-EE4B-AFC7-32C3857A8FC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42" name="Rectangle: Single Corner Rounded 8">
            <a:extLst>
              <a:ext uri="{FF2B5EF4-FFF2-40B4-BE49-F238E27FC236}">
                <a16:creationId xmlns:a16="http://schemas.microsoft.com/office/drawing/2014/main" id="{7D7BF225-250E-A046-9AAE-EA2E3ED4508E}"/>
              </a:ext>
              <a:ext uri="{C183D7F6-B498-43B3-948B-1728B52AA6E4}">
                <adec:decorative xmlns:adec="http://schemas.microsoft.com/office/drawing/2017/decorative" val="1"/>
              </a:ext>
            </a:extLst>
          </p:cNvPr>
          <p:cNvSpPr/>
          <p:nvPr/>
        </p:nvSpPr>
        <p:spPr>
          <a:xfrm>
            <a:off x="6460320" y="3608417"/>
            <a:ext cx="1889576" cy="1929111"/>
          </a:xfrm>
          <a:prstGeom prst="round1Rect">
            <a:avLst>
              <a:gd name="adj" fmla="val 50000"/>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43" name="Group 42">
            <a:extLst>
              <a:ext uri="{FF2B5EF4-FFF2-40B4-BE49-F238E27FC236}">
                <a16:creationId xmlns:a16="http://schemas.microsoft.com/office/drawing/2014/main" id="{D1D8E5D6-83A3-C444-8D20-2AB33661FCE8}"/>
              </a:ext>
              <a:ext uri="{C183D7F6-B498-43B3-948B-1728B52AA6E4}">
                <adec:decorative xmlns:adec="http://schemas.microsoft.com/office/drawing/2017/decorative" val="1"/>
              </a:ext>
            </a:extLst>
          </p:cNvPr>
          <p:cNvGrpSpPr/>
          <p:nvPr/>
        </p:nvGrpSpPr>
        <p:grpSpPr>
          <a:xfrm>
            <a:off x="8550180" y="3491341"/>
            <a:ext cx="760071" cy="380081"/>
            <a:chOff x="3299703" y="548246"/>
            <a:chExt cx="2024952" cy="1012596"/>
          </a:xfrm>
        </p:grpSpPr>
        <p:pic>
          <p:nvPicPr>
            <p:cNvPr id="44" name="Picture 43">
              <a:extLst>
                <a:ext uri="{FF2B5EF4-FFF2-40B4-BE49-F238E27FC236}">
                  <a16:creationId xmlns:a16="http://schemas.microsoft.com/office/drawing/2014/main" id="{4FEB8612-114C-544C-836A-DEFA7821F2D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45" name="Picture 44">
              <a:extLst>
                <a:ext uri="{FF2B5EF4-FFF2-40B4-BE49-F238E27FC236}">
                  <a16:creationId xmlns:a16="http://schemas.microsoft.com/office/drawing/2014/main" id="{DE223FF3-236E-AC4B-8923-89D0E5E63A6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46" name="Text Placeholder 9">
            <a:extLst>
              <a:ext uri="{FF2B5EF4-FFF2-40B4-BE49-F238E27FC236}">
                <a16:creationId xmlns:a16="http://schemas.microsoft.com/office/drawing/2014/main" id="{7D295C15-508B-4F4D-A3CC-ECF0DF9818BB}"/>
              </a:ext>
            </a:extLst>
          </p:cNvPr>
          <p:cNvSpPr txBox="1">
            <a:spLocks/>
          </p:cNvSpPr>
          <p:nvPr/>
        </p:nvSpPr>
        <p:spPr>
          <a:xfrm>
            <a:off x="8543346" y="3971676"/>
            <a:ext cx="3386071" cy="17077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lost my job due to COVID and live with my mum. I have chronic pain and suffer episodes of strong Depression.</a:t>
            </a:r>
          </a:p>
        </p:txBody>
      </p:sp>
      <p:grpSp>
        <p:nvGrpSpPr>
          <p:cNvPr id="47" name="Group 46">
            <a:extLst>
              <a:ext uri="{FF2B5EF4-FFF2-40B4-BE49-F238E27FC236}">
                <a16:creationId xmlns:a16="http://schemas.microsoft.com/office/drawing/2014/main" id="{456C6E35-A650-3640-9C8C-4104A6A0F8FB}"/>
              </a:ext>
              <a:ext uri="{C183D7F6-B498-43B3-948B-1728B52AA6E4}">
                <adec:decorative xmlns:adec="http://schemas.microsoft.com/office/drawing/2017/decorative" val="1"/>
              </a:ext>
            </a:extLst>
          </p:cNvPr>
          <p:cNvGrpSpPr/>
          <p:nvPr/>
        </p:nvGrpSpPr>
        <p:grpSpPr>
          <a:xfrm rot="10800000">
            <a:off x="10877054" y="5352310"/>
            <a:ext cx="760071" cy="380081"/>
            <a:chOff x="3299703" y="548246"/>
            <a:chExt cx="2024952" cy="1012596"/>
          </a:xfrm>
        </p:grpSpPr>
        <p:pic>
          <p:nvPicPr>
            <p:cNvPr id="48" name="Picture 47">
              <a:extLst>
                <a:ext uri="{FF2B5EF4-FFF2-40B4-BE49-F238E27FC236}">
                  <a16:creationId xmlns:a16="http://schemas.microsoft.com/office/drawing/2014/main" id="{166F6F70-4792-1843-A723-99355750EF4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4312058" y="548245"/>
              <a:ext cx="1012596" cy="1012598"/>
            </a:xfrm>
            <a:prstGeom prst="rect">
              <a:avLst/>
            </a:prstGeom>
          </p:spPr>
        </p:pic>
        <p:pic>
          <p:nvPicPr>
            <p:cNvPr id="49" name="Picture 48">
              <a:extLst>
                <a:ext uri="{FF2B5EF4-FFF2-40B4-BE49-F238E27FC236}">
                  <a16:creationId xmlns:a16="http://schemas.microsoft.com/office/drawing/2014/main" id="{C9C24A9D-30CC-A448-BE1F-07955844300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16200000" flipH="1">
              <a:off x="3299704" y="548245"/>
              <a:ext cx="1012596" cy="1012598"/>
            </a:xfrm>
            <a:prstGeom prst="rect">
              <a:avLst/>
            </a:prstGeom>
          </p:spPr>
        </p:pic>
      </p:grpSp>
      <p:sp>
        <p:nvSpPr>
          <p:cNvPr id="50" name="Text Placeholder 9">
            <a:extLst>
              <a:ext uri="{FF2B5EF4-FFF2-40B4-BE49-F238E27FC236}">
                <a16:creationId xmlns:a16="http://schemas.microsoft.com/office/drawing/2014/main" id="{2EB3F5CF-90A5-784F-89A1-7DE21F91E73B}"/>
              </a:ext>
            </a:extLst>
          </p:cNvPr>
          <p:cNvSpPr txBox="1">
            <a:spLocks/>
          </p:cNvSpPr>
          <p:nvPr/>
        </p:nvSpPr>
        <p:spPr>
          <a:xfrm>
            <a:off x="9500246" y="3544259"/>
            <a:ext cx="1079294" cy="566211"/>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1" dirty="0">
                <a:solidFill>
                  <a:schemeClr val="tx1"/>
                </a:solidFill>
                <a:latin typeface="Poppins" panose="00000500000000000000" pitchFamily="2" charset="0"/>
                <a:cs typeface="Poppins" panose="00000500000000000000" pitchFamily="2" charset="0"/>
              </a:rPr>
              <a:t>Jake</a:t>
            </a:r>
            <a:endParaRPr lang="en-GB" sz="1800" dirty="0">
              <a:solidFill>
                <a:schemeClr val="tx1"/>
              </a:solidFill>
              <a:latin typeface="Poppins" panose="00000500000000000000" pitchFamily="2" charset="0"/>
              <a:cs typeface="Poppins" panose="00000500000000000000" pitchFamily="2" charset="0"/>
            </a:endParaRPr>
          </a:p>
        </p:txBody>
      </p:sp>
      <p:sp>
        <p:nvSpPr>
          <p:cNvPr id="51" name="Text Placeholder 9">
            <a:extLst>
              <a:ext uri="{FF2B5EF4-FFF2-40B4-BE49-F238E27FC236}">
                <a16:creationId xmlns:a16="http://schemas.microsoft.com/office/drawing/2014/main" id="{4091DCB3-DA77-9A43-8F7C-B99A35B5E8AF}"/>
              </a:ext>
            </a:extLst>
          </p:cNvPr>
          <p:cNvSpPr txBox="1">
            <a:spLocks/>
          </p:cNvSpPr>
          <p:nvPr/>
        </p:nvSpPr>
        <p:spPr>
          <a:xfrm>
            <a:off x="8538110" y="1387683"/>
            <a:ext cx="3386071" cy="17077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am a D&amp;T technician at school and want to become a teacher. I am about to get married. I have Anxiety. I just started Design Thinking.</a:t>
            </a:r>
          </a:p>
        </p:txBody>
      </p:sp>
      <p:sp>
        <p:nvSpPr>
          <p:cNvPr id="52" name="Text Placeholder 9">
            <a:extLst>
              <a:ext uri="{FF2B5EF4-FFF2-40B4-BE49-F238E27FC236}">
                <a16:creationId xmlns:a16="http://schemas.microsoft.com/office/drawing/2014/main" id="{0DCE456C-842E-0148-9917-C857F9C731C9}"/>
              </a:ext>
            </a:extLst>
          </p:cNvPr>
          <p:cNvSpPr txBox="1">
            <a:spLocks/>
          </p:cNvSpPr>
          <p:nvPr/>
        </p:nvSpPr>
        <p:spPr>
          <a:xfrm>
            <a:off x="2464857" y="4812455"/>
            <a:ext cx="3386071" cy="1707796"/>
          </a:xfrm>
          <a:prstGeom prst="rect">
            <a:avLst/>
          </a:prstGeom>
        </p:spPr>
        <p:txBody>
          <a:bodyPr>
            <a:noAutofit/>
          </a:bodyPr>
          <a:lstStyle>
            <a:lvl1pPr marL="0" indent="0" algn="l" defTabSz="914400" rtl="0" eaLnBrk="1" latinLnBrk="0" hangingPunct="1">
              <a:lnSpc>
                <a:spcPct val="110000"/>
              </a:lnSpc>
              <a:spcBef>
                <a:spcPts val="0"/>
              </a:spcBef>
              <a:buFont typeface="Arial" panose="020B0604020202020204" pitchFamily="34" charset="0"/>
              <a:buNone/>
              <a:defRPr sz="1500" b="0" i="0" kern="1200">
                <a:ln>
                  <a:noFill/>
                </a:ln>
                <a:solidFill>
                  <a:srgbClr val="060645"/>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Poppins" panose="00000500000000000000" pitchFamily="2" charset="0"/>
                <a:cs typeface="Poppins" panose="00000500000000000000" pitchFamily="2" charset="0"/>
              </a:rPr>
              <a:t>I live with my partner. I have had PTSD, OCD, Anxiety and ED for a long time. I am a creative person. I love the level 1 module.</a:t>
            </a:r>
          </a:p>
        </p:txBody>
      </p:sp>
    </p:spTree>
    <p:extLst>
      <p:ext uri="{BB962C8B-B14F-4D97-AF65-F5344CB8AC3E}">
        <p14:creationId xmlns:p14="http://schemas.microsoft.com/office/powerpoint/2010/main" val="2433834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7DB536F-F142-3341-9971-7B2302F9D8DF}"/>
              </a:ext>
            </a:extLst>
          </p:cNvPr>
          <p:cNvSpPr>
            <a:spLocks noGrp="1"/>
          </p:cNvSpPr>
          <p:nvPr>
            <p:ph type="body" sz="quarter" idx="21"/>
          </p:nvPr>
        </p:nvSpPr>
        <p:spPr>
          <a:xfrm>
            <a:off x="6746238" y="404663"/>
            <a:ext cx="4912997" cy="497161"/>
          </a:xfrm>
        </p:spPr>
        <p:txBody>
          <a:bodyPr lIns="91440" tIns="45720" rIns="91440" bIns="45720" anchor="t">
            <a:noAutofit/>
          </a:bodyPr>
          <a:lstStyle/>
          <a:p>
            <a:r>
              <a:rPr lang="en-GB" dirty="0">
                <a:solidFill>
                  <a:schemeClr val="bg1"/>
                </a:solidFill>
                <a:latin typeface="Poppins SemiBold"/>
                <a:cs typeface="Poppins SemiBold"/>
              </a:rPr>
              <a:t>Barriers and Enablers</a:t>
            </a:r>
            <a:endParaRPr lang="en-GB" dirty="0">
              <a:solidFill>
                <a:schemeClr val="bg1"/>
              </a:solidFill>
            </a:endParaRPr>
          </a:p>
        </p:txBody>
      </p:sp>
      <p:sp>
        <p:nvSpPr>
          <p:cNvPr id="15" name="Text Placeholder 14">
            <a:extLst>
              <a:ext uri="{FF2B5EF4-FFF2-40B4-BE49-F238E27FC236}">
                <a16:creationId xmlns:a16="http://schemas.microsoft.com/office/drawing/2014/main" id="{9E0CB142-8F67-054D-A923-DF7E5B0C0C04}"/>
              </a:ext>
            </a:extLst>
          </p:cNvPr>
          <p:cNvSpPr>
            <a:spLocks noGrp="1"/>
          </p:cNvSpPr>
          <p:nvPr>
            <p:ph type="body" sz="quarter" idx="22"/>
          </p:nvPr>
        </p:nvSpPr>
        <p:spPr>
          <a:xfrm>
            <a:off x="6746238" y="912167"/>
            <a:ext cx="4912997" cy="289311"/>
          </a:xfrm>
        </p:spPr>
        <p:txBody>
          <a:bodyPr/>
          <a:lstStyle/>
          <a:p>
            <a:r>
              <a:rPr lang="en-GB" dirty="0">
                <a:solidFill>
                  <a:schemeClr val="bg1"/>
                </a:solidFill>
              </a:rPr>
              <a:t>to wellbeing by Kate Lister</a:t>
            </a:r>
          </a:p>
        </p:txBody>
      </p:sp>
      <p:sp>
        <p:nvSpPr>
          <p:cNvPr id="13" name="Text Placeholder 12">
            <a:extLst>
              <a:ext uri="{FF2B5EF4-FFF2-40B4-BE49-F238E27FC236}">
                <a16:creationId xmlns:a16="http://schemas.microsoft.com/office/drawing/2014/main" id="{BBDE7BAE-1808-E942-A2B3-95F5E4DA60F2}"/>
              </a:ext>
            </a:extLst>
          </p:cNvPr>
          <p:cNvSpPr>
            <a:spLocks noGrp="1"/>
          </p:cNvSpPr>
          <p:nvPr>
            <p:ph type="body" sz="quarter" idx="15"/>
          </p:nvPr>
        </p:nvSpPr>
        <p:spPr>
          <a:xfrm>
            <a:off x="7333428" y="1385862"/>
            <a:ext cx="4325807" cy="4323821"/>
          </a:xfrm>
        </p:spPr>
        <p:txBody>
          <a:bodyPr/>
          <a:lstStyle/>
          <a:p>
            <a:r>
              <a:rPr lang="en-GB" dirty="0">
                <a:solidFill>
                  <a:schemeClr val="bg1"/>
                </a:solidFill>
              </a:rPr>
              <a:t>Informed interview protocol and analysis</a:t>
            </a:r>
          </a:p>
          <a:p>
            <a:r>
              <a:rPr lang="en-GB" dirty="0">
                <a:solidFill>
                  <a:schemeClr val="bg1"/>
                </a:solidFill>
              </a:rPr>
              <a:t>Social model of disability: barriers and enablers to participation, success, and  wellbeing </a:t>
            </a:r>
          </a:p>
          <a:p>
            <a:r>
              <a:rPr lang="en-GB" dirty="0">
                <a:solidFill>
                  <a:schemeClr val="bg1"/>
                </a:solidFill>
              </a:rPr>
              <a:t>Deemphasises the dominant personal deficit perspective. </a:t>
            </a:r>
          </a:p>
          <a:p>
            <a:r>
              <a:rPr lang="en-GB" dirty="0">
                <a:solidFill>
                  <a:schemeClr val="bg1"/>
                </a:solidFill>
              </a:rPr>
              <a:t>Thematic qualitative data analysis that revealed :</a:t>
            </a:r>
          </a:p>
          <a:p>
            <a:pPr lvl="1"/>
            <a:r>
              <a:rPr lang="en-GB" sz="1400" dirty="0">
                <a:solidFill>
                  <a:schemeClr val="bg1"/>
                </a:solidFill>
              </a:rPr>
              <a:t>‘tensions’ - conflicts between student experiences and the requirements of the design and delivery of learning</a:t>
            </a:r>
          </a:p>
          <a:p>
            <a:pPr lvl="1"/>
            <a:r>
              <a:rPr lang="en-GB" sz="1400" dirty="0">
                <a:solidFill>
                  <a:schemeClr val="bg1"/>
                </a:solidFill>
              </a:rPr>
              <a:t>Studen</a:t>
            </a:r>
            <a:r>
              <a:rPr lang="en-GB" sz="1400" dirty="0"/>
              <a:t>ts reported how tensions were resolved to move a barrier to being an enabler</a:t>
            </a:r>
            <a:endParaRPr lang="en-GB" sz="1400" dirty="0">
              <a:solidFill>
                <a:schemeClr val="bg1"/>
              </a:solidFill>
            </a:endParaRPr>
          </a:p>
        </p:txBody>
      </p:sp>
      <p:sp>
        <p:nvSpPr>
          <p:cNvPr id="2" name="Title 1">
            <a:extLst>
              <a:ext uri="{FF2B5EF4-FFF2-40B4-BE49-F238E27FC236}">
                <a16:creationId xmlns:a16="http://schemas.microsoft.com/office/drawing/2014/main" id="{E0630D7D-B637-4F82-893C-749E48A7A9F2}"/>
              </a:ext>
            </a:extLst>
          </p:cNvPr>
          <p:cNvSpPr txBox="1">
            <a:spLocks noGrp="1"/>
          </p:cNvSpPr>
          <p:nvPr>
            <p:ph type="title" idx="4294967295"/>
          </p:nvPr>
        </p:nvSpPr>
        <p:spPr>
          <a:xfrm>
            <a:off x="0" y="-425450"/>
            <a:ext cx="10515600" cy="346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22</a:t>
            </a:r>
          </a:p>
        </p:txBody>
      </p:sp>
      <p:pic>
        <p:nvPicPr>
          <p:cNvPr id="10" name="Picture 9" descr="Chart, sunburst chart&#10;&#10;Description automatically generated">
            <a:extLst>
              <a:ext uri="{FF2B5EF4-FFF2-40B4-BE49-F238E27FC236}">
                <a16:creationId xmlns:a16="http://schemas.microsoft.com/office/drawing/2014/main" id="{83892212-BF76-4F4F-8FCD-F77776AD7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765" y="121683"/>
            <a:ext cx="5156200" cy="5588000"/>
          </a:xfrm>
          <a:prstGeom prst="rect">
            <a:avLst/>
          </a:prstGeom>
        </p:spPr>
      </p:pic>
    </p:spTree>
    <p:extLst>
      <p:ext uri="{BB962C8B-B14F-4D97-AF65-F5344CB8AC3E}">
        <p14:creationId xmlns:p14="http://schemas.microsoft.com/office/powerpoint/2010/main" val="511729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FDAA22-4F66-BF70-E18E-FDF65E751451}"/>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13</a:t>
            </a:r>
          </a:p>
        </p:txBody>
      </p:sp>
      <p:sp>
        <p:nvSpPr>
          <p:cNvPr id="24" name="Text Placeholder 23">
            <a:extLst>
              <a:ext uri="{FF2B5EF4-FFF2-40B4-BE49-F238E27FC236}">
                <a16:creationId xmlns:a16="http://schemas.microsoft.com/office/drawing/2014/main" id="{D5DC79BE-EF8F-8151-28F1-5266259B9AA4}"/>
              </a:ext>
            </a:extLst>
          </p:cNvPr>
          <p:cNvSpPr>
            <a:spLocks noGrp="1"/>
          </p:cNvSpPr>
          <p:nvPr>
            <p:ph type="body" sz="quarter" idx="24"/>
          </p:nvPr>
        </p:nvSpPr>
        <p:spPr/>
        <p:txBody>
          <a:bodyPr/>
          <a:lstStyle/>
          <a:p>
            <a:r>
              <a:rPr lang="en-GB" dirty="0"/>
              <a:t>Tensions related to</a:t>
            </a:r>
          </a:p>
        </p:txBody>
      </p:sp>
      <p:sp>
        <p:nvSpPr>
          <p:cNvPr id="23" name="Text Placeholder 22">
            <a:extLst>
              <a:ext uri="{FF2B5EF4-FFF2-40B4-BE49-F238E27FC236}">
                <a16:creationId xmlns:a16="http://schemas.microsoft.com/office/drawing/2014/main" id="{4DCF4599-94AE-841B-DC3D-B75B0111A0C5}"/>
              </a:ext>
            </a:extLst>
          </p:cNvPr>
          <p:cNvSpPr>
            <a:spLocks noGrp="1"/>
          </p:cNvSpPr>
          <p:nvPr>
            <p:ph type="body" sz="quarter" idx="12"/>
          </p:nvPr>
        </p:nvSpPr>
        <p:spPr>
          <a:xfrm>
            <a:off x="887895" y="1012095"/>
            <a:ext cx="1298093" cy="746515"/>
          </a:xfrm>
        </p:spPr>
        <p:txBody>
          <a:bodyPr/>
          <a:lstStyle/>
          <a:p>
            <a:r>
              <a:rPr lang="en-GB" dirty="0"/>
              <a:t>Study</a:t>
            </a:r>
          </a:p>
        </p:txBody>
      </p:sp>
      <p:sp>
        <p:nvSpPr>
          <p:cNvPr id="26" name="Text Placeholder 25">
            <a:extLst>
              <a:ext uri="{FF2B5EF4-FFF2-40B4-BE49-F238E27FC236}">
                <a16:creationId xmlns:a16="http://schemas.microsoft.com/office/drawing/2014/main" id="{83578277-CEE8-F157-4661-5938D288B374}"/>
              </a:ext>
            </a:extLst>
          </p:cNvPr>
          <p:cNvSpPr>
            <a:spLocks noGrp="1"/>
          </p:cNvSpPr>
          <p:nvPr>
            <p:ph type="body" sz="quarter" idx="27"/>
          </p:nvPr>
        </p:nvSpPr>
        <p:spPr>
          <a:xfrm>
            <a:off x="2415208" y="1015661"/>
            <a:ext cx="8765410" cy="497161"/>
          </a:xfrm>
        </p:spPr>
        <p:txBody>
          <a:bodyPr/>
          <a:lstStyle/>
          <a:p>
            <a:r>
              <a:rPr lang="en-GB" sz="1600" dirty="0">
                <a:solidFill>
                  <a:srgbClr val="1F3763"/>
                </a:solidFill>
                <a:effectLst/>
                <a:latin typeface="Poppins" pitchFamily="2" charset="77"/>
                <a:ea typeface="Times New Roman" panose="02020603050405020304" pitchFamily="18" charset="0"/>
                <a:cs typeface="Poppins" pitchFamily="2" charset="77"/>
              </a:rPr>
              <a:t>Openness of design project assignments and the fear of misinterpretation</a:t>
            </a:r>
          </a:p>
        </p:txBody>
      </p:sp>
      <p:sp>
        <p:nvSpPr>
          <p:cNvPr id="27" name="Text Placeholder 26">
            <a:extLst>
              <a:ext uri="{FF2B5EF4-FFF2-40B4-BE49-F238E27FC236}">
                <a16:creationId xmlns:a16="http://schemas.microsoft.com/office/drawing/2014/main" id="{C34FED13-7279-9ADF-AA31-56DE2E27B362}"/>
              </a:ext>
            </a:extLst>
          </p:cNvPr>
          <p:cNvSpPr>
            <a:spLocks noGrp="1"/>
          </p:cNvSpPr>
          <p:nvPr>
            <p:ph type="body" sz="quarter" idx="28"/>
          </p:nvPr>
        </p:nvSpPr>
        <p:spPr>
          <a:xfrm>
            <a:off x="2415207" y="1638971"/>
            <a:ext cx="8765411" cy="559473"/>
          </a:xfrm>
        </p:spPr>
        <p:txBody>
          <a:bodyPr/>
          <a:lstStyle/>
          <a:p>
            <a:r>
              <a:rPr lang="en-GB" sz="1600" dirty="0">
                <a:solidFill>
                  <a:srgbClr val="1F3763"/>
                </a:solidFill>
                <a:effectLst/>
                <a:latin typeface="Poppins" pitchFamily="2" charset="77"/>
                <a:ea typeface="Times New Roman" panose="02020603050405020304" pitchFamily="18" charset="0"/>
                <a:cs typeface="Poppins" pitchFamily="2" charset="77"/>
              </a:rPr>
              <a:t>Delayed but more valuable tutor feedback and immediacy of others’ feedback</a:t>
            </a:r>
          </a:p>
        </p:txBody>
      </p:sp>
      <p:sp>
        <p:nvSpPr>
          <p:cNvPr id="29" name="Text Placeholder 28">
            <a:extLst>
              <a:ext uri="{FF2B5EF4-FFF2-40B4-BE49-F238E27FC236}">
                <a16:creationId xmlns:a16="http://schemas.microsoft.com/office/drawing/2014/main" id="{0BAC87D0-6A27-2090-BB16-9FAB62FF6A52}"/>
              </a:ext>
            </a:extLst>
          </p:cNvPr>
          <p:cNvSpPr>
            <a:spLocks noGrp="1"/>
          </p:cNvSpPr>
          <p:nvPr>
            <p:ph type="body" sz="quarter" idx="30"/>
          </p:nvPr>
        </p:nvSpPr>
        <p:spPr>
          <a:xfrm>
            <a:off x="2415207" y="2324593"/>
            <a:ext cx="8765411" cy="558635"/>
          </a:xfrm>
        </p:spPr>
        <p:txBody>
          <a:bodyPr/>
          <a:lstStyle/>
          <a:p>
            <a:r>
              <a:rPr lang="en-GB" sz="1600" dirty="0">
                <a:solidFill>
                  <a:srgbClr val="1F3763"/>
                </a:solidFill>
                <a:effectLst/>
                <a:latin typeface="Poppins" pitchFamily="2" charset="77"/>
                <a:ea typeface="Times New Roman" panose="02020603050405020304" pitchFamily="18" charset="0"/>
                <a:cs typeface="Poppins" pitchFamily="2" charset="77"/>
              </a:rPr>
              <a:t>Support for wellbeing and on design project work</a:t>
            </a:r>
          </a:p>
        </p:txBody>
      </p:sp>
      <p:sp>
        <p:nvSpPr>
          <p:cNvPr id="33" name="Text Placeholder 22">
            <a:extLst>
              <a:ext uri="{FF2B5EF4-FFF2-40B4-BE49-F238E27FC236}">
                <a16:creationId xmlns:a16="http://schemas.microsoft.com/office/drawing/2014/main" id="{47FC27C7-1C1F-E14C-82F4-9E98E5CA6E18}"/>
              </a:ext>
            </a:extLst>
          </p:cNvPr>
          <p:cNvSpPr txBox="1">
            <a:spLocks/>
          </p:cNvSpPr>
          <p:nvPr/>
        </p:nvSpPr>
        <p:spPr>
          <a:xfrm>
            <a:off x="887895" y="2967960"/>
            <a:ext cx="1298093" cy="746515"/>
          </a:xfrm>
          <a:prstGeom prst="rect">
            <a:avLst/>
          </a:prstGeom>
          <a:solidFill>
            <a:schemeClr val="accent3"/>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Skills</a:t>
            </a:r>
          </a:p>
        </p:txBody>
      </p:sp>
      <p:sp>
        <p:nvSpPr>
          <p:cNvPr id="34" name="Text Placeholder 25">
            <a:extLst>
              <a:ext uri="{FF2B5EF4-FFF2-40B4-BE49-F238E27FC236}">
                <a16:creationId xmlns:a16="http://schemas.microsoft.com/office/drawing/2014/main" id="{CE96DCE1-8D3F-C14A-8761-C4A64EF51C84}"/>
              </a:ext>
            </a:extLst>
          </p:cNvPr>
          <p:cNvSpPr txBox="1">
            <a:spLocks/>
          </p:cNvSpPr>
          <p:nvPr/>
        </p:nvSpPr>
        <p:spPr>
          <a:xfrm>
            <a:off x="2415207" y="2967960"/>
            <a:ext cx="8765411" cy="559473"/>
          </a:xfrm>
          <a:prstGeom prst="rect">
            <a:avLst/>
          </a:prstGeom>
          <a:solidFill>
            <a:schemeClr val="accent3">
              <a:lumMod val="20000"/>
              <a:lumOff val="80000"/>
            </a:schemeClr>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solidFill>
                  <a:srgbClr val="1F3763"/>
                </a:solidFill>
                <a:latin typeface="+mn-lt"/>
                <a:ea typeface="Times New Roman" panose="02020603050405020304" pitchFamily="18" charset="0"/>
                <a:cs typeface="Poppins" pitchFamily="2" charset="77"/>
              </a:rPr>
              <a:t>Working towards deadlines and adjusting study rhythms</a:t>
            </a:r>
          </a:p>
        </p:txBody>
      </p:sp>
      <p:sp>
        <p:nvSpPr>
          <p:cNvPr id="35" name="Text Placeholder 26">
            <a:extLst>
              <a:ext uri="{FF2B5EF4-FFF2-40B4-BE49-F238E27FC236}">
                <a16:creationId xmlns:a16="http://schemas.microsoft.com/office/drawing/2014/main" id="{E8632921-187A-FC44-96DD-388352D7C8A4}"/>
              </a:ext>
            </a:extLst>
          </p:cNvPr>
          <p:cNvSpPr txBox="1">
            <a:spLocks/>
          </p:cNvSpPr>
          <p:nvPr/>
        </p:nvSpPr>
        <p:spPr>
          <a:xfrm>
            <a:off x="2415207" y="3611327"/>
            <a:ext cx="8765411" cy="559473"/>
          </a:xfrm>
          <a:prstGeom prst="rect">
            <a:avLst/>
          </a:prstGeom>
          <a:solidFill>
            <a:schemeClr val="accent3">
              <a:lumMod val="20000"/>
              <a:lumOff val="80000"/>
            </a:schemeClr>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rgbClr val="1F3763"/>
                </a:solidFill>
                <a:latin typeface="+mn-lt"/>
                <a:ea typeface="Times New Roman" panose="02020603050405020304" pitchFamily="18" charset="0"/>
                <a:cs typeface="Times New Roman" panose="02020603050405020304" pitchFamily="18" charset="0"/>
              </a:rPr>
              <a:t>Independence and social learning</a:t>
            </a:r>
            <a:endParaRPr lang="en-GB" sz="1600" dirty="0">
              <a:solidFill>
                <a:srgbClr val="1F3763"/>
              </a:solidFill>
              <a:latin typeface="+mn-lt"/>
              <a:ea typeface="Times New Roman" panose="02020603050405020304" pitchFamily="18" charset="0"/>
              <a:cs typeface="Times New Roman" panose="02020603050405020304" pitchFamily="18" charset="0"/>
            </a:endParaRPr>
          </a:p>
        </p:txBody>
      </p:sp>
      <p:sp>
        <p:nvSpPr>
          <p:cNvPr id="36" name="Text Placeholder 28">
            <a:extLst>
              <a:ext uri="{FF2B5EF4-FFF2-40B4-BE49-F238E27FC236}">
                <a16:creationId xmlns:a16="http://schemas.microsoft.com/office/drawing/2014/main" id="{ED04A014-D3C2-EB4E-A06F-E47711C4E9A2}"/>
              </a:ext>
            </a:extLst>
          </p:cNvPr>
          <p:cNvSpPr txBox="1">
            <a:spLocks/>
          </p:cNvSpPr>
          <p:nvPr/>
        </p:nvSpPr>
        <p:spPr>
          <a:xfrm>
            <a:off x="2415207" y="4255532"/>
            <a:ext cx="8765411" cy="559473"/>
          </a:xfrm>
          <a:prstGeom prst="rect">
            <a:avLst/>
          </a:prstGeom>
          <a:solidFill>
            <a:schemeClr val="accent3">
              <a:lumMod val="20000"/>
              <a:lumOff val="80000"/>
            </a:schemeClr>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latin typeface="+mn-lt"/>
                <a:cs typeface="Poppins" pitchFamily="2" charset="77"/>
              </a:rPr>
              <a:t>Following the flow of creativity and knowing when to stop or move on</a:t>
            </a:r>
            <a:endParaRPr lang="en-GB" sz="1600" dirty="0">
              <a:latin typeface="+mn-lt"/>
              <a:cs typeface="Poppins" pitchFamily="2" charset="77"/>
            </a:endParaRPr>
          </a:p>
        </p:txBody>
      </p:sp>
      <p:sp>
        <p:nvSpPr>
          <p:cNvPr id="37" name="Text Placeholder 3">
            <a:extLst>
              <a:ext uri="{FF2B5EF4-FFF2-40B4-BE49-F238E27FC236}">
                <a16:creationId xmlns:a16="http://schemas.microsoft.com/office/drawing/2014/main" id="{6575E94F-41AF-1E4C-A60A-019EBAFBEF19}"/>
              </a:ext>
            </a:extLst>
          </p:cNvPr>
          <p:cNvSpPr txBox="1">
            <a:spLocks/>
          </p:cNvSpPr>
          <p:nvPr/>
        </p:nvSpPr>
        <p:spPr>
          <a:xfrm>
            <a:off x="2415207" y="4937408"/>
            <a:ext cx="8765411" cy="559473"/>
          </a:xfrm>
          <a:prstGeom prst="rect">
            <a:avLst/>
          </a:prstGeom>
          <a:solidFill>
            <a:schemeClr val="accent6">
              <a:lumMod val="40000"/>
              <a:lumOff val="60000"/>
            </a:schemeClr>
          </a:solidFill>
        </p:spPr>
        <p:txBody>
          <a:bodyPr lIns="216000" tIns="108000" rIns="216000" bIns="72000"/>
          <a:lstStyle>
            <a:lvl1pPr marL="0" indent="0" algn="l" defTabSz="914400" rtl="0" eaLnBrk="1" latinLnBrk="0" hangingPunct="1">
              <a:lnSpc>
                <a:spcPct val="110000"/>
              </a:lnSpc>
              <a:spcBef>
                <a:spcPts val="1000"/>
              </a:spcBef>
              <a:buFont typeface="Arial" panose="020B0604020202020204" pitchFamily="34" charset="0"/>
              <a:buNone/>
              <a:defRPr sz="1500" kern="1200">
                <a:solidFill>
                  <a:schemeClr val="tx1"/>
                </a:solidFill>
                <a:latin typeface="Poppins" panose="00000500000000000000" pitchFamily="2"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a:solidFill>
                  <a:srgbClr val="1F3763"/>
                </a:solidFill>
                <a:latin typeface="Poppins" pitchFamily="2" charset="77"/>
                <a:ea typeface="Times New Roman" panose="02020603050405020304" pitchFamily="18" charset="0"/>
                <a:cs typeface="Poppins" pitchFamily="2" charset="77"/>
              </a:rPr>
              <a:t>Study environments for practical and creative work </a:t>
            </a:r>
            <a:endParaRPr lang="en-GB" sz="1600" dirty="0">
              <a:solidFill>
                <a:srgbClr val="1F3763"/>
              </a:solidFill>
              <a:latin typeface="Poppins" pitchFamily="2" charset="77"/>
              <a:ea typeface="Times New Roman" panose="02020603050405020304" pitchFamily="18" charset="0"/>
              <a:cs typeface="Poppins" pitchFamily="2" charset="77"/>
            </a:endParaRPr>
          </a:p>
        </p:txBody>
      </p:sp>
      <p:sp>
        <p:nvSpPr>
          <p:cNvPr id="38" name="Text Placeholder 4">
            <a:extLst>
              <a:ext uri="{FF2B5EF4-FFF2-40B4-BE49-F238E27FC236}">
                <a16:creationId xmlns:a16="http://schemas.microsoft.com/office/drawing/2014/main" id="{DDF8E0E8-DB0A-FD4A-AFE6-3D9EFCBA8CF0}"/>
              </a:ext>
            </a:extLst>
          </p:cNvPr>
          <p:cNvSpPr txBox="1">
            <a:spLocks/>
          </p:cNvSpPr>
          <p:nvPr/>
        </p:nvSpPr>
        <p:spPr>
          <a:xfrm>
            <a:off x="887895" y="4933844"/>
            <a:ext cx="1298093" cy="746515"/>
          </a:xfrm>
          <a:prstGeom prst="rect">
            <a:avLst/>
          </a:prstGeom>
          <a:solidFill>
            <a:schemeClr val="accent6"/>
          </a:solidFill>
        </p:spPr>
        <p:txBody>
          <a:bodyPr lIns="216000" tIns="108000" rIns="216000" bIns="72000">
            <a:noAutofit/>
          </a:bodyPr>
          <a:lstStyle>
            <a:lvl1pPr marL="0" indent="0" algn="l" defTabSz="914400" rtl="0" eaLnBrk="1" latinLnBrk="0" hangingPunct="1">
              <a:lnSpc>
                <a:spcPct val="110000"/>
              </a:lnSpc>
              <a:spcBef>
                <a:spcPts val="0"/>
              </a:spcBef>
              <a:buFont typeface="Arial" panose="020B0604020202020204" pitchFamily="34" charset="0"/>
              <a:buNone/>
              <a:defRPr sz="1800" b="1" i="0" kern="1200">
                <a:ln>
                  <a:noFill/>
                </a:ln>
                <a:solidFill>
                  <a:schemeClr val="bg1"/>
                </a:solidFill>
                <a:latin typeface="Poppins" panose="00000500000000000000" pitchFamily="2" charset="0"/>
                <a:ea typeface="+mn-ea"/>
                <a:cs typeface="Poppins" panose="000005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Environment</a:t>
            </a:r>
          </a:p>
        </p:txBody>
      </p:sp>
    </p:spTree>
    <p:extLst>
      <p:ext uri="{BB962C8B-B14F-4D97-AF65-F5344CB8AC3E}">
        <p14:creationId xmlns:p14="http://schemas.microsoft.com/office/powerpoint/2010/main" val="2953879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0926155-1752-863B-1BF2-452951815049}"/>
              </a:ext>
            </a:extLst>
          </p:cNvPr>
          <p:cNvSpPr txBox="1">
            <a:spLocks noGrp="1"/>
          </p:cNvSpPr>
          <p:nvPr>
            <p:ph type="title" idx="4294967295"/>
          </p:nvPr>
        </p:nvSpPr>
        <p:spPr>
          <a:xfrm>
            <a:off x="0" y="-425903"/>
            <a:ext cx="10515600" cy="3470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chemeClr val="tx1"/>
                </a:solidFill>
                <a:effectLst/>
                <a:uLnTx/>
                <a:uFillTx/>
                <a:latin typeface="Poppins SemiBold" panose="00000700000000000000" pitchFamily="50" charset="0"/>
                <a:ea typeface="+mj-ea"/>
                <a:cs typeface="Poppins SemiBold" panose="00000700000000000000" pitchFamily="50" charset="0"/>
              </a:rPr>
              <a:t>Slide Title 3</a:t>
            </a:r>
          </a:p>
        </p:txBody>
      </p:sp>
      <p:sp>
        <p:nvSpPr>
          <p:cNvPr id="8" name="Text Placeholder 7">
            <a:extLst>
              <a:ext uri="{FF2B5EF4-FFF2-40B4-BE49-F238E27FC236}">
                <a16:creationId xmlns:a16="http://schemas.microsoft.com/office/drawing/2014/main" id="{835C796E-D56F-8A58-4399-0EAFA7716FA0}"/>
              </a:ext>
            </a:extLst>
          </p:cNvPr>
          <p:cNvSpPr>
            <a:spLocks noGrp="1"/>
          </p:cNvSpPr>
          <p:nvPr>
            <p:ph type="body" sz="quarter" idx="11"/>
          </p:nvPr>
        </p:nvSpPr>
        <p:spPr>
          <a:xfrm>
            <a:off x="393919" y="1202058"/>
            <a:ext cx="5328592" cy="4655817"/>
          </a:xfrm>
        </p:spPr>
        <p:txBody>
          <a:bodyPr/>
          <a:lstStyle/>
          <a:p>
            <a:r>
              <a:rPr lang="en-GB" dirty="0"/>
              <a:t>How are tensions resolved to support learning?</a:t>
            </a:r>
          </a:p>
        </p:txBody>
      </p:sp>
      <p:sp>
        <p:nvSpPr>
          <p:cNvPr id="10" name="Text Placeholder 9">
            <a:extLst>
              <a:ext uri="{FF2B5EF4-FFF2-40B4-BE49-F238E27FC236}">
                <a16:creationId xmlns:a16="http://schemas.microsoft.com/office/drawing/2014/main" id="{0EC30CD3-379A-EB62-BD16-23BA5C48F782}"/>
              </a:ext>
            </a:extLst>
          </p:cNvPr>
          <p:cNvSpPr>
            <a:spLocks noGrp="1"/>
          </p:cNvSpPr>
          <p:nvPr>
            <p:ph type="body" sz="quarter" idx="13"/>
          </p:nvPr>
        </p:nvSpPr>
        <p:spPr>
          <a:xfrm>
            <a:off x="905440" y="295662"/>
            <a:ext cx="1699647" cy="763797"/>
          </a:xfrm>
        </p:spPr>
        <p:txBody>
          <a:bodyPr/>
          <a:lstStyle/>
          <a:p>
            <a:r>
              <a:rPr lang="en-GB" dirty="0"/>
              <a:t>01</a:t>
            </a:r>
          </a:p>
        </p:txBody>
      </p:sp>
      <p:sp>
        <p:nvSpPr>
          <p:cNvPr id="11" name="Text Placeholder 7">
            <a:extLst>
              <a:ext uri="{FF2B5EF4-FFF2-40B4-BE49-F238E27FC236}">
                <a16:creationId xmlns:a16="http://schemas.microsoft.com/office/drawing/2014/main" id="{FFBA4530-E22C-7F47-B660-845A8AE6263B}"/>
              </a:ext>
            </a:extLst>
          </p:cNvPr>
          <p:cNvSpPr txBox="1">
            <a:spLocks/>
          </p:cNvSpPr>
          <p:nvPr/>
        </p:nvSpPr>
        <p:spPr>
          <a:xfrm>
            <a:off x="6469491" y="1202058"/>
            <a:ext cx="5328592" cy="465581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What else can we do?</a:t>
            </a:r>
          </a:p>
        </p:txBody>
      </p:sp>
      <p:sp>
        <p:nvSpPr>
          <p:cNvPr id="12" name="Text Placeholder 9">
            <a:extLst>
              <a:ext uri="{FF2B5EF4-FFF2-40B4-BE49-F238E27FC236}">
                <a16:creationId xmlns:a16="http://schemas.microsoft.com/office/drawing/2014/main" id="{B7B007C7-5B2E-F24A-AA2E-BF3E8A0C184F}"/>
              </a:ext>
            </a:extLst>
          </p:cNvPr>
          <p:cNvSpPr txBox="1">
            <a:spLocks/>
          </p:cNvSpPr>
          <p:nvPr/>
        </p:nvSpPr>
        <p:spPr>
          <a:xfrm>
            <a:off x="6981012" y="295662"/>
            <a:ext cx="1699647" cy="763797"/>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5500" b="1" i="0" kern="1200">
                <a:ln>
                  <a:noFill/>
                </a:ln>
                <a:solidFill>
                  <a:schemeClr val="bg1"/>
                </a:solidFill>
                <a:latin typeface="Poppins SemiBold" pitchFamily="2" charset="77"/>
                <a:ea typeface="+mn-ea"/>
                <a:cs typeface="Poppins SemiBold"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noFill/>
                </a:ln>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noFill/>
                </a:ln>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02</a:t>
            </a:r>
          </a:p>
        </p:txBody>
      </p:sp>
    </p:spTree>
    <p:extLst>
      <p:ext uri="{BB962C8B-B14F-4D97-AF65-F5344CB8AC3E}">
        <p14:creationId xmlns:p14="http://schemas.microsoft.com/office/powerpoint/2010/main" val="2096965694"/>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94E85A0E-8E0A-45F9-81BA-B6ED124559CC}"/>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4BB12A69-2195-4393-8DC0-EB9EE8397D91}"/>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E6697964-0098-45A5-A68F-45809E852513}"/>
    </a:ext>
  </a:extLst>
</a:theme>
</file>

<file path=ppt/theme/theme4.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BF0D45D2-C1FF-4D88-9D45-1B3B67EB2D7C}"/>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England_Accessable.potx" id="{2A2DC71C-83A7-4503-A10A-9A2277307DA4}" vid="{CB3D32D0-10AB-4988-B46F-32A3F4ABFA9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b5f83e4c-f4e1-454d-a873-0c84b3cafae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3972236C412447B04FDDB86DB1058F" ma:contentTypeVersion="12" ma:contentTypeDescription="Create a new document." ma:contentTypeScope="" ma:versionID="cf544c8ff2b78b4d88b92b2ead78aeca">
  <xsd:schema xmlns:xsd="http://www.w3.org/2001/XMLSchema" xmlns:xs="http://www.w3.org/2001/XMLSchema" xmlns:p="http://schemas.microsoft.com/office/2006/metadata/properties" xmlns:ns2="b5f83e4c-f4e1-454d-a873-0c84b3cafaec" xmlns:ns3="c3007679-7162-4c2a-b8a8-83839c33806f" xmlns:ns4="e4476828-269d-41e7-8c7f-463a607b843c" targetNamespace="http://schemas.microsoft.com/office/2006/metadata/properties" ma:root="true" ma:fieldsID="fdfcbc611d610d38fc2ad92096cdf96b" ns2:_="" ns3:_="" ns4:_="">
    <xsd:import namespace="b5f83e4c-f4e1-454d-a873-0c84b3cafaec"/>
    <xsd:import namespace="c3007679-7162-4c2a-b8a8-83839c33806f"/>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f83e4c-f4e1-454d-a873-0c84b3cafa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007679-7162-4c2a-b8a8-83839c33806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701cb5-536e-4a35-b050-3772252ebf80}" ma:internalName="TaxCatchAll" ma:showField="CatchAllData" ma:web="c3007679-7162-4c2a-b8a8-83839c3380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1F123D-72E4-47AA-AF87-050EE8541186}">
  <ds:schemaRefs>
    <ds:schemaRef ds:uri="37366ac4-c030-4543-8cc8-88329e81ec50"/>
    <ds:schemaRef ds:uri="4ed73a0e-c0f4-4682-9833-b80ae4bd0773"/>
    <ds:schemaRef ds:uri="a4bbcd8a-0e99-45ba-ba54-c1f6b28a9aac"/>
    <ds:schemaRef ds:uri="e4476828-269d-41e7-8c7f-463a607b843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5f83e4c-f4e1-454d-a873-0c84b3cafaec"/>
  </ds:schemaRefs>
</ds:datastoreItem>
</file>

<file path=customXml/itemProps2.xml><?xml version="1.0" encoding="utf-8"?>
<ds:datastoreItem xmlns:ds="http://schemas.openxmlformats.org/officeDocument/2006/customXml" ds:itemID="{5D0D17E5-8FE7-4F12-9AE9-E22E97AE22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f83e4c-f4e1-454d-a873-0c84b3cafaec"/>
    <ds:schemaRef ds:uri="c3007679-7162-4c2a-b8a8-83839c33806f"/>
    <ds:schemaRef ds:uri="e4476828-269d-41e7-8c7f-463a607b84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6CD3E3-2AD4-4BFA-B062-CD9F3FC3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713</TotalTime>
  <Words>1788</Words>
  <Application>Microsoft Office PowerPoint</Application>
  <PresentationFormat>Widescreen</PresentationFormat>
  <Paragraphs>150</Paragraphs>
  <Slides>13</Slides>
  <Notes>10</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13</vt:i4>
      </vt:variant>
    </vt:vector>
  </HeadingPairs>
  <TitlesOfParts>
    <vt:vector size="23" baseType="lpstr">
      <vt:lpstr>Arial</vt:lpstr>
      <vt:lpstr>Calibri</vt:lpstr>
      <vt:lpstr>øM ˛</vt:lpstr>
      <vt:lpstr>Poppins</vt:lpstr>
      <vt:lpstr>Poppins SemiBold</vt:lpstr>
      <vt:lpstr>Covers</vt:lpstr>
      <vt:lpstr>Contents Slides</vt:lpstr>
      <vt:lpstr>Chapter Headings / Dividers</vt:lpstr>
      <vt:lpstr>Slide Options</vt:lpstr>
      <vt:lpstr>End Slides</vt:lpstr>
      <vt:lpstr>Intro Slide Title 2</vt:lpstr>
      <vt:lpstr>PowerPoint Presentation</vt:lpstr>
      <vt:lpstr>Slide Title 9</vt:lpstr>
      <vt:lpstr>PowerPoint Presentation</vt:lpstr>
      <vt:lpstr>Slide Title 15</vt:lpstr>
      <vt:lpstr>Slide Title 15</vt:lpstr>
      <vt:lpstr>Slide Title 22</vt:lpstr>
      <vt:lpstr>Slide Title 13</vt:lpstr>
      <vt:lpstr>Slide Title 3</vt:lpstr>
      <vt:lpstr>Slide Title 9</vt:lpstr>
      <vt:lpstr>Slide Title 9</vt:lpstr>
      <vt:lpstr>PowerPoint Presentation</vt:lpstr>
      <vt:lpstr>Slide Title 30</vt:lpstr>
    </vt:vector>
  </TitlesOfParts>
  <Manager/>
  <Company>The Open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 Master PowerPoint Template</dc:title>
  <dc:subject>OU Master PowerPoint Template with accessibility guidance and best practice tips</dc:subject>
  <dc:creator>brand-enquiries@open.ac.uk</dc:creator>
  <cp:keywords>OU Master PowerPoint Template</cp:keywords>
  <dc:description/>
  <cp:lastModifiedBy>Rachel.Redford</cp:lastModifiedBy>
  <cp:revision>19</cp:revision>
  <dcterms:created xsi:type="dcterms:W3CDTF">2022-10-21T14:33:01Z</dcterms:created>
  <dcterms:modified xsi:type="dcterms:W3CDTF">2023-04-17T15:40:56Z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0x0101009A3972236C412447B04FDDB86DB1058F</vt:lpwstr>
  </property>
  <property fmtid="{D5CDD505-2E9C-101B-9397-08002B2CF9AE}" pid="3" name="MediaServiceImageTags">
    <vt:lpwstr/>
  </property>
</Properties>
</file>