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24"/>
  </p:notesMasterIdLst>
  <p:handoutMasterIdLst>
    <p:handoutMasterId r:id="rId25"/>
  </p:handoutMasterIdLst>
  <p:sldIdLst>
    <p:sldId id="259" r:id="rId9"/>
    <p:sldId id="273" r:id="rId10"/>
    <p:sldId id="267" r:id="rId11"/>
    <p:sldId id="305" r:id="rId12"/>
    <p:sldId id="264" r:id="rId13"/>
    <p:sldId id="265" r:id="rId14"/>
    <p:sldId id="274" r:id="rId15"/>
    <p:sldId id="338" r:id="rId16"/>
    <p:sldId id="336" r:id="rId17"/>
    <p:sldId id="337" r:id="rId18"/>
    <p:sldId id="307" r:id="rId19"/>
    <p:sldId id="312" r:id="rId20"/>
    <p:sldId id="333" r:id="rId21"/>
    <p:sldId id="304"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408" y="8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TM4702021B%20%20OU%20Analys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TM4702021B%20%20OU%20Analys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rgbClr val="060645"/>
              </a:solidFill>
            </a:ln>
          </c:spPr>
          <c:dPt>
            <c:idx val="0"/>
            <c:bubble3D val="0"/>
            <c:spPr>
              <a:solidFill>
                <a:schemeClr val="accent1"/>
              </a:solidFill>
              <a:ln w="19050">
                <a:solidFill>
                  <a:srgbClr val="060645"/>
                </a:solidFill>
              </a:ln>
              <a:effectLst/>
            </c:spPr>
            <c:extLst>
              <c:ext xmlns:c16="http://schemas.microsoft.com/office/drawing/2014/chart" uri="{C3380CC4-5D6E-409C-BE32-E72D297353CC}">
                <c16:uniqueId val="{00000001-9E46-43C6-BFDF-95D5019FFE32}"/>
              </c:ext>
            </c:extLst>
          </c:dPt>
          <c:dPt>
            <c:idx val="1"/>
            <c:bubble3D val="0"/>
            <c:spPr>
              <a:solidFill>
                <a:schemeClr val="accent2"/>
              </a:solidFill>
              <a:ln w="19050">
                <a:solidFill>
                  <a:srgbClr val="060645"/>
                </a:solidFill>
              </a:ln>
              <a:effectLst/>
            </c:spPr>
            <c:extLst>
              <c:ext xmlns:c16="http://schemas.microsoft.com/office/drawing/2014/chart" uri="{C3380CC4-5D6E-409C-BE32-E72D297353CC}">
                <c16:uniqueId val="{00000006-9E46-43C6-BFDF-95D5019FFE32}"/>
              </c:ext>
            </c:extLst>
          </c:dPt>
          <c:dPt>
            <c:idx val="2"/>
            <c:bubble3D val="0"/>
            <c:spPr>
              <a:solidFill>
                <a:schemeClr val="accent3"/>
              </a:solidFill>
              <a:ln w="19050">
                <a:solidFill>
                  <a:srgbClr val="060645"/>
                </a:solidFill>
              </a:ln>
              <a:effectLst/>
            </c:spPr>
            <c:extLst>
              <c:ext xmlns:c16="http://schemas.microsoft.com/office/drawing/2014/chart" uri="{C3380CC4-5D6E-409C-BE32-E72D297353CC}">
                <c16:uniqueId val="{00000002-9E46-43C6-BFDF-95D5019FFE32}"/>
              </c:ext>
            </c:extLst>
          </c:dPt>
          <c:dPt>
            <c:idx val="3"/>
            <c:bubble3D val="0"/>
            <c:spPr>
              <a:solidFill>
                <a:schemeClr val="accent4"/>
              </a:solidFill>
              <a:ln w="19050">
                <a:solidFill>
                  <a:srgbClr val="060645"/>
                </a:solidFill>
              </a:ln>
              <a:effectLst/>
            </c:spPr>
            <c:extLst>
              <c:ext xmlns:c16="http://schemas.microsoft.com/office/drawing/2014/chart" uri="{C3380CC4-5D6E-409C-BE32-E72D297353CC}">
                <c16:uniqueId val="{00000003-9E46-43C6-BFDF-95D5019FFE32}"/>
              </c:ext>
            </c:extLst>
          </c:dPt>
          <c:dPt>
            <c:idx val="4"/>
            <c:bubble3D val="0"/>
            <c:spPr>
              <a:solidFill>
                <a:schemeClr val="accent5"/>
              </a:solidFill>
              <a:ln w="19050">
                <a:solidFill>
                  <a:srgbClr val="060645"/>
                </a:solidFill>
              </a:ln>
              <a:effectLst/>
            </c:spPr>
            <c:extLst>
              <c:ext xmlns:c16="http://schemas.microsoft.com/office/drawing/2014/chart" uri="{C3380CC4-5D6E-409C-BE32-E72D297353CC}">
                <c16:uniqueId val="{00000004-9E46-43C6-BFDF-95D5019FFE32}"/>
              </c:ext>
            </c:extLst>
          </c:dPt>
          <c:dPt>
            <c:idx val="5"/>
            <c:bubble3D val="0"/>
            <c:spPr>
              <a:solidFill>
                <a:schemeClr val="accent6"/>
              </a:solidFill>
              <a:ln w="19050">
                <a:solidFill>
                  <a:srgbClr val="060645"/>
                </a:solidFill>
              </a:ln>
              <a:effectLst/>
            </c:spPr>
            <c:extLst>
              <c:ext xmlns:c16="http://schemas.microsoft.com/office/drawing/2014/chart" uri="{C3380CC4-5D6E-409C-BE32-E72D297353CC}">
                <c16:uniqueId val="{00000005-9E46-43C6-BFDF-95D5019FFE32}"/>
              </c:ext>
            </c:extLst>
          </c:dPt>
          <c:dPt>
            <c:idx val="6"/>
            <c:bubble3D val="0"/>
            <c:spPr>
              <a:solidFill>
                <a:schemeClr val="accent1">
                  <a:lumMod val="60000"/>
                </a:schemeClr>
              </a:solidFill>
              <a:ln w="19050">
                <a:solidFill>
                  <a:srgbClr val="060645"/>
                </a:solidFill>
              </a:ln>
              <a:effectLst/>
            </c:spPr>
            <c:extLst>
              <c:ext xmlns:c16="http://schemas.microsoft.com/office/drawing/2014/chart" uri="{C3380CC4-5D6E-409C-BE32-E72D297353CC}">
                <c16:uniqueId val="{0000000C-5557-4ACF-B982-2B995CF2601C}"/>
              </c:ext>
            </c:extLst>
          </c:dPt>
          <c:dLbls>
            <c:dLbl>
              <c:idx val="0"/>
              <c:layout>
                <c:manualLayout>
                  <c:x val="3.6473302165354334E-2"/>
                  <c:y val="2.131354445659790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46-43C6-BFDF-95D5019FFE32}"/>
                </c:ext>
              </c:extLst>
            </c:dLbl>
            <c:dLbl>
              <c:idx val="1"/>
              <c:layout>
                <c:manualLayout>
                  <c:x val="1.4452386811023508E-2"/>
                  <c:y val="1.5091719051936575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46-43C6-BFDF-95D5019FFE32}"/>
                </c:ext>
              </c:extLst>
            </c:dLbl>
            <c:dLbl>
              <c:idx val="2"/>
              <c:layout>
                <c:manualLayout>
                  <c:x val="-5.7753444881889762E-3"/>
                  <c:y val="2.5229821282614341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46-43C6-BFDF-95D5019FFE32}"/>
                </c:ext>
              </c:extLst>
            </c:dLbl>
            <c:dLbl>
              <c:idx val="3"/>
              <c:layout>
                <c:manualLayout>
                  <c:x val="-1.1093134842519685E-2"/>
                  <c:y val="-2.3993170276010688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46-43C6-BFDF-95D5019FFE32}"/>
                </c:ext>
              </c:extLst>
            </c:dLbl>
            <c:dLbl>
              <c:idx val="4"/>
              <c:layout>
                <c:manualLayout>
                  <c:x val="-2.941935285433071E-2"/>
                  <c:y val="1.146481228685948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46-43C6-BFDF-95D5019FFE32}"/>
                </c:ext>
              </c:extLst>
            </c:dLbl>
            <c:dLbl>
              <c:idx val="5"/>
              <c:layout>
                <c:manualLayout>
                  <c:x val="8.3297205083621862E-3"/>
                  <c:y val="-2.6732036665932735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46-43C6-BFDF-95D5019FFE32}"/>
                </c:ext>
              </c:extLst>
            </c:dLbl>
            <c:dLbl>
              <c:idx val="6"/>
              <c:layout>
                <c:manualLayout>
                  <c:x val="-0.1283749678727174"/>
                  <c:y val="1.2544284256780047E-3"/>
                </c:manualLayout>
              </c:layout>
              <c:spPr>
                <a:solidFill>
                  <a:schemeClr val="bg1"/>
                </a:solidFill>
                <a:ln w="12700">
                  <a:solidFill>
                    <a:srgbClr val="1441B9"/>
                  </a:solid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4347510289590221"/>
                      <c:h val="0.17856893825438791"/>
                    </c:manualLayout>
                  </c15:layout>
                </c:ext>
                <c:ext xmlns:c16="http://schemas.microsoft.com/office/drawing/2014/chart" uri="{C3380CC4-5D6E-409C-BE32-E72D297353CC}">
                  <c16:uniqueId val="{0000000C-5557-4ACF-B982-2B995CF2601C}"/>
                </c:ext>
              </c:extLst>
            </c:dLbl>
            <c:spPr>
              <a:solidFill>
                <a:schemeClr val="bg1"/>
              </a:solidFill>
              <a:ln w="12700">
                <a:solidFill>
                  <a:srgbClr val="1441B9"/>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Distinction</c:v>
                </c:pt>
                <c:pt idx="1">
                  <c:v>Grade 2</c:v>
                </c:pt>
                <c:pt idx="2">
                  <c:v>Grade 3</c:v>
                </c:pt>
                <c:pt idx="3">
                  <c:v>Grade 4</c:v>
                </c:pt>
                <c:pt idx="4">
                  <c:v>Fail - no resub</c:v>
                </c:pt>
                <c:pt idx="5">
                  <c:v>Withdrawn/fail</c:v>
                </c:pt>
                <c:pt idx="6">
                  <c:v>Changed qualification</c:v>
                </c:pt>
              </c:strCache>
            </c:strRef>
          </c:cat>
          <c:val>
            <c:numRef>
              <c:f>Sheet1!$B$2:$B$8</c:f>
              <c:numCache>
                <c:formatCode>General</c:formatCode>
                <c:ptCount val="7"/>
                <c:pt idx="0">
                  <c:v>1</c:v>
                </c:pt>
                <c:pt idx="1">
                  <c:v>3</c:v>
                </c:pt>
                <c:pt idx="2">
                  <c:v>0</c:v>
                </c:pt>
                <c:pt idx="3">
                  <c:v>3</c:v>
                </c:pt>
                <c:pt idx="4">
                  <c:v>2</c:v>
                </c:pt>
                <c:pt idx="5">
                  <c:v>2</c:v>
                </c:pt>
                <c:pt idx="6">
                  <c:v>1</c:v>
                </c:pt>
              </c:numCache>
            </c:numRef>
          </c:val>
          <c:extLst>
            <c:ext xmlns:c16="http://schemas.microsoft.com/office/drawing/2014/chart" uri="{C3380CC4-5D6E-409C-BE32-E72D297353CC}">
              <c16:uniqueId val="{00000000-9E46-43C6-BFDF-95D5019FFE3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21B whole cohort prediction (1=low, 6=high)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'[TM4702021B  OU Analyse.xlsx]Sheet1'!$J$8:$J$13</c:f>
              <c:numCache>
                <c:formatCode>General</c:formatCode>
                <c:ptCount val="6"/>
                <c:pt idx="0">
                  <c:v>1</c:v>
                </c:pt>
                <c:pt idx="1">
                  <c:v>2</c:v>
                </c:pt>
                <c:pt idx="2">
                  <c:v>3</c:v>
                </c:pt>
                <c:pt idx="3">
                  <c:v>4</c:v>
                </c:pt>
                <c:pt idx="4">
                  <c:v>5</c:v>
                </c:pt>
                <c:pt idx="5">
                  <c:v>6</c:v>
                </c:pt>
              </c:numCache>
            </c:numRef>
          </c:cat>
          <c:val>
            <c:numRef>
              <c:f>'[TM4702021B  OU Analyse.xlsx]Sheet1'!$K$8:$K$13</c:f>
              <c:numCache>
                <c:formatCode>General</c:formatCode>
                <c:ptCount val="6"/>
                <c:pt idx="0">
                  <c:v>43</c:v>
                </c:pt>
                <c:pt idx="1">
                  <c:v>136</c:v>
                </c:pt>
                <c:pt idx="2">
                  <c:v>230</c:v>
                </c:pt>
                <c:pt idx="3">
                  <c:v>201</c:v>
                </c:pt>
                <c:pt idx="4">
                  <c:v>77</c:v>
                </c:pt>
                <c:pt idx="5">
                  <c:v>36</c:v>
                </c:pt>
              </c:numCache>
            </c:numRef>
          </c:val>
          <c:extLst>
            <c:ext xmlns:c16="http://schemas.microsoft.com/office/drawing/2014/chart" uri="{C3380CC4-5D6E-409C-BE32-E72D297353CC}">
              <c16:uniqueId val="{00000000-19AE-4846-B4FC-25CF7B57B8E1}"/>
            </c:ext>
          </c:extLst>
        </c:ser>
        <c:dLbls>
          <c:showLegendKey val="0"/>
          <c:showVal val="0"/>
          <c:showCatName val="0"/>
          <c:showSerName val="0"/>
          <c:showPercent val="0"/>
          <c:showBubbleSize val="0"/>
        </c:dLbls>
        <c:gapWidth val="219"/>
        <c:overlap val="-27"/>
        <c:axId val="2034132392"/>
        <c:axId val="1465372023"/>
      </c:barChart>
      <c:catAx>
        <c:axId val="2034132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5372023"/>
        <c:crosses val="autoZero"/>
        <c:auto val="1"/>
        <c:lblAlgn val="ctr"/>
        <c:lblOffset val="100"/>
        <c:noMultiLvlLbl val="0"/>
      </c:catAx>
      <c:valAx>
        <c:axId val="1465372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4132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Early Start 21B - predicted pass bands (1=low, 6=high)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'[TM4702021B  OU Analyse.xlsx]Sheet1'!$N$2:$N$7</c:f>
              <c:numCache>
                <c:formatCode>General</c:formatCode>
                <c:ptCount val="6"/>
                <c:pt idx="0">
                  <c:v>2</c:v>
                </c:pt>
                <c:pt idx="1">
                  <c:v>5</c:v>
                </c:pt>
                <c:pt idx="2">
                  <c:v>3</c:v>
                </c:pt>
                <c:pt idx="3">
                  <c:v>1</c:v>
                </c:pt>
                <c:pt idx="4">
                  <c:v>0</c:v>
                </c:pt>
                <c:pt idx="5">
                  <c:v>0</c:v>
                </c:pt>
              </c:numCache>
            </c:numRef>
          </c:val>
          <c:extLst>
            <c:ext xmlns:c16="http://schemas.microsoft.com/office/drawing/2014/chart" uri="{C3380CC4-5D6E-409C-BE32-E72D297353CC}">
              <c16:uniqueId val="{00000000-C918-48ED-B838-10222BCDABD9}"/>
            </c:ext>
          </c:extLst>
        </c:ser>
        <c:dLbls>
          <c:showLegendKey val="0"/>
          <c:showVal val="0"/>
          <c:showCatName val="0"/>
          <c:showSerName val="0"/>
          <c:showPercent val="0"/>
          <c:showBubbleSize val="0"/>
        </c:dLbls>
        <c:gapWidth val="219"/>
        <c:overlap val="-27"/>
        <c:axId val="201286632"/>
        <c:axId val="2129399576"/>
      </c:barChart>
      <c:catAx>
        <c:axId val="20128663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9399576"/>
        <c:crosses val="autoZero"/>
        <c:auto val="1"/>
        <c:lblAlgn val="ctr"/>
        <c:lblOffset val="100"/>
        <c:noMultiLvlLbl val="0"/>
      </c:catAx>
      <c:valAx>
        <c:axId val="2129399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286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rgbClr val="060645"/>
              </a:solidFill>
            </a:ln>
          </c:spPr>
          <c:dPt>
            <c:idx val="0"/>
            <c:bubble3D val="0"/>
            <c:spPr>
              <a:solidFill>
                <a:schemeClr val="accent1"/>
              </a:solidFill>
              <a:ln w="19050">
                <a:solidFill>
                  <a:srgbClr val="060645"/>
                </a:solidFill>
              </a:ln>
              <a:effectLst/>
            </c:spPr>
            <c:extLst>
              <c:ext xmlns:c16="http://schemas.microsoft.com/office/drawing/2014/chart" uri="{C3380CC4-5D6E-409C-BE32-E72D297353CC}">
                <c16:uniqueId val="{00000001-9E46-43C6-BFDF-95D5019FFE32}"/>
              </c:ext>
            </c:extLst>
          </c:dPt>
          <c:dPt>
            <c:idx val="1"/>
            <c:bubble3D val="0"/>
            <c:spPr>
              <a:solidFill>
                <a:schemeClr val="accent2"/>
              </a:solidFill>
              <a:ln w="19050">
                <a:solidFill>
                  <a:srgbClr val="060645"/>
                </a:solidFill>
              </a:ln>
              <a:effectLst/>
            </c:spPr>
            <c:extLst>
              <c:ext xmlns:c16="http://schemas.microsoft.com/office/drawing/2014/chart" uri="{C3380CC4-5D6E-409C-BE32-E72D297353CC}">
                <c16:uniqueId val="{00000006-9E46-43C6-BFDF-95D5019FFE32}"/>
              </c:ext>
            </c:extLst>
          </c:dPt>
          <c:dPt>
            <c:idx val="2"/>
            <c:bubble3D val="0"/>
            <c:spPr>
              <a:solidFill>
                <a:schemeClr val="accent3"/>
              </a:solidFill>
              <a:ln w="19050">
                <a:solidFill>
                  <a:srgbClr val="060645"/>
                </a:solidFill>
              </a:ln>
              <a:effectLst/>
            </c:spPr>
            <c:extLst>
              <c:ext xmlns:c16="http://schemas.microsoft.com/office/drawing/2014/chart" uri="{C3380CC4-5D6E-409C-BE32-E72D297353CC}">
                <c16:uniqueId val="{00000002-9E46-43C6-BFDF-95D5019FFE32}"/>
              </c:ext>
            </c:extLst>
          </c:dPt>
          <c:dPt>
            <c:idx val="3"/>
            <c:bubble3D val="0"/>
            <c:spPr>
              <a:solidFill>
                <a:schemeClr val="accent4"/>
              </a:solidFill>
              <a:ln w="19050">
                <a:solidFill>
                  <a:srgbClr val="060645"/>
                </a:solidFill>
              </a:ln>
              <a:effectLst/>
            </c:spPr>
            <c:extLst>
              <c:ext xmlns:c16="http://schemas.microsoft.com/office/drawing/2014/chart" uri="{C3380CC4-5D6E-409C-BE32-E72D297353CC}">
                <c16:uniqueId val="{00000003-9E46-43C6-BFDF-95D5019FFE32}"/>
              </c:ext>
            </c:extLst>
          </c:dPt>
          <c:dPt>
            <c:idx val="4"/>
            <c:bubble3D val="0"/>
            <c:spPr>
              <a:solidFill>
                <a:schemeClr val="accent5"/>
              </a:solidFill>
              <a:ln w="19050">
                <a:solidFill>
                  <a:srgbClr val="060645"/>
                </a:solidFill>
              </a:ln>
              <a:effectLst/>
            </c:spPr>
            <c:extLst>
              <c:ext xmlns:c16="http://schemas.microsoft.com/office/drawing/2014/chart" uri="{C3380CC4-5D6E-409C-BE32-E72D297353CC}">
                <c16:uniqueId val="{00000004-9E46-43C6-BFDF-95D5019FFE32}"/>
              </c:ext>
            </c:extLst>
          </c:dPt>
          <c:dPt>
            <c:idx val="5"/>
            <c:bubble3D val="0"/>
            <c:spPr>
              <a:solidFill>
                <a:schemeClr val="accent6"/>
              </a:solidFill>
              <a:ln w="19050">
                <a:solidFill>
                  <a:srgbClr val="060645"/>
                </a:solidFill>
              </a:ln>
              <a:effectLst/>
            </c:spPr>
            <c:extLst>
              <c:ext xmlns:c16="http://schemas.microsoft.com/office/drawing/2014/chart" uri="{C3380CC4-5D6E-409C-BE32-E72D297353CC}">
                <c16:uniqueId val="{00000005-9E46-43C6-BFDF-95D5019FFE32}"/>
              </c:ext>
            </c:extLst>
          </c:dPt>
          <c:dPt>
            <c:idx val="6"/>
            <c:bubble3D val="0"/>
            <c:spPr>
              <a:solidFill>
                <a:schemeClr val="accent1">
                  <a:lumMod val="60000"/>
                </a:schemeClr>
              </a:solidFill>
              <a:ln w="19050">
                <a:solidFill>
                  <a:srgbClr val="060645"/>
                </a:solidFill>
              </a:ln>
              <a:effectLst/>
            </c:spPr>
            <c:extLst>
              <c:ext xmlns:c16="http://schemas.microsoft.com/office/drawing/2014/chart" uri="{C3380CC4-5D6E-409C-BE32-E72D297353CC}">
                <c16:uniqueId val="{0000000C-5557-4ACF-B982-2B995CF2601C}"/>
              </c:ext>
            </c:extLst>
          </c:dPt>
          <c:dPt>
            <c:idx val="7"/>
            <c:bubble3D val="0"/>
            <c:spPr>
              <a:solidFill>
                <a:schemeClr val="accent2">
                  <a:lumMod val="60000"/>
                </a:schemeClr>
              </a:solidFill>
              <a:ln w="19050">
                <a:solidFill>
                  <a:srgbClr val="060645"/>
                </a:solidFill>
              </a:ln>
              <a:effectLst/>
            </c:spPr>
            <c:extLst>
              <c:ext xmlns:c16="http://schemas.microsoft.com/office/drawing/2014/chart" uri="{C3380CC4-5D6E-409C-BE32-E72D297353CC}">
                <c16:uniqueId val="{0000000F-954D-4019-84ED-8E3E7027CA6B}"/>
              </c:ext>
            </c:extLst>
          </c:dPt>
          <c:dPt>
            <c:idx val="8"/>
            <c:bubble3D val="0"/>
            <c:spPr>
              <a:solidFill>
                <a:schemeClr val="accent3">
                  <a:lumMod val="60000"/>
                </a:schemeClr>
              </a:solidFill>
              <a:ln w="19050">
                <a:solidFill>
                  <a:srgbClr val="060645"/>
                </a:solidFill>
              </a:ln>
              <a:effectLst/>
            </c:spPr>
            <c:extLst>
              <c:ext xmlns:c16="http://schemas.microsoft.com/office/drawing/2014/chart" uri="{C3380CC4-5D6E-409C-BE32-E72D297353CC}">
                <c16:uniqueId val="{0000000E-954D-4019-84ED-8E3E7027CA6B}"/>
              </c:ext>
            </c:extLst>
          </c:dPt>
          <c:dLbls>
            <c:dLbl>
              <c:idx val="1"/>
              <c:layout>
                <c:manualLayout>
                  <c:x val="3.6473302165354334E-2"/>
                  <c:y val="2.131354445659790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46-43C6-BFDF-95D5019FFE32}"/>
                </c:ext>
              </c:extLst>
            </c:dLbl>
            <c:dLbl>
              <c:idx val="2"/>
              <c:layout>
                <c:manualLayout>
                  <c:x val="1.4452386811023508E-2"/>
                  <c:y val="1.5091719051936575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46-43C6-BFDF-95D5019FFE32}"/>
                </c:ext>
              </c:extLst>
            </c:dLbl>
            <c:dLbl>
              <c:idx val="3"/>
              <c:layout>
                <c:manualLayout>
                  <c:x val="-5.7753444881889762E-3"/>
                  <c:y val="2.5229821282614341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46-43C6-BFDF-95D5019FFE32}"/>
                </c:ext>
              </c:extLst>
            </c:dLbl>
            <c:dLbl>
              <c:idx val="4"/>
              <c:layout>
                <c:manualLayout>
                  <c:x val="-1.1093134842519685E-2"/>
                  <c:y val="-2.3993170276010688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46-43C6-BFDF-95D5019FFE32}"/>
                </c:ext>
              </c:extLst>
            </c:dLbl>
            <c:dLbl>
              <c:idx val="5"/>
              <c:layout>
                <c:manualLayout>
                  <c:x val="1.2163526565446753E-2"/>
                  <c:y val="-5.1831170776361554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46-43C6-BFDF-95D5019FFE32}"/>
                </c:ext>
              </c:extLst>
            </c:dLbl>
            <c:dLbl>
              <c:idx val="6"/>
              <c:layout>
                <c:manualLayout>
                  <c:x val="-2.9298781988188978E-2"/>
                  <c:y val="-2.6731666662668141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557-4ACF-B982-2B995CF2601C}"/>
                </c:ext>
              </c:extLst>
            </c:dLbl>
            <c:dLbl>
              <c:idx val="7"/>
              <c:layout>
                <c:manualLayout>
                  <c:x val="-2.4205365502082077E-2"/>
                  <c:y val="-1.2957792694090389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fld id="{31A833BF-0476-471A-818D-33717139E7B4}" type="CATEGORYNAME">
                      <a:rPr lang="en-US" sz="1200"/>
                      <a:pPr>
                        <a:defRPr sz="1400" b="1">
                          <a:solidFill>
                            <a:schemeClr val="tx1"/>
                          </a:solidFill>
                        </a:defRPr>
                      </a:pPr>
                      <a:t>[CATEGORY NAME]</a:t>
                    </a:fld>
                    <a:endParaRPr lang="en-GB"/>
                  </a:p>
                </c:rich>
              </c:tx>
              <c:spPr>
                <a:solidFill>
                  <a:schemeClr val="bg1"/>
                </a:solidFill>
                <a:ln w="12700">
                  <a:solidFill>
                    <a:srgbClr val="1441B9"/>
                  </a:solid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9077799595210221"/>
                      <c:h val="0.15031039525144851"/>
                    </c:manualLayout>
                  </c15:layout>
                  <c15:dlblFieldTable/>
                  <c15:showDataLabelsRange val="0"/>
                </c:ext>
                <c:ext xmlns:c16="http://schemas.microsoft.com/office/drawing/2014/chart" uri="{C3380CC4-5D6E-409C-BE32-E72D297353CC}">
                  <c16:uniqueId val="{0000000F-954D-4019-84ED-8E3E7027CA6B}"/>
                </c:ext>
              </c:extLst>
            </c:dLbl>
            <c:dLbl>
              <c:idx val="8"/>
              <c:tx>
                <c:rich>
                  <a:bodyPr/>
                  <a:lstStyle/>
                  <a:p>
                    <a:fld id="{AC55766E-9DBD-40AF-B517-499DCCDB9A13}" type="CATEGORYNAME">
                      <a:rPr lang="en-US" sz="1200"/>
                      <a:pPr/>
                      <a:t>[CATEGORY NAME]</a:t>
                    </a:fld>
                    <a:endParaRPr lang="en-GB"/>
                  </a:p>
                </c:rich>
              </c:tx>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954D-4019-84ED-8E3E7027CA6B}"/>
                </c:ext>
              </c:extLst>
            </c:dLbl>
            <c:spPr>
              <a:solidFill>
                <a:schemeClr val="bg1"/>
              </a:solidFill>
              <a:ln w="12700">
                <a:solidFill>
                  <a:srgbClr val="1441B9"/>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Sheet1!$A$1:$A$9</c:f>
              <c:strCache>
                <c:ptCount val="9"/>
                <c:pt idx="0">
                  <c:v>Distinction</c:v>
                </c:pt>
                <c:pt idx="1">
                  <c:v>Grade 2</c:v>
                </c:pt>
                <c:pt idx="2">
                  <c:v>Grade 3</c:v>
                </c:pt>
                <c:pt idx="3">
                  <c:v>Grade 4</c:v>
                </c:pt>
                <c:pt idx="4">
                  <c:v>Resub pass</c:v>
                </c:pt>
                <c:pt idx="5">
                  <c:v>Fail - no resub</c:v>
                </c:pt>
                <c:pt idx="6">
                  <c:v>Restarted 23D</c:v>
                </c:pt>
                <c:pt idx="7">
                  <c:v>Withdrawn/fail</c:v>
                </c:pt>
                <c:pt idx="8">
                  <c:v>Changed Qualification</c:v>
                </c:pt>
              </c:strCache>
            </c:strRef>
          </c:cat>
          <c:val>
            <c:numRef>
              <c:f>Sheet1!$B$1:$B$9</c:f>
              <c:numCache>
                <c:formatCode>General</c:formatCode>
                <c:ptCount val="9"/>
                <c:pt idx="0">
                  <c:v>1</c:v>
                </c:pt>
                <c:pt idx="1">
                  <c:v>0</c:v>
                </c:pt>
                <c:pt idx="2">
                  <c:v>2</c:v>
                </c:pt>
                <c:pt idx="3">
                  <c:v>2</c:v>
                </c:pt>
                <c:pt idx="4">
                  <c:v>1</c:v>
                </c:pt>
                <c:pt idx="5">
                  <c:v>1</c:v>
                </c:pt>
                <c:pt idx="6">
                  <c:v>1</c:v>
                </c:pt>
                <c:pt idx="7">
                  <c:v>3</c:v>
                </c:pt>
                <c:pt idx="8">
                  <c:v>1</c:v>
                </c:pt>
              </c:numCache>
            </c:numRef>
          </c:val>
          <c:extLst>
            <c:ext xmlns:c16="http://schemas.microsoft.com/office/drawing/2014/chart" uri="{C3380CC4-5D6E-409C-BE32-E72D297353CC}">
              <c16:uniqueId val="{00000000-9E46-43C6-BFDF-95D5019FFE3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strCache>
            </c:strRef>
          </c:tx>
          <c:spPr>
            <a:ln>
              <a:solidFill>
                <a:srgbClr val="060645"/>
              </a:solidFill>
            </a:ln>
          </c:spPr>
          <c:dPt>
            <c:idx val="0"/>
            <c:bubble3D val="0"/>
            <c:spPr>
              <a:solidFill>
                <a:schemeClr val="accent1"/>
              </a:solidFill>
              <a:ln w="19050">
                <a:solidFill>
                  <a:srgbClr val="060645"/>
                </a:solidFill>
              </a:ln>
              <a:effectLst/>
            </c:spPr>
            <c:extLst>
              <c:ext xmlns:c16="http://schemas.microsoft.com/office/drawing/2014/chart" uri="{C3380CC4-5D6E-409C-BE32-E72D297353CC}">
                <c16:uniqueId val="{00000001-9E46-43C6-BFDF-95D5019FFE32}"/>
              </c:ext>
            </c:extLst>
          </c:dPt>
          <c:dPt>
            <c:idx val="1"/>
            <c:bubble3D val="0"/>
            <c:spPr>
              <a:solidFill>
                <a:schemeClr val="accent2"/>
              </a:solidFill>
              <a:ln w="19050">
                <a:solidFill>
                  <a:srgbClr val="060645"/>
                </a:solidFill>
              </a:ln>
              <a:effectLst/>
            </c:spPr>
            <c:extLst>
              <c:ext xmlns:c16="http://schemas.microsoft.com/office/drawing/2014/chart" uri="{C3380CC4-5D6E-409C-BE32-E72D297353CC}">
                <c16:uniqueId val="{00000006-9E46-43C6-BFDF-95D5019FFE32}"/>
              </c:ext>
            </c:extLst>
          </c:dPt>
          <c:dPt>
            <c:idx val="2"/>
            <c:bubble3D val="0"/>
            <c:spPr>
              <a:solidFill>
                <a:schemeClr val="accent3"/>
              </a:solidFill>
              <a:ln w="19050">
                <a:solidFill>
                  <a:srgbClr val="060645"/>
                </a:solidFill>
              </a:ln>
              <a:effectLst/>
            </c:spPr>
            <c:extLst>
              <c:ext xmlns:c16="http://schemas.microsoft.com/office/drawing/2014/chart" uri="{C3380CC4-5D6E-409C-BE32-E72D297353CC}">
                <c16:uniqueId val="{00000002-9E46-43C6-BFDF-95D5019FFE32}"/>
              </c:ext>
            </c:extLst>
          </c:dPt>
          <c:dPt>
            <c:idx val="3"/>
            <c:bubble3D val="0"/>
            <c:spPr>
              <a:solidFill>
                <a:schemeClr val="accent4"/>
              </a:solidFill>
              <a:ln w="19050">
                <a:solidFill>
                  <a:srgbClr val="060645"/>
                </a:solidFill>
              </a:ln>
              <a:effectLst/>
            </c:spPr>
            <c:extLst>
              <c:ext xmlns:c16="http://schemas.microsoft.com/office/drawing/2014/chart" uri="{C3380CC4-5D6E-409C-BE32-E72D297353CC}">
                <c16:uniqueId val="{00000003-9E46-43C6-BFDF-95D5019FFE32}"/>
              </c:ext>
            </c:extLst>
          </c:dPt>
          <c:dPt>
            <c:idx val="4"/>
            <c:bubble3D val="0"/>
            <c:spPr>
              <a:solidFill>
                <a:schemeClr val="accent5"/>
              </a:solidFill>
              <a:ln w="19050">
                <a:solidFill>
                  <a:srgbClr val="060645"/>
                </a:solidFill>
              </a:ln>
              <a:effectLst/>
            </c:spPr>
            <c:extLst>
              <c:ext xmlns:c16="http://schemas.microsoft.com/office/drawing/2014/chart" uri="{C3380CC4-5D6E-409C-BE32-E72D297353CC}">
                <c16:uniqueId val="{00000004-9E46-43C6-BFDF-95D5019FFE32}"/>
              </c:ext>
            </c:extLst>
          </c:dPt>
          <c:dPt>
            <c:idx val="5"/>
            <c:bubble3D val="0"/>
            <c:spPr>
              <a:solidFill>
                <a:schemeClr val="accent6"/>
              </a:solidFill>
              <a:ln w="19050">
                <a:solidFill>
                  <a:srgbClr val="060645"/>
                </a:solidFill>
              </a:ln>
              <a:effectLst/>
            </c:spPr>
            <c:extLst>
              <c:ext xmlns:c16="http://schemas.microsoft.com/office/drawing/2014/chart" uri="{C3380CC4-5D6E-409C-BE32-E72D297353CC}">
                <c16:uniqueId val="{00000005-9E46-43C6-BFDF-95D5019FFE32}"/>
              </c:ext>
            </c:extLst>
          </c:dPt>
          <c:dPt>
            <c:idx val="6"/>
            <c:bubble3D val="0"/>
            <c:spPr>
              <a:solidFill>
                <a:schemeClr val="accent1">
                  <a:lumMod val="60000"/>
                </a:schemeClr>
              </a:solidFill>
              <a:ln w="19050">
                <a:solidFill>
                  <a:srgbClr val="060645"/>
                </a:solidFill>
              </a:ln>
              <a:effectLst/>
            </c:spPr>
            <c:extLst>
              <c:ext xmlns:c16="http://schemas.microsoft.com/office/drawing/2014/chart" uri="{C3380CC4-5D6E-409C-BE32-E72D297353CC}">
                <c16:uniqueId val="{0000000C-5557-4ACF-B982-2B995CF2601C}"/>
              </c:ext>
            </c:extLst>
          </c:dPt>
          <c:dLbls>
            <c:dLbl>
              <c:idx val="0"/>
              <c:layout>
                <c:manualLayout>
                  <c:x val="3.6473302165354334E-2"/>
                  <c:y val="2.131354445659790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46-43C6-BFDF-95D5019FFE32}"/>
                </c:ext>
              </c:extLst>
            </c:dLbl>
            <c:dLbl>
              <c:idx val="1"/>
              <c:layout>
                <c:manualLayout>
                  <c:x val="1.4452386811023508E-2"/>
                  <c:y val="1.5091719051936575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46-43C6-BFDF-95D5019FFE32}"/>
                </c:ext>
              </c:extLst>
            </c:dLbl>
            <c:dLbl>
              <c:idx val="2"/>
              <c:layout>
                <c:manualLayout>
                  <c:x val="-5.7753444881889762E-3"/>
                  <c:y val="2.5229821282614341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46-43C6-BFDF-95D5019FFE32}"/>
                </c:ext>
              </c:extLst>
            </c:dLbl>
            <c:dLbl>
              <c:idx val="3"/>
              <c:layout>
                <c:manualLayout>
                  <c:x val="-1.1093134842519685E-2"/>
                  <c:y val="-2.3993170276010688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46-43C6-BFDF-95D5019FFE32}"/>
                </c:ext>
              </c:extLst>
            </c:dLbl>
            <c:dLbl>
              <c:idx val="4"/>
              <c:layout>
                <c:manualLayout>
                  <c:x val="-2.941935285433071E-2"/>
                  <c:y val="1.146481228685948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46-43C6-BFDF-95D5019FFE32}"/>
                </c:ext>
              </c:extLst>
            </c:dLbl>
            <c:dLbl>
              <c:idx val="5"/>
              <c:layout>
                <c:manualLayout>
                  <c:x val="-2.9298781988188978E-2"/>
                  <c:y val="-2.6731666662668141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46-43C6-BFDF-95D5019FFE32}"/>
                </c:ext>
              </c:extLst>
            </c:dLbl>
            <c:dLbl>
              <c:idx val="6"/>
              <c:layout>
                <c:manualLayout>
                  <c:x val="-6.4078273272348496E-2"/>
                  <c:y val="0"/>
                </c:manualLayout>
              </c:layout>
              <c:tx>
                <c:rich>
                  <a:bodyPr/>
                  <a:lstStyle/>
                  <a:p>
                    <a:fld id="{37181087-4D25-4F01-AC89-EED76EFF5BE4}" type="CATEGORYNAME">
                      <a:rPr lang="en-US" sz="1200"/>
                      <a:pPr/>
                      <a:t>[CATEGORY NAME]</a:t>
                    </a:fld>
                    <a:endParaRPr lang="en-GB"/>
                  </a:p>
                </c:rich>
              </c:tx>
              <c:dLblPos val="bestFit"/>
              <c:showLegendKey val="0"/>
              <c:showVal val="0"/>
              <c:showCatName val="1"/>
              <c:showSerName val="0"/>
              <c:showPercent val="0"/>
              <c:showBubbleSize val="0"/>
              <c:extLst>
                <c:ext xmlns:c15="http://schemas.microsoft.com/office/drawing/2012/chart" uri="{CE6537A1-D6FC-4f65-9D91-7224C49458BB}">
                  <c15:layout>
                    <c:manualLayout>
                      <c:w val="0.23918872695626636"/>
                      <c:h val="0.17104286356199314"/>
                    </c:manualLayout>
                  </c15:layout>
                  <c15:dlblFieldTable/>
                  <c15:showDataLabelsRange val="0"/>
                </c:ext>
                <c:ext xmlns:c16="http://schemas.microsoft.com/office/drawing/2014/chart" uri="{C3380CC4-5D6E-409C-BE32-E72D297353CC}">
                  <c16:uniqueId val="{0000000C-5557-4ACF-B982-2B995CF2601C}"/>
                </c:ext>
              </c:extLst>
            </c:dLbl>
            <c:spPr>
              <a:solidFill>
                <a:schemeClr val="bg1"/>
              </a:solidFill>
              <a:ln w="12700">
                <a:solidFill>
                  <a:srgbClr val="1441B9"/>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Distinction</c:v>
                </c:pt>
                <c:pt idx="1">
                  <c:v>Grade 2</c:v>
                </c:pt>
                <c:pt idx="2">
                  <c:v>Grade 3</c:v>
                </c:pt>
                <c:pt idx="3">
                  <c:v>Grade 4</c:v>
                </c:pt>
                <c:pt idx="4">
                  <c:v>Resub</c:v>
                </c:pt>
                <c:pt idx="5">
                  <c:v>Fail - no resub</c:v>
                </c:pt>
                <c:pt idx="6">
                  <c:v>Restarted 23B</c:v>
                </c:pt>
              </c:strCache>
            </c:strRef>
          </c:cat>
          <c:val>
            <c:numRef>
              <c:f>Sheet1!$B$2:$B$8</c:f>
              <c:numCache>
                <c:formatCode>General</c:formatCode>
                <c:ptCount val="7"/>
                <c:pt idx="0">
                  <c:v>2</c:v>
                </c:pt>
                <c:pt idx="1">
                  <c:v>3</c:v>
                </c:pt>
                <c:pt idx="2">
                  <c:v>2</c:v>
                </c:pt>
                <c:pt idx="3">
                  <c:v>2</c:v>
                </c:pt>
                <c:pt idx="4">
                  <c:v>4</c:v>
                </c:pt>
                <c:pt idx="5">
                  <c:v>2</c:v>
                </c:pt>
                <c:pt idx="6">
                  <c:v>3</c:v>
                </c:pt>
              </c:numCache>
            </c:numRef>
          </c:val>
          <c:extLst>
            <c:ext xmlns:c16="http://schemas.microsoft.com/office/drawing/2014/chart" uri="{C3380CC4-5D6E-409C-BE32-E72D297353CC}">
              <c16:uniqueId val="{00000000-9E46-43C6-BFDF-95D5019FFE3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14/04/2023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a:t>
            </a:fld>
            <a:endParaRPr lang="en-US"/>
          </a:p>
        </p:txBody>
      </p:sp>
    </p:spTree>
    <p:extLst>
      <p:ext uri="{BB962C8B-B14F-4D97-AF65-F5344CB8AC3E}">
        <p14:creationId xmlns:p14="http://schemas.microsoft.com/office/powerpoint/2010/main" val="1763454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579164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3051773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425291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148185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343502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248822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140371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3630952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74906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370663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1460957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2038388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rk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12F49E8-E50C-CBEE-71F1-A756EDD3765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FB90308-6D7D-FB0C-34E4-71A28225BC0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4" name="Text Placeholder 11">
            <a:extLst>
              <a:ext uri="{FF2B5EF4-FFF2-40B4-BE49-F238E27FC236}">
                <a16:creationId xmlns:a16="http://schemas.microsoft.com/office/drawing/2014/main" id="{65DA48E4-6642-FB6C-4E06-89985A0AC12D}"/>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9B5A0D41-5B75-559D-E791-97ABA6572E4C}"/>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6" name="Text Placeholder 11">
            <a:extLst>
              <a:ext uri="{FF2B5EF4-FFF2-40B4-BE49-F238E27FC236}">
                <a16:creationId xmlns:a16="http://schemas.microsoft.com/office/drawing/2014/main" id="{3E5561B0-8994-5518-CD39-CB50B0DFDD9D}"/>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2"/>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2" name="Picture 1" descr="The Open University Logo">
            <a:extLst>
              <a:ext uri="{FF2B5EF4-FFF2-40B4-BE49-F238E27FC236}">
                <a16:creationId xmlns:a16="http://schemas.microsoft.com/office/drawing/2014/main" id="{06AC1C0C-3341-0694-EF72-A067099A106D}"/>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414688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 id="214748392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hyperlink" Target="mailto:michael.bowkis@open.ac.uk"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hyperlink" Target="mailto:alexis.lansbury@open.ac.uk" TargetMode="External"/><Relationship Id="rId4" Type="http://schemas.openxmlformats.org/officeDocument/2006/relationships/hyperlink" Target="mailto:christine.gardner@open.ac.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424F2A-3804-FA6B-BFD2-E30C1D3A4440}"/>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a:t>
            </a:r>
          </a:p>
        </p:txBody>
      </p:sp>
      <p:sp>
        <p:nvSpPr>
          <p:cNvPr id="8" name="Text Placeholder 7">
            <a:extLst>
              <a:ext uri="{FF2B5EF4-FFF2-40B4-BE49-F238E27FC236}">
                <a16:creationId xmlns:a16="http://schemas.microsoft.com/office/drawing/2014/main" id="{0D42120B-7A11-9FBB-9201-8087371FA618}"/>
              </a:ext>
            </a:extLst>
          </p:cNvPr>
          <p:cNvSpPr>
            <a:spLocks noGrp="1"/>
          </p:cNvSpPr>
          <p:nvPr>
            <p:ph type="body" sz="quarter" idx="11"/>
          </p:nvPr>
        </p:nvSpPr>
        <p:spPr>
          <a:xfrm>
            <a:off x="408206" y="363178"/>
            <a:ext cx="8052887" cy="1872208"/>
          </a:xfrm>
        </p:spPr>
        <p:txBody>
          <a:bodyPr/>
          <a:lstStyle/>
          <a:p>
            <a:r>
              <a:rPr lang="en-GB" altLang="en-US" sz="6000" b="1" dirty="0">
                <a:solidFill>
                  <a:srgbClr val="FF6600"/>
                </a:solidFill>
                <a:latin typeface="Arial" panose="020B0604020202020204" pitchFamily="34" charset="0"/>
                <a:cs typeface="Arial" panose="020B0604020202020204" pitchFamily="34" charset="0"/>
              </a:rPr>
              <a:t>Early Start for TM470 project students</a:t>
            </a:r>
            <a:br>
              <a:rPr lang="en-GB" altLang="en-US" sz="6000" b="1" dirty="0">
                <a:solidFill>
                  <a:schemeClr val="tx1"/>
                </a:solidFill>
                <a:latin typeface="Arial" panose="020B0604020202020204" pitchFamily="34" charset="0"/>
                <a:cs typeface="Arial" panose="020B0604020202020204" pitchFamily="34" charset="0"/>
              </a:rPr>
            </a:br>
            <a:endParaRPr lang="en-GB" dirty="0"/>
          </a:p>
        </p:txBody>
      </p:sp>
      <p:sp>
        <p:nvSpPr>
          <p:cNvPr id="9" name="Text Placeholder 8">
            <a:extLst>
              <a:ext uri="{FF2B5EF4-FFF2-40B4-BE49-F238E27FC236}">
                <a16:creationId xmlns:a16="http://schemas.microsoft.com/office/drawing/2014/main" id="{417D1F39-7B90-5489-AB65-600E4AF1377E}"/>
              </a:ext>
            </a:extLst>
          </p:cNvPr>
          <p:cNvSpPr>
            <a:spLocks noGrp="1"/>
          </p:cNvSpPr>
          <p:nvPr>
            <p:ph type="body" sz="quarter" idx="12"/>
          </p:nvPr>
        </p:nvSpPr>
        <p:spPr>
          <a:xfrm>
            <a:off x="408207" y="3069314"/>
            <a:ext cx="4986753" cy="2028456"/>
          </a:xfrm>
        </p:spPr>
        <p:txBody>
          <a:bodyPr/>
          <a:lstStyle/>
          <a:p>
            <a:pPr>
              <a:lnSpc>
                <a:spcPct val="100000"/>
              </a:lnSpc>
            </a:pPr>
            <a:r>
              <a:rPr kumimoji="0" lang="en-GB" altLang="en-US" sz="24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Michael </a:t>
            </a:r>
            <a:r>
              <a:rPr kumimoji="0" lang="en-GB" altLang="en-US" sz="2400" b="1" i="0" u="none" strike="noStrike" kern="1200" cap="none" spc="0" normalizeH="0" baseline="0" noProof="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Bowkis</a:t>
            </a:r>
            <a:r>
              <a:rPr kumimoji="0" lang="en-GB" altLang="en-US" sz="24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p>
          <a:p>
            <a:pPr>
              <a:lnSpc>
                <a:spcPct val="100000"/>
              </a:lnSpc>
            </a:pPr>
            <a:r>
              <a:rPr kumimoji="0" lang="en-GB" altLang="en-US" sz="24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Christine Gardner</a:t>
            </a:r>
          </a:p>
          <a:p>
            <a:pPr>
              <a:lnSpc>
                <a:spcPct val="100000"/>
              </a:lnSpc>
            </a:pPr>
            <a:r>
              <a:rPr kumimoji="0" lang="en-GB" altLang="en-US" sz="24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Alexis Lansbury</a:t>
            </a:r>
            <a:br>
              <a:rPr kumimoji="0" lang="en-GB" altLang="en-US" sz="24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br>
            <a:r>
              <a:rPr kumimoji="0" lang="en-GB" altLang="en-US" sz="24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Computing and Communications</a:t>
            </a:r>
            <a:br>
              <a:rPr kumimoji="0" lang="en-GB"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endParaRPr lang="en-GB"/>
          </a:p>
        </p:txBody>
      </p:sp>
    </p:spTree>
    <p:extLst>
      <p:ext uri="{BB962C8B-B14F-4D97-AF65-F5344CB8AC3E}">
        <p14:creationId xmlns:p14="http://schemas.microsoft.com/office/powerpoint/2010/main" val="467107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08C6EE-A253-DB00-6ADC-896A6F5D3CA2}"/>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17</a:t>
            </a:r>
          </a:p>
        </p:txBody>
      </p:sp>
      <p:sp>
        <p:nvSpPr>
          <p:cNvPr id="14" name="Text Placeholder 13">
            <a:extLst>
              <a:ext uri="{FF2B5EF4-FFF2-40B4-BE49-F238E27FC236}">
                <a16:creationId xmlns:a16="http://schemas.microsoft.com/office/drawing/2014/main" id="{909E58D8-39FC-AF4F-D5C1-D3A75864E056}"/>
              </a:ext>
            </a:extLst>
          </p:cNvPr>
          <p:cNvSpPr>
            <a:spLocks noGrp="1"/>
          </p:cNvSpPr>
          <p:nvPr>
            <p:ph type="body" sz="quarter" idx="21"/>
          </p:nvPr>
        </p:nvSpPr>
        <p:spPr/>
        <p:txBody>
          <a:bodyPr lIns="91440" tIns="45720" rIns="91440" bIns="45720" anchor="t">
            <a:noAutofit/>
          </a:bodyPr>
          <a:lstStyle/>
          <a:p>
            <a:r>
              <a:rPr lang="en-GB">
                <a:latin typeface="Poppins SemiBold"/>
                <a:cs typeface="Poppins SemiBold"/>
              </a:rPr>
              <a:t>22B – results so far (waiting for resubmission results)</a:t>
            </a:r>
            <a:endParaRPr lang="en-GB"/>
          </a:p>
        </p:txBody>
      </p:sp>
      <p:sp>
        <p:nvSpPr>
          <p:cNvPr id="15" name="Text Placeholder 4">
            <a:extLst>
              <a:ext uri="{FF2B5EF4-FFF2-40B4-BE49-F238E27FC236}">
                <a16:creationId xmlns:a16="http://schemas.microsoft.com/office/drawing/2014/main" id="{461BE48E-166E-CA3A-0BAE-A033D6E6F187}"/>
              </a:ext>
            </a:extLst>
          </p:cNvPr>
          <p:cNvSpPr>
            <a:spLocks noGrp="1"/>
          </p:cNvSpPr>
          <p:nvPr>
            <p:ph type="body" sz="quarter" idx="14"/>
          </p:nvPr>
        </p:nvSpPr>
        <p:spPr>
          <a:xfrm>
            <a:off x="5063067" y="1135722"/>
            <a:ext cx="1744133" cy="497161"/>
          </a:xfrm>
        </p:spPr>
        <p:txBody>
          <a:bodyPr/>
          <a:lstStyle/>
          <a:p>
            <a:pPr algn="ctr"/>
            <a:r>
              <a:rPr lang="en-GB" sz="2000"/>
              <a:t>22B results</a:t>
            </a:r>
          </a:p>
        </p:txBody>
      </p:sp>
      <p:graphicFrame>
        <p:nvGraphicFramePr>
          <p:cNvPr id="12" name="Chart 11" descr="Chart Example">
            <a:extLst>
              <a:ext uri="{FF2B5EF4-FFF2-40B4-BE49-F238E27FC236}">
                <a16:creationId xmlns:a16="http://schemas.microsoft.com/office/drawing/2014/main" id="{691FA468-85A0-6EC5-0970-8744217272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11583779"/>
              </p:ext>
            </p:extLst>
          </p:nvPr>
        </p:nvGraphicFramePr>
        <p:xfrm>
          <a:off x="3118000" y="1644588"/>
          <a:ext cx="5887104" cy="4900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368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17F5-5612-259C-D09D-0A76816EB86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15</a:t>
            </a:r>
          </a:p>
        </p:txBody>
      </p:sp>
      <p:sp>
        <p:nvSpPr>
          <p:cNvPr id="16" name="Text Placeholder 15">
            <a:extLst>
              <a:ext uri="{FF2B5EF4-FFF2-40B4-BE49-F238E27FC236}">
                <a16:creationId xmlns:a16="http://schemas.microsoft.com/office/drawing/2014/main" id="{7CA43876-89C4-CC00-F19C-244D3C064E75}"/>
              </a:ext>
            </a:extLst>
          </p:cNvPr>
          <p:cNvSpPr>
            <a:spLocks noGrp="1"/>
          </p:cNvSpPr>
          <p:nvPr>
            <p:ph type="body" sz="quarter" idx="24"/>
          </p:nvPr>
        </p:nvSpPr>
        <p:spPr/>
        <p:txBody>
          <a:bodyPr/>
          <a:lstStyle/>
          <a:p>
            <a:r>
              <a:rPr lang="en-GB"/>
              <a:t>Student comments</a:t>
            </a:r>
          </a:p>
        </p:txBody>
      </p:sp>
      <p:grpSp>
        <p:nvGrpSpPr>
          <p:cNvPr id="10" name="Group 9">
            <a:extLst>
              <a:ext uri="{FF2B5EF4-FFF2-40B4-BE49-F238E27FC236}">
                <a16:creationId xmlns:a16="http://schemas.microsoft.com/office/drawing/2014/main" id="{F24A96DB-9CFD-A5F3-76B0-A35663992966}"/>
              </a:ext>
              <a:ext uri="{C183D7F6-B498-43B3-948B-1728B52AA6E4}">
                <adec:decorative xmlns:adec="http://schemas.microsoft.com/office/drawing/2017/decorative" val="1"/>
              </a:ext>
            </a:extLst>
          </p:cNvPr>
          <p:cNvGrpSpPr/>
          <p:nvPr/>
        </p:nvGrpSpPr>
        <p:grpSpPr>
          <a:xfrm>
            <a:off x="3507129" y="1334870"/>
            <a:ext cx="1018939" cy="509531"/>
            <a:chOff x="3299703" y="548246"/>
            <a:chExt cx="2024952" cy="1012596"/>
          </a:xfrm>
        </p:grpSpPr>
        <p:pic>
          <p:nvPicPr>
            <p:cNvPr id="11" name="Picture 10">
              <a:extLst>
                <a:ext uri="{FF2B5EF4-FFF2-40B4-BE49-F238E27FC236}">
                  <a16:creationId xmlns:a16="http://schemas.microsoft.com/office/drawing/2014/main" id="{38A8FC43-2643-EFBD-33D2-78645CAFE1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3" name="Picture 12">
              <a:extLst>
                <a:ext uri="{FF2B5EF4-FFF2-40B4-BE49-F238E27FC236}">
                  <a16:creationId xmlns:a16="http://schemas.microsoft.com/office/drawing/2014/main" id="{BA70A804-AB82-2C95-22D5-6907EF84A12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8" name="Text Placeholder 9">
            <a:extLst>
              <a:ext uri="{FF2B5EF4-FFF2-40B4-BE49-F238E27FC236}">
                <a16:creationId xmlns:a16="http://schemas.microsoft.com/office/drawing/2014/main" id="{FD7D0CD8-277A-C359-75FC-C5BE549E334D}"/>
              </a:ext>
            </a:extLst>
          </p:cNvPr>
          <p:cNvSpPr txBox="1">
            <a:spLocks/>
          </p:cNvSpPr>
          <p:nvPr/>
        </p:nvSpPr>
        <p:spPr>
          <a:xfrm>
            <a:off x="3507129" y="2277447"/>
            <a:ext cx="8105751" cy="148813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tx1"/>
                </a:solidFill>
              </a:rPr>
              <a:t>You‘ve got that buffer throughout, particularly if you've recently had to stop like me, because you've got a  busy life outside.</a:t>
            </a:r>
          </a:p>
          <a:p>
            <a:endParaRPr lang="en-GB" sz="1800" dirty="0">
              <a:latin typeface="Poppins" panose="00000500000000000000" pitchFamily="2" charset="0"/>
              <a:cs typeface="Poppins" panose="00000500000000000000" pitchFamily="2" charset="0"/>
            </a:endParaRPr>
          </a:p>
          <a:p>
            <a:r>
              <a:rPr lang="en-GB" sz="1800" dirty="0">
                <a:solidFill>
                  <a:schemeClr val="tx1"/>
                </a:solidFill>
              </a:rPr>
              <a:t>I was keen to do it again. Because obviously, I get my degree finished on (TM)470. Obviously, that means a lot to me, otherwise I wouldn't have started it 11 years ago.</a:t>
            </a:r>
          </a:p>
          <a:p>
            <a:endParaRPr lang="en-GB" sz="1800" dirty="0">
              <a:solidFill>
                <a:schemeClr val="tx1"/>
              </a:solidFill>
            </a:endParaRPr>
          </a:p>
          <a:p>
            <a:r>
              <a:rPr lang="en-GB" sz="1800" dirty="0"/>
              <a:t>Take advantage of a head start. Here we are in November, December. Start now!</a:t>
            </a:r>
          </a:p>
          <a:p>
            <a:endParaRPr lang="en-GB" sz="2000" dirty="0">
              <a:solidFill>
                <a:schemeClr val="tx1"/>
              </a:solidFill>
            </a:endParaRPr>
          </a:p>
          <a:p>
            <a:endParaRPr lang="en-GB" sz="1800" dirty="0">
              <a:latin typeface="Poppins" panose="00000500000000000000" pitchFamily="2" charset="0"/>
              <a:cs typeface="Poppins" panose="00000500000000000000" pitchFamily="2" charset="0"/>
            </a:endParaRPr>
          </a:p>
        </p:txBody>
      </p:sp>
      <p:grpSp>
        <p:nvGrpSpPr>
          <p:cNvPr id="14" name="Group 13">
            <a:extLst>
              <a:ext uri="{FF2B5EF4-FFF2-40B4-BE49-F238E27FC236}">
                <a16:creationId xmlns:a16="http://schemas.microsoft.com/office/drawing/2014/main" id="{54394619-DB08-38DD-E592-89D9C9281D59}"/>
              </a:ext>
              <a:ext uri="{C183D7F6-B498-43B3-948B-1728B52AA6E4}">
                <adec:decorative xmlns:adec="http://schemas.microsoft.com/office/drawing/2017/decorative" val="1"/>
              </a:ext>
            </a:extLst>
          </p:cNvPr>
          <p:cNvGrpSpPr/>
          <p:nvPr/>
        </p:nvGrpSpPr>
        <p:grpSpPr>
          <a:xfrm rot="10800000">
            <a:off x="9888546" y="5663716"/>
            <a:ext cx="1018939" cy="509531"/>
            <a:chOff x="3299703" y="548246"/>
            <a:chExt cx="2024952" cy="1012596"/>
          </a:xfrm>
        </p:grpSpPr>
        <p:pic>
          <p:nvPicPr>
            <p:cNvPr id="15" name="Picture 14">
              <a:extLst>
                <a:ext uri="{FF2B5EF4-FFF2-40B4-BE49-F238E27FC236}">
                  <a16:creationId xmlns:a16="http://schemas.microsoft.com/office/drawing/2014/main" id="{3B3C0AD6-4C41-6837-41FD-0EE07D711D0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9" name="Picture 18">
              <a:extLst>
                <a:ext uri="{FF2B5EF4-FFF2-40B4-BE49-F238E27FC236}">
                  <a16:creationId xmlns:a16="http://schemas.microsoft.com/office/drawing/2014/main" id="{0FFE2533-2DCA-A2EE-E5B4-1D6E28DC703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Tree>
    <p:extLst>
      <p:ext uri="{BB962C8B-B14F-4D97-AF65-F5344CB8AC3E}">
        <p14:creationId xmlns:p14="http://schemas.microsoft.com/office/powerpoint/2010/main" val="280283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355312-F4E1-D238-9809-E8AB9483A00D}"/>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16</a:t>
            </a:r>
          </a:p>
        </p:txBody>
      </p:sp>
      <p:grpSp>
        <p:nvGrpSpPr>
          <p:cNvPr id="3" name="Group 2">
            <a:extLst>
              <a:ext uri="{FF2B5EF4-FFF2-40B4-BE49-F238E27FC236}">
                <a16:creationId xmlns:a16="http://schemas.microsoft.com/office/drawing/2014/main" id="{2314DE0A-B114-6033-1783-7C32C5306209}"/>
              </a:ext>
              <a:ext uri="{C183D7F6-B498-43B3-948B-1728B52AA6E4}">
                <adec:decorative xmlns:adec="http://schemas.microsoft.com/office/drawing/2017/decorative" val="1"/>
              </a:ext>
            </a:extLst>
          </p:cNvPr>
          <p:cNvGrpSpPr/>
          <p:nvPr/>
        </p:nvGrpSpPr>
        <p:grpSpPr>
          <a:xfrm>
            <a:off x="3517111" y="1059023"/>
            <a:ext cx="1018939" cy="509531"/>
            <a:chOff x="3299703" y="548246"/>
            <a:chExt cx="2024952" cy="1012596"/>
          </a:xfrm>
        </p:grpSpPr>
        <p:pic>
          <p:nvPicPr>
            <p:cNvPr id="9" name="Picture 8">
              <a:extLst>
                <a:ext uri="{FF2B5EF4-FFF2-40B4-BE49-F238E27FC236}">
                  <a16:creationId xmlns:a16="http://schemas.microsoft.com/office/drawing/2014/main" id="{0C145797-4CE2-0FDB-AC17-2167511EAA6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0" name="Picture 9">
              <a:extLst>
                <a:ext uri="{FF2B5EF4-FFF2-40B4-BE49-F238E27FC236}">
                  <a16:creationId xmlns:a16="http://schemas.microsoft.com/office/drawing/2014/main" id="{82B8BD12-B559-65F0-1000-8ECBE16A4F4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 name="Title 1">
            <a:extLst>
              <a:ext uri="{FF2B5EF4-FFF2-40B4-BE49-F238E27FC236}">
                <a16:creationId xmlns:a16="http://schemas.microsoft.com/office/drawing/2014/main" id="{73C1D45E-8E79-D324-D20C-440E2A68E4F5}"/>
              </a:ext>
            </a:extLst>
          </p:cNvPr>
          <p:cNvSpPr txBox="1">
            <a:spLocks/>
          </p:cNvSpPr>
          <p:nvPr/>
        </p:nvSpPr>
        <p:spPr>
          <a:xfrm>
            <a:off x="3517111" y="2760015"/>
            <a:ext cx="8092689" cy="2762372"/>
          </a:xfrm>
          <a:prstGeom prst="rect">
            <a:avLst/>
          </a:prstGeom>
        </p:spPr>
        <p:txBody>
          <a:bodyPr vert="horz" lIns="91440" tIns="45720" rIns="91440" bIns="45720" rtlCol="0" anchor="ctr">
            <a:noAutofit/>
          </a:bodyPr>
          <a:lstStyle>
            <a:lvl1pPr algn="l" defTabSz="914400" rtl="0" eaLnBrk="1" latinLnBrk="0" hangingPunct="1">
              <a:lnSpc>
                <a:spcPct val="110000"/>
              </a:lnSpc>
              <a:spcBef>
                <a:spcPts val="0"/>
              </a:spcBef>
              <a:spcAft>
                <a:spcPts val="600"/>
              </a:spcAft>
              <a:buNone/>
              <a:defRPr sz="3200" kern="1200">
                <a:solidFill>
                  <a:schemeClr val="bg1"/>
                </a:solidFill>
                <a:latin typeface="Poppins SemiBold" panose="00000700000000000000" pitchFamily="50" charset="0"/>
                <a:ea typeface="+mj-ea"/>
                <a:cs typeface="Poppins SemiBold" panose="00000700000000000000" pitchFamily="50" charset="0"/>
              </a:defRPr>
            </a:lvl1pPr>
          </a:lstStyle>
          <a:p>
            <a:r>
              <a:rPr lang="en-GB" sz="1800" b="0" i="0">
                <a:solidFill>
                  <a:schemeClr val="bg1"/>
                </a:solidFill>
                <a:effectLst/>
                <a:latin typeface="Poppins" panose="00000500000000000000" pitchFamily="2" charset="0"/>
                <a:cs typeface="Poppins" panose="00000500000000000000" pitchFamily="2" charset="0"/>
              </a:rPr>
              <a:t>I would say both students benefitted from having early access to their tutor, although their particular circumstances were quite different: the first student was struggling to have a 'good' project idea, whereas the second student had faced family issues last year. </a:t>
            </a:r>
          </a:p>
          <a:p>
            <a:endParaRPr lang="en-GB" sz="1800">
              <a:latin typeface="Poppins" panose="00000500000000000000" pitchFamily="2" charset="0"/>
              <a:cs typeface="Poppins" panose="00000500000000000000" pitchFamily="2" charset="0"/>
            </a:endParaRPr>
          </a:p>
          <a:p>
            <a:r>
              <a:rPr lang="en-GB" sz="1800" b="0" i="0">
                <a:effectLst/>
                <a:latin typeface="Poppins" panose="00000500000000000000" pitchFamily="2" charset="0"/>
                <a:cs typeface="Poppins" panose="00000500000000000000" pitchFamily="2" charset="0"/>
              </a:rPr>
              <a:t>In both cases the early communication with the tutor facilitates an early engagement and an early start, which allows for some issues to crop up but still meet the deadlines for submitting coursework. </a:t>
            </a:r>
          </a:p>
          <a:p>
            <a:endParaRPr lang="en-GB" sz="1800">
              <a:latin typeface="Poppins" panose="00000500000000000000" pitchFamily="2" charset="0"/>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effectLst/>
                <a:uLnTx/>
                <a:uFillTx/>
                <a:latin typeface="Poppins" panose="00000500000000000000" pitchFamily="2" charset="0"/>
                <a:ea typeface="+mn-ea"/>
                <a:cs typeface="Poppins" panose="00000500000000000000" pitchFamily="2" charset="0"/>
              </a:rPr>
              <a:t>The initial response was very positive, but both are now behind where I would hope at this point, but hopefully ready to move forward. </a:t>
            </a:r>
          </a:p>
          <a:p>
            <a:endParaRPr lang="en-GB" sz="1050"/>
          </a:p>
          <a:p>
            <a:endParaRPr lang="en-GB" sz="1600">
              <a:solidFill>
                <a:schemeClr val="bg1"/>
              </a:solidFill>
            </a:endParaRPr>
          </a:p>
          <a:p>
            <a:endParaRPr lang="en-US" sz="2400">
              <a:latin typeface="Poppins" panose="00000500000000000000" pitchFamily="2" charset="0"/>
              <a:cs typeface="Poppins" panose="00000500000000000000" pitchFamily="2" charset="0"/>
            </a:endParaRPr>
          </a:p>
        </p:txBody>
      </p:sp>
      <p:grpSp>
        <p:nvGrpSpPr>
          <p:cNvPr id="13" name="Group 12">
            <a:extLst>
              <a:ext uri="{FF2B5EF4-FFF2-40B4-BE49-F238E27FC236}">
                <a16:creationId xmlns:a16="http://schemas.microsoft.com/office/drawing/2014/main" id="{D73847AE-7DBB-0268-3A03-08011525EB20}"/>
              </a:ext>
              <a:ext uri="{C183D7F6-B498-43B3-948B-1728B52AA6E4}">
                <adec:decorative xmlns:adec="http://schemas.microsoft.com/office/drawing/2017/decorative" val="1"/>
              </a:ext>
            </a:extLst>
          </p:cNvPr>
          <p:cNvGrpSpPr/>
          <p:nvPr/>
        </p:nvGrpSpPr>
        <p:grpSpPr>
          <a:xfrm rot="10800000">
            <a:off x="10450286" y="5943805"/>
            <a:ext cx="1018939" cy="509531"/>
            <a:chOff x="3299703" y="548246"/>
            <a:chExt cx="2024952" cy="1012596"/>
          </a:xfrm>
        </p:grpSpPr>
        <p:pic>
          <p:nvPicPr>
            <p:cNvPr id="14" name="Picture 13">
              <a:extLst>
                <a:ext uri="{FF2B5EF4-FFF2-40B4-BE49-F238E27FC236}">
                  <a16:creationId xmlns:a16="http://schemas.microsoft.com/office/drawing/2014/main" id="{EF352C08-47A2-EF05-16AC-30211A91E10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5" name="Picture 14">
              <a:extLst>
                <a:ext uri="{FF2B5EF4-FFF2-40B4-BE49-F238E27FC236}">
                  <a16:creationId xmlns:a16="http://schemas.microsoft.com/office/drawing/2014/main" id="{44312BA8-BA20-352E-60D7-104DC5093C1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6" name="Text Placeholder 12">
            <a:extLst>
              <a:ext uri="{FF2B5EF4-FFF2-40B4-BE49-F238E27FC236}">
                <a16:creationId xmlns:a16="http://schemas.microsoft.com/office/drawing/2014/main" id="{F401CC7A-79B8-273C-506E-9320257ACADD}"/>
              </a:ext>
            </a:extLst>
          </p:cNvPr>
          <p:cNvSpPr txBox="1">
            <a:spLocks/>
          </p:cNvSpPr>
          <p:nvPr/>
        </p:nvSpPr>
        <p:spPr>
          <a:xfrm>
            <a:off x="713057" y="4706192"/>
            <a:ext cx="4512086" cy="65514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atin typeface="Poppins" panose="00000500000000000000" pitchFamily="2" charset="0"/>
              <a:cs typeface="Poppins" panose="00000500000000000000" pitchFamily="2" charset="0"/>
            </a:endParaRPr>
          </a:p>
        </p:txBody>
      </p:sp>
      <p:sp>
        <p:nvSpPr>
          <p:cNvPr id="7" name="Text Placeholder 15">
            <a:extLst>
              <a:ext uri="{FF2B5EF4-FFF2-40B4-BE49-F238E27FC236}">
                <a16:creationId xmlns:a16="http://schemas.microsoft.com/office/drawing/2014/main" id="{14F51A82-1C95-38F2-22F7-F7F0CC4C7AA8}"/>
              </a:ext>
            </a:extLst>
          </p:cNvPr>
          <p:cNvSpPr>
            <a:spLocks noGrp="1"/>
          </p:cNvSpPr>
          <p:nvPr>
            <p:ph type="body" sz="quarter" idx="24"/>
          </p:nvPr>
        </p:nvSpPr>
        <p:spPr>
          <a:xfrm>
            <a:off x="413915" y="404664"/>
            <a:ext cx="10766703" cy="497161"/>
          </a:xfrm>
        </p:spPr>
        <p:txBody>
          <a:bodyPr/>
          <a:lstStyle/>
          <a:p>
            <a:r>
              <a:rPr lang="en-GB"/>
              <a:t>Tutor Comments</a:t>
            </a:r>
          </a:p>
        </p:txBody>
      </p:sp>
    </p:spTree>
    <p:extLst>
      <p:ext uri="{BB962C8B-B14F-4D97-AF65-F5344CB8AC3E}">
        <p14:creationId xmlns:p14="http://schemas.microsoft.com/office/powerpoint/2010/main" val="726125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ltLang="en-US" sz="3200" b="1">
                <a:solidFill>
                  <a:srgbClr val="FF6600"/>
                </a:solidFill>
                <a:latin typeface="Arial" panose="020B0604020202020204" pitchFamily="34" charset="0"/>
                <a:cs typeface="Arial" panose="020B0604020202020204" pitchFamily="34" charset="0"/>
              </a:rPr>
              <a:t>Early Start for TM470 project students - </a:t>
            </a:r>
            <a:r>
              <a:rPr lang="en-GB" altLang="en-US" sz="3200">
                <a:solidFill>
                  <a:srgbClr val="FF6600"/>
                </a:solidFill>
                <a:latin typeface="Arial" panose="020B0604020202020204" pitchFamily="34" charset="0"/>
                <a:cs typeface="Arial" panose="020B0604020202020204" pitchFamily="34" charset="0"/>
              </a:rPr>
              <a:t>impact</a:t>
            </a:r>
            <a:br>
              <a:rPr lang="en-GB" altLang="en-US" sz="2400" b="1">
                <a:solidFill>
                  <a:schemeClr val="tx1"/>
                </a:solidFill>
                <a:latin typeface="Arial" panose="020B0604020202020204" pitchFamily="34" charset="0"/>
                <a:cs typeface="Arial" panose="020B0604020202020204" pitchFamily="34" charset="0"/>
              </a:rPr>
            </a:br>
            <a:br>
              <a:rPr lang="en-GB" altLang="en-US" sz="2400" b="1">
                <a:solidFill>
                  <a:schemeClr val="tx1"/>
                </a:solidFill>
                <a:latin typeface="Arial" panose="020B0604020202020204" pitchFamily="34" charset="0"/>
                <a:cs typeface="Arial" panose="020B0604020202020204" pitchFamily="34" charset="0"/>
              </a:rPr>
            </a:br>
            <a:endParaRPr lang="en-GB"/>
          </a:p>
          <a:p>
            <a:endParaRPr lang="en-GB"/>
          </a:p>
        </p:txBody>
      </p:sp>
      <p:sp>
        <p:nvSpPr>
          <p:cNvPr id="7" name="Text Placeholder 6">
            <a:extLst>
              <a:ext uri="{FF2B5EF4-FFF2-40B4-BE49-F238E27FC236}">
                <a16:creationId xmlns:a16="http://schemas.microsoft.com/office/drawing/2014/main" id="{524B9AB7-9C90-3FE2-F935-293D25A7CFB7}"/>
              </a:ext>
            </a:extLst>
          </p:cNvPr>
          <p:cNvSpPr>
            <a:spLocks noGrp="1"/>
          </p:cNvSpPr>
          <p:nvPr>
            <p:ph type="body" sz="quarter" idx="12"/>
          </p:nvPr>
        </p:nvSpPr>
        <p:spPr/>
        <p:txBody>
          <a:bodyPr/>
          <a:lstStyle/>
          <a:p>
            <a:r>
              <a:rPr lang="en-GB">
                <a:cs typeface="Arial"/>
              </a:rPr>
              <a:t>Potential Impact</a:t>
            </a:r>
            <a:endParaRPr lang="en-GB" sz="1800">
              <a:cs typeface="Arial"/>
            </a:endParaRPr>
          </a:p>
          <a:p>
            <a:endParaRPr lang="en-GB"/>
          </a:p>
        </p:txBody>
      </p:sp>
      <p:sp>
        <p:nvSpPr>
          <p:cNvPr id="10" name="Text Placeholder 9">
            <a:extLst>
              <a:ext uri="{FF2B5EF4-FFF2-40B4-BE49-F238E27FC236}">
                <a16:creationId xmlns:a16="http://schemas.microsoft.com/office/drawing/2014/main" id="{E74A4259-4A62-A5BB-1094-3E61746176DE}"/>
              </a:ext>
            </a:extLst>
          </p:cNvPr>
          <p:cNvSpPr>
            <a:spLocks noGrp="1"/>
          </p:cNvSpPr>
          <p:nvPr>
            <p:ph type="body" sz="quarter" idx="15"/>
          </p:nvPr>
        </p:nvSpPr>
        <p:spPr/>
        <p:txBody>
          <a:bodyPr/>
          <a:lstStyle/>
          <a:p>
            <a:r>
              <a:rPr lang="en-GB" sz="1800" spc="-5">
                <a:cs typeface="Calibri"/>
              </a:rPr>
              <a:t>Students successfully  complete their final project and, therefore, their degree </a:t>
            </a:r>
            <a:r>
              <a:rPr lang="en-GB" sz="1800">
                <a:cs typeface="Arial"/>
              </a:rPr>
              <a:t>.</a:t>
            </a:r>
          </a:p>
          <a:p>
            <a:endParaRPr lang="en-GB" sz="1800"/>
          </a:p>
          <a:p>
            <a:r>
              <a:rPr lang="en-GB" sz="1800" spc="-5">
                <a:ea typeface="+mn-lt"/>
                <a:cs typeface="+mn-lt"/>
              </a:rPr>
              <a:t>Improve the overall completion/ pass rate for the module.</a:t>
            </a:r>
            <a:r>
              <a:rPr lang="en-GB" sz="1800" spc="-5">
                <a:cs typeface="Calibri"/>
              </a:rPr>
              <a:t> </a:t>
            </a:r>
          </a:p>
          <a:p>
            <a:pPr marL="0" indent="0">
              <a:buNone/>
            </a:pPr>
            <a:endParaRPr lang="en-GB" sz="1800" spc="-5">
              <a:cs typeface="Calibri"/>
            </a:endParaRPr>
          </a:p>
          <a:p>
            <a:pPr marL="116205">
              <a:lnSpc>
                <a:spcPts val="1525"/>
              </a:lnSpc>
            </a:pPr>
            <a:r>
              <a:rPr lang="en-GB" sz="1800" spc="-5">
                <a:cs typeface="Calibri"/>
              </a:rPr>
              <a:t>Increase retention, student satisfaction, so have a positive effect on TM470 metrics.</a:t>
            </a:r>
          </a:p>
          <a:p>
            <a:endParaRPr lang="en-GB" sz="1800" spc="-5">
              <a:cs typeface="Calibri"/>
            </a:endParaRPr>
          </a:p>
          <a:p>
            <a:r>
              <a:rPr lang="en-GB" sz="1800" spc="-5">
                <a:cs typeface="Calibri"/>
              </a:rPr>
              <a:t>Additionally, increase the knowledge base of early start interventions.</a:t>
            </a:r>
            <a:endParaRPr lang="en-GB" sz="1800" spc="-5">
              <a:solidFill>
                <a:prstClr val="black"/>
              </a:solidFill>
              <a:cs typeface="Calibri" panose="020F0502020204030204" pitchFamily="34" charset="0"/>
            </a:endParaRPr>
          </a:p>
          <a:p>
            <a:pPr marL="0" indent="0">
              <a:buNone/>
            </a:pPr>
            <a:endParaRPr lang="en-GB" sz="1600">
              <a:cs typeface="Arial"/>
            </a:endParaRPr>
          </a:p>
          <a:p>
            <a:pPr marL="0" indent="0">
              <a:buNone/>
            </a:pPr>
            <a:endParaRPr lang="en-GB"/>
          </a:p>
        </p:txBody>
      </p:sp>
    </p:spTree>
    <p:extLst>
      <p:ext uri="{BB962C8B-B14F-4D97-AF65-F5344CB8AC3E}">
        <p14:creationId xmlns:p14="http://schemas.microsoft.com/office/powerpoint/2010/main" val="3682509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spTree>
    <p:extLst>
      <p:ext uri="{BB962C8B-B14F-4D97-AF65-F5344CB8AC3E}">
        <p14:creationId xmlns:p14="http://schemas.microsoft.com/office/powerpoint/2010/main" val="1339148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07C0D4-FB8B-AEE6-D93E-B8E71E4C08FD}"/>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4</a:t>
            </a:r>
          </a:p>
        </p:txBody>
      </p:sp>
      <p:sp>
        <p:nvSpPr>
          <p:cNvPr id="8" name="Text Placeholder 7">
            <a:extLst>
              <a:ext uri="{FF2B5EF4-FFF2-40B4-BE49-F238E27FC236}">
                <a16:creationId xmlns:a16="http://schemas.microsoft.com/office/drawing/2014/main" id="{A0DC7C87-49FC-09F3-0AFF-1C5317CCB2A5}"/>
              </a:ext>
            </a:extLst>
          </p:cNvPr>
          <p:cNvSpPr>
            <a:spLocks noGrp="1"/>
          </p:cNvSpPr>
          <p:nvPr>
            <p:ph type="body" sz="quarter" idx="11"/>
          </p:nvPr>
        </p:nvSpPr>
        <p:spPr/>
        <p:txBody>
          <a:bodyPr/>
          <a:lstStyle/>
          <a:p>
            <a:r>
              <a:rPr lang="en-GB"/>
              <a:t>Questions?</a:t>
            </a:r>
          </a:p>
        </p:txBody>
      </p:sp>
      <p:sp>
        <p:nvSpPr>
          <p:cNvPr id="9" name="Text Placeholder 8">
            <a:extLst>
              <a:ext uri="{FF2B5EF4-FFF2-40B4-BE49-F238E27FC236}">
                <a16:creationId xmlns:a16="http://schemas.microsoft.com/office/drawing/2014/main" id="{52A4FE12-D978-B6B8-FB43-59E425DEEACB}"/>
              </a:ext>
            </a:extLst>
          </p:cNvPr>
          <p:cNvSpPr>
            <a:spLocks noGrp="1"/>
          </p:cNvSpPr>
          <p:nvPr>
            <p:ph type="body" sz="quarter" idx="12"/>
          </p:nvPr>
        </p:nvSpPr>
        <p:spPr/>
        <p:txBody>
          <a:bodyPr/>
          <a:lstStyle/>
          <a:p>
            <a:pPr algn="ctr"/>
            <a:r>
              <a:rPr lang="en-GB" altLang="en-US" sz="2400" b="1">
                <a:latin typeface="Arial" panose="020B0604020202020204" pitchFamily="34" charset="0"/>
                <a:cs typeface="Arial" panose="020B0604020202020204" pitchFamily="34" charset="0"/>
                <a:hlinkClick r:id="rId3"/>
              </a:rPr>
              <a:t>michael.bowkis@open.ac.uk</a:t>
            </a:r>
            <a:endParaRPr lang="en-GB" altLang="en-US" sz="2400" b="1">
              <a:latin typeface="Arial" panose="020B0604020202020204" pitchFamily="34" charset="0"/>
              <a:cs typeface="Arial" panose="020B0604020202020204" pitchFamily="34" charset="0"/>
            </a:endParaRPr>
          </a:p>
          <a:p>
            <a:pPr algn="ctr"/>
            <a:r>
              <a:rPr lang="en-GB" altLang="en-US" sz="2400" b="1">
                <a:latin typeface="Arial" panose="020B0604020202020204" pitchFamily="34" charset="0"/>
                <a:cs typeface="Arial" panose="020B0604020202020204" pitchFamily="34" charset="0"/>
                <a:hlinkClick r:id="rId4"/>
              </a:rPr>
              <a:t>c</a:t>
            </a:r>
            <a:r>
              <a:rPr lang="en-GB" altLang="en-US" sz="2400" b="1">
                <a:solidFill>
                  <a:schemeClr val="tx1"/>
                </a:solidFill>
                <a:latin typeface="Arial" panose="020B0604020202020204" pitchFamily="34" charset="0"/>
                <a:cs typeface="Arial" panose="020B0604020202020204" pitchFamily="34" charset="0"/>
                <a:hlinkClick r:id="rId4"/>
              </a:rPr>
              <a:t>hris</a:t>
            </a:r>
            <a:r>
              <a:rPr lang="en-GB" altLang="en-US" sz="2400" b="1">
                <a:latin typeface="Arial" panose="020B0604020202020204" pitchFamily="34" charset="0"/>
                <a:cs typeface="Arial" panose="020B0604020202020204" pitchFamily="34" charset="0"/>
                <a:hlinkClick r:id="rId4"/>
              </a:rPr>
              <a:t>.g</a:t>
            </a:r>
            <a:r>
              <a:rPr lang="en-GB" altLang="en-US" sz="2400" b="1">
                <a:solidFill>
                  <a:schemeClr val="tx1"/>
                </a:solidFill>
                <a:latin typeface="Arial" panose="020B0604020202020204" pitchFamily="34" charset="0"/>
                <a:cs typeface="Arial" panose="020B0604020202020204" pitchFamily="34" charset="0"/>
                <a:hlinkClick r:id="rId4"/>
              </a:rPr>
              <a:t>ardner@open.ac.uk</a:t>
            </a:r>
            <a:endParaRPr lang="en-GB" altLang="en-US" sz="2400" b="1">
              <a:solidFill>
                <a:schemeClr val="tx1"/>
              </a:solidFill>
              <a:latin typeface="Arial" panose="020B0604020202020204" pitchFamily="34" charset="0"/>
              <a:cs typeface="Arial" panose="020B0604020202020204" pitchFamily="34" charset="0"/>
            </a:endParaRPr>
          </a:p>
          <a:p>
            <a:pPr algn="ctr"/>
            <a:r>
              <a:rPr lang="en-GB" altLang="en-US" sz="2400" b="1">
                <a:latin typeface="Arial" panose="020B0604020202020204" pitchFamily="34" charset="0"/>
                <a:cs typeface="Arial" panose="020B0604020202020204" pitchFamily="34" charset="0"/>
                <a:hlinkClick r:id="rId5"/>
              </a:rPr>
              <a:t>a</a:t>
            </a:r>
            <a:r>
              <a:rPr lang="en-GB" altLang="en-US" sz="2400" b="1">
                <a:solidFill>
                  <a:schemeClr val="tx1"/>
                </a:solidFill>
                <a:latin typeface="Arial" panose="020B0604020202020204" pitchFamily="34" charset="0"/>
                <a:cs typeface="Arial" panose="020B0604020202020204" pitchFamily="34" charset="0"/>
                <a:hlinkClick r:id="rId5"/>
              </a:rPr>
              <a:t>lexis.lansbury@open.ac.uk</a:t>
            </a:r>
            <a:r>
              <a:rPr lang="en-GB" altLang="en-US" sz="2400" b="1">
                <a:solidFill>
                  <a:schemeClr val="tx1"/>
                </a:solidFill>
                <a:latin typeface="Arial" panose="020B0604020202020204" pitchFamily="34" charset="0"/>
                <a:cs typeface="Arial" panose="020B0604020202020204" pitchFamily="34" charset="0"/>
              </a:rPr>
              <a:t> </a:t>
            </a:r>
          </a:p>
          <a:p>
            <a:endParaRPr lang="en-GB"/>
          </a:p>
        </p:txBody>
      </p:sp>
    </p:spTree>
    <p:extLst>
      <p:ext uri="{BB962C8B-B14F-4D97-AF65-F5344CB8AC3E}">
        <p14:creationId xmlns:p14="http://schemas.microsoft.com/office/powerpoint/2010/main" val="344467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D2CC29-6049-3D60-7F1F-D2991905DEF4}"/>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14</a:t>
            </a:r>
          </a:p>
        </p:txBody>
      </p:sp>
      <p:sp>
        <p:nvSpPr>
          <p:cNvPr id="24" name="Text Placeholder 23">
            <a:extLst>
              <a:ext uri="{FF2B5EF4-FFF2-40B4-BE49-F238E27FC236}">
                <a16:creationId xmlns:a16="http://schemas.microsoft.com/office/drawing/2014/main" id="{935E118C-EF96-F5DD-D6C6-18E5F3469879}"/>
              </a:ext>
            </a:extLst>
          </p:cNvPr>
          <p:cNvSpPr>
            <a:spLocks noGrp="1"/>
          </p:cNvSpPr>
          <p:nvPr>
            <p:ph type="body" sz="quarter" idx="24"/>
          </p:nvPr>
        </p:nvSpPr>
        <p:spPr/>
        <p:txBody>
          <a:bodyPr/>
          <a:lstStyle/>
          <a:p>
            <a:r>
              <a:rPr lang="en-GB" altLang="en-US" sz="3200" b="1">
                <a:solidFill>
                  <a:srgbClr val="FF6600"/>
                </a:solidFill>
                <a:latin typeface="Arial" panose="020B0604020202020204" pitchFamily="34" charset="0"/>
                <a:cs typeface="Arial" panose="020B0604020202020204" pitchFamily="34" charset="0"/>
              </a:rPr>
              <a:t>Early Start for TM470 project students - introduction</a:t>
            </a:r>
            <a:br>
              <a:rPr lang="en-GB" altLang="en-US" sz="2400" b="1">
                <a:solidFill>
                  <a:schemeClr val="tx1"/>
                </a:solidFill>
                <a:latin typeface="Arial" panose="020B0604020202020204" pitchFamily="34" charset="0"/>
                <a:cs typeface="Arial" panose="020B0604020202020204" pitchFamily="34" charset="0"/>
              </a:rPr>
            </a:br>
            <a:br>
              <a:rPr lang="en-GB" altLang="en-US" sz="2400" b="1">
                <a:solidFill>
                  <a:schemeClr val="tx1"/>
                </a:solidFill>
                <a:latin typeface="Arial" panose="020B0604020202020204" pitchFamily="34" charset="0"/>
                <a:cs typeface="Arial" panose="020B0604020202020204" pitchFamily="34" charset="0"/>
              </a:rPr>
            </a:br>
            <a:endParaRPr lang="en-GB"/>
          </a:p>
          <a:p>
            <a:endParaRPr lang="en-GB"/>
          </a:p>
        </p:txBody>
      </p:sp>
      <p:sp>
        <p:nvSpPr>
          <p:cNvPr id="25" name="Text Placeholder 24">
            <a:extLst>
              <a:ext uri="{FF2B5EF4-FFF2-40B4-BE49-F238E27FC236}">
                <a16:creationId xmlns:a16="http://schemas.microsoft.com/office/drawing/2014/main" id="{0A429E0D-D133-24DF-79C7-5D1EA720192B}"/>
              </a:ext>
            </a:extLst>
          </p:cNvPr>
          <p:cNvSpPr>
            <a:spLocks noGrp="1"/>
          </p:cNvSpPr>
          <p:nvPr>
            <p:ph type="body" sz="quarter" idx="25"/>
          </p:nvPr>
        </p:nvSpPr>
        <p:spPr/>
        <p:txBody>
          <a:bodyPr/>
          <a:lstStyle/>
          <a:p>
            <a:endParaRPr lang="en-GB"/>
          </a:p>
        </p:txBody>
      </p:sp>
      <p:sp>
        <p:nvSpPr>
          <p:cNvPr id="23" name="Text Placeholder 22">
            <a:extLst>
              <a:ext uri="{FF2B5EF4-FFF2-40B4-BE49-F238E27FC236}">
                <a16:creationId xmlns:a16="http://schemas.microsoft.com/office/drawing/2014/main" id="{B92FEA64-DCDF-40A5-8CA9-7410388E7A8A}"/>
              </a:ext>
            </a:extLst>
          </p:cNvPr>
          <p:cNvSpPr>
            <a:spLocks noGrp="1"/>
          </p:cNvSpPr>
          <p:nvPr>
            <p:ph type="body" sz="quarter" idx="12"/>
          </p:nvPr>
        </p:nvSpPr>
        <p:spPr>
          <a:xfrm>
            <a:off x="887895" y="1562445"/>
            <a:ext cx="2313071" cy="1378860"/>
          </a:xfrm>
        </p:spPr>
        <p:txBody>
          <a:bodyPr/>
          <a:lstStyle/>
          <a:p>
            <a:r>
              <a:rPr lang="en-GB" sz="1800" b="1" spc="-5">
                <a:cs typeface="Calibri"/>
              </a:rPr>
              <a:t>Context </a:t>
            </a:r>
            <a:endParaRPr lang="en-GB" sz="1800">
              <a:solidFill>
                <a:prstClr val="black"/>
              </a:solidFill>
              <a:cs typeface="Calibri" panose="020F0502020204030204" pitchFamily="34" charset="0"/>
            </a:endParaRPr>
          </a:p>
          <a:p>
            <a:endParaRPr lang="en-GB"/>
          </a:p>
        </p:txBody>
      </p:sp>
      <p:sp>
        <p:nvSpPr>
          <p:cNvPr id="26" name="Text Placeholder 25">
            <a:extLst>
              <a:ext uri="{FF2B5EF4-FFF2-40B4-BE49-F238E27FC236}">
                <a16:creationId xmlns:a16="http://schemas.microsoft.com/office/drawing/2014/main" id="{7F1D8C97-E7F0-1C60-F0A9-FB7CB15F3AA2}"/>
              </a:ext>
            </a:extLst>
          </p:cNvPr>
          <p:cNvSpPr>
            <a:spLocks noGrp="1"/>
          </p:cNvSpPr>
          <p:nvPr>
            <p:ph type="body" sz="quarter" idx="27"/>
          </p:nvPr>
        </p:nvSpPr>
        <p:spPr>
          <a:xfrm>
            <a:off x="3286746" y="1562444"/>
            <a:ext cx="7739063" cy="1378861"/>
          </a:xfrm>
        </p:spPr>
        <p:txBody>
          <a:bodyPr/>
          <a:lstStyle/>
          <a:p>
            <a:pPr marL="116205">
              <a:lnSpc>
                <a:spcPts val="1525"/>
              </a:lnSpc>
            </a:pPr>
            <a:r>
              <a:rPr lang="en-GB" sz="1600" b="1">
                <a:cs typeface="Calibri"/>
              </a:rPr>
              <a:t>TM470 project module, 30</a:t>
            </a:r>
            <a:r>
              <a:rPr lang="en-GB" sz="1600" b="1" spc="-5">
                <a:cs typeface="Calibri"/>
              </a:rPr>
              <a:t> credits, likely to be last module of degree. </a:t>
            </a:r>
          </a:p>
          <a:p>
            <a:pPr marL="116205">
              <a:lnSpc>
                <a:spcPts val="1525"/>
              </a:lnSpc>
            </a:pPr>
            <a:r>
              <a:rPr lang="en-GB" sz="1600" spc="-5">
                <a:cs typeface="Calibri"/>
              </a:rPr>
              <a:t>Aimed at students deemed to be at risk who might drop out or fail TM470 – multiple attempts, gap in study, etc.. Not all students in this group could be offered early start, so other became the control group.</a:t>
            </a:r>
          </a:p>
          <a:p>
            <a:endParaRPr lang="en-GB"/>
          </a:p>
        </p:txBody>
      </p:sp>
      <p:sp>
        <p:nvSpPr>
          <p:cNvPr id="28" name="Text Placeholder 27">
            <a:extLst>
              <a:ext uri="{FF2B5EF4-FFF2-40B4-BE49-F238E27FC236}">
                <a16:creationId xmlns:a16="http://schemas.microsoft.com/office/drawing/2014/main" id="{209A4E01-7B60-6F11-BC67-2505E588E5FC}"/>
              </a:ext>
            </a:extLst>
          </p:cNvPr>
          <p:cNvSpPr>
            <a:spLocks noGrp="1"/>
          </p:cNvSpPr>
          <p:nvPr>
            <p:ph type="body" sz="quarter" idx="29"/>
          </p:nvPr>
        </p:nvSpPr>
        <p:spPr>
          <a:xfrm>
            <a:off x="887894" y="3039323"/>
            <a:ext cx="2313071" cy="1357563"/>
          </a:xfrm>
        </p:spPr>
        <p:txBody>
          <a:bodyPr/>
          <a:lstStyle/>
          <a:p>
            <a:r>
              <a:rPr lang="en-GB" sz="1800" b="1" spc="-5">
                <a:cs typeface="Calibri"/>
              </a:rPr>
              <a:t>Inspiration</a:t>
            </a:r>
          </a:p>
          <a:p>
            <a:endParaRPr lang="en-GB"/>
          </a:p>
        </p:txBody>
      </p:sp>
      <p:sp>
        <p:nvSpPr>
          <p:cNvPr id="27" name="Text Placeholder 26">
            <a:extLst>
              <a:ext uri="{FF2B5EF4-FFF2-40B4-BE49-F238E27FC236}">
                <a16:creationId xmlns:a16="http://schemas.microsoft.com/office/drawing/2014/main" id="{F3A7320F-6427-7C1D-E201-CA1DBAF6D244}"/>
              </a:ext>
            </a:extLst>
          </p:cNvPr>
          <p:cNvSpPr>
            <a:spLocks noGrp="1"/>
          </p:cNvSpPr>
          <p:nvPr>
            <p:ph type="body" sz="quarter" idx="28"/>
          </p:nvPr>
        </p:nvSpPr>
        <p:spPr>
          <a:xfrm>
            <a:off x="3286746" y="3018024"/>
            <a:ext cx="7739063" cy="1378862"/>
          </a:xfrm>
        </p:spPr>
        <p:txBody>
          <a:bodyPr/>
          <a:lstStyle/>
          <a:p>
            <a:pPr marL="116205">
              <a:lnSpc>
                <a:spcPts val="1525"/>
              </a:lnSpc>
            </a:pPr>
            <a:r>
              <a:rPr lang="en-GB" sz="1600" b="1">
                <a:effectLst/>
                <a:ea typeface="Calibri" panose="020F0502020204030204" pitchFamily="34" charset="0"/>
                <a:cs typeface="Calibri"/>
              </a:rPr>
              <a:t>This project aligns with </a:t>
            </a:r>
            <a:r>
              <a:rPr lang="en-GB" sz="1600" b="1" err="1">
                <a:effectLst/>
                <a:ea typeface="Calibri" panose="020F0502020204030204" pitchFamily="34" charset="0"/>
                <a:cs typeface="Calibri"/>
              </a:rPr>
              <a:t>eSTEeM’s</a:t>
            </a:r>
            <a:r>
              <a:rPr lang="en-GB" sz="1600" b="1">
                <a:effectLst/>
                <a:ea typeface="Calibri" panose="020F0502020204030204" pitchFamily="34" charset="0"/>
                <a:cs typeface="Calibri"/>
              </a:rPr>
              <a:t> priority area of “Student support</a:t>
            </a:r>
            <a:r>
              <a:rPr lang="en-US" sz="1600" b="1">
                <a:solidFill>
                  <a:srgbClr val="000000"/>
                </a:solidFill>
                <a:effectLst/>
                <a:ea typeface="Calibri" panose="020F0502020204030204" pitchFamily="34" charset="0"/>
                <a:cs typeface="Calibri"/>
              </a:rPr>
              <a:t>”.</a:t>
            </a:r>
          </a:p>
          <a:p>
            <a:pPr marL="116205">
              <a:lnSpc>
                <a:spcPts val="1525"/>
              </a:lnSpc>
            </a:pPr>
            <a:r>
              <a:rPr lang="en-GB" sz="1600">
                <a:solidFill>
                  <a:srgbClr val="333333"/>
                </a:solidFill>
                <a:ea typeface="Calibri" panose="020F0502020204030204" pitchFamily="34" charset="0"/>
                <a:cs typeface="Calibri"/>
              </a:rPr>
              <a:t>Improve </a:t>
            </a:r>
            <a:r>
              <a:rPr lang="en-GB" sz="1600">
                <a:solidFill>
                  <a:srgbClr val="333333"/>
                </a:solidFill>
                <a:effectLst/>
                <a:ea typeface="Calibri" panose="020F0502020204030204" pitchFamily="34" charset="0"/>
                <a:cs typeface="Calibri"/>
              </a:rPr>
              <a:t>the experience of students who participate in early start, to potentially increase confidence and motivation among this cohort and thereby improve the overall completion/ pass rate for the module.</a:t>
            </a:r>
            <a:r>
              <a:rPr lang="en-GB" sz="1600">
                <a:solidFill>
                  <a:srgbClr val="333333"/>
                </a:solidFill>
                <a:ea typeface="Calibri" panose="020F0502020204030204" pitchFamily="34" charset="0"/>
                <a:cs typeface="Calibri"/>
              </a:rPr>
              <a:t> </a:t>
            </a:r>
            <a:endParaRPr lang="en-GB" sz="1600">
              <a:solidFill>
                <a:srgbClr val="333333"/>
              </a:solidFill>
              <a:effectLst/>
              <a:ea typeface="Calibri" panose="020F0502020204030204" pitchFamily="34" charset="0"/>
              <a:cs typeface="Calibri" panose="020F0502020204030204" pitchFamily="34" charset="0"/>
            </a:endParaRPr>
          </a:p>
          <a:p>
            <a:endParaRPr lang="en-GB"/>
          </a:p>
        </p:txBody>
      </p:sp>
      <p:sp>
        <p:nvSpPr>
          <p:cNvPr id="30" name="Text Placeholder 29">
            <a:extLst>
              <a:ext uri="{FF2B5EF4-FFF2-40B4-BE49-F238E27FC236}">
                <a16:creationId xmlns:a16="http://schemas.microsoft.com/office/drawing/2014/main" id="{0E9D130B-50F4-0EE5-878B-2328A6EE34C2}"/>
              </a:ext>
            </a:extLst>
          </p:cNvPr>
          <p:cNvSpPr>
            <a:spLocks noGrp="1"/>
          </p:cNvSpPr>
          <p:nvPr>
            <p:ph type="body" sz="quarter" idx="31"/>
          </p:nvPr>
        </p:nvSpPr>
        <p:spPr>
          <a:xfrm>
            <a:off x="887893" y="4494433"/>
            <a:ext cx="2313071" cy="1187909"/>
          </a:xfrm>
        </p:spPr>
        <p:txBody>
          <a:bodyPr/>
          <a:lstStyle/>
          <a:p>
            <a:r>
              <a:rPr lang="en-GB" sz="1800" b="1" spc="-5">
                <a:cs typeface="Arial"/>
              </a:rPr>
              <a:t>Project</a:t>
            </a:r>
            <a:r>
              <a:rPr lang="en-GB" sz="1800" b="1" spc="-10">
                <a:cs typeface="Arial"/>
              </a:rPr>
              <a:t> </a:t>
            </a:r>
            <a:r>
              <a:rPr lang="en-GB" sz="1800" b="1" spc="-5">
                <a:cs typeface="Arial"/>
              </a:rPr>
              <a:t>outline</a:t>
            </a:r>
            <a:endParaRPr lang="en-GB" sz="1800">
              <a:cs typeface="Arial"/>
            </a:endParaRPr>
          </a:p>
          <a:p>
            <a:endParaRPr lang="en-GB"/>
          </a:p>
        </p:txBody>
      </p:sp>
      <p:sp>
        <p:nvSpPr>
          <p:cNvPr id="29" name="Text Placeholder 28">
            <a:extLst>
              <a:ext uri="{FF2B5EF4-FFF2-40B4-BE49-F238E27FC236}">
                <a16:creationId xmlns:a16="http://schemas.microsoft.com/office/drawing/2014/main" id="{704366B4-E680-858F-9D4B-1553D33AE80A}"/>
              </a:ext>
            </a:extLst>
          </p:cNvPr>
          <p:cNvSpPr>
            <a:spLocks noGrp="1"/>
          </p:cNvSpPr>
          <p:nvPr>
            <p:ph type="body" sz="quarter" idx="30"/>
          </p:nvPr>
        </p:nvSpPr>
        <p:spPr>
          <a:xfrm>
            <a:off x="3286746" y="4494434"/>
            <a:ext cx="7739063" cy="1187908"/>
          </a:xfrm>
        </p:spPr>
        <p:txBody>
          <a:bodyPr/>
          <a:lstStyle/>
          <a:p>
            <a:r>
              <a:rPr lang="en-GB" sz="1600" b="1" spc="-5">
                <a:cs typeface="Arial"/>
              </a:rPr>
              <a:t>Tutors provide early support in the months leading up to module start.</a:t>
            </a:r>
          </a:p>
          <a:p>
            <a:endParaRPr lang="en-GB"/>
          </a:p>
        </p:txBody>
      </p:sp>
    </p:spTree>
    <p:extLst>
      <p:ext uri="{BB962C8B-B14F-4D97-AF65-F5344CB8AC3E}">
        <p14:creationId xmlns:p14="http://schemas.microsoft.com/office/powerpoint/2010/main" val="410890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94153E-CBDD-0A0C-944F-5B58C6E5EEA2}"/>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12</a:t>
            </a:r>
          </a:p>
        </p:txBody>
      </p:sp>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a:lstStyle/>
          <a:p>
            <a:r>
              <a:rPr lang="en-GB" altLang="en-US" sz="3200" b="1">
                <a:solidFill>
                  <a:srgbClr val="FF6600"/>
                </a:solidFill>
                <a:latin typeface="Arial" panose="020B0604020202020204" pitchFamily="34" charset="0"/>
                <a:cs typeface="Arial" panose="020B0604020202020204" pitchFamily="34" charset="0"/>
              </a:rPr>
              <a:t>Early Start for TM470 project students - timetable</a:t>
            </a:r>
            <a:endParaRPr lang="en-GB"/>
          </a:p>
        </p:txBody>
      </p:sp>
      <p:sp>
        <p:nvSpPr>
          <p:cNvPr id="8" name="Text Placeholder 6">
            <a:extLst>
              <a:ext uri="{FF2B5EF4-FFF2-40B4-BE49-F238E27FC236}">
                <a16:creationId xmlns:a16="http://schemas.microsoft.com/office/drawing/2014/main" id="{E93DC7F6-F32B-CE9B-F7C9-544E95FE5BAA}"/>
              </a:ext>
            </a:extLst>
          </p:cNvPr>
          <p:cNvSpPr>
            <a:spLocks noGrp="1"/>
          </p:cNvSpPr>
          <p:nvPr>
            <p:ph type="body" sz="quarter" idx="12"/>
          </p:nvPr>
        </p:nvSpPr>
        <p:spPr>
          <a:xfrm>
            <a:off x="1001105" y="1676668"/>
            <a:ext cx="9591229" cy="289311"/>
          </a:xfrm>
        </p:spPr>
        <p:txBody>
          <a:bodyPr/>
          <a:lstStyle/>
          <a:p>
            <a:r>
              <a:rPr lang="en-GB" sz="1800" b="0" i="0">
                <a:solidFill>
                  <a:srgbClr val="414141"/>
                </a:solidFill>
                <a:effectLst/>
              </a:rPr>
              <a:t> The suggested timetable for the contact process was:</a:t>
            </a:r>
          </a:p>
          <a:p>
            <a:endParaRPr lang="en-GB"/>
          </a:p>
        </p:txBody>
      </p:sp>
      <p:sp>
        <p:nvSpPr>
          <p:cNvPr id="13" name="Text Placeholder 8">
            <a:extLst>
              <a:ext uri="{FF2B5EF4-FFF2-40B4-BE49-F238E27FC236}">
                <a16:creationId xmlns:a16="http://schemas.microsoft.com/office/drawing/2014/main" id="{21F96816-BE58-A1C5-FB16-49775EF03B69}"/>
              </a:ext>
            </a:extLst>
          </p:cNvPr>
          <p:cNvSpPr>
            <a:spLocks noGrp="1"/>
          </p:cNvSpPr>
          <p:nvPr>
            <p:ph type="body" sz="quarter" idx="14"/>
          </p:nvPr>
        </p:nvSpPr>
        <p:spPr>
          <a:xfrm>
            <a:off x="1077839" y="2576795"/>
            <a:ext cx="9514495" cy="2798551"/>
          </a:xfrm>
        </p:spPr>
        <p:txBody>
          <a:bodyPr/>
          <a:lstStyle/>
          <a:p>
            <a:pPr marL="971550" lvl="1" indent="-285750">
              <a:buFont typeface="Wingdings" panose="05000000000000000000" pitchFamily="2" charset="2"/>
              <a:buChar char="Ø"/>
            </a:pPr>
            <a:r>
              <a:rPr lang="en-GB" sz="1800" b="0" i="0">
                <a:solidFill>
                  <a:srgbClr val="000000"/>
                </a:solidFill>
                <a:effectLst/>
              </a:rPr>
              <a:t>October -  introduction, explore early ideas.</a:t>
            </a:r>
          </a:p>
          <a:p>
            <a:pPr marL="971550" lvl="1" indent="-285750">
              <a:buFont typeface="Wingdings" panose="05000000000000000000" pitchFamily="2" charset="2"/>
              <a:buChar char="Ø"/>
            </a:pPr>
            <a:r>
              <a:rPr lang="en-GB" sz="1800" b="0" i="0">
                <a:solidFill>
                  <a:srgbClr val="000000"/>
                </a:solidFill>
                <a:effectLst/>
              </a:rPr>
              <a:t>November -  refine ideas and early research.</a:t>
            </a:r>
          </a:p>
          <a:p>
            <a:pPr marL="971550" lvl="1" indent="-285750">
              <a:buFont typeface="Wingdings" panose="05000000000000000000" pitchFamily="2" charset="2"/>
              <a:buChar char="Ø"/>
            </a:pPr>
            <a:r>
              <a:rPr lang="en-GB" sz="1800" b="0" i="0">
                <a:solidFill>
                  <a:srgbClr val="000000"/>
                </a:solidFill>
                <a:effectLst/>
              </a:rPr>
              <a:t>December  - post initial ideas to TM470 Project Preparation Forum and reflect on feedback and ideas including anything learned from other student postings.</a:t>
            </a:r>
          </a:p>
          <a:p>
            <a:pPr marL="971550" lvl="1" indent="-285750">
              <a:buFont typeface="Wingdings" panose="05000000000000000000" pitchFamily="2" charset="2"/>
              <a:buChar char="Ø"/>
            </a:pPr>
            <a:r>
              <a:rPr lang="en-GB" sz="1800" b="0" i="0">
                <a:solidFill>
                  <a:srgbClr val="000000"/>
                </a:solidFill>
                <a:effectLst/>
              </a:rPr>
              <a:t>January - student prepares an early draft plan for discussion with tutor.</a:t>
            </a:r>
          </a:p>
          <a:p>
            <a:pPr marL="971550" lvl="1" indent="-285750">
              <a:buFont typeface="Wingdings" panose="05000000000000000000" pitchFamily="2" charset="2"/>
              <a:buChar char="Ø"/>
            </a:pPr>
            <a:r>
              <a:rPr lang="en-GB" sz="1800" b="0" i="0">
                <a:solidFill>
                  <a:srgbClr val="000000"/>
                </a:solidFill>
                <a:effectLst/>
              </a:rPr>
              <a:t>February - student ‘hits the ground running’ </a:t>
            </a:r>
          </a:p>
          <a:p>
            <a:endParaRPr lang="en-GB"/>
          </a:p>
        </p:txBody>
      </p:sp>
    </p:spTree>
    <p:extLst>
      <p:ext uri="{BB962C8B-B14F-4D97-AF65-F5344CB8AC3E}">
        <p14:creationId xmlns:p14="http://schemas.microsoft.com/office/powerpoint/2010/main" val="2730821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ltLang="en-US" sz="3200" b="1">
                <a:solidFill>
                  <a:srgbClr val="FF6600"/>
                </a:solidFill>
                <a:latin typeface="Arial" panose="020B0604020202020204" pitchFamily="34" charset="0"/>
                <a:cs typeface="Arial" panose="020B0604020202020204" pitchFamily="34" charset="0"/>
              </a:rPr>
              <a:t>Early Start for TM470 project students - aims</a:t>
            </a:r>
            <a:br>
              <a:rPr lang="en-GB" altLang="en-US" sz="2400" b="1">
                <a:solidFill>
                  <a:schemeClr val="tx1"/>
                </a:solidFill>
                <a:latin typeface="Arial" panose="020B0604020202020204" pitchFamily="34" charset="0"/>
                <a:cs typeface="Arial" panose="020B0604020202020204" pitchFamily="34" charset="0"/>
              </a:rPr>
            </a:br>
            <a:br>
              <a:rPr lang="en-GB" altLang="en-US" sz="2400" b="1">
                <a:solidFill>
                  <a:schemeClr val="tx1"/>
                </a:solidFill>
                <a:latin typeface="Arial" panose="020B0604020202020204" pitchFamily="34" charset="0"/>
                <a:cs typeface="Arial" panose="020B0604020202020204" pitchFamily="34" charset="0"/>
              </a:rPr>
            </a:br>
            <a:endParaRPr lang="en-GB"/>
          </a:p>
          <a:p>
            <a:endParaRPr lang="en-GB"/>
          </a:p>
        </p:txBody>
      </p:sp>
      <p:sp>
        <p:nvSpPr>
          <p:cNvPr id="7" name="Text Placeholder 6">
            <a:extLst>
              <a:ext uri="{FF2B5EF4-FFF2-40B4-BE49-F238E27FC236}">
                <a16:creationId xmlns:a16="http://schemas.microsoft.com/office/drawing/2014/main" id="{524B9AB7-9C90-3FE2-F935-293D25A7CFB7}"/>
              </a:ext>
            </a:extLst>
          </p:cNvPr>
          <p:cNvSpPr>
            <a:spLocks noGrp="1"/>
          </p:cNvSpPr>
          <p:nvPr>
            <p:ph type="body" sz="quarter" idx="12"/>
          </p:nvPr>
        </p:nvSpPr>
        <p:spPr>
          <a:xfrm>
            <a:off x="1001104" y="1370839"/>
            <a:ext cx="9591229" cy="289311"/>
          </a:xfrm>
        </p:spPr>
        <p:txBody>
          <a:bodyPr/>
          <a:lstStyle/>
          <a:p>
            <a:r>
              <a:rPr lang="en-GB" sz="1800" b="1" dirty="0">
                <a:cs typeface="Arial"/>
              </a:rPr>
              <a:t>Aims</a:t>
            </a:r>
            <a:endParaRPr lang="en-GB" sz="1800" dirty="0">
              <a:cs typeface="Arial"/>
            </a:endParaRPr>
          </a:p>
          <a:p>
            <a:endParaRPr lang="en-GB" dirty="0"/>
          </a:p>
        </p:txBody>
      </p:sp>
      <p:sp>
        <p:nvSpPr>
          <p:cNvPr id="10" name="Text Placeholder 9">
            <a:extLst>
              <a:ext uri="{FF2B5EF4-FFF2-40B4-BE49-F238E27FC236}">
                <a16:creationId xmlns:a16="http://schemas.microsoft.com/office/drawing/2014/main" id="{E74A4259-4A62-A5BB-1094-3E61746176DE}"/>
              </a:ext>
            </a:extLst>
          </p:cNvPr>
          <p:cNvSpPr>
            <a:spLocks noGrp="1"/>
          </p:cNvSpPr>
          <p:nvPr>
            <p:ph type="body" sz="quarter" idx="15"/>
          </p:nvPr>
        </p:nvSpPr>
        <p:spPr>
          <a:xfrm>
            <a:off x="1001104" y="2129165"/>
            <a:ext cx="9591229" cy="760325"/>
          </a:xfrm>
        </p:spPr>
        <p:txBody>
          <a:bodyPr/>
          <a:lstStyle/>
          <a:p>
            <a:r>
              <a:rPr lang="en-GB" sz="1800" dirty="0">
                <a:cs typeface="Arial"/>
              </a:rPr>
              <a:t>Analyse student performance, for those on early start and those who are not, to make a comparison.</a:t>
            </a:r>
          </a:p>
          <a:p>
            <a:endParaRPr lang="en-GB" sz="1800" dirty="0"/>
          </a:p>
          <a:p>
            <a:r>
              <a:rPr lang="en-GB" sz="1800" dirty="0">
                <a:cs typeface="Arial"/>
              </a:rPr>
              <a:t>Gather feedback from students on the early start project to discover how effective they felt the early start was, for example in giving them more confidence when embarking on their project.</a:t>
            </a:r>
          </a:p>
          <a:p>
            <a:pPr marL="0" indent="0">
              <a:buNone/>
            </a:pPr>
            <a:endParaRPr lang="en-GB" sz="1800" dirty="0">
              <a:cs typeface="Arial"/>
            </a:endParaRPr>
          </a:p>
          <a:p>
            <a:r>
              <a:rPr lang="en-GB" sz="1800" dirty="0">
                <a:cs typeface="Arial"/>
              </a:rPr>
              <a:t>Gather feedback from tutors to indicate the effectiveness of the early start project.</a:t>
            </a:r>
          </a:p>
          <a:p>
            <a:pPr marL="0" indent="0">
              <a:buNone/>
            </a:pPr>
            <a:endParaRPr lang="en-GB" dirty="0"/>
          </a:p>
        </p:txBody>
      </p:sp>
    </p:spTree>
    <p:extLst>
      <p:ext uri="{BB962C8B-B14F-4D97-AF65-F5344CB8AC3E}">
        <p14:creationId xmlns:p14="http://schemas.microsoft.com/office/powerpoint/2010/main" val="264423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10</a:t>
            </a: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altLang="en-US" sz="3200" b="1">
                <a:solidFill>
                  <a:srgbClr val="FF6600"/>
                </a:solidFill>
                <a:latin typeface="Arial" panose="020B0604020202020204" pitchFamily="34" charset="0"/>
                <a:cs typeface="Arial" panose="020B0604020202020204" pitchFamily="34" charset="0"/>
              </a:rPr>
              <a:t>Early Start for TM470 project students - cohorts</a:t>
            </a:r>
            <a:endParaRPr lang="en-GB"/>
          </a:p>
        </p:txBody>
      </p:sp>
      <p:sp>
        <p:nvSpPr>
          <p:cNvPr id="13" name="Text Placeholder 8">
            <a:extLst>
              <a:ext uri="{FF2B5EF4-FFF2-40B4-BE49-F238E27FC236}">
                <a16:creationId xmlns:a16="http://schemas.microsoft.com/office/drawing/2014/main" id="{C5CEE236-B91B-D05D-4BA9-2C737359361E}"/>
              </a:ext>
            </a:extLst>
          </p:cNvPr>
          <p:cNvSpPr>
            <a:spLocks noGrp="1"/>
          </p:cNvSpPr>
          <p:nvPr>
            <p:ph type="body" sz="quarter" idx="14"/>
          </p:nvPr>
        </p:nvSpPr>
        <p:spPr>
          <a:xfrm>
            <a:off x="1001105" y="2093471"/>
            <a:ext cx="9591229" cy="496800"/>
          </a:xfrm>
        </p:spPr>
        <p:txBody>
          <a:bodyPr/>
          <a:lstStyle/>
          <a:p>
            <a:r>
              <a:rPr lang="en-GB" sz="1600" b="1" spc="-5">
                <a:cs typeface="Arial"/>
              </a:rPr>
              <a:t>Student cohorts</a:t>
            </a:r>
          </a:p>
          <a:p>
            <a:endParaRPr lang="en-GB"/>
          </a:p>
        </p:txBody>
      </p:sp>
      <p:sp>
        <p:nvSpPr>
          <p:cNvPr id="14" name="Text Placeholder 9">
            <a:extLst>
              <a:ext uri="{FF2B5EF4-FFF2-40B4-BE49-F238E27FC236}">
                <a16:creationId xmlns:a16="http://schemas.microsoft.com/office/drawing/2014/main" id="{53A14353-6FB4-9B83-0AED-52B71BF33715}"/>
              </a:ext>
            </a:extLst>
          </p:cNvPr>
          <p:cNvSpPr>
            <a:spLocks noGrp="1"/>
          </p:cNvSpPr>
          <p:nvPr>
            <p:ph type="body" sz="quarter" idx="15"/>
          </p:nvPr>
        </p:nvSpPr>
        <p:spPr>
          <a:xfrm>
            <a:off x="1001105" y="2668674"/>
            <a:ext cx="9591229" cy="760325"/>
          </a:xfrm>
        </p:spPr>
        <p:txBody>
          <a:bodyPr/>
          <a:lstStyle/>
          <a:p>
            <a:pPr>
              <a:lnSpc>
                <a:spcPct val="100000"/>
              </a:lnSpc>
            </a:pPr>
            <a:r>
              <a:rPr lang="en-GB" sz="1800" dirty="0">
                <a:solidFill>
                  <a:srgbClr val="000000"/>
                </a:solidFill>
                <a:effectLst/>
                <a:ea typeface="Times New Roman" panose="02020603050405020304" pitchFamily="18" charset="0"/>
              </a:rPr>
              <a:t>20B TM470 early start pilot, 12 students supported, 6 tutors. Initial results were promising. </a:t>
            </a:r>
          </a:p>
          <a:p>
            <a:pPr marL="0" indent="0">
              <a:lnSpc>
                <a:spcPct val="100000"/>
              </a:lnSpc>
              <a:buNone/>
            </a:pPr>
            <a:endParaRPr lang="en-GB" sz="1800" dirty="0">
              <a:solidFill>
                <a:srgbClr val="000000"/>
              </a:solidFill>
              <a:effectLst/>
              <a:ea typeface="Times New Roman" panose="02020603050405020304" pitchFamily="18" charset="0"/>
            </a:endParaRPr>
          </a:p>
          <a:p>
            <a:pPr marL="116205" marR="192405" indent="-635">
              <a:lnSpc>
                <a:spcPct val="100000"/>
              </a:lnSpc>
              <a:spcBef>
                <a:spcPts val="75"/>
              </a:spcBef>
            </a:pPr>
            <a:r>
              <a:rPr lang="en-GB" sz="1800" spc="-5" dirty="0">
                <a:solidFill>
                  <a:srgbClr val="000000"/>
                </a:solidFill>
                <a:cs typeface="Arial"/>
              </a:rPr>
              <a:t>  21B, small amount of funding was available to continue the project, 12 students supported, 6 tutors. Mixed results – so decided to explore further…</a:t>
            </a:r>
          </a:p>
          <a:p>
            <a:pPr marL="116205" marR="192405" indent="-635">
              <a:lnSpc>
                <a:spcPct val="100000"/>
              </a:lnSpc>
              <a:spcBef>
                <a:spcPts val="75"/>
              </a:spcBef>
            </a:pPr>
            <a:endParaRPr lang="en-GB" sz="1800" spc="-5" dirty="0">
              <a:solidFill>
                <a:srgbClr val="000000"/>
              </a:solidFill>
              <a:cs typeface="Arial"/>
            </a:endParaRPr>
          </a:p>
          <a:p>
            <a:pPr marL="116205" marR="192405" indent="-635">
              <a:lnSpc>
                <a:spcPct val="100000"/>
              </a:lnSpc>
              <a:spcBef>
                <a:spcPts val="75"/>
              </a:spcBef>
            </a:pPr>
            <a:r>
              <a:rPr lang="en-GB" sz="1800" spc="-5" dirty="0">
                <a:solidFill>
                  <a:srgbClr val="000000"/>
                </a:solidFill>
                <a:cs typeface="Arial"/>
              </a:rPr>
              <a:t>  22B , slightly bigger group, 25 students, and 12 tutors.  More in-depth, ongoing.</a:t>
            </a:r>
            <a:endParaRPr lang="en-GB" sz="1800" dirty="0"/>
          </a:p>
        </p:txBody>
      </p:sp>
    </p:spTree>
    <p:extLst>
      <p:ext uri="{BB962C8B-B14F-4D97-AF65-F5344CB8AC3E}">
        <p14:creationId xmlns:p14="http://schemas.microsoft.com/office/powerpoint/2010/main" val="11229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altLang="en-US" sz="2800" b="1">
                <a:solidFill>
                  <a:srgbClr val="FF6600"/>
                </a:solidFill>
                <a:latin typeface="Arial" panose="020B0604020202020204" pitchFamily="34" charset="0"/>
                <a:cs typeface="Arial" panose="020B0604020202020204" pitchFamily="34" charset="0"/>
              </a:rPr>
              <a:t>Early Start for TM470 project students - method</a:t>
            </a:r>
            <a:endParaRPr lang="en-GB"/>
          </a:p>
        </p:txBody>
      </p:sp>
      <p:sp>
        <p:nvSpPr>
          <p:cNvPr id="8" name="Text Placeholder 6">
            <a:extLst>
              <a:ext uri="{FF2B5EF4-FFF2-40B4-BE49-F238E27FC236}">
                <a16:creationId xmlns:a16="http://schemas.microsoft.com/office/drawing/2014/main" id="{1E93136C-151F-A314-2C46-85669441E0C7}"/>
              </a:ext>
            </a:extLst>
          </p:cNvPr>
          <p:cNvSpPr>
            <a:spLocks noGrp="1"/>
          </p:cNvSpPr>
          <p:nvPr>
            <p:ph type="body" sz="quarter" idx="12"/>
          </p:nvPr>
        </p:nvSpPr>
        <p:spPr>
          <a:xfrm>
            <a:off x="924371" y="1385353"/>
            <a:ext cx="9591229" cy="289311"/>
          </a:xfrm>
        </p:spPr>
        <p:txBody>
          <a:bodyPr/>
          <a:lstStyle/>
          <a:p>
            <a:r>
              <a:rPr lang="en-GB" b="1">
                <a:cs typeface="Calibri"/>
              </a:rPr>
              <a:t>Method</a:t>
            </a:r>
          </a:p>
          <a:p>
            <a:endParaRPr lang="en-GB"/>
          </a:p>
        </p:txBody>
      </p:sp>
      <p:sp>
        <p:nvSpPr>
          <p:cNvPr id="13" name="Text Placeholder 8">
            <a:extLst>
              <a:ext uri="{FF2B5EF4-FFF2-40B4-BE49-F238E27FC236}">
                <a16:creationId xmlns:a16="http://schemas.microsoft.com/office/drawing/2014/main" id="{41693CEA-7C71-D04A-6B97-252D3C191DA5}"/>
              </a:ext>
            </a:extLst>
          </p:cNvPr>
          <p:cNvSpPr>
            <a:spLocks noGrp="1"/>
          </p:cNvSpPr>
          <p:nvPr>
            <p:ph type="body" sz="quarter" idx="14"/>
          </p:nvPr>
        </p:nvSpPr>
        <p:spPr>
          <a:xfrm>
            <a:off x="1001105" y="2068649"/>
            <a:ext cx="9591229" cy="496800"/>
          </a:xfrm>
        </p:spPr>
        <p:txBody>
          <a:bodyPr/>
          <a:lstStyle/>
          <a:p>
            <a:r>
              <a:rPr lang="en-GB" sz="1800">
                <a:cs typeface="Calibri"/>
              </a:rPr>
              <a:t>Three main sources of data, mixed methods: </a:t>
            </a:r>
          </a:p>
          <a:p>
            <a:endParaRPr lang="en-GB"/>
          </a:p>
        </p:txBody>
      </p:sp>
      <p:sp>
        <p:nvSpPr>
          <p:cNvPr id="14" name="Text Placeholder 9">
            <a:extLst>
              <a:ext uri="{FF2B5EF4-FFF2-40B4-BE49-F238E27FC236}">
                <a16:creationId xmlns:a16="http://schemas.microsoft.com/office/drawing/2014/main" id="{94CBB934-145F-6CF3-5DC5-05E40AFB6CF4}"/>
              </a:ext>
            </a:extLst>
          </p:cNvPr>
          <p:cNvSpPr>
            <a:spLocks noGrp="1"/>
          </p:cNvSpPr>
          <p:nvPr>
            <p:ph type="body" sz="quarter" idx="15"/>
          </p:nvPr>
        </p:nvSpPr>
        <p:spPr>
          <a:xfrm>
            <a:off x="1001105" y="2797760"/>
            <a:ext cx="9591229" cy="496800"/>
          </a:xfrm>
        </p:spPr>
        <p:txBody>
          <a:bodyPr/>
          <a:lstStyle/>
          <a:p>
            <a:r>
              <a:rPr lang="en-GB" sz="1800">
                <a:cs typeface="Calibri"/>
              </a:rPr>
              <a:t>Analytics data on student performance – how they have performed on previous modules, study intensity.</a:t>
            </a:r>
          </a:p>
          <a:p>
            <a:endParaRPr lang="en-GB" sz="1800">
              <a:cs typeface="Calibri"/>
            </a:endParaRPr>
          </a:p>
          <a:p>
            <a:r>
              <a:rPr lang="en-GB" sz="1800">
                <a:cs typeface="Calibri"/>
              </a:rPr>
              <a:t>Student interviews on motivations and reasons for early start – to give an insight into the early start process from a student perspective.</a:t>
            </a:r>
          </a:p>
          <a:p>
            <a:pPr marL="0" indent="0">
              <a:buNone/>
            </a:pPr>
            <a:endParaRPr lang="en-GB" sz="1800">
              <a:cs typeface="Calibri" panose="020F0502020204030204" pitchFamily="34" charset="0"/>
            </a:endParaRPr>
          </a:p>
          <a:p>
            <a:r>
              <a:rPr lang="en-GB" sz="1800">
                <a:cs typeface="Calibri"/>
              </a:rPr>
              <a:t>Written feedback from ALs involved in early start – to understand the support method/s that tutors put in place for the students, and their effectiveness.</a:t>
            </a:r>
          </a:p>
          <a:p>
            <a:pPr marL="0" indent="0">
              <a:buNone/>
            </a:pPr>
            <a:endParaRPr lang="en-GB">
              <a:cs typeface="Calibri"/>
            </a:endParaRPr>
          </a:p>
          <a:p>
            <a:endParaRPr lang="en-GB"/>
          </a:p>
        </p:txBody>
      </p:sp>
    </p:spTree>
    <p:extLst>
      <p:ext uri="{BB962C8B-B14F-4D97-AF65-F5344CB8AC3E}">
        <p14:creationId xmlns:p14="http://schemas.microsoft.com/office/powerpoint/2010/main" val="228373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08C6EE-A253-DB00-6ADC-896A6F5D3CA2}"/>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17</a:t>
            </a:r>
          </a:p>
        </p:txBody>
      </p:sp>
      <p:sp>
        <p:nvSpPr>
          <p:cNvPr id="14" name="Text Placeholder 13">
            <a:extLst>
              <a:ext uri="{FF2B5EF4-FFF2-40B4-BE49-F238E27FC236}">
                <a16:creationId xmlns:a16="http://schemas.microsoft.com/office/drawing/2014/main" id="{909E58D8-39FC-AF4F-D5C1-D3A75864E056}"/>
              </a:ext>
            </a:extLst>
          </p:cNvPr>
          <p:cNvSpPr>
            <a:spLocks noGrp="1"/>
          </p:cNvSpPr>
          <p:nvPr>
            <p:ph type="body" sz="quarter" idx="21"/>
          </p:nvPr>
        </p:nvSpPr>
        <p:spPr>
          <a:xfrm>
            <a:off x="196770" y="163013"/>
            <a:ext cx="11551533" cy="497161"/>
          </a:xfrm>
        </p:spPr>
        <p:txBody>
          <a:bodyPr lIns="91440" tIns="45720" rIns="91440" bIns="45720" anchor="t">
            <a:noAutofit/>
          </a:bodyPr>
          <a:lstStyle/>
          <a:p>
            <a:r>
              <a:rPr lang="en-GB" dirty="0">
                <a:latin typeface="Poppins SemiBold"/>
                <a:cs typeface="Poppins SemiBold"/>
              </a:rPr>
              <a:t>20B – pilot, promising results, pass rate 58% for early start</a:t>
            </a:r>
            <a:endParaRPr lang="en-GB" dirty="0"/>
          </a:p>
        </p:txBody>
      </p:sp>
      <p:sp>
        <p:nvSpPr>
          <p:cNvPr id="15" name="Text Placeholder 4">
            <a:extLst>
              <a:ext uri="{FF2B5EF4-FFF2-40B4-BE49-F238E27FC236}">
                <a16:creationId xmlns:a16="http://schemas.microsoft.com/office/drawing/2014/main" id="{461BE48E-166E-CA3A-0BAE-A033D6E6F187}"/>
              </a:ext>
            </a:extLst>
          </p:cNvPr>
          <p:cNvSpPr>
            <a:spLocks noGrp="1"/>
          </p:cNvSpPr>
          <p:nvPr>
            <p:ph type="body" sz="quarter" idx="14"/>
          </p:nvPr>
        </p:nvSpPr>
        <p:spPr>
          <a:xfrm>
            <a:off x="4885266" y="1009906"/>
            <a:ext cx="2108200" cy="371345"/>
          </a:xfrm>
        </p:spPr>
        <p:txBody>
          <a:bodyPr/>
          <a:lstStyle/>
          <a:p>
            <a:pPr algn="ctr"/>
            <a:r>
              <a:rPr lang="en-GB" sz="2000"/>
              <a:t>20B results</a:t>
            </a:r>
          </a:p>
        </p:txBody>
      </p:sp>
      <p:graphicFrame>
        <p:nvGraphicFramePr>
          <p:cNvPr id="12" name="Chart 11" descr="Chart Example">
            <a:extLst>
              <a:ext uri="{FF2B5EF4-FFF2-40B4-BE49-F238E27FC236}">
                <a16:creationId xmlns:a16="http://schemas.microsoft.com/office/drawing/2014/main" id="{691FA468-85A0-6EC5-0970-8744217272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0205632"/>
              </p:ext>
            </p:extLst>
          </p:nvPr>
        </p:nvGraphicFramePr>
        <p:xfrm>
          <a:off x="2940909" y="1632522"/>
          <a:ext cx="6098644" cy="5062465"/>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FA8FA751-3272-5360-5DBF-015D71471132}"/>
              </a:ext>
            </a:extLst>
          </p:cNvPr>
          <p:cNvPicPr>
            <a:picLocks noChangeAspect="1"/>
          </p:cNvPicPr>
          <p:nvPr/>
        </p:nvPicPr>
        <p:blipFill>
          <a:blip r:embed="rId4"/>
          <a:stretch>
            <a:fillRect/>
          </a:stretch>
        </p:blipFill>
        <p:spPr>
          <a:xfrm>
            <a:off x="9636545" y="5671595"/>
            <a:ext cx="1758110" cy="709598"/>
          </a:xfrm>
          <a:prstGeom prst="rect">
            <a:avLst/>
          </a:prstGeom>
        </p:spPr>
      </p:pic>
    </p:spTree>
    <p:extLst>
      <p:ext uri="{BB962C8B-B14F-4D97-AF65-F5344CB8AC3E}">
        <p14:creationId xmlns:p14="http://schemas.microsoft.com/office/powerpoint/2010/main" val="1167740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7C098E-7401-7986-D97F-0268F1FDE5ED}"/>
              </a:ext>
            </a:extLst>
          </p:cNvPr>
          <p:cNvSpPr>
            <a:spLocks noGrp="1"/>
          </p:cNvSpPr>
          <p:nvPr>
            <p:ph type="body" sz="quarter" idx="14"/>
          </p:nvPr>
        </p:nvSpPr>
        <p:spPr>
          <a:xfrm>
            <a:off x="3385883" y="1222780"/>
            <a:ext cx="5706291" cy="355689"/>
          </a:xfrm>
        </p:spPr>
        <p:txBody>
          <a:bodyPr lIns="91440" tIns="45720" rIns="91440" bIns="45720" anchor="t">
            <a:noAutofit/>
          </a:bodyPr>
          <a:lstStyle/>
          <a:p>
            <a:r>
              <a:rPr lang="en-GB" b="1">
                <a:latin typeface="Poppins"/>
                <a:cs typeface="Poppins"/>
              </a:rPr>
              <a:t>Early Start students compared to whole cohort</a:t>
            </a:r>
            <a:endParaRPr lang="en-GB">
              <a:latin typeface="Poppins"/>
              <a:cs typeface="Poppins"/>
            </a:endParaRPr>
          </a:p>
          <a:p>
            <a:endParaRPr lang="en-GB"/>
          </a:p>
        </p:txBody>
      </p:sp>
      <p:sp>
        <p:nvSpPr>
          <p:cNvPr id="3" name="Text Placeholder 2">
            <a:extLst>
              <a:ext uri="{FF2B5EF4-FFF2-40B4-BE49-F238E27FC236}">
                <a16:creationId xmlns:a16="http://schemas.microsoft.com/office/drawing/2014/main" id="{5E08A145-8728-21DB-1016-AF3916433E16}"/>
              </a:ext>
            </a:extLst>
          </p:cNvPr>
          <p:cNvSpPr>
            <a:spLocks noGrp="1"/>
          </p:cNvSpPr>
          <p:nvPr>
            <p:ph type="body" sz="quarter" idx="21"/>
          </p:nvPr>
        </p:nvSpPr>
        <p:spPr>
          <a:xfrm>
            <a:off x="103471" y="163013"/>
            <a:ext cx="11712147" cy="511272"/>
          </a:xfrm>
        </p:spPr>
        <p:txBody>
          <a:bodyPr lIns="91440" tIns="45720" rIns="91440" bIns="45720" anchor="t">
            <a:noAutofit/>
          </a:bodyPr>
          <a:lstStyle/>
          <a:p>
            <a:r>
              <a:rPr lang="en-GB">
                <a:latin typeface="Poppins SemiBold"/>
                <a:cs typeface="Poppins SemiBold"/>
              </a:rPr>
              <a:t>Pass rate prediction bands for 21B students at module start </a:t>
            </a:r>
            <a:endParaRPr lang="en-GB"/>
          </a:p>
        </p:txBody>
      </p:sp>
      <p:graphicFrame>
        <p:nvGraphicFramePr>
          <p:cNvPr id="5" name="Chart 4">
            <a:extLst>
              <a:ext uri="{FF2B5EF4-FFF2-40B4-BE49-F238E27FC236}">
                <a16:creationId xmlns:a16="http://schemas.microsoft.com/office/drawing/2014/main" id="{86FC524D-A093-6824-BAE6-8293A2DA1F5E}"/>
              </a:ext>
              <a:ext uri="{147F2762-F138-4A5C-976F-8EAC2B608ADB}">
                <a16:predDERef xmlns:a16="http://schemas.microsoft.com/office/drawing/2014/main" pred="{6D8D35F2-0FD5-C720-0863-FF3CCA0697AD}"/>
              </a:ext>
            </a:extLst>
          </p:cNvPr>
          <p:cNvGraphicFramePr>
            <a:graphicFrameLocks/>
          </p:cNvGraphicFramePr>
          <p:nvPr>
            <p:extLst>
              <p:ext uri="{D42A27DB-BD31-4B8C-83A1-F6EECF244321}">
                <p14:modId xmlns:p14="http://schemas.microsoft.com/office/powerpoint/2010/main" val="2098698447"/>
              </p:ext>
            </p:extLst>
          </p:nvPr>
        </p:nvGraphicFramePr>
        <p:xfrm>
          <a:off x="6241698" y="2259542"/>
          <a:ext cx="4670777" cy="2729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B2942FC9-FD54-2053-07F5-2D8920A025C1}"/>
              </a:ext>
              <a:ext uri="{147F2762-F138-4A5C-976F-8EAC2B608ADB}">
                <a16:predDERef xmlns:a16="http://schemas.microsoft.com/office/drawing/2014/main" pred="{86FC524D-A093-6824-BAE6-8293A2DA1F5E}"/>
              </a:ext>
            </a:extLst>
          </p:cNvPr>
          <p:cNvGraphicFramePr>
            <a:graphicFrameLocks/>
          </p:cNvGraphicFramePr>
          <p:nvPr>
            <p:extLst>
              <p:ext uri="{D42A27DB-BD31-4B8C-83A1-F6EECF244321}">
                <p14:modId xmlns:p14="http://schemas.microsoft.com/office/powerpoint/2010/main" val="1022876419"/>
              </p:ext>
            </p:extLst>
          </p:nvPr>
        </p:nvGraphicFramePr>
        <p:xfrm>
          <a:off x="907698" y="2245431"/>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331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08C6EE-A253-DB00-6ADC-896A6F5D3CA2}"/>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17</a:t>
            </a:r>
          </a:p>
        </p:txBody>
      </p:sp>
      <p:sp>
        <p:nvSpPr>
          <p:cNvPr id="14" name="Text Placeholder 13">
            <a:extLst>
              <a:ext uri="{FF2B5EF4-FFF2-40B4-BE49-F238E27FC236}">
                <a16:creationId xmlns:a16="http://schemas.microsoft.com/office/drawing/2014/main" id="{909E58D8-39FC-AF4F-D5C1-D3A75864E056}"/>
              </a:ext>
            </a:extLst>
          </p:cNvPr>
          <p:cNvSpPr>
            <a:spLocks noGrp="1"/>
          </p:cNvSpPr>
          <p:nvPr>
            <p:ph type="body" sz="quarter" idx="21"/>
          </p:nvPr>
        </p:nvSpPr>
        <p:spPr/>
        <p:txBody>
          <a:bodyPr lIns="91440" tIns="45720" rIns="91440" bIns="45720" anchor="t">
            <a:noAutofit/>
          </a:bodyPr>
          <a:lstStyle/>
          <a:p>
            <a:r>
              <a:rPr lang="en-GB">
                <a:latin typeface="Poppins SemiBold"/>
                <a:cs typeface="Poppins SemiBold"/>
              </a:rPr>
              <a:t>21B – pass rate 50% for early start students</a:t>
            </a:r>
            <a:endParaRPr lang="en-GB"/>
          </a:p>
        </p:txBody>
      </p:sp>
      <p:sp>
        <p:nvSpPr>
          <p:cNvPr id="15" name="Text Placeholder 4">
            <a:extLst>
              <a:ext uri="{FF2B5EF4-FFF2-40B4-BE49-F238E27FC236}">
                <a16:creationId xmlns:a16="http://schemas.microsoft.com/office/drawing/2014/main" id="{461BE48E-166E-CA3A-0BAE-A033D6E6F187}"/>
              </a:ext>
            </a:extLst>
          </p:cNvPr>
          <p:cNvSpPr>
            <a:spLocks noGrp="1"/>
          </p:cNvSpPr>
          <p:nvPr>
            <p:ph type="body" sz="quarter" idx="14"/>
          </p:nvPr>
        </p:nvSpPr>
        <p:spPr>
          <a:xfrm>
            <a:off x="5257800" y="1135721"/>
            <a:ext cx="1549400" cy="497161"/>
          </a:xfrm>
        </p:spPr>
        <p:txBody>
          <a:bodyPr/>
          <a:lstStyle/>
          <a:p>
            <a:pPr algn="ctr"/>
            <a:r>
              <a:rPr lang="en-GB" sz="2000"/>
              <a:t>21B results</a:t>
            </a:r>
          </a:p>
        </p:txBody>
      </p:sp>
      <p:graphicFrame>
        <p:nvGraphicFramePr>
          <p:cNvPr id="12" name="Chart 11" descr="Chart Example">
            <a:extLst>
              <a:ext uri="{FF2B5EF4-FFF2-40B4-BE49-F238E27FC236}">
                <a16:creationId xmlns:a16="http://schemas.microsoft.com/office/drawing/2014/main" id="{691FA468-85A0-6EC5-0970-8744217272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34614007"/>
              </p:ext>
            </p:extLst>
          </p:nvPr>
        </p:nvGraphicFramePr>
        <p:xfrm>
          <a:off x="2286000" y="1644588"/>
          <a:ext cx="6719104" cy="501021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1D32567F-E863-E9C3-6EB5-C438CE5BADA4}"/>
              </a:ext>
            </a:extLst>
          </p:cNvPr>
          <p:cNvPicPr>
            <a:picLocks noChangeAspect="1"/>
          </p:cNvPicPr>
          <p:nvPr/>
        </p:nvPicPr>
        <p:blipFill>
          <a:blip r:embed="rId4"/>
          <a:stretch>
            <a:fillRect/>
          </a:stretch>
        </p:blipFill>
        <p:spPr>
          <a:xfrm>
            <a:off x="9663661" y="5847173"/>
            <a:ext cx="1695015" cy="646224"/>
          </a:xfrm>
          <a:prstGeom prst="rect">
            <a:avLst/>
          </a:prstGeom>
        </p:spPr>
      </p:pic>
    </p:spTree>
    <p:extLst>
      <p:ext uri="{BB962C8B-B14F-4D97-AF65-F5344CB8AC3E}">
        <p14:creationId xmlns:p14="http://schemas.microsoft.com/office/powerpoint/2010/main" val="1331826258"/>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C3F657E6D4FE4F965CE2F63FF1010C" ma:contentTypeVersion="8" ma:contentTypeDescription="Create a new document." ma:contentTypeScope="" ma:versionID="f5be62615203b9dcc7db6151a32ba82a">
  <xsd:schema xmlns:xsd="http://www.w3.org/2001/XMLSchema" xmlns:xs="http://www.w3.org/2001/XMLSchema" xmlns:p="http://schemas.microsoft.com/office/2006/metadata/properties" xmlns:ns2="3098e4bf-8df4-412d-824d-869a890411f0" xmlns:ns3="37515a56-d004-4dbf-a9f4-47fecda1d664" targetNamespace="http://schemas.microsoft.com/office/2006/metadata/properties" ma:root="true" ma:fieldsID="a153e736a8d907dd6482afa2d9898bb4" ns2:_="" ns3:_="">
    <xsd:import namespace="3098e4bf-8df4-412d-824d-869a890411f0"/>
    <xsd:import namespace="37515a56-d004-4dbf-a9f4-47fecda1d6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8e4bf-8df4-412d-824d-869a890411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515a56-d004-4dbf-a9f4-47fecda1d6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9543C7-EB3D-4AF6-A314-5F7A3414109A}">
  <ds:schemaRefs>
    <ds:schemaRef ds:uri="3098e4bf-8df4-412d-824d-869a890411f0"/>
    <ds:schemaRef ds:uri="37515a56-d004-4dbf-a9f4-47fecda1d6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1F123D-72E4-47AA-AF87-050EE8541186}">
  <ds:schemaRefs>
    <ds:schemaRef ds:uri="37366ac4-c030-4543-8cc8-88329e81ec50"/>
    <ds:schemaRef ds:uri="4ed73a0e-c0f4-4682-9833-b80ae4bd0773"/>
    <ds:schemaRef ds:uri="a4bbcd8a-0e99-45ba-ba54-c1f6b28a9aac"/>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TotalTime>
  <Words>908</Words>
  <Application>Microsoft Office PowerPoint</Application>
  <PresentationFormat>Widescreen</PresentationFormat>
  <Paragraphs>110</Paragraphs>
  <Slides>15</Slides>
  <Notes>14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15</vt:i4>
      </vt:variant>
    </vt:vector>
  </HeadingPairs>
  <TitlesOfParts>
    <vt:vector size="24" baseType="lpstr">
      <vt:lpstr>Arial</vt:lpstr>
      <vt:lpstr>Poppins</vt:lpstr>
      <vt:lpstr>Poppins SemiBold</vt:lpstr>
      <vt:lpstr>Wingdings</vt:lpstr>
      <vt:lpstr>Covers</vt:lpstr>
      <vt:lpstr>Contents Slides</vt:lpstr>
      <vt:lpstr>Chapter Headings / Dividers</vt:lpstr>
      <vt:lpstr>Slide Options</vt:lpstr>
      <vt:lpstr>End Slides</vt:lpstr>
      <vt:lpstr>Slide Title 2</vt:lpstr>
      <vt:lpstr>Slide Title 14</vt:lpstr>
      <vt:lpstr>Slide Title 12</vt:lpstr>
      <vt:lpstr>Slide Title 9</vt:lpstr>
      <vt:lpstr>Slide Title 10</vt:lpstr>
      <vt:lpstr>Slide Title 11</vt:lpstr>
      <vt:lpstr>Slide Title 17</vt:lpstr>
      <vt:lpstr>PowerPoint Presentation</vt:lpstr>
      <vt:lpstr>Slide Title 17</vt:lpstr>
      <vt:lpstr>Slide Title 17</vt:lpstr>
      <vt:lpstr>Slide Title 15</vt:lpstr>
      <vt:lpstr>Slide Title 16</vt:lpstr>
      <vt:lpstr>Slide Title 9</vt:lpstr>
      <vt:lpstr>Slide Title 30</vt:lpstr>
      <vt:lpstr>Slide Title 4</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Rachel.Redford</cp:lastModifiedBy>
  <cp:revision>8</cp:revision>
  <dcterms:created xsi:type="dcterms:W3CDTF">2022-10-21T14:33:01Z</dcterms:created>
  <dcterms:modified xsi:type="dcterms:W3CDTF">2023-04-14T15:22:38Z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0x0101007AC3F657E6D4FE4F965CE2F63FF1010C</vt:lpwstr>
  </property>
  <property fmtid="{D5CDD505-2E9C-101B-9397-08002B2CF9AE}" pid="3" name="MediaServiceImageTags">
    <vt:lpwstr/>
  </property>
</Properties>
</file>