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41"/>
  </p:notesMasterIdLst>
  <p:handoutMasterIdLst>
    <p:handoutMasterId r:id="rId42"/>
  </p:handoutMasterIdLst>
  <p:sldIdLst>
    <p:sldId id="256" r:id="rId9"/>
    <p:sldId id="306" r:id="rId10"/>
    <p:sldId id="261" r:id="rId11"/>
    <p:sldId id="356" r:id="rId12"/>
    <p:sldId id="365" r:id="rId13"/>
    <p:sldId id="360" r:id="rId14"/>
    <p:sldId id="361" r:id="rId15"/>
    <p:sldId id="362" r:id="rId16"/>
    <p:sldId id="359" r:id="rId17"/>
    <p:sldId id="357" r:id="rId18"/>
    <p:sldId id="358" r:id="rId19"/>
    <p:sldId id="363" r:id="rId20"/>
    <p:sldId id="364" r:id="rId21"/>
    <p:sldId id="335" r:id="rId22"/>
    <p:sldId id="336" r:id="rId23"/>
    <p:sldId id="337" r:id="rId24"/>
    <p:sldId id="340" r:id="rId25"/>
    <p:sldId id="338" r:id="rId26"/>
    <p:sldId id="339" r:id="rId27"/>
    <p:sldId id="344" r:id="rId28"/>
    <p:sldId id="345" r:id="rId29"/>
    <p:sldId id="346" r:id="rId30"/>
    <p:sldId id="351" r:id="rId31"/>
    <p:sldId id="353" r:id="rId32"/>
    <p:sldId id="348" r:id="rId33"/>
    <p:sldId id="349" r:id="rId34"/>
    <p:sldId id="366" r:id="rId35"/>
    <p:sldId id="342" r:id="rId36"/>
    <p:sldId id="341" r:id="rId37"/>
    <p:sldId id="343" r:id="rId38"/>
    <p:sldId id="304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5A773-642B-DC47-AEC6-67EB9FFDCE53}" v="20" dt="2022-11-18T15:40:0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14/04/2023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9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0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2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5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0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7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2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8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6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0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Intro</a:t>
            </a:r>
            <a:r>
              <a:rPr lang="en-GB" sz="2000" baseline="0" dirty="0"/>
              <a:t> </a:t>
            </a:r>
            <a:r>
              <a:rPr lang="en-GB" sz="2000" dirty="0"/>
              <a:t>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5557585" cy="2026917"/>
          </a:xfrm>
        </p:spPr>
        <p:txBody>
          <a:bodyPr/>
          <a:lstStyle/>
          <a:p>
            <a:r>
              <a:rPr lang="en-GB" sz="4800" dirty="0"/>
              <a:t>Interactive Online Problem-Solving Sessions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Abi Kirk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Mathematics and Statistics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27" y="5716045"/>
            <a:ext cx="2678851" cy="8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Data Gathering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Data Gathering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828800"/>
            <a:ext cx="9591229" cy="1600199"/>
          </a:xfrm>
        </p:spPr>
        <p:txBody>
          <a:bodyPr/>
          <a:lstStyle/>
          <a:p>
            <a:r>
              <a:rPr lang="en-GB" dirty="0"/>
              <a:t>Data gathered from Maths tutors 2020/21 on what encourages speech in ISS.</a:t>
            </a:r>
          </a:p>
          <a:p>
            <a:r>
              <a:rPr lang="en-GB" dirty="0"/>
              <a:t>Small survey and descriptive logs of six ISS.</a:t>
            </a:r>
          </a:p>
          <a:p>
            <a:r>
              <a:rPr lang="en-GB" dirty="0"/>
              <a:t>Free-text responses and logs analysed thematically.</a:t>
            </a:r>
          </a:p>
          <a:p>
            <a:r>
              <a:rPr lang="en-GB" dirty="0"/>
              <a:t>Findings supplemented by ideas in sources on small-group sessions (Slide 5) and </a:t>
            </a:r>
            <a:r>
              <a:rPr lang="en-GB" dirty="0" err="1"/>
              <a:t>Heins</a:t>
            </a:r>
            <a:r>
              <a:rPr lang="en-GB" dirty="0"/>
              <a:t> et al (2007)on online language sessions. </a:t>
            </a:r>
          </a:p>
        </p:txBody>
      </p:sp>
    </p:spTree>
    <p:extLst>
      <p:ext uri="{BB962C8B-B14F-4D97-AF65-F5344CB8AC3E}">
        <p14:creationId xmlns:p14="http://schemas.microsoft.com/office/powerpoint/2010/main" val="345151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Themes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1 11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Themes that Emerged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38795"/>
            <a:ext cx="9591229" cy="36069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Students may speak when they see a benefit from doing so, through:</a:t>
            </a:r>
          </a:p>
          <a:p>
            <a:r>
              <a:rPr lang="en-GB" dirty="0"/>
              <a:t>voicing a need</a:t>
            </a:r>
          </a:p>
          <a:p>
            <a:r>
              <a:rPr lang="en-GB" dirty="0"/>
              <a:t>ensuring </a:t>
            </a:r>
            <a:r>
              <a:rPr lang="en-GB"/>
              <a:t>discussions suit </a:t>
            </a:r>
            <a:r>
              <a:rPr lang="en-GB" dirty="0"/>
              <a:t>their ideas/preferences</a:t>
            </a:r>
          </a:p>
          <a:p>
            <a:r>
              <a:rPr lang="en-GB" dirty="0"/>
              <a:t>content related to assessment.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Students may be anxious about exposing errors/vulnerabilities, and may overcome this when they:</a:t>
            </a:r>
          </a:p>
          <a:p>
            <a:r>
              <a:rPr lang="en-GB" dirty="0"/>
              <a:t>see their needs being met</a:t>
            </a:r>
          </a:p>
          <a:p>
            <a:r>
              <a:rPr lang="en-GB" dirty="0"/>
              <a:t>can respond a step at a time rather than providing overall direction</a:t>
            </a:r>
          </a:p>
          <a:p>
            <a:r>
              <a:rPr lang="en-GB" dirty="0"/>
              <a:t>can start by talking about familiar content</a:t>
            </a:r>
          </a:p>
          <a:p>
            <a:r>
              <a:rPr lang="en-GB" dirty="0"/>
              <a:t>are familiar with the group.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1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Themes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2 12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Themes that Emerged 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805050"/>
            <a:ext cx="9591229" cy="16239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Other suggestions from the external sources:</a:t>
            </a:r>
          </a:p>
          <a:p>
            <a:r>
              <a:rPr lang="en-GB" dirty="0"/>
              <a:t>clear structure and roles for participants</a:t>
            </a:r>
          </a:p>
          <a:p>
            <a:r>
              <a:rPr lang="en-GB" dirty="0"/>
              <a:t>making format and purpose clear</a:t>
            </a:r>
          </a:p>
          <a:p>
            <a:r>
              <a:rPr lang="en-GB" dirty="0"/>
              <a:t>providing problems to attempt in advance</a:t>
            </a:r>
          </a:p>
          <a:p>
            <a:r>
              <a:rPr lang="en-GB" dirty="0"/>
              <a:t>breakout groups of 3-6.</a:t>
            </a:r>
          </a:p>
        </p:txBody>
      </p:sp>
    </p:spTree>
    <p:extLst>
      <p:ext uri="{BB962C8B-B14F-4D97-AF65-F5344CB8AC3E}">
        <p14:creationId xmlns:p14="http://schemas.microsoft.com/office/powerpoint/2010/main" val="100327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Session Design 13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Overview of Session Design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732548"/>
            <a:ext cx="9591229" cy="3657600"/>
          </a:xfrm>
        </p:spPr>
        <p:txBody>
          <a:bodyPr/>
          <a:lstStyle/>
          <a:p>
            <a:r>
              <a:rPr lang="en-GB" dirty="0"/>
              <a:t>Problem set, session format and technical guidance sent out week ahead.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Components of design:</a:t>
            </a:r>
          </a:p>
          <a:p>
            <a:r>
              <a:rPr lang="en-GB" dirty="0"/>
              <a:t>Quiz to help tutor select problems</a:t>
            </a:r>
          </a:p>
          <a:p>
            <a:r>
              <a:rPr lang="en-GB" dirty="0"/>
              <a:t>Mathematical Icebreaker – spotting errors in a solution.</a:t>
            </a:r>
          </a:p>
          <a:p>
            <a:r>
              <a:rPr lang="en-GB" dirty="0"/>
              <a:t>Problem solving in three styles – Breakout Styles A and B looked at shortly; Style C in plenary with tutor providing structure and pointers – not discussed today.</a:t>
            </a:r>
          </a:p>
          <a:p>
            <a:endParaRPr lang="en-GB" dirty="0"/>
          </a:p>
          <a:p>
            <a:r>
              <a:rPr lang="en-GB" dirty="0"/>
              <a:t>Researcher ran 1-2 sessions for M337 students in 2021 and 2022.</a:t>
            </a:r>
          </a:p>
          <a:p>
            <a:r>
              <a:rPr lang="en-GB" dirty="0"/>
              <a:t>Ran in Adobe Connect with OneNote screen-shared for Icebreaker and Style C.</a:t>
            </a:r>
          </a:p>
        </p:txBody>
      </p:sp>
    </p:spTree>
    <p:extLst>
      <p:ext uri="{BB962C8B-B14F-4D97-AF65-F5344CB8AC3E}">
        <p14:creationId xmlns:p14="http://schemas.microsoft.com/office/powerpoint/2010/main" val="390844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dirty="0"/>
              <a:t>Group Work  Style 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7083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Outline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15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Outline of Style 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409103"/>
            <a:ext cx="9591229" cy="363385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Design</a:t>
            </a:r>
          </a:p>
          <a:p>
            <a:r>
              <a:rPr lang="en-GB"/>
              <a:t>3 students in breakout, solving long problem.</a:t>
            </a:r>
          </a:p>
          <a:p>
            <a:r>
              <a:rPr lang="en-GB"/>
              <a:t>One writes, one decides method, one does calculations.</a:t>
            </a:r>
          </a:p>
          <a:p>
            <a:r>
              <a:rPr lang="en-GB"/>
              <a:t>Feedback to whole group.</a:t>
            </a:r>
          </a:p>
          <a:p>
            <a:pPr marL="0" indent="0">
              <a:buNone/>
            </a:pPr>
            <a:r>
              <a:rPr lang="en-GB"/>
              <a:t>Implementation</a:t>
            </a:r>
          </a:p>
          <a:p>
            <a:r>
              <a:rPr lang="en-GB"/>
              <a:t>Because of numbers, did in pairs – 3</a:t>
            </a:r>
            <a:r>
              <a:rPr lang="en-GB" baseline="30000"/>
              <a:t>rd</a:t>
            </a:r>
            <a:r>
              <a:rPr lang="en-GB"/>
              <a:t> role missing.</a:t>
            </a:r>
          </a:p>
          <a:p>
            <a:r>
              <a:rPr lang="en-GB"/>
              <a:t>Four pairs in 2021; two in 2022.</a:t>
            </a:r>
          </a:p>
          <a:p>
            <a:pPr marL="0" indent="0">
              <a:buNone/>
            </a:pPr>
            <a:r>
              <a:rPr lang="en-GB"/>
              <a:t>Data </a:t>
            </a:r>
          </a:p>
          <a:p>
            <a:r>
              <a:rPr lang="en-GB"/>
              <a:t>Observation notes from breakout; transcripts/commentaries from plenary – analysed thematically in segments.</a:t>
            </a:r>
          </a:p>
          <a:p>
            <a:r>
              <a:rPr lang="en-GB"/>
              <a:t>Student responses to survey, analysed thematically.</a:t>
            </a:r>
          </a:p>
        </p:txBody>
      </p:sp>
    </p:spTree>
    <p:extLst>
      <p:ext uri="{BB962C8B-B14F-4D97-AF65-F5344CB8AC3E}">
        <p14:creationId xmlns:p14="http://schemas.microsoft.com/office/powerpoint/2010/main" val="363867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Breakout Effectiveness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16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</a:t>
            </a:r>
            <a:r>
              <a:rPr lang="en-GB"/>
              <a:t>of Breakout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6290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Four pairs in 2021: </a:t>
            </a:r>
          </a:p>
          <a:p>
            <a:r>
              <a:rPr lang="en-GB" dirty="0"/>
              <a:t>One pair - breakout discussion did not get going.</a:t>
            </a:r>
          </a:p>
          <a:p>
            <a:r>
              <a:rPr lang="en-GB" dirty="0"/>
              <a:t>Three pairs - rich breakout discussion - responsive verbal interaction throughout.</a:t>
            </a:r>
          </a:p>
          <a:p>
            <a:pPr marL="0" indent="0">
              <a:buNone/>
            </a:pPr>
            <a:r>
              <a:rPr lang="en-GB" dirty="0"/>
              <a:t>Two pairs in 2022:</a:t>
            </a:r>
          </a:p>
          <a:p>
            <a:r>
              <a:rPr lang="en-GB" dirty="0"/>
              <a:t>Also had responsive verbal interaction throughout.</a:t>
            </a:r>
          </a:p>
          <a:p>
            <a:r>
              <a:rPr lang="en-GB" dirty="0"/>
              <a:t>However, one pair did not always discuss choice of method before writing.</a:t>
            </a:r>
          </a:p>
          <a:p>
            <a:r>
              <a:rPr lang="en-GB" dirty="0"/>
              <a:t>Likely reasons: lack of choice of method; distraction of trouble writing on whiteboard.</a:t>
            </a:r>
          </a:p>
          <a:p>
            <a:pPr marL="0" indent="0">
              <a:buNone/>
            </a:pPr>
            <a:r>
              <a:rPr lang="en-GB" dirty="0"/>
              <a:t>Conclusions: reasonably effective in both years, though pairs did not follow intended format for long; best to use for a problem with a choice of method.</a:t>
            </a:r>
          </a:p>
        </p:txBody>
      </p:sp>
    </p:spTree>
    <p:extLst>
      <p:ext uri="{BB962C8B-B14F-4D97-AF65-F5344CB8AC3E}">
        <p14:creationId xmlns:p14="http://schemas.microsoft.com/office/powerpoint/2010/main" val="358310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Feedback Effectiveness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17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</a:t>
            </a:r>
            <a:r>
              <a:rPr lang="en-GB"/>
              <a:t>of Feedback.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5544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Two pairs combined in 2021:</a:t>
            </a:r>
          </a:p>
          <a:p>
            <a:r>
              <a:rPr lang="en-GB" dirty="0"/>
              <a:t>Interaction mostly mediated via tutor, rather than responsive.</a:t>
            </a:r>
          </a:p>
          <a:p>
            <a:r>
              <a:rPr lang="en-GB" dirty="0"/>
              <a:t>Pairs outlined their solutions – tutor made some teaching points.</a:t>
            </a:r>
          </a:p>
          <a:p>
            <a:pPr marL="0" indent="0">
              <a:buNone/>
            </a:pPr>
            <a:r>
              <a:rPr lang="en-GB" dirty="0"/>
              <a:t>Two pairs combined in 2022:</a:t>
            </a:r>
          </a:p>
          <a:p>
            <a:r>
              <a:rPr lang="en-GB" dirty="0"/>
              <a:t>Interaction – mixture of responsive and mediated by tutor.</a:t>
            </a:r>
          </a:p>
          <a:p>
            <a:r>
              <a:rPr lang="en-GB" dirty="0"/>
              <a:t>Described features of their work – not fine details – because details displayed and pairs’ work similar.</a:t>
            </a:r>
          </a:p>
          <a:p>
            <a:pPr marL="0" indent="0">
              <a:buNone/>
            </a:pPr>
            <a:r>
              <a:rPr lang="en-GB" dirty="0"/>
              <a:t>Conclusion: reasonably effective each time, but more meaningful in 2021, because of choice of method in the Problems.</a:t>
            </a:r>
          </a:p>
        </p:txBody>
      </p:sp>
    </p:spTree>
    <p:extLst>
      <p:ext uri="{BB962C8B-B14F-4D97-AF65-F5344CB8AC3E}">
        <p14:creationId xmlns:p14="http://schemas.microsoft.com/office/powerpoint/2010/main" val="156045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Modifications 1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18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Modifications to Style 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Clearer Instructions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876116"/>
            <a:ext cx="9591229" cy="2571749"/>
          </a:xfrm>
        </p:spPr>
        <p:txBody>
          <a:bodyPr/>
          <a:lstStyle/>
          <a:p>
            <a:r>
              <a:rPr lang="en-GB" dirty="0"/>
              <a:t>Observer of pair who did not get going in 2021 (one wrote without talking, one did not contribute) suggested giving clearer instructions.</a:t>
            </a:r>
          </a:p>
          <a:p>
            <a:r>
              <a:rPr lang="en-GB" dirty="0"/>
              <a:t>For 2022 these were included as a slide in each breakout room.</a:t>
            </a:r>
          </a:p>
          <a:p>
            <a:r>
              <a:rPr lang="en-GB" dirty="0"/>
              <a:t>The 2022 pairs did choose a writer and a talker, but only followed the format strictly for part of the time.</a:t>
            </a:r>
          </a:p>
          <a:p>
            <a:r>
              <a:rPr lang="en-GB" dirty="0"/>
              <a:t>Effect of instructions unclear - still desirable, to avoid a repeat of the 2021 pair.</a:t>
            </a:r>
          </a:p>
        </p:txBody>
      </p:sp>
    </p:spTree>
    <p:extLst>
      <p:ext uri="{BB962C8B-B14F-4D97-AF65-F5344CB8AC3E}">
        <p14:creationId xmlns:p14="http://schemas.microsoft.com/office/powerpoint/2010/main" val="365769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Modifications 2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19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Modifications to Style 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Teaching Inputs in Breakout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2163723"/>
            <a:ext cx="9591229" cy="2443904"/>
          </a:xfrm>
        </p:spPr>
        <p:txBody>
          <a:bodyPr/>
          <a:lstStyle/>
          <a:p>
            <a:r>
              <a:rPr lang="en-GB" dirty="0"/>
              <a:t>In 2021, opportunities to make teaching inputs/encourage discussion were missed, due to tutor also observing in a breakout.</a:t>
            </a:r>
          </a:p>
          <a:p>
            <a:r>
              <a:rPr lang="en-GB" dirty="0"/>
              <a:t>For 2022, tutor would move between breakouts, making these inputs possible.</a:t>
            </a:r>
          </a:p>
          <a:p>
            <a:r>
              <a:rPr lang="en-GB" dirty="0"/>
              <a:t>With one pair in 2022, tutor able to give timely help with two practical and one mathematical issue.</a:t>
            </a:r>
          </a:p>
          <a:p>
            <a:r>
              <a:rPr lang="en-GB" dirty="0"/>
              <a:t>Second pair needed no help, but tutor was available in case.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49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F6AB47-09CD-CEE2-EC93-C878072A7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Contents 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B70B25-B4F3-8BA6-E24E-5971FC5A9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DBD4A5-4E13-0786-35FD-E8E1725C1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9363"/>
            <a:ext cx="5114687" cy="3173122"/>
          </a:xfrm>
        </p:spPr>
        <p:txBody>
          <a:bodyPr/>
          <a:lstStyle/>
          <a:p>
            <a:r>
              <a:rPr lang="en-GB" sz="1800"/>
              <a:t>Background</a:t>
            </a:r>
          </a:p>
          <a:p>
            <a:r>
              <a:rPr lang="en-GB" sz="1800"/>
              <a:t>Individual Support to Group Sessions</a:t>
            </a:r>
          </a:p>
          <a:p>
            <a:r>
              <a:rPr lang="en-GB" sz="1800"/>
              <a:t>Group Work Style A</a:t>
            </a:r>
          </a:p>
          <a:p>
            <a:r>
              <a:rPr lang="en-GB" sz="1800"/>
              <a:t>Group Work Style B</a:t>
            </a:r>
          </a:p>
          <a:p>
            <a:r>
              <a:rPr lang="en-GB" sz="1800"/>
              <a:t>Modifications to Feedback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567D9-07C2-A60D-DF9D-54B03D3970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09786" y="1759364"/>
            <a:ext cx="572718" cy="3173121"/>
          </a:xfrm>
        </p:spPr>
        <p:txBody>
          <a:bodyPr/>
          <a:lstStyle/>
          <a:p>
            <a:r>
              <a:rPr lang="en-GB" sz="1800"/>
              <a:t>03</a:t>
            </a:r>
          </a:p>
          <a:p>
            <a:r>
              <a:rPr lang="en-GB" sz="1800"/>
              <a:t>09</a:t>
            </a:r>
          </a:p>
          <a:p>
            <a:r>
              <a:rPr lang="en-GB" sz="1800"/>
              <a:t>14</a:t>
            </a:r>
          </a:p>
          <a:p>
            <a:r>
              <a:rPr lang="en-GB" sz="1800"/>
              <a:t>20</a:t>
            </a:r>
          </a:p>
          <a:p>
            <a:r>
              <a:rPr lang="en-GB" sz="180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85105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20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090068" cy="1800200"/>
          </a:xfrm>
        </p:spPr>
        <p:txBody>
          <a:bodyPr/>
          <a:lstStyle/>
          <a:p>
            <a:r>
              <a:rPr lang="en-GB" sz="4800" dirty="0"/>
              <a:t>Group Work Style 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715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Outline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21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Outline of Style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2894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Design</a:t>
            </a:r>
          </a:p>
          <a:p>
            <a:r>
              <a:rPr lang="en-GB" dirty="0"/>
              <a:t>Groups of 3 – 3 breakout rooms per group.</a:t>
            </a:r>
          </a:p>
          <a:p>
            <a:r>
              <a:rPr lang="en-GB" dirty="0"/>
              <a:t>Each student begins a solution on their whiteboard.</a:t>
            </a:r>
          </a:p>
          <a:p>
            <a:r>
              <a:rPr lang="en-GB" dirty="0"/>
              <a:t>Students moved to new room, to continue another’s solution, etc.</a:t>
            </a:r>
          </a:p>
          <a:p>
            <a:r>
              <a:rPr lang="en-GB" dirty="0"/>
              <a:t>Feedback in plenary.</a:t>
            </a:r>
          </a:p>
          <a:p>
            <a:pPr marL="0" indent="0">
              <a:buNone/>
            </a:pPr>
            <a:r>
              <a:rPr lang="en-GB" dirty="0"/>
              <a:t>Implementation</a:t>
            </a:r>
          </a:p>
          <a:p>
            <a:r>
              <a:rPr lang="en-GB" dirty="0"/>
              <a:t>Once in 2021, once in 2022 – 4 students all in one group.</a:t>
            </a:r>
          </a:p>
          <a:p>
            <a:pPr marL="0" indent="0">
              <a:buNone/>
            </a:pPr>
            <a:r>
              <a:rPr lang="en-GB" dirty="0"/>
              <a:t>Data similar to Style A, analysed in similar way; observers stayed in one room as students moved.</a:t>
            </a:r>
          </a:p>
        </p:txBody>
      </p:sp>
    </p:spTree>
    <p:extLst>
      <p:ext uri="{BB962C8B-B14F-4D97-AF65-F5344CB8AC3E}">
        <p14:creationId xmlns:p14="http://schemas.microsoft.com/office/powerpoint/2010/main" val="336366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Breakout Effectiveness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of Breakout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522640"/>
            <a:ext cx="9591229" cy="3619376"/>
          </a:xfrm>
        </p:spPr>
        <p:txBody>
          <a:bodyPr/>
          <a:lstStyle/>
          <a:p>
            <a:r>
              <a:rPr lang="en-GB" dirty="0"/>
              <a:t>Students followed on from each other – usually without repeating themselves or jumping ahead. </a:t>
            </a:r>
          </a:p>
          <a:p>
            <a:r>
              <a:rPr lang="en-GB" dirty="0"/>
              <a:t>An observer and a student felt it was unclear where they should stop – the Problem choice meant it made sense to do more before stopping.</a:t>
            </a:r>
          </a:p>
          <a:p>
            <a:r>
              <a:rPr lang="en-GB" dirty="0"/>
              <a:t>One student made an error - the next ignored it when they continued. Another added notes when he thought something was wrong. </a:t>
            </a:r>
          </a:p>
          <a:p>
            <a:r>
              <a:rPr lang="en-GB" dirty="0"/>
              <a:t>One student disliked continuing others' work - another loved it, feeling it prompted more careful thought.</a:t>
            </a:r>
          </a:p>
          <a:p>
            <a:r>
              <a:rPr lang="en-GB" dirty="0"/>
              <a:t>It was slow in comparison to solving same Problem in Style A </a:t>
            </a:r>
            <a:r>
              <a:rPr lang="en-GB" dirty="0" err="1"/>
              <a:t>a</a:t>
            </a:r>
            <a:r>
              <a:rPr lang="en-GB" dirty="0"/>
              <a:t> year before.</a:t>
            </a:r>
          </a:p>
          <a:p>
            <a:r>
              <a:rPr lang="en-GB" dirty="0"/>
              <a:t>Sometimes lack of support - at others tutor appeared, provided support needed.</a:t>
            </a:r>
          </a:p>
          <a:p>
            <a:r>
              <a:rPr lang="en-GB" dirty="0"/>
              <a:t>Sometimes people were moved abruptly - better to give warning.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1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Feedback Effectiveness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of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471655"/>
          </a:xfrm>
        </p:spPr>
        <p:txBody>
          <a:bodyPr/>
          <a:lstStyle/>
          <a:p>
            <a:r>
              <a:rPr lang="en-GB" dirty="0"/>
              <a:t>All four students participated.</a:t>
            </a:r>
          </a:p>
          <a:p>
            <a:r>
              <a:rPr lang="en-GB" dirty="0"/>
              <a:t>Free flowing discussion – moving through problem in logical order.</a:t>
            </a:r>
          </a:p>
          <a:p>
            <a:r>
              <a:rPr lang="en-GB" dirty="0"/>
              <a:t>Could remain on a whiteboard or hop to another -  mainly decided by students.</a:t>
            </a:r>
          </a:p>
          <a:p>
            <a:r>
              <a:rPr lang="en-GB" dirty="0"/>
              <a:t>Discussion rich and responsive – inputs prompted by tutor (4), student (6), onscreen content (2).</a:t>
            </a:r>
          </a:p>
          <a:p>
            <a:r>
              <a:rPr lang="en-GB" dirty="0"/>
              <a:t>Content types of inputs – mathematical (8), comparative (4), on experience (7). </a:t>
            </a:r>
          </a:p>
          <a:p>
            <a:r>
              <a:rPr lang="en-GB" dirty="0"/>
              <a:t>All these possibilities appeared to keep the discussion moving.</a:t>
            </a:r>
          </a:p>
          <a:p>
            <a:r>
              <a:rPr lang="en-GB" dirty="0"/>
              <a:t>Part b) of problem – only one student had written a solution down, as another had jumped stages.</a:t>
            </a:r>
          </a:p>
          <a:p>
            <a:r>
              <a:rPr lang="en-GB" dirty="0"/>
              <a:t>That student felt open to criticism – however, the students did not criticise, but fed in other ideas.</a:t>
            </a:r>
          </a:p>
        </p:txBody>
      </p:sp>
    </p:spTree>
    <p:extLst>
      <p:ext uri="{BB962C8B-B14F-4D97-AF65-F5344CB8AC3E}">
        <p14:creationId xmlns:p14="http://schemas.microsoft.com/office/powerpoint/2010/main" val="1365072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Modifications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Modifications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Clearer Instructions and Time to Test Writing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757548"/>
            <a:ext cx="9591229" cy="3146961"/>
          </a:xfrm>
        </p:spPr>
        <p:txBody>
          <a:bodyPr/>
          <a:lstStyle/>
          <a:p>
            <a:r>
              <a:rPr lang="en-GB" dirty="0"/>
              <a:t>In 2021 people worked at different speeds due to some trouble writing - some forgot to stop after a step. </a:t>
            </a:r>
          </a:p>
          <a:p>
            <a:r>
              <a:rPr lang="en-GB" dirty="0"/>
              <a:t>This meant students could not actually continue each other’s solutions. </a:t>
            </a:r>
          </a:p>
          <a:p>
            <a:r>
              <a:rPr lang="en-GB" dirty="0"/>
              <a:t>For 2022, clearer instructions were put in the breakouts; built in time to test out writing/typing at start.</a:t>
            </a:r>
          </a:p>
          <a:p>
            <a:r>
              <a:rPr lang="en-GB" dirty="0"/>
              <a:t>In 2022 the students had already written (Style A) so could just get going - tutor was able to stop them and move them at suitable points. </a:t>
            </a:r>
          </a:p>
          <a:p>
            <a:r>
              <a:rPr lang="en-GB" dirty="0"/>
              <a:t>Far more successful than in 2021.</a:t>
            </a:r>
          </a:p>
        </p:txBody>
      </p:sp>
    </p:spTree>
    <p:extLst>
      <p:ext uri="{BB962C8B-B14F-4D97-AF65-F5344CB8AC3E}">
        <p14:creationId xmlns:p14="http://schemas.microsoft.com/office/powerpoint/2010/main" val="232232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 Comparison 1 25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with Style A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618013"/>
            <a:ext cx="9591229" cy="3257550"/>
          </a:xfrm>
        </p:spPr>
        <p:txBody>
          <a:bodyPr/>
          <a:lstStyle/>
          <a:p>
            <a:r>
              <a:rPr lang="en-GB" dirty="0"/>
              <a:t>Both observers and one student felt Style B feedback more lively than Style A. </a:t>
            </a:r>
          </a:p>
          <a:p>
            <a:r>
              <a:rPr lang="en-GB" dirty="0"/>
              <a:t>Appeared livelier when choices of method were needed and could be discussed. </a:t>
            </a:r>
          </a:p>
          <a:p>
            <a:r>
              <a:rPr lang="en-GB" dirty="0"/>
              <a:t>Also in B the experience of moving between the rooms could be remarked upon. </a:t>
            </a:r>
          </a:p>
          <a:p>
            <a:r>
              <a:rPr lang="en-GB" dirty="0"/>
              <a:t>Nature of liveliness – A had slightly more tutor-prompted inputs:</a:t>
            </a:r>
          </a:p>
          <a:p>
            <a:r>
              <a:rPr lang="en-GB" dirty="0"/>
              <a:t>A had: tutor-prompted (12), student-prompted (11), onscreen-prompted (2).</a:t>
            </a:r>
          </a:p>
          <a:p>
            <a:r>
              <a:rPr lang="en-GB" dirty="0"/>
              <a:t>B had: tutor-prompted (8), student-prompted (11), onscreen-prompted (2).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1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 Comparison 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Comparison with 2021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484601"/>
            <a:ext cx="9591229" cy="3128962"/>
          </a:xfrm>
        </p:spPr>
        <p:txBody>
          <a:bodyPr/>
          <a:lstStyle/>
          <a:p>
            <a:r>
              <a:rPr lang="en-GB" dirty="0"/>
              <a:t>In 2021, which bit to look at always decided by tutor, because one whiteboard displayed at a time.</a:t>
            </a:r>
          </a:p>
          <a:p>
            <a:r>
              <a:rPr lang="en-GB" dirty="0"/>
              <a:t>In 2022 mainly decided by students. </a:t>
            </a:r>
          </a:p>
          <a:p>
            <a:r>
              <a:rPr lang="en-GB" dirty="0"/>
              <a:t>In 2021 all inputs were prompted by tutor – in 2022 many were not – 2022 was more student-centred.</a:t>
            </a:r>
          </a:p>
          <a:p>
            <a:r>
              <a:rPr lang="en-GB" dirty="0"/>
              <a:t>In 2021 tutor asked follow-up questions, but not in 2022, as discussion always moved on – so 2021 perhaps slightly more in-depth.</a:t>
            </a:r>
          </a:p>
        </p:txBody>
      </p:sp>
    </p:spTree>
    <p:extLst>
      <p:ext uri="{BB962C8B-B14F-4D97-AF65-F5344CB8AC3E}">
        <p14:creationId xmlns:p14="http://schemas.microsoft.com/office/powerpoint/2010/main" val="268924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72294" cy="1800200"/>
          </a:xfrm>
        </p:spPr>
        <p:txBody>
          <a:bodyPr/>
          <a:lstStyle/>
          <a:p>
            <a:r>
              <a:rPr lang="en-GB" sz="4800" dirty="0"/>
              <a:t>Modifications to Feedback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2938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Modifications 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Whiteboards Side-by-Side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7277" y="1634734"/>
            <a:ext cx="9591229" cy="3079769"/>
          </a:xfrm>
        </p:spPr>
        <p:txBody>
          <a:bodyPr/>
          <a:lstStyle/>
          <a:p>
            <a:r>
              <a:rPr lang="en-GB" dirty="0"/>
              <a:t>In 2021 feedback done in each breakout.</a:t>
            </a:r>
          </a:p>
          <a:p>
            <a:r>
              <a:rPr lang="en-GB" dirty="0"/>
              <a:t>Natural to make comparisons between pairs – relied on memory.</a:t>
            </a:r>
          </a:p>
          <a:p>
            <a:r>
              <a:rPr lang="en-GB" dirty="0"/>
              <a:t>One student felt it was hard to follow.</a:t>
            </a:r>
          </a:p>
          <a:p>
            <a:r>
              <a:rPr lang="en-GB" dirty="0"/>
              <a:t>For 2022, whiteboards from several breakouts placed side-by-side in main room.</a:t>
            </a:r>
          </a:p>
          <a:p>
            <a:r>
              <a:rPr lang="en-GB" dirty="0"/>
              <a:t>In Style A this enabled three instances of comparison between the pairs.</a:t>
            </a:r>
          </a:p>
          <a:p>
            <a:r>
              <a:rPr lang="en-GB" dirty="0"/>
              <a:t>In Style B this change facilitated a rich discussion – throughout it students moved the discussion from one board to another, comparing their work.</a:t>
            </a:r>
          </a:p>
          <a:p>
            <a:r>
              <a:rPr lang="en-GB" dirty="0"/>
              <a:t>One 2022 observer enjoyed seeing the boards displayed side-by-side.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762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 Modifications 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Pointing at Content Discussed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757548"/>
            <a:ext cx="9591229" cy="2804431"/>
          </a:xfrm>
        </p:spPr>
        <p:txBody>
          <a:bodyPr/>
          <a:lstStyle/>
          <a:p>
            <a:r>
              <a:rPr lang="en-GB" dirty="0"/>
              <a:t>In 2021 one student found the feedback hard to follow - suggested pointing to the content discussed.</a:t>
            </a:r>
          </a:p>
          <a:p>
            <a:r>
              <a:rPr lang="en-GB" dirty="0"/>
              <a:t>For 2022, planned to ask students to use integral pointer to do this.</a:t>
            </a:r>
          </a:p>
          <a:p>
            <a:r>
              <a:rPr lang="en-GB" dirty="0"/>
              <a:t>However, tutor forgot this - there were no complaints of difficulty following. </a:t>
            </a:r>
          </a:p>
          <a:p>
            <a:r>
              <a:rPr lang="en-GB" dirty="0"/>
              <a:t>Possibly because in Style A content was subdivided with less per page; in Style B students said which board they were talking about. </a:t>
            </a:r>
          </a:p>
        </p:txBody>
      </p:sp>
    </p:spTree>
    <p:extLst>
      <p:ext uri="{BB962C8B-B14F-4D97-AF65-F5344CB8AC3E}">
        <p14:creationId xmlns:p14="http://schemas.microsoft.com/office/powerpoint/2010/main" val="263069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Background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328592" cy="1069654"/>
          </a:xfrm>
        </p:spPr>
        <p:txBody>
          <a:bodyPr/>
          <a:lstStyle/>
          <a:p>
            <a:r>
              <a:rPr lang="en-GB" sz="4800" dirty="0"/>
              <a:t>Background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431330"/>
            <a:ext cx="4824413" cy="1211984"/>
          </a:xfrm>
        </p:spPr>
        <p:txBody>
          <a:bodyPr/>
          <a:lstStyle/>
          <a:p>
            <a:r>
              <a:rPr lang="en-GB" dirty="0"/>
              <a:t>Overview of Speech in Online Tutorials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76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Modifications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3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</a:t>
            </a:r>
            <a:r>
              <a:rPr lang="en-GB" sz="2000" b="1">
                <a:latin typeface="Poppins SemiBold" panose="00000700000000000000" pitchFamily="50" charset="0"/>
                <a:cs typeface="Poppins SemiBold" panose="00000700000000000000" pitchFamily="50" charset="0"/>
              </a:rPr>
              <a:t>0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Balance Between Speakers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281116"/>
          </a:xfrm>
        </p:spPr>
        <p:txBody>
          <a:bodyPr/>
          <a:lstStyle/>
          <a:p>
            <a:r>
              <a:rPr lang="en-GB" dirty="0"/>
              <a:t>In 2021, one student felt people did not get equal chance to speak.</a:t>
            </a:r>
          </a:p>
          <a:p>
            <a:r>
              <a:rPr lang="en-GB" dirty="0"/>
              <a:t>Tutor had not always called on </a:t>
            </a:r>
            <a:r>
              <a:rPr lang="en-GB" i="1" dirty="0"/>
              <a:t>both</a:t>
            </a:r>
            <a:r>
              <a:rPr lang="en-GB" dirty="0"/>
              <a:t> members of each pair (Style A) or all students in Style B.</a:t>
            </a:r>
          </a:p>
          <a:p>
            <a:r>
              <a:rPr lang="en-GB" dirty="0"/>
              <a:t>For 2022 it was decided to do this.</a:t>
            </a:r>
          </a:p>
          <a:p>
            <a:r>
              <a:rPr lang="en-GB" dirty="0"/>
              <a:t>In fact in Style A – mixture between tutor calling on 2</a:t>
            </a:r>
            <a:r>
              <a:rPr lang="en-GB" baseline="30000" dirty="0"/>
              <a:t>nd</a:t>
            </a:r>
            <a:r>
              <a:rPr lang="en-GB" dirty="0"/>
              <a:t> of pair, student calling on their partner, both speaking naturally. </a:t>
            </a:r>
          </a:p>
          <a:p>
            <a:r>
              <a:rPr lang="en-GB" dirty="0"/>
              <a:t>In Style B, because everyone had worked on every board, it naturally happened that everyone was either called by the tutor or talked spontaneously. </a:t>
            </a:r>
          </a:p>
          <a:p>
            <a:r>
              <a:rPr lang="en-GB" dirty="0"/>
              <a:t>No complaints about balance in 2022 – due to other improvements, rather than specific effort on this.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8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Literature 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Literature on Speech in Online Tutorials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828800"/>
            <a:ext cx="9591229" cy="34650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Sequence of studies (</a:t>
            </a:r>
            <a:r>
              <a:rPr lang="en-GB" dirty="0" err="1"/>
              <a:t>Kear</a:t>
            </a:r>
            <a:r>
              <a:rPr lang="en-GB" dirty="0"/>
              <a:t> et al (2012), Lowe et al (2016), Butler et al (2018), Campbell et al (2019), Rogers et al (2019) ) suggests few students speak in OU online STEM tutorials.</a:t>
            </a:r>
          </a:p>
          <a:p>
            <a:r>
              <a:rPr lang="en-GB" dirty="0"/>
              <a:t>Speech did occur in the early small-group tutorials.</a:t>
            </a:r>
          </a:p>
          <a:p>
            <a:r>
              <a:rPr lang="en-GB" dirty="0"/>
              <a:t>More recently emphasis moved away from speech, towards text chat.</a:t>
            </a:r>
          </a:p>
          <a:p>
            <a:endParaRPr lang="en-GB" dirty="0"/>
          </a:p>
          <a:p>
            <a:r>
              <a:rPr lang="en-GB" dirty="0"/>
              <a:t>However, students do speak in online individual support sessions (ISS).</a:t>
            </a:r>
          </a:p>
          <a:p>
            <a:r>
              <a:rPr lang="en-GB" dirty="0"/>
              <a:t>This project - ideas from ISS used to design group sessions.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4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Literature 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Literature on Online Teaching During Pandemic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828800"/>
            <a:ext cx="9591229" cy="3465095"/>
          </a:xfrm>
        </p:spPr>
        <p:txBody>
          <a:bodyPr/>
          <a:lstStyle/>
          <a:p>
            <a:r>
              <a:rPr lang="en-GB" dirty="0"/>
              <a:t>Sudden move online of teaching and support provided new information on online Maths sessions.</a:t>
            </a:r>
          </a:p>
          <a:p>
            <a:endParaRPr lang="en-GB" dirty="0"/>
          </a:p>
          <a:p>
            <a:r>
              <a:rPr lang="en-GB" dirty="0" err="1"/>
              <a:t>Hodds</a:t>
            </a:r>
            <a:r>
              <a:rPr lang="en-GB" dirty="0"/>
              <a:t> (2020), </a:t>
            </a:r>
            <a:r>
              <a:rPr lang="en-GB" dirty="0" err="1"/>
              <a:t>Hodds</a:t>
            </a:r>
            <a:r>
              <a:rPr lang="en-GB" dirty="0"/>
              <a:t> and Lawson (2021), Mullen et al (2021), Johns and Mills (2021)document this move and discuss its possible future impact.</a:t>
            </a:r>
          </a:p>
          <a:p>
            <a:endParaRPr lang="en-GB" dirty="0"/>
          </a:p>
          <a:p>
            <a:r>
              <a:rPr lang="en-GB" dirty="0"/>
              <a:t>Project drew on sources on small-group teaching online, available at early stage (Bailey et al (2021), Docherty (2021), </a:t>
            </a:r>
            <a:r>
              <a:rPr lang="en-GB" dirty="0" err="1"/>
              <a:t>Giansiracusa</a:t>
            </a:r>
            <a:r>
              <a:rPr lang="en-GB" dirty="0"/>
              <a:t> (2021), </a:t>
            </a:r>
            <a:r>
              <a:rPr lang="en-GB" dirty="0" err="1"/>
              <a:t>Jaggi</a:t>
            </a:r>
            <a:r>
              <a:rPr lang="en-GB" dirty="0"/>
              <a:t> (2021), O’Hagan (2021), Santos &amp; </a:t>
            </a:r>
            <a:r>
              <a:rPr lang="en-GB" dirty="0" err="1"/>
              <a:t>Butorac</a:t>
            </a:r>
            <a:r>
              <a:rPr lang="en-GB" dirty="0"/>
              <a:t> (2020).</a:t>
            </a:r>
          </a:p>
          <a:p>
            <a:r>
              <a:rPr lang="en-GB" dirty="0"/>
              <a:t>Related sources describe student behaviour (Docherty (2021a), </a:t>
            </a:r>
            <a:r>
              <a:rPr lang="en-GB" dirty="0" err="1"/>
              <a:t>Giansiracusa</a:t>
            </a:r>
            <a:r>
              <a:rPr lang="en-GB" dirty="0"/>
              <a:t> (2021a), O’Hagan (2021a), Santos (2021a)). </a:t>
            </a:r>
          </a:p>
        </p:txBody>
      </p:sp>
    </p:spTree>
    <p:extLst>
      <p:ext uri="{BB962C8B-B14F-4D97-AF65-F5344CB8AC3E}">
        <p14:creationId xmlns:p14="http://schemas.microsoft.com/office/powerpoint/2010/main" val="314388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1 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556084"/>
            <a:ext cx="9591229" cy="3930316"/>
          </a:xfrm>
        </p:spPr>
        <p:txBody>
          <a:bodyPr/>
          <a:lstStyle/>
          <a:p>
            <a:r>
              <a:rPr lang="en-GB" sz="1200" dirty="0"/>
              <a:t>Toby Bailey, George Kinnear, Steven O'Hagan, Ruth Reynolds &amp; Reuben Wheeler (2021) “A Model for Focussed Small-group Workshops in Mathematics.” OSF Preprints. January 5. doi:10.31219/osf.io/s932g. Retrieved 30th March 2021.</a:t>
            </a:r>
          </a:p>
          <a:p>
            <a:r>
              <a:rPr lang="en-GB" sz="1200" dirty="0"/>
              <a:t>Butler, D., Cook, L. &amp; Haley-</a:t>
            </a:r>
            <a:r>
              <a:rPr lang="en-GB" sz="1200" dirty="0" err="1"/>
              <a:t>Mirnar</a:t>
            </a:r>
            <a:r>
              <a:rPr lang="en-GB" sz="1200" dirty="0"/>
              <a:t>, V. (2018) Achieving student centred facilitation in online synchronous tutorials. </a:t>
            </a:r>
            <a:r>
              <a:rPr lang="en-GB" sz="1200" dirty="0" err="1"/>
              <a:t>eSTEeM</a:t>
            </a:r>
            <a:r>
              <a:rPr lang="en-GB" sz="1200" dirty="0"/>
              <a:t> Final Report (PDF) Retrieved 6 April 2020.</a:t>
            </a:r>
          </a:p>
          <a:p>
            <a:r>
              <a:rPr lang="en-GB" sz="1200" dirty="0"/>
              <a:t>Anne Campbell, Anne-Marie </a:t>
            </a:r>
            <a:r>
              <a:rPr lang="en-GB" sz="1200" dirty="0" err="1"/>
              <a:t>Gallen</a:t>
            </a:r>
            <a:r>
              <a:rPr lang="en-GB" sz="1200" dirty="0"/>
              <a:t>, Mark H. Jones &amp; Ann Walsh (2019) The perceptions of STEM tutors on the role of tutorials in distance learning, Open Learning: The Journal of Open, Distance and e-Learning, 34:1, 89-102, DOI: 10.1080/02680513.2018.1544488</a:t>
            </a:r>
          </a:p>
          <a:p>
            <a:r>
              <a:rPr lang="en-GB" sz="1200" dirty="0"/>
              <a:t>Docherty, P. (2021), Peer Instruction in Online Synchronous Sessions in a Calculus Course, Teaching and Learning Mathematics Online workshop, 17 March 2021.</a:t>
            </a:r>
          </a:p>
          <a:p>
            <a:r>
              <a:rPr lang="en-GB" sz="1200" dirty="0"/>
              <a:t>Docherty, P. (2021a), Heriot-Watt University, Email Communication 7th May 2021.</a:t>
            </a:r>
          </a:p>
          <a:p>
            <a:r>
              <a:rPr lang="en-GB" sz="1200" dirty="0" err="1"/>
              <a:t>Giansiracusa</a:t>
            </a:r>
            <a:r>
              <a:rPr lang="en-GB" sz="1200" dirty="0"/>
              <a:t>, J. (2021), Fostering Community and Flipped Classrooms, Teaching and Learning Mathematics Online Workshop, 17 March 2021.</a:t>
            </a:r>
          </a:p>
          <a:p>
            <a:r>
              <a:rPr lang="en-GB" sz="1200" dirty="0" err="1"/>
              <a:t>Giansiracusa</a:t>
            </a:r>
            <a:r>
              <a:rPr lang="en-GB" sz="1200" dirty="0"/>
              <a:t>, J. (2021a), Swansea University, Email Communication 27th May 2021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74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2 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713" y="1507958"/>
            <a:ext cx="9590087" cy="3994484"/>
          </a:xfrm>
        </p:spPr>
        <p:txBody>
          <a:bodyPr/>
          <a:lstStyle/>
          <a:p>
            <a:r>
              <a:rPr lang="en-GB" sz="1200" dirty="0"/>
              <a:t>Gilbert, H., </a:t>
            </a:r>
            <a:r>
              <a:rPr lang="en-GB" sz="1200" dirty="0" err="1"/>
              <a:t>Hodds</a:t>
            </a:r>
            <a:r>
              <a:rPr lang="en-GB" sz="1200" dirty="0"/>
              <a:t>, M &amp; Lawson, D. (2021) ‘Everyone seems to be agreeing at the minute that face-to-face is the way forward’: practitioners’ perspectives on post-pandemic mathematics and statistics support. Teaching Mathematics and its Applications: An International Journal of the IMA (2021) 40, 296-316. </a:t>
            </a:r>
          </a:p>
          <a:p>
            <a:r>
              <a:rPr lang="en-GB" sz="1200" dirty="0" err="1"/>
              <a:t>Heins</a:t>
            </a:r>
            <a:r>
              <a:rPr lang="en-GB" sz="1200" dirty="0"/>
              <a:t>, B., </a:t>
            </a:r>
            <a:r>
              <a:rPr lang="en-GB" sz="1200" dirty="0" err="1"/>
              <a:t>Duensing</a:t>
            </a:r>
            <a:r>
              <a:rPr lang="en-GB" sz="1200" dirty="0"/>
              <a:t>, A., Stickler, U. &amp; </a:t>
            </a:r>
            <a:r>
              <a:rPr lang="en-GB" sz="1200" dirty="0" err="1"/>
              <a:t>Batsone</a:t>
            </a:r>
            <a:r>
              <a:rPr lang="en-GB" sz="1200" dirty="0"/>
              <a:t>, C. (2007), Spoken interaction in online and face-to-face language tutorials, Computer Assisted Language Learning, 20:3, 279-295, DOI: 10.1080/09588220701489440 </a:t>
            </a:r>
          </a:p>
          <a:p>
            <a:r>
              <a:rPr lang="en-GB" sz="1200" dirty="0" err="1"/>
              <a:t>Hodds</a:t>
            </a:r>
            <a:r>
              <a:rPr lang="en-GB" sz="1200" dirty="0"/>
              <a:t>, M. (2020) A report into the changes in Mathematics and Statistics support practices due to Covid-19. Report from the Sigma Network, June 2020. Accessed 26th January 2021.</a:t>
            </a:r>
          </a:p>
          <a:p>
            <a:r>
              <a:rPr lang="en-GB" sz="1200" dirty="0" err="1"/>
              <a:t>Jaggi</a:t>
            </a:r>
            <a:r>
              <a:rPr lang="en-GB" sz="1200" dirty="0"/>
              <a:t>, S. (2020), Fully-flipped fully-online classes: Leveraging incentives to create online communities of learning, Teaching and Learning Mathematics Online Workshop, 3rd September 2020. Viewed 24th March 2021.</a:t>
            </a:r>
          </a:p>
          <a:p>
            <a:r>
              <a:rPr lang="en-GB" sz="1200" dirty="0"/>
              <a:t>Johns, C. &amp; Mills, M. (2021) Online mathematics tutoring during the COVID-19 pandemic: recommendations for best practices. PRIMUS, 31, 99 – 117.</a:t>
            </a:r>
          </a:p>
          <a:p>
            <a:r>
              <a:rPr lang="en-GB" sz="1200" dirty="0" err="1"/>
              <a:t>Kear</a:t>
            </a:r>
            <a:r>
              <a:rPr lang="en-GB" sz="1200" dirty="0"/>
              <a:t>, K., </a:t>
            </a:r>
            <a:r>
              <a:rPr lang="en-GB" sz="1200" dirty="0" err="1"/>
              <a:t>Chetwynd</a:t>
            </a:r>
            <a:r>
              <a:rPr lang="en-GB" sz="1200" dirty="0"/>
              <a:t>, F., Williams, J., &amp; </a:t>
            </a:r>
            <a:r>
              <a:rPr lang="en-GB" sz="1200" dirty="0" err="1"/>
              <a:t>Donelan</a:t>
            </a:r>
            <a:r>
              <a:rPr lang="en-GB" sz="1200" dirty="0"/>
              <a:t>, H. (2012), Web conferencing for synchronous online tutorials: Perspectives of tutors using a new medium, Computers &amp; Education, 58(2021), 953 – 963.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0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3 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FCD0D6-CA0B-0E85-64E3-DB48ED7D4F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713" y="1860551"/>
            <a:ext cx="9590087" cy="3561682"/>
          </a:xfrm>
        </p:spPr>
        <p:txBody>
          <a:bodyPr/>
          <a:lstStyle/>
          <a:p>
            <a:r>
              <a:rPr lang="en-GB" sz="1200" dirty="0"/>
              <a:t>Lowe, T., </a:t>
            </a:r>
            <a:r>
              <a:rPr lang="en-GB" sz="1200" dirty="0" err="1"/>
              <a:t>Mestel</a:t>
            </a:r>
            <a:r>
              <a:rPr lang="en-GB" sz="1200" dirty="0"/>
              <a:t>, B., &amp; Williams, G. (2016). Perceptions of online tutorials for distance learning in mathematics and computing. Research in Learning Technology, 24(1), 30630.</a:t>
            </a:r>
          </a:p>
          <a:p>
            <a:r>
              <a:rPr lang="en-GB" sz="1200" dirty="0"/>
              <a:t>Mullen, C., Pettigrew, J., Cronin, A., </a:t>
            </a:r>
            <a:r>
              <a:rPr lang="en-GB" sz="1200" dirty="0" err="1"/>
              <a:t>Rylands</a:t>
            </a:r>
            <a:r>
              <a:rPr lang="en-GB" sz="1200" dirty="0"/>
              <a:t>, L. &amp; Shearman, D. (2021) Mathematics is different: student and tutor perspectives from Ireland and Australia on online support during COVID-19, Teaching Mathematics and its Applications: An International Journal of the IMA (2021) 40, 332-355.</a:t>
            </a:r>
          </a:p>
          <a:p>
            <a:r>
              <a:rPr lang="en-GB" sz="1200" dirty="0"/>
              <a:t>O’Hagan, S. (2021), A Model for Small-Group Tutorials, Teaching and Learning Mathematics Online Workshop, 5th January 2021. Viewed 25th March 2021. </a:t>
            </a:r>
          </a:p>
          <a:p>
            <a:r>
              <a:rPr lang="en-GB" sz="1200" dirty="0"/>
              <a:t>O’Hagan, S. (2021a), University of Edinburgh, Email Communication, 6th May 2021.</a:t>
            </a:r>
          </a:p>
          <a:p>
            <a:r>
              <a:rPr lang="en-GB" sz="1200" dirty="0"/>
              <a:t>Rogers, K.S., Thomas, C., &amp; Holmes, H. (2019) Final project report for </a:t>
            </a:r>
            <a:r>
              <a:rPr lang="en-GB" sz="1200" dirty="0" err="1"/>
              <a:t>eSTEeM</a:t>
            </a:r>
            <a:r>
              <a:rPr lang="en-GB" sz="1200" dirty="0"/>
              <a:t> project: Active learning in synchronous online tuition: increasing student interaction. Retrieved 19th November 2019.</a:t>
            </a:r>
          </a:p>
          <a:p>
            <a:r>
              <a:rPr lang="en-GB" sz="1200" dirty="0"/>
              <a:t>Santos, S. &amp; </a:t>
            </a:r>
            <a:r>
              <a:rPr lang="en-GB" sz="1200" dirty="0" err="1"/>
              <a:t>Butorac</a:t>
            </a:r>
            <a:r>
              <a:rPr lang="en-GB" sz="1200" dirty="0"/>
              <a:t>, B. (2020), ‘Switching On’ Online, Teaching and Learning Mathematics Online Workshop, 3rd September 2020. Viewed 23rd March 2021.</a:t>
            </a:r>
          </a:p>
          <a:p>
            <a:r>
              <a:rPr lang="en-GB" sz="1200" dirty="0"/>
              <a:t>Santos, S. (2021), Kings College London, Email Communication 4th June 2021.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83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Individual Support to Group Sessions Title 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72294" cy="2041204"/>
          </a:xfrm>
        </p:spPr>
        <p:txBody>
          <a:bodyPr/>
          <a:lstStyle/>
          <a:p>
            <a:r>
              <a:rPr lang="en-GB" sz="4800" dirty="0"/>
              <a:t>Individual Support to Group Sessions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700338"/>
            <a:ext cx="4824413" cy="21704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015129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ed73a0e-c0f4-4682-9833-b80ae4bd0773"/>
    <ds:schemaRef ds:uri="23060362-3cc1-48ff-8e33-88570e39b161"/>
    <ds:schemaRef ds:uri="http://purl.org/dc/elements/1.1/"/>
    <ds:schemaRef ds:uri="e4476828-269d-41e7-8c7f-463a607b843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2719</Words>
  <Application>Microsoft Office PowerPoint</Application>
  <PresentationFormat>Widescreen</PresentationFormat>
  <Paragraphs>276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1</vt:lpstr>
      <vt:lpstr>Contents 2</vt:lpstr>
      <vt:lpstr>Background Title 3</vt:lpstr>
      <vt:lpstr>Literature 1 4</vt:lpstr>
      <vt:lpstr>Literature 2 5</vt:lpstr>
      <vt:lpstr>References 1 6</vt:lpstr>
      <vt:lpstr>References 2 7</vt:lpstr>
      <vt:lpstr>References 3 8</vt:lpstr>
      <vt:lpstr>Individual Support to Group Sessions Title 9</vt:lpstr>
      <vt:lpstr>Data Gathering 10</vt:lpstr>
      <vt:lpstr>Themes 1 11</vt:lpstr>
      <vt:lpstr>Themes 2 12</vt:lpstr>
      <vt:lpstr>Session Design 13</vt:lpstr>
      <vt:lpstr>Style A Title 14</vt:lpstr>
      <vt:lpstr>Style A Outline 15</vt:lpstr>
      <vt:lpstr>Style A Breakout Effectiveness 16</vt:lpstr>
      <vt:lpstr>Style A Feedback Effectiveness 17</vt:lpstr>
      <vt:lpstr>Style A Modifications 1 18</vt:lpstr>
      <vt:lpstr>Style A Modifications 2 19</vt:lpstr>
      <vt:lpstr>Style B Title 20</vt:lpstr>
      <vt:lpstr>Style B Outline 21</vt:lpstr>
      <vt:lpstr>Style B Breakout Effectiveness 22</vt:lpstr>
      <vt:lpstr>Style B Feedback Effectiveness  23</vt:lpstr>
      <vt:lpstr>Style B Modifications 24</vt:lpstr>
      <vt:lpstr>Feedback Comparison 1 25</vt:lpstr>
      <vt:lpstr>Feedback Comparison 2 26</vt:lpstr>
      <vt:lpstr>Style B Title 27</vt:lpstr>
      <vt:lpstr>Feedback Modifications 1 28</vt:lpstr>
      <vt:lpstr>Feedback Modifications 2 29</vt:lpstr>
      <vt:lpstr>Feedback Modifications 3 30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55</cp:revision>
  <dcterms:created xsi:type="dcterms:W3CDTF">2022-10-21T14:33:01Z</dcterms:created>
  <dcterms:modified xsi:type="dcterms:W3CDTF">2023-04-14T15:07:10Z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