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771" r:id="rId5"/>
    <p:sldMasterId id="2147483863" r:id="rId6"/>
    <p:sldMasterId id="2147483817" r:id="rId7"/>
    <p:sldMasterId id="2147483927" r:id="rId8"/>
  </p:sldMasterIdLst>
  <p:notesMasterIdLst>
    <p:notesMasterId r:id="rId26"/>
  </p:notesMasterIdLst>
  <p:handoutMasterIdLst>
    <p:handoutMasterId r:id="rId27"/>
  </p:handoutMasterIdLst>
  <p:sldIdLst>
    <p:sldId id="316" r:id="rId9"/>
    <p:sldId id="265" r:id="rId10"/>
    <p:sldId id="264" r:id="rId11"/>
    <p:sldId id="327" r:id="rId12"/>
    <p:sldId id="259" r:id="rId13"/>
    <p:sldId id="328" r:id="rId14"/>
    <p:sldId id="329" r:id="rId15"/>
    <p:sldId id="260" r:id="rId16"/>
    <p:sldId id="330" r:id="rId17"/>
    <p:sldId id="331" r:id="rId18"/>
    <p:sldId id="332" r:id="rId19"/>
    <p:sldId id="333" r:id="rId20"/>
    <p:sldId id="262" r:id="rId21"/>
    <p:sldId id="334" r:id="rId22"/>
    <p:sldId id="335" r:id="rId23"/>
    <p:sldId id="304" r:id="rId24"/>
    <p:sldId id="31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92C21D-9C31-DAEC-E611-E76D7525B8BA}" name="Hannah.King" initials="H" userId="S::hlk63@open.ac.uk::a66496f2-2df4-4361-8801-89f9e25bfc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45"/>
    <a:srgbClr val="FFD7FD"/>
    <a:srgbClr val="FF8A76"/>
    <a:srgbClr val="FFB4FF"/>
    <a:srgbClr val="D6FFF2"/>
    <a:srgbClr val="CAD2FF"/>
    <a:srgbClr val="FEE3E9"/>
    <a:srgbClr val="4F9AE9"/>
    <a:srgbClr val="8AFFD7"/>
    <a:srgbClr val="BA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56" d="100"/>
          <a:sy n="56" d="100"/>
        </p:scale>
        <p:origin x="408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50AFA1-2D98-83E6-6B45-1BA4EFFA09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92458-5F54-BBF5-A700-E864B64DF8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0FF1-B4C8-4A7A-A50B-9837D279A5B3}" type="datetimeFigureOut">
              <a:rPr lang="en-GB" smtClean="0">
                <a:latin typeface="Poppins" panose="00000500000000000000" pitchFamily="2" charset="0"/>
              </a:rPr>
              <a:t>18/04/2023</a:t>
            </a:fld>
            <a:endParaRPr lang="en-GB">
              <a:latin typeface="Poppins" panose="000005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85C0A-89EE-3D17-E818-2781A8FCA1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9F12D-2392-5BCA-470C-1326218C7E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0D4E1-3C06-412A-A8F6-CECF698F9984}" type="slidenum">
              <a:rPr lang="en-GB" smtClean="0">
                <a:latin typeface="Poppins" panose="00000500000000000000" pitchFamily="2" charset="0"/>
              </a:rPr>
              <a:t>‹#›</a:t>
            </a:fld>
            <a:endParaRPr lang="en-GB"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16C2FE4-2A89-2C48-B077-AF8EE4693F31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CCD80B4-3417-B74B-BDCD-C7836226A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0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66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52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54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28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45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07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85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"/>
            <a:ext cx="3504968" cy="5119768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A59EDF-990B-8A48-B3FB-ACAE78C6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69" y="0"/>
            <a:ext cx="2599267" cy="5119769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39595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74418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9754968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70562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s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BD7FBF3-7226-2149-BBD3-098185173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AB76E-1BCE-CA53-ACE8-77F42754E1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C210018-BF10-8707-6A21-CCCE83C373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1844494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4BF4FA5-BC22-05C3-E069-B6D3DBC120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ue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72494EA-133C-010F-7F32-98A8422E06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A176635-0D9A-318C-7E7A-70539D9E69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541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Green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8491E11-C10D-5DDF-F581-B813FF836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A98FA0-A729-D60A-BCD1-960B3EC6A4F8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8CE6A7-7BB7-C947-6B53-6E5F78A862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3BDB31C-E836-A87A-D9AE-75FF184B4F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720CE49-261A-B18A-CA8E-F12BDA306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708842F-A283-9136-4756-08A1AAC018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908543F-39C8-3FDA-CBB3-84FC94206A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388B64FB-ADBB-26BD-E337-6CF096A932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7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Pink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C83551F-5FB0-9945-E01E-6CB9436CE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748C8D-C469-D474-1D97-BF5F569F543B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1611A53-2566-911B-758A-BB85811FD9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DAAA47C-344B-A081-7D83-D9FAAD75EB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9787C0D-6642-0E1D-6AD0-4C7F5CDD7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E70F6A9-1F2C-B996-D2AA-A91C91158B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C6BB43E-7657-B36B-FF0A-F805A2FB9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A136-F775-4E4C-35DB-866AF036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3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Yellow">
    <p:bg>
      <p:bgPr>
        <a:blipFill dpi="0" rotWithShape="1">
          <a:blip r:embed="rId2" cstate="screen">
            <a:alphaModFix amt="69965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0329EC4-43A1-4C93-CC9C-F8056BDA6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11EE3C-D327-2D36-872A-6FFDFE49424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411FBA2-250A-1C91-4112-94C1448712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D923CE2-295F-167C-F03F-85610416A0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EE845F2-FF2D-A9D4-3ED4-93E968473C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C990BB7-CAE3-E4DB-4F60-3FD7EA815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C92E1EE-0986-AEDC-C202-DFA17E6186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24151-A80D-7D37-B014-1E2D90CE3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27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Blu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4F0EA2-EF9D-F005-352F-0ED7ED3B654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67088FD3-2668-7B24-DF83-94C7E0A31C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4507D10-D757-85E8-DCAB-5DE27031CB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AA83D-6834-E464-0BBA-BB0EAC8C2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17A9CF-DA6B-5003-7AB7-83F7002BC2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5887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F8B6BF6-2B20-BAE1-496B-4CE3AF22F7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DA06FF-3584-5C18-7680-957EB66DCC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576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8DBC1E-2F93-2120-01F2-76667F7A35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19B98AE-BA3F-CCAE-E04C-B8169D936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265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CB63D-4300-E62A-F48C-630CF6B954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490E080-95F7-C04E-1506-EAC0EB4C51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5983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FB48F-821A-CA54-A34E-E55E101C6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0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Orang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C107E3E2-7CA3-497F-C4E8-4ECE3460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568DA1-20C9-8598-44C7-76FE257E9D7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B5BDD1-EF18-E4A2-DE79-A8B3B7FCED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8F030FA-FAE8-B846-F0B1-F69F3B3AB7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69C5B20-B0D8-1392-83E8-B19EE7BA6B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50AA39-F87C-B61C-59F0-76575DE5CC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D84559-6512-8243-0E68-926840CCE5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CA98CFD-BEE6-B7D0-940B-408558AE3B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173B8F-4A38-6A7C-3840-1B6791B61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58A6A1-7C96-27AC-C908-3BA13CCF1F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0D1A29E-8F23-E9BF-AE02-BAA15FD20A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B928D05-8855-2639-E843-A1F7DC27F6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93BCC-9ABA-3DB6-4ED6-2BD13246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1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31C04-0A53-3A47-8287-081AE26B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5" name="Picture 14" descr="The Open University Logo">
            <a:extLst>
              <a:ext uri="{FF2B5EF4-FFF2-40B4-BE49-F238E27FC236}">
                <a16:creationId xmlns:a16="http://schemas.microsoft.com/office/drawing/2014/main" id="{95ADE654-C78D-7069-71BF-CB8E04298D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94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BD7FBF3-7226-2149-BBD3-098185173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AB76E-1BCE-CA53-ACE8-77F42754E1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C210018-BF10-8707-6A21-CCCE83C373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842125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5CC09-2BCF-3A4D-87E4-590716EC07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565" y="2856109"/>
            <a:ext cx="4687053" cy="322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consequat.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FCC4E-7800-CD8E-7918-FDBF10EDE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161B3BB-13A6-8F07-69F3-28C1C681F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C6AF3-6B1E-0375-7D2A-5FD1C92321F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1FEAA9C-D9C5-C7E7-E834-0245869B2C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7150EB-D92B-C450-9558-0D39CD35C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30393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- Tight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0957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24568D3-44DC-E35D-6A09-5B5154DCE05F}"/>
              </a:ext>
            </a:extLst>
          </p:cNvPr>
          <p:cNvSpPr/>
          <p:nvPr userDrawn="1"/>
        </p:nvSpPr>
        <p:spPr>
          <a:xfrm flipV="1">
            <a:off x="-5910" y="0"/>
            <a:ext cx="12197910" cy="823189"/>
          </a:xfrm>
          <a:prstGeom prst="round1Rect">
            <a:avLst>
              <a:gd name="adj" fmla="val 50000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E490143-9197-1E5C-A155-ABAF72B3B0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57315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Whit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331A0-8630-D550-918D-B67681D6E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BA357D1-B85B-5E43-48BE-75FF66F901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A75198C-6ADB-FB44-7D03-6F5213AC31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3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Blue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4C01CCF-0DB7-F246-ABF2-EC18516A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AE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41112C6-9F31-50D1-7D73-6298CB7F2E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32AB5CB-C8A8-C7B0-84CC-CEA164037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44462-549C-8EC7-19AB-A506B51C3E6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B2C4ECE-5A58-924D-D8E6-C4AE68AD8C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DC83B33-527D-290B-B1B2-1DEADA31AE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C71BB06-BC2B-503D-C100-C1D7CF606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5EE5AA7-CE9F-6795-3587-5FECAE5830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8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Green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D1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66FAE19-7B52-BB59-E57B-29D522C6B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77B454A-E504-0EE7-A8CA-E5D9EEC2F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228A78-C513-C604-6CB6-28BAE7604C7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EAD907-96B1-968B-D6C2-A05E0A48B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A310DCE-936B-7A91-931F-F8940F242D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C03919D-ED94-85DD-1324-53A7CAE381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87A5F3DD-B4AB-BD17-596F-E74A62BFB6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4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Pink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E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2A26A26-C4B5-4D8E-73A4-98181875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8328C9E-9DA1-DF63-59C8-5F540DB4B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1A6B9E-E779-E0D7-BC86-EA660E9840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6F34F4-9E99-01A0-2C06-1C0C5E776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7341710-98F6-F41B-8C50-352203DF2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C1EA7DC-B02A-FE29-687A-390579C75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412ECB0-A0F7-C3C3-CD7E-53BD501749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53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Yellow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F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E055DE8-0C87-1B8E-B033-C6AACEF7E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B175B1-4990-DB78-B09A-5CABDC6E09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357FA-846B-A0EC-644D-8C00E0D073E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1828A5-E0F9-F12F-D6E9-03BB177B08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9CF92BA-CA8F-0DC8-7240-3FE5CDE33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FC3A49A-8F27-4ABD-3E82-D19FBB8B20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1EF4921-C4EA-38D0-FDB1-827E4E6B7F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75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Blue"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A20ABB2-4946-8543-8051-832C526BDE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5F2301F-306F-F745-8E98-23873CA633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560DF7B-AF74-3B4B-9618-C8D97385E9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16DB742-7748-6B47-8825-E1F742F7A3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D9318EE-FBC8-5864-3CD0-AE0098E53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84F7B52-8D5A-AF1A-29EE-E205DB092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29F004-17E9-56AE-60BE-6AF7E9D4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A18CF2-7030-5F92-17DA-C816F4E6622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096BC-E124-A3C8-7101-B7F957B0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19E9F-F344-6302-5340-E96D54FF215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38D216E0-7352-C52F-6A35-B80CBA1849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226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Green">
    <p:bg>
      <p:bgPr>
        <a:blipFill dpi="0" rotWithShape="1">
          <a:blip r:embed="rId2" cstate="screen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2A4FC37-64F1-B22C-8E38-7A3C90DBF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BC2298-01AB-ED2E-6E05-CA32FACF9E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FAAEB2F-DEF2-71DD-AF98-C0A446D12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A9D7F9-BC14-C206-DFF8-5ABCD5E6E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2A8E84-605E-EB25-4A36-3D3984B92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C642D6-66F1-8A0A-CDDC-2EBC92AF86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09EE3C-F0CF-8B96-88AA-6DE36F7A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91E2F5-B870-1650-36DA-566F186BE6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714E0-498A-B29B-94FB-DA93A6A9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8BF09-B464-A1E1-02C2-01D09400BA7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1EB04BC9-BBC1-9452-43AC-4FD759F04F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1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pic>
        <p:nvPicPr>
          <p:cNvPr id="6" name="Picture 5" descr="The Open University Logo">
            <a:extLst>
              <a:ext uri="{FF2B5EF4-FFF2-40B4-BE49-F238E27FC236}">
                <a16:creationId xmlns:a16="http://schemas.microsoft.com/office/drawing/2014/main" id="{21830BFA-19EA-B404-F805-72BD114E6B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Pink">
    <p:bg>
      <p:bgPr>
        <a:blipFill dpi="0" rotWithShape="1">
          <a:blip r:embed="rId2" cstate="screen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DA1F39E-370E-9BF5-101D-A0A5D784F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B8AF0D-6CCE-C411-DB47-6E723C872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7B68DC7-43A5-C3AB-0F02-A24CE21AC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98BAA85-672C-2406-1402-92D7361EB7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14C635-6BF1-6FFE-A4DB-8BB78F696D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530D6A-EBB8-CD26-B104-C0F70BBC94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E24F392-DCB7-9BFE-802F-2C3A475EA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48C1F3A-E328-D7D8-0A81-F997F4F944D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771C0-93BA-5ADF-64A4-2A43F86D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DBA90-2059-F1EB-DC4D-1F490EC5C85F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DBE218AA-1FFB-BE5D-8642-2B04DCCE99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37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Yellow"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8EEEF07-1889-D507-89A8-BB2EE63E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BEC0FC6-0311-3559-C180-50FE399D9C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1F924AA-0E70-3369-B99A-AAFFD470F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87F5EB3-C62D-D57D-1AAE-737B9D43A0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FD2D1B6-81BB-517B-130B-5D9202C4FA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FA7EF7-2594-397E-B832-BCDBA1E052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2BD26A5-F2B2-8F17-EF04-893F385126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A620FFB-407F-A512-2C9D-569EEBC1E8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65C4A6-90EE-54F5-1CA2-BBB24F56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1F7FFA-E94E-A280-B1B5-ACAC603AC4B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E1AC07D-4E2F-CEA1-4D8E-FFA7745DD9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78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67C06D-0BA0-E66A-1254-70AFC1587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167" y="3124517"/>
            <a:ext cx="7500938" cy="60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Type your message here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98F1B169-2DA1-B49F-3EA1-DD312E568D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0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EA88F0E0-0334-005F-5AE6-97F8EFADF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299" y="2622093"/>
            <a:ext cx="6043402" cy="20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3B649-1EB8-9846-A24F-3002667E7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1118"/>
            <a:ext cx="4613762" cy="230688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BBE70E-03E7-644A-BA5E-E3A0B9131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1D217B3-A93E-1105-52D4-A2BC7A46BC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31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B25C514-5CFA-FD4E-BB21-038E4D8FF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36918"/>
            <a:ext cx="4613763" cy="2421083"/>
          </a:xfrm>
          <a:prstGeom prst="rect">
            <a:avLst/>
          </a:prstGeom>
        </p:spPr>
      </p:pic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2EF6-7A1A-948C-942C-0339E091A7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448C27-4172-973B-4F33-BCE2BB9A8F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72EBB80-A06E-419B-5D88-C52E35F084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591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BE89543-A931-7E7D-70F4-0895930BED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202B306-D134-FDA1-EFFA-1473A26ED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5486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09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E4D12D21-2F9E-2846-20E0-F0307CE082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3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15272609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C3DB8-28FE-CD4A-AC01-87EE1020C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7770"/>
            <a:ext cx="10492353" cy="176023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3F6853B-E929-F241-91D8-856D67E45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390F52-05CD-A068-38A6-49F5DCC4B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792215-3EBF-8AFE-D64C-230EB77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4032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E638D-6AD4-9B4C-B7A9-1F0500BFE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097770"/>
            <a:ext cx="4417181" cy="176023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58BB04F-25F0-024C-BD47-209C74A31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36C6B16-6B0D-9EC9-CB32-E93F0F2560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99C368-7E26-527C-B143-BDB1D5B48D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8873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4380854" cy="6858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06383-A6CB-5648-834D-B48F2370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61708" y="1715146"/>
            <a:ext cx="5145438" cy="1715146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33B3489-D726-D446-9A29-05672FA50E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A7E64E4-287C-1FCE-9776-59EE01B204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966699-83CA-1202-E4B3-09DCD56EA7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462953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4780-4959-E441-87C3-B265F63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00EC-F294-CD4B-BCBA-AF4A8BC2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D8D8-BEBD-1B42-B387-F27F84E3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0AAA8F9F-42A8-344E-BFDB-6B187AAC9728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0C4-4982-D141-B7F4-847D625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86B-A33C-FB46-96C5-A7D0198B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60BAE0D0-DB37-5740-9BD9-F5C7BF39F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9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92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3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923" r:id="rId5"/>
    <p:sldLayoutId id="214748393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919" r:id="rId2"/>
    <p:sldLayoutId id="2147483828" r:id="rId3"/>
    <p:sldLayoutId id="2147483829" r:id="rId4"/>
    <p:sldLayoutId id="2147483830" r:id="rId5"/>
    <p:sldLayoutId id="2147483831" r:id="rId6"/>
    <p:sldLayoutId id="2147483835" r:id="rId7"/>
    <p:sldLayoutId id="2147483836" r:id="rId8"/>
    <p:sldLayoutId id="2147483839" r:id="rId9"/>
    <p:sldLayoutId id="2147483935" r:id="rId10"/>
    <p:sldLayoutId id="2147483842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14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open.ac.uk/scholarship-and-innovation/esteem/projects/themes/supporting-students/what-known-about-how-write-online-exams-and-how-prepare-students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EE0AFA1-F0AA-ED9B-0FE9-574F57F2EAB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+mj-cs"/>
              </a:rPr>
              <a:t>Intro Slide Title 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8A0E77-2B57-4FEC-0AF7-242A4B2D83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206" y="559121"/>
            <a:ext cx="10808434" cy="1800200"/>
          </a:xfrm>
        </p:spPr>
        <p:txBody>
          <a:bodyPr/>
          <a:lstStyle/>
          <a:p>
            <a:r>
              <a:rPr lang="en-US" sz="5000" dirty="0"/>
              <a:t>Physics and </a:t>
            </a:r>
            <a:r>
              <a:rPr lang="en-US" sz="5000" dirty="0" err="1"/>
              <a:t>maths</a:t>
            </a:r>
            <a:r>
              <a:rPr lang="en-US" sz="5000" dirty="0"/>
              <a:t> online exams in HE  – A literature review</a:t>
            </a:r>
            <a:endParaRPr lang="en-GB" sz="5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50BB79-51B7-2BAD-B6F6-0D09DD0C73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The 12th </a:t>
            </a:r>
            <a:r>
              <a:rPr lang="en-US" dirty="0" err="1"/>
              <a:t>eSTEeM</a:t>
            </a:r>
            <a:r>
              <a:rPr lang="en-US" dirty="0"/>
              <a:t> Annual Conference: 19-20 April 2023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25D85C-5154-D2DD-1FEC-AA78356CE6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Martin Braun</a:t>
            </a:r>
            <a:endParaRPr lang="de-DE" dirty="0"/>
          </a:p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ABBB09-F912-DB24-0AE2-20F38FB071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School of Physical Sciences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69185B6-E2A1-5D6F-6DE0-0DC0B666FC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29 March 2023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C1CA758-813C-2AD6-448A-6CCD1088A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98" y="3446395"/>
            <a:ext cx="7230894" cy="219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091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loom's Taxonomy">
            <a:extLst>
              <a:ext uri="{FF2B5EF4-FFF2-40B4-BE49-F238E27FC236}">
                <a16:creationId xmlns:a16="http://schemas.microsoft.com/office/drawing/2014/main" id="{DCA95E88-2AAA-7C43-C3F0-D9AA85CE0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645" y="2447251"/>
            <a:ext cx="5789841" cy="339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EE540F-C764-1A6C-E04B-76574E8607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1105" y="1756180"/>
            <a:ext cx="10179513" cy="4775792"/>
          </a:xfrm>
        </p:spPr>
        <p:txBody>
          <a:bodyPr/>
          <a:lstStyle/>
          <a:p>
            <a:r>
              <a:rPr lang="en-GB" b="1" dirty="0"/>
              <a:t>Cheating will occur</a:t>
            </a:r>
          </a:p>
          <a:p>
            <a:r>
              <a:rPr lang="en-GB" b="1" dirty="0"/>
              <a:t>Needs: Motivation and opportunity</a:t>
            </a:r>
          </a:p>
          <a:p>
            <a:r>
              <a:rPr lang="en-GB" b="1" dirty="0"/>
              <a:t>Criminal offences in England: Provide or arrange for money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Spread assessment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Time limits: Shorter exams, more often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Exam questions: Don’t recycle, higher order thinking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Identity checks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Educate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C492A-5B8A-DF04-B727-D852E908C4B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Theme No 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C0B649-E66B-2740-754A-EF795444B95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/>
              <a:t>Cheating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E858151-C168-D7CB-A4A3-B84C1A50B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535" y="5892794"/>
            <a:ext cx="2854673" cy="86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he Open University Logo">
            <a:extLst>
              <a:ext uri="{FF2B5EF4-FFF2-40B4-BE49-F238E27FC236}">
                <a16:creationId xmlns:a16="http://schemas.microsoft.com/office/drawing/2014/main" id="{4BA54725-F1E6-71D9-07E2-CB18B6DF2EA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071" y="6034658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3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EE540F-C764-1A6C-E04B-76574E8607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1105" y="1756180"/>
            <a:ext cx="10179513" cy="4775792"/>
          </a:xfrm>
        </p:spPr>
        <p:txBody>
          <a:bodyPr/>
          <a:lstStyle/>
          <a:p>
            <a:r>
              <a:rPr lang="en-GB" sz="1800" b="1" dirty="0"/>
              <a:t>Student wellbeing </a:t>
            </a:r>
          </a:p>
          <a:p>
            <a:r>
              <a:rPr lang="en-GB" sz="1800" b="1" dirty="0"/>
              <a:t>Exam preparation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Exam preparation</a:t>
            </a:r>
          </a:p>
          <a:p>
            <a:pPr marL="1028700" lvl="1" indent="-342900"/>
            <a:r>
              <a:rPr lang="en-GB" sz="1600" dirty="0">
                <a:solidFill>
                  <a:schemeClr val="tx1"/>
                </a:solidFill>
              </a:rPr>
              <a:t>Know exam arrangement</a:t>
            </a:r>
          </a:p>
          <a:p>
            <a:pPr marL="1028700" lvl="1" indent="-342900"/>
            <a:r>
              <a:rPr lang="en-GB" sz="1600" dirty="0">
                <a:solidFill>
                  <a:schemeClr val="tx1"/>
                </a:solidFill>
              </a:rPr>
              <a:t>Organise revision</a:t>
            </a:r>
          </a:p>
          <a:p>
            <a:pPr marL="1028700" lvl="1" indent="-342900"/>
            <a:r>
              <a:rPr lang="en-GB" sz="1600" dirty="0">
                <a:solidFill>
                  <a:schemeClr val="tx1"/>
                </a:solidFill>
              </a:rPr>
              <a:t>Practice active revision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Exam taking</a:t>
            </a:r>
          </a:p>
          <a:p>
            <a:pPr marL="1028700" lvl="1" indent="-342900"/>
            <a:r>
              <a:rPr lang="en-GB" sz="1600" dirty="0">
                <a:solidFill>
                  <a:schemeClr val="tx1"/>
                </a:solidFill>
              </a:rPr>
              <a:t>Create exam conditions</a:t>
            </a:r>
          </a:p>
          <a:p>
            <a:pPr marL="1028700" lvl="1" indent="-342900"/>
            <a:r>
              <a:rPr lang="en-GB" sz="1600" dirty="0">
                <a:solidFill>
                  <a:schemeClr val="tx1"/>
                </a:solidFill>
              </a:rPr>
              <a:t>Eat before you begin</a:t>
            </a:r>
          </a:p>
          <a:p>
            <a:pPr marL="1028700" lvl="1" indent="-342900"/>
            <a:r>
              <a:rPr lang="en-GB" sz="1600" dirty="0">
                <a:solidFill>
                  <a:schemeClr val="tx1"/>
                </a:solidFill>
              </a:rPr>
              <a:t>Analyse exam</a:t>
            </a:r>
          </a:p>
          <a:p>
            <a:pPr marL="1028700" lvl="1" indent="-342900"/>
            <a:r>
              <a:rPr lang="en-GB" sz="1600" dirty="0">
                <a:solidFill>
                  <a:schemeClr val="tx1"/>
                </a:solidFill>
              </a:rPr>
              <a:t>Submit on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C492A-5B8A-DF04-B727-D852E908C4B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Theme No 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C0B649-E66B-2740-754A-EF795444B95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/>
              <a:t>Advice on students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62DFC6-946D-CD7A-FEC4-CAF85E7BB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453" y="1808569"/>
            <a:ext cx="3914845" cy="391484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0530BA1-4A8F-9ACA-F32D-F094748B2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535" y="5892794"/>
            <a:ext cx="2854673" cy="86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he Open University Logo">
            <a:extLst>
              <a:ext uri="{FF2B5EF4-FFF2-40B4-BE49-F238E27FC236}">
                <a16:creationId xmlns:a16="http://schemas.microsoft.com/office/drawing/2014/main" id="{59CF69D0-8126-E6AC-5C40-044F56A8A34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071" y="6034658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1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EE540F-C764-1A6C-E04B-76574E8607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1105" y="1756180"/>
            <a:ext cx="10179513" cy="47757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/>
              <a:t>Harom</a:t>
            </a:r>
            <a:r>
              <a:rPr lang="en-GB" sz="1800" dirty="0"/>
              <a:t> &amp; </a:t>
            </a:r>
            <a:r>
              <a:rPr lang="en-GB" sz="1800" dirty="0" err="1"/>
              <a:t>Lambrinos</a:t>
            </a:r>
            <a:r>
              <a:rPr lang="en-GB" sz="1800" dirty="0"/>
              <a:t> (2008) and </a:t>
            </a:r>
            <a:r>
              <a:rPr lang="en-GB" sz="1800" dirty="0" err="1"/>
              <a:t>Chible</a:t>
            </a:r>
            <a:r>
              <a:rPr lang="en-GB" sz="1800" dirty="0"/>
              <a:t> (2021): </a:t>
            </a:r>
            <a:r>
              <a:rPr lang="en-GB" sz="1800" b="1" dirty="0"/>
              <a:t>Relationship between predictors </a:t>
            </a:r>
            <a:r>
              <a:rPr lang="en-GB" sz="1800" dirty="0"/>
              <a:t>(e.g. engagement, continuous assessment, performance in previous modules) </a:t>
            </a:r>
            <a:r>
              <a:rPr lang="en-GB" sz="1800" b="1" dirty="0"/>
              <a:t>and exam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/>
              <a:t>Böhmer</a:t>
            </a:r>
            <a:r>
              <a:rPr lang="en-GB" sz="1800" dirty="0"/>
              <a:t> et al (2018) and Smith (2021)  (MCQ): </a:t>
            </a:r>
            <a:r>
              <a:rPr lang="en-GB" sz="1800" b="1" dirty="0"/>
              <a:t>Writing</a:t>
            </a:r>
            <a:r>
              <a:rPr lang="en-GB" sz="1800" dirty="0"/>
              <a:t> exam questions takes </a:t>
            </a:r>
            <a:r>
              <a:rPr lang="en-GB" sz="1800" b="1" dirty="0"/>
              <a:t>longer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UOBE </a:t>
            </a:r>
            <a:r>
              <a:rPr lang="en-GB" sz="1800" b="1" dirty="0"/>
              <a:t>struggled</a:t>
            </a:r>
            <a:r>
              <a:rPr lang="en-GB" sz="1800" dirty="0"/>
              <a:t> to be </a:t>
            </a:r>
            <a:r>
              <a:rPr lang="en-GB" sz="1800" b="1" dirty="0"/>
              <a:t>accepted</a:t>
            </a:r>
            <a:r>
              <a:rPr lang="en-GB" sz="1800" dirty="0"/>
              <a:t> (before Covid)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/>
              <a:t>Jungic</a:t>
            </a:r>
            <a:r>
              <a:rPr lang="en-GB" sz="1800" dirty="0"/>
              <a:t> (2021): UOBE – </a:t>
            </a:r>
            <a:r>
              <a:rPr lang="en-GB" sz="1800" b="1" dirty="0"/>
              <a:t>two</a:t>
            </a:r>
            <a:r>
              <a:rPr lang="en-GB" sz="1800" dirty="0"/>
              <a:t> main concerns: Student wellbeing &amp; protecting assessment integrity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C492A-5B8A-DF04-B727-D852E908C4B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Theme No 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C0B649-E66B-2740-754A-EF795444B95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/>
              <a:t>Case studies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8400812-8294-ABF6-69D4-DA8975992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535" y="5892794"/>
            <a:ext cx="2854673" cy="86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he Open University Logo">
            <a:extLst>
              <a:ext uri="{FF2B5EF4-FFF2-40B4-BE49-F238E27FC236}">
                <a16:creationId xmlns:a16="http://schemas.microsoft.com/office/drawing/2014/main" id="{0A7A01BF-DD2D-9206-FBD5-9F1A6D38C13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071" y="6034658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9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0132655-C66A-EEA7-055B-9D2CB6A156B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5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C071531-87F6-273F-5C52-7C9A7838E3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Summing up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3E3317-B6F3-BC58-352C-69A5C13065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134C06E-6BEF-4371-B702-2F6F98B2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CB3622-63DC-D8C9-3574-1C99844550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443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EE540F-C764-1A6C-E04B-76574E8607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1105" y="1756180"/>
            <a:ext cx="10179513" cy="42682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UOBE questions: May take longer, learning outcome, individualise, watermark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Appropriate time limits: Consider a set of smaller exams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Cheating will occur: Predictive models may help </a:t>
            </a:r>
            <a:r>
              <a:rPr lang="en-GB" dirty="0">
                <a:sym typeface="Wingdings" panose="05000000000000000000" pitchFamily="2" charset="2"/>
              </a:rPr>
              <a:t> </a:t>
            </a:r>
            <a:r>
              <a:rPr lang="en-GB" dirty="0" err="1">
                <a:sym typeface="Wingdings" panose="05000000000000000000" pitchFamily="2" charset="2"/>
              </a:rPr>
              <a:t>Vivas</a:t>
            </a:r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ym typeface="Wingdings" panose="05000000000000000000" pitchFamily="2" charset="2"/>
              </a:rPr>
              <a:t>Resources need to follow work: If less is invested in invigilation, more should be invested in exam design and cheating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 student advice for preparing and sitting exams a UOBE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C492A-5B8A-DF04-B727-D852E908C4B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C0B649-E66B-2740-754A-EF795444B95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10E8166-25D5-7295-610D-1748FEBA4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535" y="5892794"/>
            <a:ext cx="2854673" cy="86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he Open University Logo">
            <a:extLst>
              <a:ext uri="{FF2B5EF4-FFF2-40B4-BE49-F238E27FC236}">
                <a16:creationId xmlns:a16="http://schemas.microsoft.com/office/drawing/2014/main" id="{4D5F3217-238C-32F1-B4E0-CF13C6D4223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071" y="6034658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2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5B4D5-6A7C-8069-FC45-4054A74EA95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07AB84-E2B5-199B-111D-2F9F8EEF665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A9970E3-5F62-1191-FB89-3F5566445B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915" y="1669433"/>
            <a:ext cx="10766703" cy="3873528"/>
          </a:xfrm>
        </p:spPr>
        <p:txBody>
          <a:bodyPr>
            <a:normAutofit fontScale="92500"/>
          </a:bodyPr>
          <a:lstStyle/>
          <a:p>
            <a:r>
              <a:rPr lang="en-US" dirty="0"/>
              <a:t>BÖHMER, C., FELDMANN, N. &amp; IBSEN, M. E-exams in engineering education—online testing of engineering competencies: Experiences and lessons learned.  </a:t>
            </a:r>
            <a:r>
              <a:rPr lang="en-US" i="1" dirty="0"/>
              <a:t>2018 IEEE global engineering education conference (EDUCON)</a:t>
            </a:r>
            <a:r>
              <a:rPr lang="en-US" dirty="0"/>
              <a:t>, 2018. IEEE, 571-576</a:t>
            </a:r>
          </a:p>
          <a:p>
            <a:r>
              <a:rPr lang="en-GB" dirty="0"/>
              <a:t>BRAUN (2022) </a:t>
            </a:r>
            <a:r>
              <a:rPr lang="en-US" i="1" dirty="0"/>
              <a:t>What is known about how to write online exams and how to prepare students for them? </a:t>
            </a:r>
            <a:r>
              <a:rPr lang="en-US" dirty="0"/>
              <a:t>Available online: </a:t>
            </a:r>
            <a:r>
              <a:rPr lang="en-US" dirty="0">
                <a:hlinkClick r:id="rId2"/>
              </a:rPr>
              <a:t>https://www.open.ac.uk/scholarship-and-innovation/esteem/projects/themes/supporting-students/what-known-about-how-write-online-exams-and-how-prepare-students</a:t>
            </a:r>
            <a:endParaRPr lang="en-US" dirty="0"/>
          </a:p>
          <a:p>
            <a:r>
              <a:rPr lang="en-US" dirty="0"/>
              <a:t>CHIBLE, H. (2021) Proposed Method To Be Adopted For Online Exam Without Proctored Environment During Covid 19. </a:t>
            </a:r>
            <a:r>
              <a:rPr lang="en-US" i="1" dirty="0"/>
              <a:t>Int. J. Sci. Res. in Multidisciplinary Studies</a:t>
            </a:r>
            <a:r>
              <a:rPr lang="en-US" dirty="0"/>
              <a:t> Vol, 7.</a:t>
            </a:r>
          </a:p>
          <a:p>
            <a:r>
              <a:rPr lang="en-US" dirty="0"/>
              <a:t>HARMON, O. R. &amp; LAMBRINOS, J. (2008) Are online exams an invitation to cheat? </a:t>
            </a:r>
            <a:r>
              <a:rPr lang="en-US" i="1" dirty="0"/>
              <a:t>The Journal of Economic Education</a:t>
            </a:r>
            <a:r>
              <a:rPr lang="en-US" dirty="0"/>
              <a:t>, 39, 116-125.</a:t>
            </a:r>
          </a:p>
          <a:p>
            <a:r>
              <a:rPr lang="en-US" dirty="0"/>
              <a:t>JUNGIC, V. (2021) Making calculus relevant: final exam in the time of COVID-19. </a:t>
            </a:r>
            <a:r>
              <a:rPr lang="en-US" i="1" dirty="0"/>
              <a:t>International Journal of Mathematical Education in Science and Technology</a:t>
            </a:r>
            <a:r>
              <a:rPr lang="en-US" dirty="0"/>
              <a:t>, 52, 609-621.</a:t>
            </a:r>
          </a:p>
          <a:p>
            <a:r>
              <a:rPr lang="en-US" dirty="0"/>
              <a:t>SMITH, C. A. (2021) Development and integration of freely available technology into online stem courses to create a proctored environment during exams. </a:t>
            </a:r>
            <a:r>
              <a:rPr lang="en-US" i="1" dirty="0"/>
              <a:t>Journal of Higher Education Theory and Practice</a:t>
            </a:r>
            <a:r>
              <a:rPr lang="en-US" dirty="0"/>
              <a:t>, 21, 126-130.</a:t>
            </a:r>
          </a:p>
          <a:p>
            <a:endParaRPr lang="en-US" dirty="0"/>
          </a:p>
          <a:p>
            <a:endParaRPr lang="en-GB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2845A4-B105-EC39-D17C-4F9949C18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535" y="5892794"/>
            <a:ext cx="2854673" cy="86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113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86C0-E096-3423-EBBB-2AF0A64476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AF888-6AEC-BE02-D3D9-34B614D3DC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3914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06E5B-D0A2-FD17-12DB-3E8FFA263BF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31</a:t>
            </a:r>
          </a:p>
        </p:txBody>
      </p:sp>
    </p:spTree>
    <p:extLst>
      <p:ext uri="{BB962C8B-B14F-4D97-AF65-F5344CB8AC3E}">
        <p14:creationId xmlns:p14="http://schemas.microsoft.com/office/powerpoint/2010/main" val="2073721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B80F758-F957-74E4-22F2-B28C84C208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11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71059421-F4D7-DA88-C7A2-06AF63311C6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5" y="404664"/>
            <a:ext cx="10766703" cy="497161"/>
          </a:xfrm>
        </p:spPr>
        <p:txBody>
          <a:bodyPr/>
          <a:lstStyle/>
          <a:p>
            <a:r>
              <a:rPr lang="en-GB" sz="3600" dirty="0"/>
              <a:t>Disclaimer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750AB81-3AE6-D726-7518-A6AD52052F7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3915" y="912168"/>
            <a:ext cx="10766703" cy="289311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E93136C-151F-A314-2C46-85669441E0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1105" y="1676668"/>
            <a:ext cx="9591229" cy="471492"/>
          </a:xfrm>
        </p:spPr>
        <p:txBody>
          <a:bodyPr/>
          <a:lstStyle/>
          <a:p>
            <a:r>
              <a:rPr lang="en-GB" sz="2400" dirty="0"/>
              <a:t>This is not about </a:t>
            </a:r>
            <a:r>
              <a:rPr lang="en-GB" sz="2400" dirty="0" err="1"/>
              <a:t>ChatGPT</a:t>
            </a:r>
            <a:r>
              <a:rPr lang="en-GB" sz="2400" dirty="0"/>
              <a:t> …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1693CEA-7C71-D04A-6B97-252D3C191D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1105" y="2093471"/>
            <a:ext cx="9591229" cy="496800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4CBB934-145F-6CF3-5DC5-05E40AFB6C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2668674"/>
            <a:ext cx="9591229" cy="760325"/>
          </a:xfrm>
        </p:spPr>
        <p:txBody>
          <a:bodyPr/>
          <a:lstStyle/>
          <a:p>
            <a:r>
              <a:rPr lang="en-GB" sz="2400" dirty="0"/>
              <a:t>ICBE vs UOBE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897FE18-4BDA-849B-1879-F81612A7B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449" y="1101947"/>
            <a:ext cx="3797672" cy="379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&quot;Not Allowed&quot; Symbol 4">
            <a:extLst>
              <a:ext uri="{FF2B5EF4-FFF2-40B4-BE49-F238E27FC236}">
                <a16:creationId xmlns:a16="http://schemas.microsoft.com/office/drawing/2014/main" id="{D2E5EAB4-9A07-B0FA-BB7B-5522DA22A2AF}"/>
              </a:ext>
            </a:extLst>
          </p:cNvPr>
          <p:cNvSpPr/>
          <p:nvPr/>
        </p:nvSpPr>
        <p:spPr>
          <a:xfrm>
            <a:off x="5001432" y="295908"/>
            <a:ext cx="5590902" cy="5364480"/>
          </a:xfrm>
          <a:prstGeom prst="noSmoking">
            <a:avLst>
              <a:gd name="adj" fmla="val 13356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6ADA6C-0A34-1B26-0552-8B45618DE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535" y="5892794"/>
            <a:ext cx="2854673" cy="86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734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5F4280-FAC1-7B99-AB4B-5293520BC81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10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F782E3BF-EB61-9498-0B55-65FF04851BE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5" y="404664"/>
            <a:ext cx="10766703" cy="497161"/>
          </a:xfrm>
        </p:spPr>
        <p:txBody>
          <a:bodyPr/>
          <a:lstStyle/>
          <a:p>
            <a:r>
              <a:rPr lang="en-GB" sz="3600" dirty="0"/>
              <a:t>Motivation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F7ACD142-E5AE-B79D-61F4-8091FC49FD8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3915" y="912168"/>
            <a:ext cx="10766703" cy="289311"/>
          </a:xfrm>
        </p:spPr>
        <p:txBody>
          <a:bodyPr/>
          <a:lstStyle/>
          <a:p>
            <a:r>
              <a:rPr lang="en-GB" dirty="0"/>
              <a:t>Translation to online exam</a:t>
            </a:r>
          </a:p>
          <a:p>
            <a:endParaRPr lang="en-GB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3A14353-6FB4-9B83-0AED-52B71BF337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1524000"/>
            <a:ext cx="9591229" cy="4153989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Needed to </a:t>
            </a:r>
            <a:br>
              <a:rPr lang="en-GB" sz="2800" dirty="0"/>
            </a:br>
            <a:r>
              <a:rPr lang="en-GB" sz="2800" dirty="0"/>
              <a:t>write EM exam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Horror stories</a:t>
            </a:r>
          </a:p>
          <a:p>
            <a:endParaRPr lang="en-GB" dirty="0"/>
          </a:p>
          <a:p>
            <a:pPr lvl="1"/>
            <a:r>
              <a:rPr lang="en-GB" dirty="0">
                <a:solidFill>
                  <a:schemeClr val="tx1"/>
                </a:solidFill>
              </a:rPr>
              <a:t>MRP</a:t>
            </a:r>
          </a:p>
          <a:p>
            <a:pPr lvl="1"/>
            <a:endParaRPr lang="en-GB" dirty="0">
              <a:solidFill>
                <a:schemeClr val="tx1"/>
              </a:solidFill>
            </a:endParaRPr>
          </a:p>
          <a:p>
            <a:pPr lvl="1"/>
            <a:r>
              <a:rPr lang="en-GB" dirty="0">
                <a:solidFill>
                  <a:schemeClr val="tx1"/>
                </a:solidFill>
              </a:rPr>
              <a:t>Students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D12217-423F-831A-1221-25CE467B81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14" r="14953"/>
          <a:stretch/>
        </p:blipFill>
        <p:spPr>
          <a:xfrm>
            <a:off x="6301030" y="1874337"/>
            <a:ext cx="4036841" cy="39592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4055F2-EA0A-E9B0-F575-090820724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005" y="404664"/>
            <a:ext cx="4541248" cy="21448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AE2EC1-53CA-5706-32F9-B6B169FBD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535" y="5892794"/>
            <a:ext cx="2854673" cy="86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9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54483E-C6BD-2513-9D5E-BFF4FAC10C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Method</a:t>
            </a:r>
          </a:p>
          <a:p>
            <a:endParaRPr lang="en-GB" dirty="0"/>
          </a:p>
          <a:p>
            <a:r>
              <a:rPr lang="en-GB" dirty="0"/>
              <a:t>Theme No 1: Advise for exam setting</a:t>
            </a:r>
          </a:p>
          <a:p>
            <a:endParaRPr lang="en-GB" dirty="0"/>
          </a:p>
          <a:p>
            <a:r>
              <a:rPr lang="en-GB" dirty="0"/>
              <a:t>Theme No 2: Cheating</a:t>
            </a:r>
          </a:p>
          <a:p>
            <a:endParaRPr lang="en-GB" dirty="0"/>
          </a:p>
          <a:p>
            <a:r>
              <a:rPr lang="en-GB" dirty="0"/>
              <a:t>Theme No 3: Advice for students</a:t>
            </a:r>
          </a:p>
          <a:p>
            <a:endParaRPr lang="en-GB" dirty="0"/>
          </a:p>
          <a:p>
            <a:r>
              <a:rPr lang="en-GB" dirty="0"/>
              <a:t>Theme No 4: Case studies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2D788-F865-59BA-267B-D0F2BCA0207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D124DE-424E-1EC0-075E-2E583FE39C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4B97EC1-D825-99C7-2EAA-D39B61E15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535" y="5892794"/>
            <a:ext cx="2854673" cy="86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he Open University Logo">
            <a:extLst>
              <a:ext uri="{FF2B5EF4-FFF2-40B4-BE49-F238E27FC236}">
                <a16:creationId xmlns:a16="http://schemas.microsoft.com/office/drawing/2014/main" id="{6565823C-8481-476A-F344-D6E6B4ABEE2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071" y="6034658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26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9424F2A-3804-FA6B-BFD2-E30C1D3A444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42120B-7A11-9FBB-9201-8087371FA6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Method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17D1F39-7B90-5489-AB65-600E4AF137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771B116-A7D2-08C4-E243-B81918124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43FB805-1043-E0B7-4FE0-673C2D10A2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107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33E3A5-519F-D135-B6E0-9E514568F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1105" y="1756180"/>
            <a:ext cx="10179513" cy="42682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Tried review protocol </a:t>
            </a:r>
            <a:r>
              <a:rPr lang="en-GB" sz="2000" dirty="0">
                <a:latin typeface="+mn-lt"/>
                <a:sym typeface="Wingdings" panose="05000000000000000000" pitchFamily="2" charset="2"/>
              </a:rPr>
              <a:t> Needed to expand search terms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  <a:sym typeface="Wingdings" panose="05000000000000000000" pitchFamily="2" charset="2"/>
              </a:rPr>
              <a:t>Academic and grey literature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+mn-lt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sym typeface="Wingdings" panose="05000000000000000000" pitchFamily="2" charset="2"/>
              </a:rPr>
              <a:t>Google scholar: </a:t>
            </a:r>
          </a:p>
          <a:p>
            <a:pPr marL="971550" lvl="1" indent="-285750"/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allintitle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: (exam OR exams OR examination) (Engineering OR Science OR STEM) online: About 47 results (some papers may have been listed twice)</a:t>
            </a:r>
          </a:p>
          <a:p>
            <a:pPr marL="971550" lvl="1" indent="-285750"/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sym typeface="Wingdings" panose="05000000000000000000" pitchFamily="2" charset="2"/>
              </a:rPr>
              <a:t>Google:</a:t>
            </a:r>
            <a:endParaRPr lang="en-US" dirty="0">
              <a:latin typeface="+mn-lt"/>
              <a:sym typeface="Wingdings" panose="05000000000000000000" pitchFamily="2" charset="2"/>
            </a:endParaRPr>
          </a:p>
          <a:p>
            <a:pPr marL="971550" lvl="1" indent="-285750"/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allintitle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: Covid (exam OR exams OR examination)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site:ac.uk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: 142 results</a:t>
            </a:r>
          </a:p>
          <a:p>
            <a:pPr marL="971550" lvl="1" indent="-285750"/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allintitle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: Covid (exam OR exams OR examination) blog: 110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9080A8-61E2-BC6E-3D39-06E463D2AC7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Literature research method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C80F616-5047-7AE4-E98C-0F0389F7C8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9847FC1-BF81-878A-CFAF-CBEFBEE90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535" y="5892794"/>
            <a:ext cx="2854673" cy="86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166E5C3C-E00F-CB94-6146-D6D3E5DD8E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071" y="6034658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3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33E3A5-519F-D135-B6E0-9E514568F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1105" y="1756180"/>
            <a:ext cx="10179513" cy="42682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9080A8-61E2-BC6E-3D39-06E463D2AC7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Downloaded documents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C80F616-5047-7AE4-E98C-0F0389F7C8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F49BD02-1BBA-BF41-2B35-55E5AE80C9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391920"/>
              </p:ext>
            </p:extLst>
          </p:nvPr>
        </p:nvGraphicFramePr>
        <p:xfrm>
          <a:off x="413915" y="2356699"/>
          <a:ext cx="11190481" cy="3396007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240651">
                  <a:extLst>
                    <a:ext uri="{9D8B030D-6E8A-4147-A177-3AD203B41FA5}">
                      <a16:colId xmlns:a16="http://schemas.microsoft.com/office/drawing/2014/main" val="2922010124"/>
                    </a:ext>
                  </a:extLst>
                </a:gridCol>
                <a:gridCol w="2146529">
                  <a:extLst>
                    <a:ext uri="{9D8B030D-6E8A-4147-A177-3AD203B41FA5}">
                      <a16:colId xmlns:a16="http://schemas.microsoft.com/office/drawing/2014/main" val="3241423951"/>
                    </a:ext>
                  </a:extLst>
                </a:gridCol>
                <a:gridCol w="1803301">
                  <a:extLst>
                    <a:ext uri="{9D8B030D-6E8A-4147-A177-3AD203B41FA5}">
                      <a16:colId xmlns:a16="http://schemas.microsoft.com/office/drawing/2014/main" val="4100709630"/>
                    </a:ext>
                  </a:extLst>
                </a:gridCol>
              </a:tblGrid>
              <a:tr h="631597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Category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Academic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Grey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8888609"/>
                  </a:ext>
                </a:extLst>
              </a:tr>
              <a:tr h="921470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Advice for examiners on online exams and alternatives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2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7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7590744"/>
                  </a:ext>
                </a:extLst>
              </a:tr>
              <a:tr h="460735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Cheating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6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5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0710196"/>
                  </a:ext>
                </a:extLst>
              </a:tr>
              <a:tr h="921470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Advice on student wellbeing and exam preparation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7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5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8819079"/>
                  </a:ext>
                </a:extLst>
              </a:tr>
              <a:tr h="460735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Case studies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13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0007315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96028E7D-0486-FF8B-7658-A590FF370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535" y="5892794"/>
            <a:ext cx="2854673" cy="86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he Open University Logo">
            <a:extLst>
              <a:ext uri="{FF2B5EF4-FFF2-40B4-BE49-F238E27FC236}">
                <a16:creationId xmlns:a16="http://schemas.microsoft.com/office/drawing/2014/main" id="{693475BD-DC64-505B-014C-EF1209366EE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071" y="6034658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99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0926155-1752-863B-1BF2-4529518150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5C796E-D56F-8A58-4399-0EAFA7716F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Themes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434F24-7D18-922B-723E-ADD2C4C4E3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C30CD3-379A-EB62-BD16-23BA5C48F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4B80EF0-EF7E-A74B-58DF-BEB156C51C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096965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EE540F-C764-1A6C-E04B-76574E8607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1" dirty="0"/>
              <a:t>ICBE</a:t>
            </a:r>
          </a:p>
          <a:p>
            <a:r>
              <a:rPr lang="en-GB" b="1" dirty="0"/>
              <a:t>Advantages: Less cheating, fair, accepted</a:t>
            </a:r>
          </a:p>
          <a:p>
            <a:r>
              <a:rPr lang="en-GB" b="1" dirty="0"/>
              <a:t>Drawbacks: Lower order thinking skills, all learning outcomes, snapshot 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Question design: Learning outcome, include higher order thinking skills, student specific/randomise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Appropriate time limits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Misconduct: Watermark, handwriting, virtual </a:t>
            </a:r>
            <a:r>
              <a:rPr lang="en-GB" dirty="0" err="1"/>
              <a:t>vivas</a:t>
            </a:r>
            <a:r>
              <a:rPr lang="en-GB" dirty="0"/>
              <a:t>, hire virtual invigilation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Student: Exam preparation needed, memorize material, encourage practicing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Stress test exam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Virtual invigilator in supportive role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C492A-5B8A-DF04-B727-D852E908C4B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Theme No 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C0B649-E66B-2740-754A-EF795444B95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/>
              <a:t>Advice for examiners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815C5B1-ED98-1D06-0BF1-4E86EB627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535" y="5892794"/>
            <a:ext cx="2854673" cy="86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he Open University Logo">
            <a:extLst>
              <a:ext uri="{FF2B5EF4-FFF2-40B4-BE49-F238E27FC236}">
                <a16:creationId xmlns:a16="http://schemas.microsoft.com/office/drawing/2014/main" id="{A6E8E8DB-B09B-B1C9-3609-993281ADA65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071" y="6034658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2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7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94E85A0E-8E0A-45F9-81BA-B6ED124559CC}"/>
    </a:ext>
  </a:extLst>
</a:theme>
</file>

<file path=ppt/theme/theme2.xml><?xml version="1.0" encoding="utf-8"?>
<a:theme xmlns:a="http://schemas.openxmlformats.org/drawingml/2006/main" name="Contents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4BB12A69-2195-4393-8DC0-EB9EE8397D91}"/>
    </a:ext>
  </a:extLst>
</a:theme>
</file>

<file path=ppt/theme/theme3.xml><?xml version="1.0" encoding="utf-8"?>
<a:theme xmlns:a="http://schemas.openxmlformats.org/drawingml/2006/main" name="Chapter Headings / Divid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E6697964-0098-45A5-A68F-45809E852513}"/>
    </a:ext>
  </a:extLst>
</a:theme>
</file>

<file path=ppt/theme/theme4.xml><?xml version="1.0" encoding="utf-8"?>
<a:theme xmlns:a="http://schemas.openxmlformats.org/drawingml/2006/main" name="Slide Options">
  <a:themeElements>
    <a:clrScheme name="Custom 1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FF8A77"/>
      </a:accent3>
      <a:accent4>
        <a:srgbClr val="7DFFD3"/>
      </a:accent4>
      <a:accent5>
        <a:srgbClr val="FFB3FF"/>
      </a:accent5>
      <a:accent6>
        <a:srgbClr val="FFF388"/>
      </a:accent6>
      <a:hlink>
        <a:srgbClr val="1C46C0"/>
      </a:hlink>
      <a:folHlink>
        <a:srgbClr val="FF8A77"/>
      </a:folHlink>
    </a:clrScheme>
    <a:fontScheme name="Custom 2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BF0D45D2-C1FF-4D88-9D45-1B3B67EB2D7C}"/>
    </a:ext>
  </a:extLst>
</a:theme>
</file>

<file path=ppt/theme/theme5.xml><?xml version="1.0" encoding="utf-8"?>
<a:theme xmlns:a="http://schemas.openxmlformats.org/drawingml/2006/main" name="End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CB3D32D0-10AB-4988-B46F-32A3F4ABFA9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476828-269d-41e7-8c7f-463a607b843c" xsi:nil="true"/>
    <lcf76f155ced4ddcb4097134ff3c332f xmlns="4ed73a0e-c0f4-4682-9833-b80ae4bd077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E7A8613C21C848AD2F91B91A9AAB64" ma:contentTypeVersion="20" ma:contentTypeDescription="Create a new document." ma:contentTypeScope="" ma:versionID="c1d9353f12382b36ac3f9f5b2f1dd716">
  <xsd:schema xmlns:xsd="http://www.w3.org/2001/XMLSchema" xmlns:xs="http://www.w3.org/2001/XMLSchema" xmlns:p="http://schemas.microsoft.com/office/2006/metadata/properties" xmlns:ns2="4ed73a0e-c0f4-4682-9833-b80ae4bd0773" xmlns:ns3="23060362-3cc1-48ff-8e33-88570e39b161" xmlns:ns4="e4476828-269d-41e7-8c7f-463a607b843c" targetNamespace="http://schemas.microsoft.com/office/2006/metadata/properties" ma:root="true" ma:fieldsID="c254bfd5ec353ffdfb8a6f8fbb6c5717" ns2:_="" ns3:_="" ns4:_="">
    <xsd:import namespace="4ed73a0e-c0f4-4682-9833-b80ae4bd0773"/>
    <xsd:import namespace="23060362-3cc1-48ff-8e33-88570e39b161"/>
    <xsd:import namespace="e4476828-269d-41e7-8c7f-463a607b84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4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73a0e-c0f4-4682-9833-b80ae4bd07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fb35f09-1364-44fa-bda6-079b81d03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60362-3cc1-48ff-8e33-88570e39b16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76828-269d-41e7-8c7f-463a607b843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206e9e1-5a8f-47ca-9c1f-db2539ee6553}" ma:internalName="TaxCatchAll" ma:showField="CatchAllData" ma:web="23060362-3cc1-48ff-8e33-88570e39b1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1F123D-72E4-47AA-AF87-050EE8541186}">
  <ds:schemaRefs>
    <ds:schemaRef ds:uri="4ed73a0e-c0f4-4682-9833-b80ae4bd0773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e4476828-269d-41e7-8c7f-463a607b843c"/>
    <ds:schemaRef ds:uri="23060362-3cc1-48ff-8e33-88570e39b16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66CD3E3-2AD4-4BFA-B062-CD9F3FC377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DD03CB-2A88-4644-BBA9-D7ABCC1D4135}">
  <ds:schemaRefs>
    <ds:schemaRef ds:uri="23060362-3cc1-48ff-8e33-88570e39b161"/>
    <ds:schemaRef ds:uri="4ed73a0e-c0f4-4682-9833-b80ae4bd0773"/>
    <ds:schemaRef ds:uri="e4476828-269d-41e7-8c7f-463a607b84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776</Words>
  <Application>Microsoft Office PowerPoint</Application>
  <PresentationFormat>Widescreen</PresentationFormat>
  <Paragraphs>149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Poppins</vt:lpstr>
      <vt:lpstr>Poppins SemiBold</vt:lpstr>
      <vt:lpstr>Covers</vt:lpstr>
      <vt:lpstr>Contents Slides</vt:lpstr>
      <vt:lpstr>Chapter Headings / Dividers</vt:lpstr>
      <vt:lpstr>Slide Options</vt:lpstr>
      <vt:lpstr>End Slides</vt:lpstr>
      <vt:lpstr>Intro Slide Title 3</vt:lpstr>
      <vt:lpstr>Slide Title 11</vt:lpstr>
      <vt:lpstr>Slide Title 10</vt:lpstr>
      <vt:lpstr>PowerPoint Presentation</vt:lpstr>
      <vt:lpstr>Slide Title 2</vt:lpstr>
      <vt:lpstr>PowerPoint Presentation</vt:lpstr>
      <vt:lpstr>PowerPoint Presentation</vt:lpstr>
      <vt:lpstr>Slide Title 3</vt:lpstr>
      <vt:lpstr>PowerPoint Presentation</vt:lpstr>
      <vt:lpstr>PowerPoint Presentation</vt:lpstr>
      <vt:lpstr>PowerPoint Presentation</vt:lpstr>
      <vt:lpstr>PowerPoint Presentation</vt:lpstr>
      <vt:lpstr>Slide Title 5</vt:lpstr>
      <vt:lpstr>PowerPoint Presentation</vt:lpstr>
      <vt:lpstr>PowerPoint Presentation</vt:lpstr>
      <vt:lpstr>Slide Title 30</vt:lpstr>
      <vt:lpstr>Slide Title 31</vt:lpstr>
    </vt:vector>
  </TitlesOfParts>
  <Manager/>
  <Company>The Open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 Master PowerPoint Template</dc:title>
  <dc:subject>OU Master PowerPoint Template with accessibility guidance and best practice tips</dc:subject>
  <dc:creator>brand-enquiries@open.ac.uk</dc:creator>
  <cp:keywords>OU Master PowerPoint Template</cp:keywords>
  <dc:description/>
  <cp:lastModifiedBy>Rachel.Redford</cp:lastModifiedBy>
  <cp:revision>62</cp:revision>
  <dcterms:created xsi:type="dcterms:W3CDTF">2022-10-21T14:33:01Z</dcterms:created>
  <dcterms:modified xsi:type="dcterms:W3CDTF">2023-04-18T10:07:18Z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0x01010003E7A8613C21C848AD2F91B91A9AAB64</vt:lpwstr>
  </property>
  <property fmtid="{D5CDD505-2E9C-101B-9397-08002B2CF9AE}" pid="3" name="MediaServiceImageTags">
    <vt:lpwstr/>
  </property>
</Properties>
</file>