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19"/>
  </p:notesMasterIdLst>
  <p:handoutMasterIdLst>
    <p:handoutMasterId r:id="rId20"/>
  </p:handoutMasterIdLst>
  <p:sldIdLst>
    <p:sldId id="257" r:id="rId9"/>
    <p:sldId id="263" r:id="rId10"/>
    <p:sldId id="361" r:id="rId11"/>
    <p:sldId id="368" r:id="rId12"/>
    <p:sldId id="366" r:id="rId13"/>
    <p:sldId id="364" r:id="rId14"/>
    <p:sldId id="363" r:id="rId15"/>
    <p:sldId id="367" r:id="rId16"/>
    <p:sldId id="362"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84054" autoAdjust="0"/>
  </p:normalViewPr>
  <p:slideViewPr>
    <p:cSldViewPr snapToGrid="0">
      <p:cViewPr varScale="1">
        <p:scale>
          <a:sx n="51" d="100"/>
          <a:sy n="51" d="100"/>
        </p:scale>
        <p:origin x="604" y="48"/>
      </p:cViewPr>
      <p:guideLst>
        <p:guide orient="horz" pos="2160"/>
        <p:guide pos="318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13/04/2023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143961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209018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333552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Title was key – popular sessions were those on ‘Penguins, parasites and poo’, and ‘How a grizzly bear turned me into a biologist’, and ‘A career in bioinformatics’. </a:t>
            </a:r>
          </a:p>
          <a:p>
            <a:pPr marL="171450" indent="-171450">
              <a:buFont typeface="Arial" panose="020B0604020202020204" pitchFamily="34" charset="0"/>
              <a:buChar char="•"/>
            </a:pPr>
            <a:r>
              <a:rPr lang="en-US" dirty="0"/>
              <a:t>In contrast, not many students knew what a ‘scientific spin-out company’ was – this was less well attended.</a:t>
            </a:r>
          </a:p>
          <a:p>
            <a:pPr marL="171450" indent="-171450">
              <a:buFont typeface="Arial" panose="020B0604020202020204" pitchFamily="34" charset="0"/>
              <a:buChar char="•"/>
            </a:pPr>
            <a:r>
              <a:rPr lang="en-US" dirty="0"/>
              <a:t>Finding and reading scientific literature – it was suggested that all Level 3 students should watch the recording of this session!</a:t>
            </a:r>
          </a:p>
          <a:p>
            <a:pPr marL="171450" indent="-171450">
              <a:buFont typeface="Arial" panose="020B0604020202020204" pitchFamily="34" charset="0"/>
              <a:buChar char="•"/>
            </a:pPr>
            <a:r>
              <a:rPr lang="en-US" dirty="0"/>
              <a:t>Some sessions (foodborne pathogens, microbiology of fermented food, sexual health) were on topics of interest without so much particular emphasis on skills.</a:t>
            </a:r>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122899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Roseanne’s session on communication was excellent. Lots of enthusiastic participation throughout - one of the students cheekily suggested at the end that some tutors  would benefit from watching the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Bioinformatics was particular interest to several OU students who discovered it was possible to pursue a career in </a:t>
            </a:r>
            <a:r>
              <a:rPr lang="en-GB" sz="1800">
                <a:effectLst/>
                <a:latin typeface="Calibri" panose="020F0502020204030204" pitchFamily="34" charset="0"/>
                <a:ea typeface="Calibri" panose="020F0502020204030204" pitchFamily="34" charset="0"/>
                <a:cs typeface="Times New Roman" panose="02020603050405020304" pitchFamily="18" charset="0"/>
              </a:rPr>
              <a:t>biology whilst working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flexibly from home – fitting work around families and other commitments in the same way they’ve done whilst studying with OU. </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Were just a few of the comments – there were many others along similar lines.</a:t>
            </a:r>
          </a:p>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427050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successful in its aim to help students understand/appreciate the skills they are learning, and also in building a feeling of community among our biology students.</a:t>
            </a:r>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147825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participants had heard about the </a:t>
            </a:r>
            <a:r>
              <a:rPr lang="en-US" dirty="0" err="1"/>
              <a:t>programme</a:t>
            </a:r>
            <a:r>
              <a:rPr lang="en-US" dirty="0"/>
              <a:t> from the CAMEL email they received.  Some also from a module forum or module website.</a:t>
            </a:r>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362177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4248107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4/13/2023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4.GIF"/><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6C1387-B553-E425-AB80-D79F3959E8B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2</a:t>
            </a:r>
          </a:p>
        </p:txBody>
      </p:sp>
      <p:sp>
        <p:nvSpPr>
          <p:cNvPr id="13" name="Text Placeholder 12">
            <a:extLst>
              <a:ext uri="{FF2B5EF4-FFF2-40B4-BE49-F238E27FC236}">
                <a16:creationId xmlns:a16="http://schemas.microsoft.com/office/drawing/2014/main" id="{0D789673-899B-9530-E06E-2CBEAAC5BBD3}"/>
              </a:ext>
            </a:extLst>
          </p:cNvPr>
          <p:cNvSpPr>
            <a:spLocks noGrp="1"/>
          </p:cNvSpPr>
          <p:nvPr>
            <p:ph type="body" sz="quarter" idx="11"/>
          </p:nvPr>
        </p:nvSpPr>
        <p:spPr>
          <a:xfrm>
            <a:off x="408207" y="559120"/>
            <a:ext cx="11273510" cy="2100295"/>
          </a:xfrm>
        </p:spPr>
        <p:txBody>
          <a:bodyPr/>
          <a:lstStyle/>
          <a:p>
            <a:r>
              <a:rPr lang="en-GB" sz="4000" dirty="0"/>
              <a:t>Evaluation of a programme of employability-focussed workshops run in summer 2022 for biology students</a:t>
            </a:r>
          </a:p>
        </p:txBody>
      </p:sp>
      <p:sp>
        <p:nvSpPr>
          <p:cNvPr id="14" name="Text Placeholder 13">
            <a:extLst>
              <a:ext uri="{FF2B5EF4-FFF2-40B4-BE49-F238E27FC236}">
                <a16:creationId xmlns:a16="http://schemas.microsoft.com/office/drawing/2014/main" id="{D8CD1315-511B-208A-9EE2-C5935CBD0492}"/>
              </a:ext>
            </a:extLst>
          </p:cNvPr>
          <p:cNvSpPr>
            <a:spLocks noGrp="1"/>
          </p:cNvSpPr>
          <p:nvPr>
            <p:ph type="body" sz="quarter" idx="12"/>
          </p:nvPr>
        </p:nvSpPr>
        <p:spPr>
          <a:xfrm>
            <a:off x="408207" y="2431330"/>
            <a:ext cx="10266641" cy="1305402"/>
          </a:xfrm>
        </p:spPr>
        <p:txBody>
          <a:bodyPr/>
          <a:lstStyle/>
          <a:p>
            <a:r>
              <a:rPr lang="en-GB" dirty="0" err="1"/>
              <a:t>eSTEeM</a:t>
            </a:r>
            <a:r>
              <a:rPr lang="en-GB" dirty="0"/>
              <a:t> conference</a:t>
            </a:r>
          </a:p>
          <a:p>
            <a:r>
              <a:rPr lang="en-GB" dirty="0"/>
              <a:t>19-20</a:t>
            </a:r>
            <a:r>
              <a:rPr lang="en-GB" baseline="30000" dirty="0"/>
              <a:t>th</a:t>
            </a:r>
            <a:r>
              <a:rPr lang="en-GB" dirty="0"/>
              <a:t> April 2023</a:t>
            </a:r>
          </a:p>
        </p:txBody>
      </p:sp>
      <p:sp>
        <p:nvSpPr>
          <p:cNvPr id="15" name="Text Placeholder 14">
            <a:extLst>
              <a:ext uri="{FF2B5EF4-FFF2-40B4-BE49-F238E27FC236}">
                <a16:creationId xmlns:a16="http://schemas.microsoft.com/office/drawing/2014/main" id="{B9CB7B41-81B8-6BFF-0525-1938D1A1CE42}"/>
              </a:ext>
            </a:extLst>
          </p:cNvPr>
          <p:cNvSpPr>
            <a:spLocks noGrp="1"/>
          </p:cNvSpPr>
          <p:nvPr>
            <p:ph type="body" sz="quarter" idx="13"/>
          </p:nvPr>
        </p:nvSpPr>
        <p:spPr/>
        <p:txBody>
          <a:bodyPr/>
          <a:lstStyle/>
          <a:p>
            <a:r>
              <a:rPr lang="en-GB" dirty="0"/>
              <a:t>Janet Haresnape</a:t>
            </a:r>
          </a:p>
        </p:txBody>
      </p:sp>
      <p:sp>
        <p:nvSpPr>
          <p:cNvPr id="16" name="Text Placeholder 15">
            <a:extLst>
              <a:ext uri="{FF2B5EF4-FFF2-40B4-BE49-F238E27FC236}">
                <a16:creationId xmlns:a16="http://schemas.microsoft.com/office/drawing/2014/main" id="{1B9BFCD4-E09E-2A27-E5D0-B1F353A01007}"/>
              </a:ext>
            </a:extLst>
          </p:cNvPr>
          <p:cNvSpPr>
            <a:spLocks noGrp="1"/>
          </p:cNvSpPr>
          <p:nvPr>
            <p:ph type="body" sz="quarter" idx="14"/>
          </p:nvPr>
        </p:nvSpPr>
        <p:spPr>
          <a:xfrm>
            <a:off x="408208" y="4198584"/>
            <a:ext cx="7369836" cy="347039"/>
          </a:xfrm>
        </p:spPr>
        <p:txBody>
          <a:bodyPr/>
          <a:lstStyle/>
          <a:p>
            <a:r>
              <a:rPr lang="en-GB" dirty="0"/>
              <a:t>School of Life, Health and Chemical Sciences, LHCS Employability Lead</a:t>
            </a:r>
          </a:p>
        </p:txBody>
      </p:sp>
      <p:sp>
        <p:nvSpPr>
          <p:cNvPr id="2" name="Text Placeholder 14">
            <a:extLst>
              <a:ext uri="{FF2B5EF4-FFF2-40B4-BE49-F238E27FC236}">
                <a16:creationId xmlns:a16="http://schemas.microsoft.com/office/drawing/2014/main" id="{A23F80BA-CC3C-38A0-414A-40AF143CA790}"/>
              </a:ext>
            </a:extLst>
          </p:cNvPr>
          <p:cNvSpPr txBox="1">
            <a:spLocks/>
          </p:cNvSpPr>
          <p:nvPr/>
        </p:nvSpPr>
        <p:spPr>
          <a:xfrm>
            <a:off x="408208" y="4755695"/>
            <a:ext cx="5557584" cy="34703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600" b="1"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Ruth Gilbert</a:t>
            </a:r>
          </a:p>
        </p:txBody>
      </p:sp>
      <p:sp>
        <p:nvSpPr>
          <p:cNvPr id="5" name="Text Placeholder 15">
            <a:extLst>
              <a:ext uri="{FF2B5EF4-FFF2-40B4-BE49-F238E27FC236}">
                <a16:creationId xmlns:a16="http://schemas.microsoft.com/office/drawing/2014/main" id="{387B40B6-F78A-C70B-1FE3-FD6D233B3F7E}"/>
              </a:ext>
            </a:extLst>
          </p:cNvPr>
          <p:cNvSpPr txBox="1">
            <a:spLocks/>
          </p:cNvSpPr>
          <p:nvPr/>
        </p:nvSpPr>
        <p:spPr>
          <a:xfrm>
            <a:off x="408208" y="5102734"/>
            <a:ext cx="2402725" cy="34703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600" b="0"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LHCS AL</a:t>
            </a:r>
          </a:p>
        </p:txBody>
      </p:sp>
      <p:pic>
        <p:nvPicPr>
          <p:cNvPr id="3" name="Picture 2" descr="Icon&#10;&#10;Description automatically generated">
            <a:extLst>
              <a:ext uri="{FF2B5EF4-FFF2-40B4-BE49-F238E27FC236}">
                <a16:creationId xmlns:a16="http://schemas.microsoft.com/office/drawing/2014/main" id="{2628D1BA-8C20-2132-0FCC-F7931DDAD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732" y="2515122"/>
            <a:ext cx="1189230" cy="1189230"/>
          </a:xfrm>
          <a:prstGeom prst="rect">
            <a:avLst/>
          </a:prstGeom>
        </p:spPr>
      </p:pic>
    </p:spTree>
    <p:extLst>
      <p:ext uri="{BB962C8B-B14F-4D97-AF65-F5344CB8AC3E}">
        <p14:creationId xmlns:p14="http://schemas.microsoft.com/office/powerpoint/2010/main" val="223522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5" name="Text Placeholder 4">
            <a:extLst>
              <a:ext uri="{FF2B5EF4-FFF2-40B4-BE49-F238E27FC236}">
                <a16:creationId xmlns:a16="http://schemas.microsoft.com/office/drawing/2014/main" id="{18DC937D-DA67-8119-8F63-20BA756B661E}"/>
              </a:ext>
            </a:extLst>
          </p:cNvPr>
          <p:cNvSpPr>
            <a:spLocks noGrp="1"/>
          </p:cNvSpPr>
          <p:nvPr>
            <p:ph type="body" sz="quarter" idx="10"/>
          </p:nvPr>
        </p:nvSpPr>
        <p:spPr>
          <a:xfrm>
            <a:off x="661900" y="2375217"/>
            <a:ext cx="10260100" cy="608965"/>
          </a:xfrm>
        </p:spPr>
        <p:txBody>
          <a:bodyPr/>
          <a:lstStyle/>
          <a:p>
            <a:r>
              <a:rPr lang="en-GB" dirty="0"/>
              <a:t>Thank you – any questions?</a:t>
            </a:r>
          </a:p>
        </p:txBody>
      </p:sp>
      <p:sp>
        <p:nvSpPr>
          <p:cNvPr id="3" name="TextBox 2">
            <a:extLst>
              <a:ext uri="{FF2B5EF4-FFF2-40B4-BE49-F238E27FC236}">
                <a16:creationId xmlns:a16="http://schemas.microsoft.com/office/drawing/2014/main" id="{BAD7D772-5C89-7BFE-A0A0-D1D3EA98B190}"/>
              </a:ext>
            </a:extLst>
          </p:cNvPr>
          <p:cNvSpPr txBox="1"/>
          <p:nvPr/>
        </p:nvSpPr>
        <p:spPr>
          <a:xfrm>
            <a:off x="469900" y="4597400"/>
            <a:ext cx="8255000" cy="646331"/>
          </a:xfrm>
          <a:prstGeom prst="rect">
            <a:avLst/>
          </a:prstGeom>
          <a:noFill/>
        </p:spPr>
        <p:txBody>
          <a:bodyPr wrap="square" rtlCol="0">
            <a:spAutoFit/>
          </a:bodyPr>
          <a:lstStyle/>
          <a:p>
            <a:r>
              <a:rPr lang="en-GB" dirty="0">
                <a:solidFill>
                  <a:schemeClr val="bg1"/>
                </a:solidFill>
              </a:rPr>
              <a:t>We would like to thank all the ALs and others who contributed sessions to this programme, and </a:t>
            </a:r>
            <a:r>
              <a:rPr lang="en-GB" dirty="0" err="1">
                <a:solidFill>
                  <a:schemeClr val="bg1"/>
                </a:solidFill>
              </a:rPr>
              <a:t>eSTEeM</a:t>
            </a:r>
            <a:r>
              <a:rPr lang="en-GB" dirty="0">
                <a:solidFill>
                  <a:schemeClr val="bg1"/>
                </a:solidFill>
              </a:rPr>
              <a:t> colleagues for their support.</a:t>
            </a:r>
          </a:p>
        </p:txBody>
      </p:sp>
      <p:pic>
        <p:nvPicPr>
          <p:cNvPr id="4" name="Picture 3" descr="Icon&#10;&#10;Description automatically generated">
            <a:extLst>
              <a:ext uri="{FF2B5EF4-FFF2-40B4-BE49-F238E27FC236}">
                <a16:creationId xmlns:a16="http://schemas.microsoft.com/office/drawing/2014/main" id="{9F5434C4-99A4-6C59-A25D-1A5D6861F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502" y="4597400"/>
            <a:ext cx="1189230" cy="1189230"/>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Employability-focussed workshops for biology students – a pilot in summer 2022</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a:xfrm>
            <a:off x="575073" y="1525090"/>
            <a:ext cx="9591229" cy="289311"/>
          </a:xfrm>
        </p:spPr>
        <p:txBody>
          <a:bodyPr/>
          <a:lstStyle/>
          <a:p>
            <a:r>
              <a:rPr lang="en-GB" dirty="0">
                <a:solidFill>
                  <a:srgbClr val="002060"/>
                </a:solidFill>
              </a:rPr>
              <a:t>Why did we decide to run these?</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575073" y="2203781"/>
            <a:ext cx="9591229" cy="4223867"/>
          </a:xfrm>
        </p:spPr>
        <p:txBody>
          <a:bodyPr/>
          <a:lstStyle/>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A previous </a:t>
            </a:r>
            <a:r>
              <a:rPr lang="en-GB" sz="1600" dirty="0" err="1">
                <a:solidFill>
                  <a:srgbClr val="002060"/>
                </a:solidFill>
                <a:ea typeface="Calibri" panose="020F0502020204030204" pitchFamily="34" charset="0"/>
              </a:rPr>
              <a:t>eSTEeM</a:t>
            </a:r>
            <a:r>
              <a:rPr lang="en-GB" sz="1600" dirty="0">
                <a:solidFill>
                  <a:srgbClr val="002060"/>
                </a:solidFill>
                <a:ea typeface="Calibri" panose="020F0502020204030204" pitchFamily="34" charset="0"/>
              </a:rPr>
              <a:t> project on practical skills progression and employability (Haresnape, 2022) revealed that many students don’t realise:</a:t>
            </a:r>
          </a:p>
          <a:p>
            <a:pPr>
              <a:lnSpc>
                <a:spcPct val="100000"/>
              </a:lnSpc>
            </a:pPr>
            <a:r>
              <a:rPr lang="en-GB" sz="1600" dirty="0">
                <a:solidFill>
                  <a:srgbClr val="002060"/>
                </a:solidFill>
                <a:ea typeface="Calibri" panose="020F0502020204030204" pitchFamily="34" charset="0"/>
              </a:rPr>
              <a:t>	- The employability benefits of engaging with practical investigations</a:t>
            </a:r>
          </a:p>
          <a:p>
            <a:pPr>
              <a:lnSpc>
                <a:spcPct val="100000"/>
              </a:lnSpc>
            </a:pPr>
            <a:r>
              <a:rPr lang="en-GB" sz="1600" dirty="0">
                <a:solidFill>
                  <a:srgbClr val="002060"/>
                </a:solidFill>
                <a:ea typeface="Calibri" panose="020F0502020204030204" pitchFamily="34" charset="0"/>
              </a:rPr>
              <a:t>	- They are gaining crucial skills by engaging in practical work</a:t>
            </a:r>
          </a:p>
          <a:p>
            <a:pPr>
              <a:lnSpc>
                <a:spcPct val="100000"/>
              </a:lnSpc>
            </a:pPr>
            <a:r>
              <a:rPr lang="en-GB" sz="1600" dirty="0">
                <a:solidFill>
                  <a:srgbClr val="002060"/>
                </a:solidFill>
                <a:ea typeface="Calibri" panose="020F0502020204030204" pitchFamily="34" charset="0"/>
              </a:rPr>
              <a:t> </a:t>
            </a:r>
          </a:p>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To fill the gap between 21J and 22J presentations – keep keen students engaged</a:t>
            </a:r>
          </a:p>
          <a:p>
            <a:pPr marL="285750" indent="-285750">
              <a:lnSpc>
                <a:spcPct val="100000"/>
              </a:lnSpc>
              <a:buFont typeface="Arial" panose="020B0604020202020204" pitchFamily="34" charset="0"/>
              <a:buChar char="•"/>
            </a:pPr>
            <a:endParaRPr lang="en-GB" sz="1600" dirty="0">
              <a:solidFill>
                <a:srgbClr val="002060"/>
              </a:solidFill>
              <a:ea typeface="Calibri" panose="020F0502020204030204" pitchFamily="34" charset="0"/>
            </a:endParaRPr>
          </a:p>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To help students feel a sense of community</a:t>
            </a:r>
          </a:p>
          <a:p>
            <a:pPr marL="285750" indent="-285750">
              <a:lnSpc>
                <a:spcPct val="100000"/>
              </a:lnSpc>
              <a:buFont typeface="Arial" panose="020B0604020202020204" pitchFamily="34" charset="0"/>
              <a:buChar char="•"/>
            </a:pPr>
            <a:endParaRPr lang="en-GB" sz="1600" dirty="0">
              <a:solidFill>
                <a:srgbClr val="002060"/>
              </a:solidFill>
              <a:ea typeface="Calibri" panose="020F0502020204030204" pitchFamily="34" charset="0"/>
            </a:endParaRPr>
          </a:p>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Additional tutorials (outside the core tuition strategy) had been run by several modules in 21J (e.g. S295, SK320) and it was clear that these would be of wider interest beyond just one module.</a:t>
            </a:r>
          </a:p>
          <a:p>
            <a:pPr marL="285750" indent="-285750">
              <a:lnSpc>
                <a:spcPct val="100000"/>
              </a:lnSpc>
              <a:buFont typeface="Arial" panose="020B0604020202020204" pitchFamily="34" charset="0"/>
              <a:buChar char="•"/>
            </a:pPr>
            <a:endParaRPr lang="en-GB" sz="1600" dirty="0">
              <a:solidFill>
                <a:srgbClr val="002060"/>
              </a:solidFill>
              <a:ea typeface="Calibri" panose="020F0502020204030204" pitchFamily="34" charset="0"/>
            </a:endParaRPr>
          </a:p>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We had ALs with spare pre-paid FTE which needed to be used by October 2022</a:t>
            </a:r>
          </a:p>
          <a:p>
            <a:endParaRPr lang="en-GB" dirty="0"/>
          </a:p>
        </p:txBody>
      </p:sp>
      <p:pic>
        <p:nvPicPr>
          <p:cNvPr id="4" name="Picture 3" descr="Icon&#10;&#10;Description automatically generated">
            <a:extLst>
              <a:ext uri="{FF2B5EF4-FFF2-40B4-BE49-F238E27FC236}">
                <a16:creationId xmlns:a16="http://schemas.microsoft.com/office/drawing/2014/main" id="{B0ADD423-A35F-60A5-E0A4-66585F941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6302" y="2203781"/>
            <a:ext cx="1189230" cy="1189230"/>
          </a:xfrm>
          <a:prstGeom prst="rect">
            <a:avLst/>
          </a:prstGeom>
        </p:spPr>
      </p:pic>
    </p:spTree>
    <p:extLst>
      <p:ext uri="{BB962C8B-B14F-4D97-AF65-F5344CB8AC3E}">
        <p14:creationId xmlns:p14="http://schemas.microsoft.com/office/powerpoint/2010/main" val="95404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Employability-focussed workshops for biology students</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a:xfrm>
            <a:off x="413915" y="1096042"/>
            <a:ext cx="5938615" cy="289311"/>
          </a:xfrm>
        </p:spPr>
        <p:txBody>
          <a:bodyPr/>
          <a:lstStyle/>
          <a:p>
            <a:r>
              <a:rPr lang="en-GB" sz="1800" b="1" dirty="0">
                <a:ea typeface="Calibri" panose="020F0502020204030204" pitchFamily="34" charset="0"/>
              </a:rPr>
              <a:t>Therefore we ran a series of workshops for students in June and July 2022, funded by the Board of Studies</a:t>
            </a:r>
            <a:r>
              <a:rPr lang="en-GB" sz="1400" b="1" dirty="0">
                <a:ea typeface="Calibri" panose="020F0502020204030204" pitchFamily="34" charset="0"/>
              </a:rPr>
              <a:t>.</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278448" y="2229469"/>
            <a:ext cx="10515600" cy="4223867"/>
          </a:xfrm>
        </p:spPr>
        <p:txBody>
          <a:bodyPr/>
          <a:lstStyle/>
          <a:p>
            <a:endParaRPr lang="en-GB" sz="1100" dirty="0"/>
          </a:p>
          <a:p>
            <a:pPr marL="285750" indent="-285750">
              <a:buFont typeface="Arial" panose="020B0604020202020204" pitchFamily="34" charset="0"/>
              <a:buChar char="•"/>
            </a:pPr>
            <a:r>
              <a:rPr lang="en-GB" altLang="en-US" sz="1600" dirty="0"/>
              <a:t>Eleven workshops, in an AC room on Science Study site </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a:t>Most run by LHCS ALs – plus one by an LHCS lecturer</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a:t>One AL (Ruth Gilbert) coordinated the programme</a:t>
            </a:r>
          </a:p>
          <a:p>
            <a:r>
              <a:rPr lang="en-GB" altLang="en-US" sz="1600" dirty="0"/>
              <a:t>	- Contacted facilitators to arrange times</a:t>
            </a:r>
          </a:p>
          <a:p>
            <a:r>
              <a:rPr lang="en-GB" altLang="en-US" sz="1600" dirty="0"/>
              <a:t>	- Put together the programme</a:t>
            </a:r>
          </a:p>
          <a:p>
            <a:r>
              <a:rPr lang="en-GB" altLang="en-US" sz="1600" dirty="0"/>
              <a:t>	- Advertised the programme on module forums</a:t>
            </a:r>
          </a:p>
          <a:p>
            <a:r>
              <a:rPr lang="en-GB" altLang="en-US" sz="1600" dirty="0"/>
              <a:t>	- Introduced the facilitator at each session, and welcomed the students</a:t>
            </a:r>
          </a:p>
          <a:p>
            <a:r>
              <a:rPr lang="en-GB" altLang="en-US" sz="1600" dirty="0"/>
              <a:t>	- Posted a link to a feedback questionnaire at the end of each session</a:t>
            </a:r>
          </a:p>
          <a:p>
            <a:r>
              <a:rPr lang="en-GB" altLang="en-US" sz="1600" dirty="0"/>
              <a:t>	- Collated the feedback at the end of the summer</a:t>
            </a:r>
          </a:p>
          <a:p>
            <a:endParaRPr lang="en-GB" altLang="en-US" sz="1600" dirty="0"/>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endParaRPr lang="en-GB" altLang="en-US" sz="1600" dirty="0"/>
          </a:p>
          <a:p>
            <a:endParaRPr lang="en-GB" dirty="0"/>
          </a:p>
        </p:txBody>
      </p:sp>
      <p:pic>
        <p:nvPicPr>
          <p:cNvPr id="4" name="Picture 3" descr="Graphical user interface, calendar&#10;&#10;Description automatically generated">
            <a:extLst>
              <a:ext uri="{FF2B5EF4-FFF2-40B4-BE49-F238E27FC236}">
                <a16:creationId xmlns:a16="http://schemas.microsoft.com/office/drawing/2014/main" id="{101D0178-AFF2-D588-82E0-6EBB294BD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289" y="1363795"/>
            <a:ext cx="5441244" cy="2190795"/>
          </a:xfrm>
          <a:prstGeom prst="rect">
            <a:avLst/>
          </a:prstGeom>
        </p:spPr>
      </p:pic>
      <p:pic>
        <p:nvPicPr>
          <p:cNvPr id="2" name="Picture 1" descr="Icon&#10;&#10;Description automatically generated">
            <a:extLst>
              <a:ext uri="{FF2B5EF4-FFF2-40B4-BE49-F238E27FC236}">
                <a16:creationId xmlns:a16="http://schemas.microsoft.com/office/drawing/2014/main" id="{8D76EC58-7943-A569-8540-BD6811893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466" y="4398706"/>
            <a:ext cx="1189230" cy="1189230"/>
          </a:xfrm>
          <a:prstGeom prst="rect">
            <a:avLst/>
          </a:prstGeom>
        </p:spPr>
      </p:pic>
    </p:spTree>
    <p:extLst>
      <p:ext uri="{BB962C8B-B14F-4D97-AF65-F5344CB8AC3E}">
        <p14:creationId xmlns:p14="http://schemas.microsoft.com/office/powerpoint/2010/main" val="365548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Employability-focussed workshops for biology students </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511757" y="1294734"/>
            <a:ext cx="10571017" cy="4452923"/>
          </a:xfrm>
        </p:spPr>
        <p:txBody>
          <a:bodyPr/>
          <a:lstStyle/>
          <a:p>
            <a:pPr marL="285750" indent="-285750">
              <a:buFont typeface="Arial" panose="020B0604020202020204" pitchFamily="34" charset="0"/>
              <a:buChar char="•"/>
            </a:pPr>
            <a:r>
              <a:rPr lang="en-GB" altLang="en-US" sz="1600" dirty="0">
                <a:solidFill>
                  <a:srgbClr val="002060"/>
                </a:solidFill>
              </a:rPr>
              <a:t>Students were invited by CAMEL email, plus posts on module forums</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solidFill>
                  <a:srgbClr val="002060"/>
                </a:solidFill>
              </a:rPr>
              <a:t>Initially just invited Level 3 biology students (1446 students)</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solidFill>
                  <a:srgbClr val="002060"/>
                </a:solidFill>
              </a:rPr>
              <a:t>Later extended to all Level 2 + 3 biology &amp; health students (2750 students)</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solidFill>
                  <a:srgbClr val="002060"/>
                </a:solidFill>
              </a:rPr>
              <a:t>Average attendance was 10-15 students per workshop</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solidFill>
                  <a:srgbClr val="002060"/>
                </a:solidFill>
              </a:rPr>
              <a:t>149 different students either attended or accessed recording of at least one workshop</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t>The workshops focussed on a variety of biology-related jobs, giving first hand knowledge of what the job was like and the particular skills required (e.g. field-based jobs, lab-based jobs, working in bioinformatics)</a:t>
            </a:r>
            <a:endParaRPr lang="en-GB" altLang="en-US" sz="1600" dirty="0">
              <a:solidFill>
                <a:srgbClr val="002060"/>
              </a:solidFill>
            </a:endParaRP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t>Most popular sessions were those on </a:t>
            </a:r>
            <a:r>
              <a:rPr lang="en-GB" sz="1600" b="1" dirty="0">
                <a:effectLst/>
                <a:ea typeface="Calibri" panose="020F0502020204030204" pitchFamily="34" charset="0"/>
                <a:cs typeface="Times New Roman" panose="02020603050405020304" pitchFamily="18" charset="0"/>
              </a:rPr>
              <a:t>HIV, Foodborne diseases, Communication skills, Surviving life as a field biologist, and Bioinformatics </a:t>
            </a:r>
            <a:endParaRPr lang="en-GB" altLang="en-US" sz="1600" b="1" dirty="0"/>
          </a:p>
          <a:p>
            <a:pPr marL="285750" indent="-285750">
              <a:buFont typeface="Arial" panose="020B0604020202020204" pitchFamily="34" charset="0"/>
              <a:buChar char="•"/>
            </a:pPr>
            <a:endParaRPr lang="en-GB" altLang="en-US" sz="1800" dirty="0">
              <a:solidFill>
                <a:srgbClr val="002060"/>
              </a:solidFill>
            </a:endParaRPr>
          </a:p>
          <a:p>
            <a:pPr marL="285750" indent="-285750">
              <a:buFont typeface="Arial" panose="020B0604020202020204" pitchFamily="34" charset="0"/>
              <a:buChar char="•"/>
            </a:pPr>
            <a:endParaRPr lang="en-GB" altLang="en-US" sz="1600" dirty="0"/>
          </a:p>
          <a:p>
            <a:endParaRPr lang="en-GB" dirty="0"/>
          </a:p>
        </p:txBody>
      </p:sp>
      <p:pic>
        <p:nvPicPr>
          <p:cNvPr id="8" name="Picture 7" descr="A picture containing text&#10;&#10;Description automatically generated">
            <a:extLst>
              <a:ext uri="{FF2B5EF4-FFF2-40B4-BE49-F238E27FC236}">
                <a16:creationId xmlns:a16="http://schemas.microsoft.com/office/drawing/2014/main" id="{AE64A766-6779-61AA-6136-E8A7D1546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956" y="1246398"/>
            <a:ext cx="3477506" cy="1576531"/>
          </a:xfrm>
          <a:prstGeom prst="rect">
            <a:avLst/>
          </a:prstGeom>
        </p:spPr>
      </p:pic>
    </p:spTree>
    <p:extLst>
      <p:ext uri="{BB962C8B-B14F-4D97-AF65-F5344CB8AC3E}">
        <p14:creationId xmlns:p14="http://schemas.microsoft.com/office/powerpoint/2010/main" val="408553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Employability focussed workshops – titles and presenters</a:t>
            </a:r>
          </a:p>
        </p:txBody>
      </p:sp>
      <p:pic>
        <p:nvPicPr>
          <p:cNvPr id="11" name="Picture 10">
            <a:extLst>
              <a:ext uri="{FF2B5EF4-FFF2-40B4-BE49-F238E27FC236}">
                <a16:creationId xmlns:a16="http://schemas.microsoft.com/office/drawing/2014/main" id="{4E04AE65-951A-6BBE-B542-33CDCE7116CE}"/>
              </a:ext>
            </a:extLst>
          </p:cNvPr>
          <p:cNvPicPr>
            <a:picLocks noChangeAspect="1"/>
          </p:cNvPicPr>
          <p:nvPr/>
        </p:nvPicPr>
        <p:blipFill>
          <a:blip r:embed="rId3"/>
          <a:stretch>
            <a:fillRect/>
          </a:stretch>
        </p:blipFill>
        <p:spPr>
          <a:xfrm>
            <a:off x="1357910" y="1069995"/>
            <a:ext cx="8878711" cy="5225297"/>
          </a:xfrm>
          <a:prstGeom prst="rect">
            <a:avLst/>
          </a:prstGeom>
        </p:spPr>
      </p:pic>
    </p:spTree>
    <p:extLst>
      <p:ext uri="{BB962C8B-B14F-4D97-AF65-F5344CB8AC3E}">
        <p14:creationId xmlns:p14="http://schemas.microsoft.com/office/powerpoint/2010/main" val="334030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Employability-focussed workshops – feedback</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413915" y="1317066"/>
            <a:ext cx="10205815" cy="4223867"/>
          </a:xfrm>
        </p:spPr>
        <p:txBody>
          <a:bodyPr/>
          <a:lstStyle/>
          <a:p>
            <a:pPr marL="285750" indent="-285750">
              <a:lnSpc>
                <a:spcPct val="107000"/>
              </a:lnSpc>
              <a:spcAft>
                <a:spcPts val="800"/>
              </a:spcAft>
              <a:buFont typeface="Arial" panose="020B060402020202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Valuable insight </a:t>
            </a:r>
            <a:r>
              <a:rPr lang="en-GB" sz="2400" dirty="0">
                <a:effectLst/>
                <a:latin typeface="Calibri" panose="020F0502020204030204" pitchFamily="34" charset="0"/>
                <a:ea typeface="Calibri" panose="020F0502020204030204" pitchFamily="34" charset="0"/>
                <a:cs typeface="Times New Roman" panose="02020603050405020304" pitchFamily="18" charset="0"/>
              </a:rPr>
              <a:t>into the skills required for fieldwork, and the challenges too.</a:t>
            </a: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Real experience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brought it to life</a:t>
            </a:r>
            <a:r>
              <a:rPr lang="en-GB" sz="2400" dirty="0">
                <a:effectLst/>
                <a:latin typeface="Calibri" panose="020F0502020204030204" pitchFamily="34" charset="0"/>
                <a:ea typeface="Calibri" panose="020F0502020204030204" pitchFamily="34" charset="0"/>
                <a:cs typeface="Times New Roman" panose="02020603050405020304" pitchFamily="18" charset="0"/>
              </a:rPr>
              <a:t> for me.</a:t>
            </a:r>
          </a:p>
          <a:p>
            <a:pPr marL="285750" indent="-285750">
              <a:lnSpc>
                <a:spcPct val="107000"/>
              </a:lnSpc>
              <a:spcAft>
                <a:spcPts val="800"/>
              </a:spcAft>
              <a:buFont typeface="Arial" panose="020B060402020202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Relates degree work to outside world</a:t>
            </a:r>
          </a:p>
          <a:p>
            <a:pPr marL="285750" indent="-285750">
              <a:lnSpc>
                <a:spcPct val="107000"/>
              </a:lnSpc>
              <a:spcAft>
                <a:spcPts val="800"/>
              </a:spcAft>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Opened my eyes to opportunities </a:t>
            </a:r>
            <a:r>
              <a:rPr lang="en-GB" sz="2400" dirty="0">
                <a:latin typeface="Calibri" panose="020F0502020204030204" pitchFamily="34" charset="0"/>
                <a:ea typeface="Calibri" panose="020F0502020204030204" pitchFamily="34" charset="0"/>
                <a:cs typeface="Times New Roman" panose="02020603050405020304" pitchFamily="18" charset="0"/>
              </a:rPr>
              <a:t>out there to do field work</a:t>
            </a: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 had never heard of bioinformatics - really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great to hear about this as possible career path</a:t>
            </a: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Learnt how biological techniques are used to research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real-world problems</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K</a:t>
            </a:r>
            <a:r>
              <a:rPr lang="en-GB" sz="2400" b="1" dirty="0">
                <a:effectLst/>
                <a:latin typeface="Calibri" panose="020F0502020204030204" pitchFamily="34" charset="0"/>
                <a:ea typeface="Calibri" panose="020F0502020204030204" pitchFamily="34" charset="0"/>
                <a:cs typeface="Times New Roman" panose="02020603050405020304" pitchFamily="18" charset="0"/>
              </a:rPr>
              <a:t>eeps the student/study momentum going</a:t>
            </a:r>
            <a:r>
              <a:rPr lang="en-GB" sz="2400" dirty="0">
                <a:effectLst/>
                <a:latin typeface="Calibri" panose="020F0502020204030204" pitchFamily="34" charset="0"/>
                <a:ea typeface="Calibri" panose="020F0502020204030204" pitchFamily="34" charset="0"/>
                <a:cs typeface="Times New Roman" panose="02020603050405020304" pitchFamily="18" charset="0"/>
              </a:rPr>
              <a:t> over the break. I am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impressed overall with the Biology department approach</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21812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510456" y="-296735"/>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Employability-focussed workshops - feedback</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a:xfrm>
            <a:off x="462185" y="968125"/>
            <a:ext cx="10250971" cy="289311"/>
          </a:xfrm>
        </p:spPr>
        <p:txBody>
          <a:bodyPr/>
          <a:lstStyle/>
          <a:p>
            <a:r>
              <a:rPr lang="en-GB" b="0" dirty="0"/>
              <a:t>Did this session help you to understand the skills required for a particular field of work?</a:t>
            </a:r>
          </a:p>
        </p:txBody>
      </p:sp>
      <p:sp>
        <p:nvSpPr>
          <p:cNvPr id="2" name="Text Placeholder 2">
            <a:extLst>
              <a:ext uri="{FF2B5EF4-FFF2-40B4-BE49-F238E27FC236}">
                <a16:creationId xmlns:a16="http://schemas.microsoft.com/office/drawing/2014/main" id="{68606E62-7BA8-075B-29AA-B8985F3E6FA6}"/>
              </a:ext>
            </a:extLst>
          </p:cNvPr>
          <p:cNvSpPr txBox="1">
            <a:spLocks/>
          </p:cNvSpPr>
          <p:nvPr/>
        </p:nvSpPr>
        <p:spPr>
          <a:xfrm>
            <a:off x="413915" y="3765739"/>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Is this programme helping you to feel part of an OU community of biology students?</a:t>
            </a:r>
          </a:p>
        </p:txBody>
      </p:sp>
      <p:pic>
        <p:nvPicPr>
          <p:cNvPr id="4" name="Content Placeholder 5" descr="Graphical user interface, application&#10;&#10;Description automatically generated with medium confidence">
            <a:extLst>
              <a:ext uri="{FF2B5EF4-FFF2-40B4-BE49-F238E27FC236}">
                <a16:creationId xmlns:a16="http://schemas.microsoft.com/office/drawing/2014/main" id="{EC709E2A-71B0-EABD-5E7F-0EC06F3A94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2258" y="1866063"/>
            <a:ext cx="7010016" cy="1766940"/>
          </a:xfrm>
          <a:prstGeom prst="rect">
            <a:avLst/>
          </a:prstGeom>
        </p:spPr>
      </p:pic>
      <p:pic>
        <p:nvPicPr>
          <p:cNvPr id="6" name="Picture 5">
            <a:extLst>
              <a:ext uri="{FF2B5EF4-FFF2-40B4-BE49-F238E27FC236}">
                <a16:creationId xmlns:a16="http://schemas.microsoft.com/office/drawing/2014/main" id="{0E766818-86C3-321D-ADA0-5F72FF44CE6B}"/>
              </a:ext>
            </a:extLst>
          </p:cNvPr>
          <p:cNvPicPr>
            <a:picLocks noChangeAspect="1"/>
          </p:cNvPicPr>
          <p:nvPr/>
        </p:nvPicPr>
        <p:blipFill>
          <a:blip r:embed="rId4"/>
          <a:stretch>
            <a:fillRect/>
          </a:stretch>
        </p:blipFill>
        <p:spPr>
          <a:xfrm>
            <a:off x="583450" y="4610644"/>
            <a:ext cx="9589839" cy="2127688"/>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7206A284-5D94-6816-A588-25A15D16C1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258" y="4345172"/>
            <a:ext cx="7223034" cy="1872638"/>
          </a:xfrm>
          <a:prstGeom prst="rect">
            <a:avLst/>
          </a:prstGeom>
        </p:spPr>
      </p:pic>
    </p:spTree>
    <p:extLst>
      <p:ext uri="{BB962C8B-B14F-4D97-AF65-F5344CB8AC3E}">
        <p14:creationId xmlns:p14="http://schemas.microsoft.com/office/powerpoint/2010/main" val="193570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6F3FFBAB-1B08-B66E-BFDD-7B1F8822F1B0}"/>
              </a:ext>
            </a:extLst>
          </p:cNvPr>
          <p:cNvPicPr>
            <a:picLocks noChangeAspect="1"/>
          </p:cNvPicPr>
          <p:nvPr/>
        </p:nvPicPr>
        <p:blipFill rotWithShape="1">
          <a:blip r:embed="rId3">
            <a:extLst>
              <a:ext uri="{28A0092B-C50C-407E-A947-70E740481C1C}">
                <a14:useLocalDpi xmlns:a14="http://schemas.microsoft.com/office/drawing/2010/main" val="0"/>
              </a:ext>
            </a:extLst>
          </a:blip>
          <a:srcRect t="23996"/>
          <a:stretch/>
        </p:blipFill>
        <p:spPr>
          <a:xfrm>
            <a:off x="3188211" y="4854267"/>
            <a:ext cx="7524945" cy="2071216"/>
          </a:xfrm>
          <a:prstGeom prst="rect">
            <a:avLst/>
          </a:prstGeom>
        </p:spPr>
      </p:pic>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Employability focussed workshops – feedback</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a:xfrm>
            <a:off x="462185" y="968125"/>
            <a:ext cx="10250971" cy="289311"/>
          </a:xfrm>
        </p:spPr>
        <p:txBody>
          <a:bodyPr/>
          <a:lstStyle/>
          <a:p>
            <a:r>
              <a:rPr lang="en-GB" b="0" dirty="0"/>
              <a:t>How did you hear about the programme?</a:t>
            </a:r>
          </a:p>
        </p:txBody>
      </p:sp>
      <p:sp>
        <p:nvSpPr>
          <p:cNvPr id="2" name="Text Placeholder 2">
            <a:extLst>
              <a:ext uri="{FF2B5EF4-FFF2-40B4-BE49-F238E27FC236}">
                <a16:creationId xmlns:a16="http://schemas.microsoft.com/office/drawing/2014/main" id="{68606E62-7BA8-075B-29AA-B8985F3E6FA6}"/>
              </a:ext>
            </a:extLst>
          </p:cNvPr>
          <p:cNvSpPr txBox="1">
            <a:spLocks/>
          </p:cNvSpPr>
          <p:nvPr/>
        </p:nvSpPr>
        <p:spPr>
          <a:xfrm>
            <a:off x="462185" y="4564956"/>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Would you recommend participating in this programme to other students?</a:t>
            </a:r>
          </a:p>
          <a:p>
            <a:endParaRPr lang="en-GB" b="0" dirty="0"/>
          </a:p>
        </p:txBody>
      </p:sp>
      <p:pic>
        <p:nvPicPr>
          <p:cNvPr id="11" name="Picture 10" descr="Chart, bar chart&#10;&#10;Description automatically generated">
            <a:extLst>
              <a:ext uri="{FF2B5EF4-FFF2-40B4-BE49-F238E27FC236}">
                <a16:creationId xmlns:a16="http://schemas.microsoft.com/office/drawing/2014/main" id="{83B143C8-50BF-4C78-599C-6D47E0F68592}"/>
              </a:ext>
            </a:extLst>
          </p:cNvPr>
          <p:cNvPicPr>
            <a:picLocks noChangeAspect="1"/>
          </p:cNvPicPr>
          <p:nvPr/>
        </p:nvPicPr>
        <p:blipFill rotWithShape="1">
          <a:blip r:embed="rId4">
            <a:extLst>
              <a:ext uri="{28A0092B-C50C-407E-A947-70E740481C1C}">
                <a14:useLocalDpi xmlns:a14="http://schemas.microsoft.com/office/drawing/2010/main" val="0"/>
              </a:ext>
            </a:extLst>
          </a:blip>
          <a:srcRect t="27045"/>
          <a:stretch/>
        </p:blipFill>
        <p:spPr>
          <a:xfrm>
            <a:off x="1236963" y="1444352"/>
            <a:ext cx="8041674" cy="2508182"/>
          </a:xfrm>
          <a:prstGeom prst="rect">
            <a:avLst/>
          </a:prstGeom>
        </p:spPr>
      </p:pic>
    </p:spTree>
    <p:extLst>
      <p:ext uri="{BB962C8B-B14F-4D97-AF65-F5344CB8AC3E}">
        <p14:creationId xmlns:p14="http://schemas.microsoft.com/office/powerpoint/2010/main" val="377660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Plans for 2023</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615336" y="1522177"/>
            <a:ext cx="10363859" cy="4223867"/>
          </a:xfrm>
        </p:spPr>
        <p:txBody>
          <a:bodyPr/>
          <a:lstStyle/>
          <a:p>
            <a:pPr marL="342900" indent="-342900">
              <a:buFont typeface="Arial" panose="020B0604020202020204" pitchFamily="34" charset="0"/>
              <a:buChar char="•"/>
            </a:pPr>
            <a:r>
              <a:rPr lang="en-GB" altLang="en-US" sz="2200" b="1" dirty="0">
                <a:latin typeface="Calibri" panose="020F0502020204030204" pitchFamily="34" charset="0"/>
                <a:cs typeface="Calibri" panose="020F0502020204030204" pitchFamily="34" charset="0"/>
              </a:rPr>
              <a:t>This was a successful pilot – we are expanding it for 2023.</a:t>
            </a:r>
          </a:p>
          <a:p>
            <a:pPr marL="342900" indent="-342900">
              <a:buFont typeface="Arial" panose="020B0604020202020204" pitchFamily="34" charset="0"/>
              <a:buChar char="•"/>
            </a:pPr>
            <a:r>
              <a:rPr lang="en-GB" altLang="en-US" sz="2200" b="1" dirty="0">
                <a:latin typeface="Calibri" panose="020F0502020204030204" pitchFamily="34" charset="0"/>
                <a:cs typeface="Calibri" panose="020F0502020204030204" pitchFamily="34" charset="0"/>
              </a:rPr>
              <a:t>New name for the programme – ‘Enrichment sessions: bringing your studies to life’</a:t>
            </a:r>
          </a:p>
          <a:p>
            <a:pPr marL="342900" indent="-342900">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More workshops – from April to September 2023</a:t>
            </a:r>
          </a:p>
          <a:p>
            <a:pPr marL="342900" indent="-342900">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Include students of chemistry and health sciences as well as biology</a:t>
            </a:r>
          </a:p>
          <a:p>
            <a:pPr marL="342900" indent="-342900">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Invite students on all LHCS modules, both UG and PG</a:t>
            </a:r>
          </a:p>
          <a:p>
            <a:pPr marL="342900" indent="-342900">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Include a wider range of enrichment topics in addition to skills sessions, e.g. career focussed, general interest topics, journal clubs, alumni/PhD student involvement</a:t>
            </a:r>
          </a:p>
          <a:p>
            <a:pPr marL="342900" indent="-342900">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Advertise more widely and earlier in the year, by CAMEL email and on forums</a:t>
            </a:r>
          </a:p>
          <a:p>
            <a:pPr marL="342900" indent="-342900">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Ask tutors to mention the programme to their students before J modules end</a:t>
            </a:r>
          </a:p>
          <a:p>
            <a:pPr marL="342900" indent="-342900">
              <a:buFont typeface="Arial" panose="020B0604020202020204" pitchFamily="34" charset="0"/>
              <a:buChar char="•"/>
            </a:pPr>
            <a:r>
              <a:rPr lang="en-GB" altLang="en-US" sz="2200" b="1" dirty="0">
                <a:latin typeface="Calibri" panose="020F0502020204030204" pitchFamily="34" charset="0"/>
                <a:cs typeface="Calibri" panose="020F0502020204030204" pitchFamily="34" charset="0"/>
              </a:rPr>
              <a:t>Coordinated approach – we are integrating all these ideas for 2023</a:t>
            </a:r>
          </a:p>
          <a:p>
            <a:pPr marL="342900" indent="-342900">
              <a:buFont typeface="Arial" panose="020B0604020202020204" pitchFamily="34" charset="0"/>
              <a:buChar char="•"/>
            </a:pPr>
            <a:r>
              <a:rPr lang="en-GB" sz="2200" b="1" dirty="0">
                <a:latin typeface="Calibri" panose="020F0502020204030204" pitchFamily="34" charset="0"/>
                <a:cs typeface="Calibri" panose="020F0502020204030204" pitchFamily="34" charset="0"/>
              </a:rPr>
              <a:t>Have recruited three ALs to help organise and run the programme</a:t>
            </a:r>
            <a:endParaRPr lang="en-GB" dirty="0"/>
          </a:p>
        </p:txBody>
      </p:sp>
      <p:pic>
        <p:nvPicPr>
          <p:cNvPr id="8" name="Picture 7" descr="A picture containing text&#10;&#10;Description automatically generated">
            <a:extLst>
              <a:ext uri="{FF2B5EF4-FFF2-40B4-BE49-F238E27FC236}">
                <a16:creationId xmlns:a16="http://schemas.microsoft.com/office/drawing/2014/main" id="{5491A0D3-E6A4-F038-DA88-1F6EC43F7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891" y="231269"/>
            <a:ext cx="3274818" cy="1484642"/>
          </a:xfrm>
          <a:prstGeom prst="rect">
            <a:avLst/>
          </a:prstGeom>
        </p:spPr>
      </p:pic>
    </p:spTree>
    <p:extLst>
      <p:ext uri="{BB962C8B-B14F-4D97-AF65-F5344CB8AC3E}">
        <p14:creationId xmlns:p14="http://schemas.microsoft.com/office/powerpoint/2010/main" val="146423260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664</TotalTime>
  <Words>1053</Words>
  <Application>Microsoft Office PowerPoint</Application>
  <PresentationFormat>Widescreen</PresentationFormat>
  <Paragraphs>110</Paragraphs>
  <Slides>10</Slides>
  <Notes>10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Poppins</vt:lpstr>
      <vt:lpstr>Poppins SemiBold</vt:lpstr>
      <vt:lpstr>Covers</vt:lpstr>
      <vt:lpstr>Contents Slides</vt:lpstr>
      <vt:lpstr>Chapter Headings / Dividers</vt:lpstr>
      <vt:lpstr>Slide Options</vt:lpstr>
      <vt:lpstr>End Slides</vt:lpstr>
      <vt:lpstr>Intro Slide Title 2</vt:lpstr>
      <vt:lpstr>Slide Title 8</vt:lpstr>
      <vt:lpstr>Slide Title 8</vt:lpstr>
      <vt:lpstr>Slide Title 8</vt:lpstr>
      <vt:lpstr>Slide Title 8</vt:lpstr>
      <vt:lpstr>Slide Title 8</vt:lpstr>
      <vt:lpstr>Slide Title 8</vt:lpstr>
      <vt:lpstr>Slide Title 8</vt:lpstr>
      <vt:lpstr>Slide Title 8</vt:lpstr>
      <vt:lpstr>Slide Title 30</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subject>OU Master PowerPoint Template with accessibility guidance and best practice tips</dc:subject>
  <dc:creator>Janet.Haresnape</dc:creator>
  <cp:keywords>OU Master PowerPoint Template</cp:keywords>
  <dc:description/>
  <cp:lastModifiedBy>Rachel.Redford</cp:lastModifiedBy>
  <cp:revision>25</cp:revision>
  <dcterms:created xsi:type="dcterms:W3CDTF">2023-03-06T17:41:44Z</dcterms:created>
  <dcterms:modified xsi:type="dcterms:W3CDTF">2023-04-13T13:55:10Z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