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5" r:id="rId2"/>
    <p:sldMasterId id="2147483672" r:id="rId3"/>
    <p:sldMasterId id="2147483692" r:id="rId4"/>
    <p:sldMasterId id="2147483698" r:id="rId5"/>
  </p:sldMasterIdLst>
  <p:notesMasterIdLst>
    <p:notesMasterId r:id="rId26"/>
  </p:notesMasterIdLst>
  <p:sldIdLst>
    <p:sldId id="707" r:id="rId6"/>
    <p:sldId id="756" r:id="rId7"/>
    <p:sldId id="763" r:id="rId8"/>
    <p:sldId id="764" r:id="rId9"/>
    <p:sldId id="779" r:id="rId10"/>
    <p:sldId id="780" r:id="rId11"/>
    <p:sldId id="781" r:id="rId12"/>
    <p:sldId id="782" r:id="rId13"/>
    <p:sldId id="771" r:id="rId14"/>
    <p:sldId id="785" r:id="rId15"/>
    <p:sldId id="786" r:id="rId16"/>
    <p:sldId id="767" r:id="rId17"/>
    <p:sldId id="769" r:id="rId18"/>
    <p:sldId id="774" r:id="rId19"/>
    <p:sldId id="783" r:id="rId20"/>
    <p:sldId id="778" r:id="rId21"/>
    <p:sldId id="752" r:id="rId22"/>
    <p:sldId id="753" r:id="rId23"/>
    <p:sldId id="773" r:id="rId24"/>
    <p:sldId id="78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F422F3-9A3A-0965-071B-3302E391F732}" name="Charlotte Lighter" initials="CL" userId="S::cw24527@open.ac.uk::12770ff6-0044-464a-8abe-0f7fb767005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13" autoAdjust="0"/>
    <p:restoredTop sz="82038" autoAdjust="0"/>
  </p:normalViewPr>
  <p:slideViewPr>
    <p:cSldViewPr snapToGrid="0">
      <p:cViewPr varScale="1">
        <p:scale>
          <a:sx n="70" d="100"/>
          <a:sy n="70" d="100"/>
        </p:scale>
        <p:origin x="98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60C191-ADDA-4950-BD84-F596F53B5225}" type="datetimeFigureOut">
              <a:rPr lang="en-GB" smtClean="0"/>
              <a:t>05/04/2024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B69D0-F66E-4643-BA8C-0FB73FD10E45}" type="slidenum">
              <a:rPr lang="en-GB" smtClean="0"/>
              <a:t>‹#›</a:t>
            </a:fld>
            <a:endParaRPr lang="en-GB"/>
          </a:p>
        </p:txBody>
      </p:sp>
    </p:spTree>
    <p:extLst>
      <p:ext uri="{BB962C8B-B14F-4D97-AF65-F5344CB8AC3E}">
        <p14:creationId xmlns:p14="http://schemas.microsoft.com/office/powerpoint/2010/main" val="2496298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i.org/10.1080/21568235.2020.1816197"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i.org/10.1080/21568235.2020.181619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Aims briefly explain format of workshop. (can remove timings but thought it would be useful to sign post we won’t just be talking given we are spending the first 20 mins speaking which people might find frustrating when it has been </a:t>
            </a:r>
            <a:r>
              <a:rPr lang="en-GB" dirty="0" err="1"/>
              <a:t>advertis</a:t>
            </a:r>
            <a:endParaRPr lang="en-GB" dirty="0"/>
          </a:p>
          <a:p>
            <a:r>
              <a:rPr lang="en-GB" dirty="0"/>
              <a:t>ed as a workshop) </a:t>
            </a:r>
          </a:p>
        </p:txBody>
      </p:sp>
      <p:sp>
        <p:nvSpPr>
          <p:cNvPr id="4" name="Slide Number Placeholder 3"/>
          <p:cNvSpPr>
            <a:spLocks noGrp="1"/>
          </p:cNvSpPr>
          <p:nvPr>
            <p:ph type="sldNum" sz="quarter" idx="5"/>
          </p:nvPr>
        </p:nvSpPr>
        <p:spPr/>
        <p:txBody>
          <a:bodyPr/>
          <a:lstStyle/>
          <a:p>
            <a:fld id="{43AB69D0-F66E-4643-BA8C-0FB73FD10E45}" type="slidenum">
              <a:rPr lang="en-GB" smtClean="0"/>
              <a:t>2</a:t>
            </a:fld>
            <a:endParaRPr lang="en-GB"/>
          </a:p>
        </p:txBody>
      </p:sp>
    </p:spTree>
    <p:extLst>
      <p:ext uri="{BB962C8B-B14F-4D97-AF65-F5344CB8AC3E}">
        <p14:creationId xmlns:p14="http://schemas.microsoft.com/office/powerpoint/2010/main" val="589899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Either this slide or the next one….</a:t>
            </a:r>
          </a:p>
        </p:txBody>
      </p:sp>
      <p:sp>
        <p:nvSpPr>
          <p:cNvPr id="4" name="Slide Number Placeholder 3"/>
          <p:cNvSpPr>
            <a:spLocks noGrp="1"/>
          </p:cNvSpPr>
          <p:nvPr>
            <p:ph type="sldNum" sz="quarter" idx="5"/>
          </p:nvPr>
        </p:nvSpPr>
        <p:spPr/>
        <p:txBody>
          <a:bodyPr/>
          <a:lstStyle/>
          <a:p>
            <a:fld id="{43AB69D0-F66E-4643-BA8C-0FB73FD10E45}" type="slidenum">
              <a:rPr lang="en-GB" smtClean="0"/>
              <a:t>11</a:t>
            </a:fld>
            <a:endParaRPr lang="en-GB"/>
          </a:p>
        </p:txBody>
      </p:sp>
    </p:spTree>
    <p:extLst>
      <p:ext uri="{BB962C8B-B14F-4D97-AF65-F5344CB8AC3E}">
        <p14:creationId xmlns:p14="http://schemas.microsoft.com/office/powerpoint/2010/main" val="271261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200" dirty="0">
                <a:solidFill>
                  <a:srgbClr val="FF0000"/>
                </a:solidFill>
                <a:effectLst/>
                <a:latin typeface="Times New Roman" panose="02020603050405020304" pitchFamily="18" charset="0"/>
                <a:ea typeface="Times New Roman" panose="02020603050405020304" pitchFamily="18" charset="0"/>
              </a:rPr>
              <a:t>Flat performance?</a:t>
            </a:r>
          </a:p>
          <a:p>
            <a:pPr>
              <a:spcAft>
                <a:spcPts val="600"/>
              </a:spcAft>
            </a:pPr>
            <a:r>
              <a:rPr lang="en-GB" sz="1200" dirty="0">
                <a:solidFill>
                  <a:srgbClr val="FF0000"/>
                </a:solidFill>
                <a:effectLst/>
                <a:latin typeface="Times New Roman" panose="02020603050405020304" pitchFamily="18" charset="0"/>
                <a:ea typeface="Times New Roman" panose="02020603050405020304" pitchFamily="18" charset="0"/>
              </a:rPr>
              <a:t>Marks improving over assignments of same standard?</a:t>
            </a:r>
          </a:p>
          <a:p>
            <a:pPr>
              <a:spcAft>
                <a:spcPts val="600"/>
              </a:spcAft>
            </a:pPr>
            <a:r>
              <a:rPr lang="en-GB" sz="1200" dirty="0">
                <a:solidFill>
                  <a:srgbClr val="FF0000"/>
                </a:solidFill>
                <a:effectLst/>
                <a:latin typeface="Times New Roman" panose="02020603050405020304" pitchFamily="18" charset="0"/>
                <a:ea typeface="Times New Roman" panose="02020603050405020304" pitchFamily="18" charset="0"/>
              </a:rPr>
              <a:t>Marks improving slightly as assignments become more demanding in a planned way?</a:t>
            </a:r>
          </a:p>
          <a:p>
            <a:endParaRPr lang="en-GB" dirty="0"/>
          </a:p>
        </p:txBody>
      </p:sp>
      <p:sp>
        <p:nvSpPr>
          <p:cNvPr id="4" name="Slide Number Placeholder 3"/>
          <p:cNvSpPr>
            <a:spLocks noGrp="1"/>
          </p:cNvSpPr>
          <p:nvPr>
            <p:ph type="sldNum" sz="quarter" idx="5"/>
          </p:nvPr>
        </p:nvSpPr>
        <p:spPr/>
        <p:txBody>
          <a:bodyPr/>
          <a:lstStyle/>
          <a:p>
            <a:fld id="{43AB69D0-F66E-4643-BA8C-0FB73FD10E45}" type="slidenum">
              <a:rPr lang="en-GB" smtClean="0"/>
              <a:t>12</a:t>
            </a:fld>
            <a:endParaRPr lang="en-GB"/>
          </a:p>
        </p:txBody>
      </p:sp>
    </p:spTree>
    <p:extLst>
      <p:ext uri="{BB962C8B-B14F-4D97-AF65-F5344CB8AC3E}">
        <p14:creationId xmlns:p14="http://schemas.microsoft.com/office/powerpoint/2010/main" val="1609812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200" dirty="0">
                <a:solidFill>
                  <a:srgbClr val="FF0000"/>
                </a:solidFill>
                <a:effectLst/>
                <a:latin typeface="Times New Roman" panose="02020603050405020304" pitchFamily="18" charset="0"/>
                <a:ea typeface="Times New Roman" panose="02020603050405020304" pitchFamily="18" charset="0"/>
              </a:rPr>
              <a:t>Flat performance?</a:t>
            </a:r>
          </a:p>
          <a:p>
            <a:pPr>
              <a:spcAft>
                <a:spcPts val="600"/>
              </a:spcAft>
            </a:pPr>
            <a:r>
              <a:rPr lang="en-GB" sz="1200" dirty="0">
                <a:solidFill>
                  <a:srgbClr val="FF0000"/>
                </a:solidFill>
                <a:effectLst/>
                <a:latin typeface="Times New Roman" panose="02020603050405020304" pitchFamily="18" charset="0"/>
                <a:ea typeface="Times New Roman" panose="02020603050405020304" pitchFamily="18" charset="0"/>
              </a:rPr>
              <a:t>Marks improving over assignments of same standard?</a:t>
            </a:r>
          </a:p>
          <a:p>
            <a:pPr>
              <a:spcAft>
                <a:spcPts val="600"/>
              </a:spcAft>
            </a:pPr>
            <a:r>
              <a:rPr lang="en-GB" sz="1200" dirty="0">
                <a:solidFill>
                  <a:srgbClr val="FF0000"/>
                </a:solidFill>
                <a:effectLst/>
                <a:latin typeface="Times New Roman" panose="02020603050405020304" pitchFamily="18" charset="0"/>
                <a:ea typeface="Times New Roman" panose="02020603050405020304" pitchFamily="18" charset="0"/>
              </a:rPr>
              <a:t>Marks improving slightly as assignments become more demanding in a planned way?</a:t>
            </a:r>
          </a:p>
          <a:p>
            <a:endParaRPr lang="en-GB" dirty="0"/>
          </a:p>
        </p:txBody>
      </p:sp>
      <p:sp>
        <p:nvSpPr>
          <p:cNvPr id="4" name="Slide Number Placeholder 3"/>
          <p:cNvSpPr>
            <a:spLocks noGrp="1"/>
          </p:cNvSpPr>
          <p:nvPr>
            <p:ph type="sldNum" sz="quarter" idx="5"/>
          </p:nvPr>
        </p:nvSpPr>
        <p:spPr/>
        <p:txBody>
          <a:bodyPr/>
          <a:lstStyle/>
          <a:p>
            <a:fld id="{43AB69D0-F66E-4643-BA8C-0FB73FD10E45}" type="slidenum">
              <a:rPr lang="en-GB" smtClean="0"/>
              <a:t>13</a:t>
            </a:fld>
            <a:endParaRPr lang="en-GB"/>
          </a:p>
        </p:txBody>
      </p:sp>
    </p:spTree>
    <p:extLst>
      <p:ext uri="{BB962C8B-B14F-4D97-AF65-F5344CB8AC3E}">
        <p14:creationId xmlns:p14="http://schemas.microsoft.com/office/powerpoint/2010/main" val="3057369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 start here. </a:t>
            </a:r>
          </a:p>
          <a:p>
            <a:endParaRPr lang="en-GB" dirty="0"/>
          </a:p>
          <a:p>
            <a:r>
              <a:rPr lang="en-GB" dirty="0"/>
              <a:t>- inductive and deductive codes </a:t>
            </a:r>
          </a:p>
          <a:p>
            <a:r>
              <a:rPr lang="en-GB" dirty="0"/>
              <a:t>- Initial coding using framework – linked to research questions about specific elements of course and new resources. </a:t>
            </a:r>
          </a:p>
          <a:p>
            <a:r>
              <a:rPr lang="en-GB" dirty="0"/>
              <a:t>- Theory driven codes also coded inductively as prevalence and/or important. </a:t>
            </a:r>
          </a:p>
          <a:p>
            <a:r>
              <a:rPr lang="en-GB" dirty="0"/>
              <a:t>- </a:t>
            </a:r>
            <a:r>
              <a:rPr lang="en-GB" dirty="0" err="1"/>
              <a:t>Nvivo</a:t>
            </a:r>
            <a:r>
              <a:rPr lang="en-GB" dirty="0"/>
              <a:t> used to support coding process</a:t>
            </a:r>
          </a:p>
          <a:p>
            <a:endParaRPr lang="en-GB" dirty="0"/>
          </a:p>
          <a:p>
            <a:endParaRPr lang="en-GB" dirty="0"/>
          </a:p>
          <a:p>
            <a:r>
              <a:rPr lang="en-GB" dirty="0"/>
              <a:t>(Background to include or not? </a:t>
            </a:r>
            <a:r>
              <a:rPr lang="en-GB" b="0" i="0" dirty="0">
                <a:solidFill>
                  <a:srgbClr val="333333"/>
                </a:solidFill>
                <a:effectLst/>
                <a:latin typeface="Georgia" panose="02040502050405020303" pitchFamily="18" charset="0"/>
              </a:rPr>
              <a:t>CL Mathematics Education (ME) modules involve reflective writing, a type of writing which applies academic analysis to personal practice. Writing for ME modules therefore requires a different approach to writing for either straight mathematics or humanities and arts subjects, as it involves combining specific inter-disciplinary elements. Students entering our level 3 modules, many with mathematical rather than education backgrounds, need to develop these ways of thinking and writing to succeed in their assignments. We know from speaking to students and tutors on our modules that students find reflective writing particularly challenging and we have long been interested in learning how to help them to develop and improve this skill.</a:t>
            </a:r>
          </a:p>
          <a:p>
            <a:endParaRPr lang="en-GB" b="0" i="0" dirty="0">
              <a:solidFill>
                <a:srgbClr val="333333"/>
              </a:solidFill>
              <a:effectLst/>
              <a:latin typeface="Georgia" panose="02040502050405020303" pitchFamily="18" charset="0"/>
            </a:endParaRPr>
          </a:p>
          <a:p>
            <a:r>
              <a:rPr lang="en-GB" b="0" i="0" dirty="0">
                <a:solidFill>
                  <a:srgbClr val="333333"/>
                </a:solidFill>
                <a:effectLst/>
                <a:latin typeface="Georgia" panose="02040502050405020303" pitchFamily="18" charset="0"/>
              </a:rPr>
              <a:t>We reasoned that our support for students in this new approach to writing needed to be strengthened and felt that the most relevant experiences to understand were not necessarily those of the most successful ME students, but those who had improved their marks during a ME module. So we set out to investigate what it was that helped those students to improve.</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43AB69D0-F66E-4643-BA8C-0FB73FD10E45}" type="slidenum">
              <a:rPr lang="en-GB" smtClean="0"/>
              <a:t>3</a:t>
            </a:fld>
            <a:endParaRPr lang="en-GB"/>
          </a:p>
        </p:txBody>
      </p:sp>
    </p:spTree>
    <p:extLst>
      <p:ext uri="{BB962C8B-B14F-4D97-AF65-F5344CB8AC3E}">
        <p14:creationId xmlns:p14="http://schemas.microsoft.com/office/powerpoint/2010/main" val="3062730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“what</a:t>
            </a:r>
            <a:r>
              <a:rPr lang="en-GB" sz="1200" dirty="0">
                <a:effectLst/>
                <a:latin typeface="Calibri" panose="020F0502020204030204" pitchFamily="34" charset="0"/>
                <a:ea typeface="Calibri" panose="020F0502020204030204" pitchFamily="34" charset="0"/>
              </a:rPr>
              <a:t> threw me […] was the reflective nature of it, that I would actually have to, that some of that information would come from me personally reflecting on the feelings I got from the processes.” (Michael)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Louise “I had to keep reminding myself they are not looking for the correct – they are looking for the statistical thinking, they are looking for the methods, why you are making your choices, what are you basing your choices on…” </a:t>
            </a:r>
            <a:endParaRPr lang="en-GB"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Make visibility unavoidable = personal does not mean anything goes, share criteria, share with peers,. Cathy needs to reread Ross but also bear in mind that this is specific to reflective writing. Red part may have wider implications</a:t>
            </a:r>
            <a:endParaRPr lang="en-GB" b="1" dirty="0"/>
          </a:p>
        </p:txBody>
      </p:sp>
      <p:sp>
        <p:nvSpPr>
          <p:cNvPr id="4" name="Slide Number Placeholder 3"/>
          <p:cNvSpPr>
            <a:spLocks noGrp="1"/>
          </p:cNvSpPr>
          <p:nvPr>
            <p:ph type="sldNum" sz="quarter" idx="5"/>
          </p:nvPr>
        </p:nvSpPr>
        <p:spPr/>
        <p:txBody>
          <a:bodyPr/>
          <a:lstStyle/>
          <a:p>
            <a:fld id="{43AB69D0-F66E-4643-BA8C-0FB73FD10E45}" type="slidenum">
              <a:rPr lang="en-GB" smtClean="0"/>
              <a:t>4</a:t>
            </a:fld>
            <a:endParaRPr lang="en-GB"/>
          </a:p>
        </p:txBody>
      </p:sp>
    </p:spTree>
    <p:extLst>
      <p:ext uri="{BB962C8B-B14F-4D97-AF65-F5344CB8AC3E}">
        <p14:creationId xmlns:p14="http://schemas.microsoft.com/office/powerpoint/2010/main" val="3508322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“I don’t think it was my writing so much as my thinking that needed to change to improve my writing.” (Hannah)</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“Give yourself at least a week to reread it and improve it because you’ll get a third of your marks in that last stage” (Laura).</a:t>
            </a:r>
            <a:endParaRPr lang="en-GB" sz="1200" dirty="0">
              <a:effectLst/>
              <a:latin typeface="Poppins" panose="00000500000000000000" pitchFamily="2"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rPr>
              <a:t>For history of Biggs ‘ idea and take up of he term Loughlin, C., </a:t>
            </a:r>
            <a:r>
              <a:rPr lang="en-GB" dirty="0" err="1">
                <a:effectLst/>
              </a:rPr>
              <a:t>Lygo</a:t>
            </a:r>
            <a:r>
              <a:rPr lang="en-GB" dirty="0">
                <a:effectLst/>
              </a:rPr>
              <a:t>-Baker, S., &amp; Lindberg-Sand, Å. (2021). Reclaiming constructive alignment. </a:t>
            </a:r>
            <a:r>
              <a:rPr lang="en-GB" i="1" dirty="0">
                <a:effectLst/>
              </a:rPr>
              <a:t>European Journal of Higher Education</a:t>
            </a:r>
            <a:r>
              <a:rPr lang="en-GB" dirty="0">
                <a:effectLst/>
              </a:rPr>
              <a:t>, </a:t>
            </a:r>
            <a:r>
              <a:rPr lang="en-GB" i="1" dirty="0">
                <a:effectLst/>
              </a:rPr>
              <a:t>11</a:t>
            </a:r>
            <a:r>
              <a:rPr lang="en-GB" dirty="0">
                <a:effectLst/>
              </a:rPr>
              <a:t>(2), 119–136. </a:t>
            </a:r>
            <a:r>
              <a:rPr lang="en-GB" dirty="0">
                <a:effectLst/>
                <a:hlinkClick r:id="rId3"/>
              </a:rPr>
              <a:t>https://doi.org/10.1080/21568235.2020.1816197</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43AB69D0-F66E-4643-BA8C-0FB73FD10E45}" type="slidenum">
              <a:rPr lang="en-GB" smtClean="0"/>
              <a:t>5</a:t>
            </a:fld>
            <a:endParaRPr lang="en-GB"/>
          </a:p>
        </p:txBody>
      </p:sp>
    </p:spTree>
    <p:extLst>
      <p:ext uri="{BB962C8B-B14F-4D97-AF65-F5344CB8AC3E}">
        <p14:creationId xmlns:p14="http://schemas.microsoft.com/office/powerpoint/2010/main" val="3024008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rPr>
              <a:t>For history of Biggs ‘ idea and take up of the term Loughlin, C., </a:t>
            </a:r>
            <a:r>
              <a:rPr lang="en-GB" dirty="0" err="1">
                <a:effectLst/>
              </a:rPr>
              <a:t>Lygo</a:t>
            </a:r>
            <a:r>
              <a:rPr lang="en-GB" dirty="0">
                <a:effectLst/>
              </a:rPr>
              <a:t>-Baker, S., &amp; Lindberg-Sand, Å. (2021). Reclaiming constructive alignment. </a:t>
            </a:r>
            <a:r>
              <a:rPr lang="en-GB" i="1" dirty="0">
                <a:effectLst/>
              </a:rPr>
              <a:t>European Journal of Higher Education</a:t>
            </a:r>
            <a:r>
              <a:rPr lang="en-GB" dirty="0">
                <a:effectLst/>
              </a:rPr>
              <a:t>, </a:t>
            </a:r>
            <a:r>
              <a:rPr lang="en-GB" i="1" dirty="0">
                <a:effectLst/>
              </a:rPr>
              <a:t>11</a:t>
            </a:r>
            <a:r>
              <a:rPr lang="en-GB" dirty="0">
                <a:effectLst/>
              </a:rPr>
              <a:t>(2), 119–136. </a:t>
            </a:r>
            <a:r>
              <a:rPr lang="en-GB" dirty="0">
                <a:effectLst/>
                <a:hlinkClick r:id="rId3"/>
              </a:rPr>
              <a:t>https://doi.org/10.1080/21568235.2020.1816197</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43AB69D0-F66E-4643-BA8C-0FB73FD10E45}" type="slidenum">
              <a:rPr lang="en-GB" smtClean="0"/>
              <a:t>6</a:t>
            </a:fld>
            <a:endParaRPr lang="en-GB"/>
          </a:p>
        </p:txBody>
      </p:sp>
    </p:spTree>
    <p:extLst>
      <p:ext uri="{BB962C8B-B14F-4D97-AF65-F5344CB8AC3E}">
        <p14:creationId xmlns:p14="http://schemas.microsoft.com/office/powerpoint/2010/main" val="2158041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AB69D0-F66E-4643-BA8C-0FB73FD10E45}" type="slidenum">
              <a:rPr lang="en-GB" smtClean="0"/>
              <a:t>7</a:t>
            </a:fld>
            <a:endParaRPr lang="en-GB"/>
          </a:p>
        </p:txBody>
      </p:sp>
    </p:spTree>
    <p:extLst>
      <p:ext uri="{BB962C8B-B14F-4D97-AF65-F5344CB8AC3E}">
        <p14:creationId xmlns:p14="http://schemas.microsoft.com/office/powerpoint/2010/main" val="428473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Poppins" panose="00000500000000000000" pitchFamily="2" charset="0"/>
                <a:ea typeface="Calibri" panose="020F0502020204030204" pitchFamily="34" charset="0"/>
              </a:rPr>
              <a:t>diversified assignments (spoken reports, forum posts) = action and expression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Poppins" panose="00000500000000000000" pitchFamily="2" charset="0"/>
                <a:ea typeface="Calibri" panose="020F0502020204030204" pitchFamily="34" charset="0"/>
              </a:rPr>
              <a:t>diversified tutorials,  videos etc = illustrate through multiple media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Poppins" panose="00000500000000000000" pitchFamily="2" charset="0"/>
                <a:ea typeface="Calibri" panose="020F0502020204030204" pitchFamily="34" charset="0"/>
              </a:rPr>
              <a:t>provided a ‘module map’ = highlight patterns and relationships</a:t>
            </a:r>
          </a:p>
          <a:p>
            <a:r>
              <a:rPr lang="en-GB" dirty="0"/>
              <a:t>Way we used this is to note where the design of our assignments already considered some of these features, and used others to ask questions/ suggest possibilities. </a:t>
            </a:r>
          </a:p>
          <a:p>
            <a:endParaRPr lang="en-GB" dirty="0"/>
          </a:p>
        </p:txBody>
      </p:sp>
      <p:sp>
        <p:nvSpPr>
          <p:cNvPr id="4" name="Slide Number Placeholder 3"/>
          <p:cNvSpPr>
            <a:spLocks noGrp="1"/>
          </p:cNvSpPr>
          <p:nvPr>
            <p:ph type="sldNum" sz="quarter" idx="5"/>
          </p:nvPr>
        </p:nvSpPr>
        <p:spPr/>
        <p:txBody>
          <a:bodyPr/>
          <a:lstStyle/>
          <a:p>
            <a:fld id="{43AB69D0-F66E-4643-BA8C-0FB73FD10E45}" type="slidenum">
              <a:rPr lang="en-GB" smtClean="0"/>
              <a:t>8</a:t>
            </a:fld>
            <a:endParaRPr lang="en-GB"/>
          </a:p>
        </p:txBody>
      </p:sp>
    </p:spTree>
    <p:extLst>
      <p:ext uri="{BB962C8B-B14F-4D97-AF65-F5344CB8AC3E}">
        <p14:creationId xmlns:p14="http://schemas.microsoft.com/office/powerpoint/2010/main" val="3682267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oppins" panose="00000500000000000000" pitchFamily="2" charset="0"/>
                <a:ea typeface="Calibri" panose="020F0502020204030204" pitchFamily="34" charset="0"/>
              </a:rPr>
              <a:t>CL While this is a cornerstone of our teaching model at the OU, it is good to see that it is highly valued by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highlight>
                <a:srgbClr val="FFFF00"/>
              </a:highlight>
              <a:latin typeface="Poppins"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highlight>
                  <a:srgbClr val="FFFF00"/>
                </a:highlight>
                <a:latin typeface="+mn-lt"/>
                <a:ea typeface="Calibri" panose="020F0502020204030204" pitchFamily="34" charset="0"/>
                <a:cs typeface="Times New Roman" panose="02020603050405020304" pitchFamily="18" charset="0"/>
              </a:rPr>
              <a:t>Can spent time worrying about students not using it – but evidence of students using it and have improved. Also that they build between assignments.</a:t>
            </a:r>
          </a:p>
          <a:p>
            <a:endParaRPr lang="en-GB" sz="1200" dirty="0">
              <a:latin typeface="+mn-lt"/>
              <a:ea typeface="Calibri" panose="020F0502020204030204" pitchFamily="34" charset="0"/>
              <a:cs typeface="Times New Roman" panose="02020603050405020304" pitchFamily="18" charset="0"/>
            </a:endParaRPr>
          </a:p>
          <a:p>
            <a:r>
              <a:rPr lang="en-GB" sz="1200" dirty="0">
                <a:latin typeface="+mn-lt"/>
                <a:ea typeface="Calibri" panose="020F0502020204030204" pitchFamily="34" charset="0"/>
                <a:cs typeface="Times New Roman" panose="02020603050405020304" pitchFamily="18" charset="0"/>
              </a:rPr>
              <a:t>including</a:t>
            </a:r>
            <a:r>
              <a:rPr lang="en-GB" sz="1200" b="1" dirty="0">
                <a:latin typeface="+mn-lt"/>
                <a:ea typeface="Calibri" panose="020F0502020204030204" pitchFamily="34" charset="0"/>
                <a:cs typeface="Times New Roman" panose="02020603050405020304" pitchFamily="18" charset="0"/>
              </a:rPr>
              <a:t> positive feedback</a:t>
            </a:r>
            <a:endParaRPr lang="en-GB" dirty="0"/>
          </a:p>
          <a:p>
            <a:endParaRPr lang="en-GB" dirty="0"/>
          </a:p>
        </p:txBody>
      </p:sp>
      <p:sp>
        <p:nvSpPr>
          <p:cNvPr id="4" name="Slide Number Placeholder 3"/>
          <p:cNvSpPr>
            <a:spLocks noGrp="1"/>
          </p:cNvSpPr>
          <p:nvPr>
            <p:ph type="sldNum" sz="quarter" idx="5"/>
          </p:nvPr>
        </p:nvSpPr>
        <p:spPr/>
        <p:txBody>
          <a:bodyPr/>
          <a:lstStyle/>
          <a:p>
            <a:fld id="{43AB69D0-F66E-4643-BA8C-0FB73FD10E45}" type="slidenum">
              <a:rPr lang="en-GB" smtClean="0"/>
              <a:t>9</a:t>
            </a:fld>
            <a:endParaRPr lang="en-GB"/>
          </a:p>
        </p:txBody>
      </p:sp>
    </p:spTree>
    <p:extLst>
      <p:ext uri="{BB962C8B-B14F-4D97-AF65-F5344CB8AC3E}">
        <p14:creationId xmlns:p14="http://schemas.microsoft.com/office/powerpoint/2010/main" val="16209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Either this slide or the next one….</a:t>
            </a:r>
          </a:p>
        </p:txBody>
      </p:sp>
      <p:sp>
        <p:nvSpPr>
          <p:cNvPr id="4" name="Slide Number Placeholder 3"/>
          <p:cNvSpPr>
            <a:spLocks noGrp="1"/>
          </p:cNvSpPr>
          <p:nvPr>
            <p:ph type="sldNum" sz="quarter" idx="5"/>
          </p:nvPr>
        </p:nvSpPr>
        <p:spPr/>
        <p:txBody>
          <a:bodyPr/>
          <a:lstStyle/>
          <a:p>
            <a:fld id="{43AB69D0-F66E-4643-BA8C-0FB73FD10E45}" type="slidenum">
              <a:rPr lang="en-GB" smtClean="0"/>
              <a:t>10</a:t>
            </a:fld>
            <a:endParaRPr lang="en-GB"/>
          </a:p>
        </p:txBody>
      </p:sp>
    </p:spTree>
    <p:extLst>
      <p:ext uri="{BB962C8B-B14F-4D97-AF65-F5344CB8AC3E}">
        <p14:creationId xmlns:p14="http://schemas.microsoft.com/office/powerpoint/2010/main" val="5549579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xml"/><Relationship Id="rId1" Type="http://schemas.openxmlformats.org/officeDocument/2006/relationships/tags" Target="../tags/tag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7"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50" charset="0"/>
                <a:cs typeface="Poppins" panose="00000500000000000000" pitchFamily="50" charset="0"/>
              </a:defRPr>
            </a:lvl1pPr>
          </a:lstStyle>
          <a:p>
            <a:r>
              <a:rPr lang="en-US"/>
              <a:t>Click icon to add picture</a:t>
            </a:r>
          </a:p>
        </p:txBody>
      </p:sp>
      <p:pic>
        <p:nvPicPr>
          <p:cNvPr id="10" name="Picture 9" descr="Icon&#10;&#10;Description automatically generated with medium confidence">
            <a:extLst>
              <a:ext uri="{FF2B5EF4-FFF2-40B4-BE49-F238E27FC236}">
                <a16:creationId xmlns:a16="http://schemas.microsoft.com/office/drawing/2014/main" id="{0828ED38-053B-074D-A6A5-1C9374EA7F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9"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6"/>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5"/>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a:extLst>
              <a:ext uri="{FF2B5EF4-FFF2-40B4-BE49-F238E27FC236}">
                <a16:creationId xmlns:a16="http://schemas.microsoft.com/office/drawing/2014/main" id="{41C1F544-4F91-82A6-00C9-2CD07BD90F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523927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3"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6"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6"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7" y="404666"/>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7" y="912170"/>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6" y="2668676"/>
            <a:ext cx="9591229" cy="760325"/>
          </a:xfrm>
          <a:prstGeom prst="rect">
            <a:avLst/>
          </a:prstGeom>
        </p:spPr>
        <p:txBody>
          <a:bodyPr>
            <a:noAutofit/>
          </a:bodyPr>
          <a:lstStyle>
            <a:lvl1pPr marL="285744" indent="-285744">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7" y="5829301"/>
            <a:ext cx="1709991" cy="584196"/>
          </a:xfrm>
          <a:prstGeom prst="rect">
            <a:avLst/>
          </a:prstGeom>
        </p:spPr>
      </p:pic>
    </p:spTree>
    <p:extLst>
      <p:ext uri="{BB962C8B-B14F-4D97-AF65-F5344CB8AC3E}">
        <p14:creationId xmlns:p14="http://schemas.microsoft.com/office/powerpoint/2010/main" val="3918081929"/>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3"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6"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6"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7" y="404666"/>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7" y="912170"/>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6" y="2668676"/>
            <a:ext cx="9591229" cy="760325"/>
          </a:xfrm>
          <a:prstGeom prst="rect">
            <a:avLst/>
          </a:prstGeom>
        </p:spPr>
        <p:txBody>
          <a:bodyPr>
            <a:noAutofit/>
          </a:bodyPr>
          <a:lstStyle>
            <a:lvl1pPr marL="285744" indent="-285744">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29301"/>
            <a:ext cx="1709991" cy="584196"/>
          </a:xfrm>
          <a:prstGeom prst="rect">
            <a:avLst/>
          </a:prstGeom>
        </p:spPr>
      </p:pic>
    </p:spTree>
    <p:extLst>
      <p:ext uri="{BB962C8B-B14F-4D97-AF65-F5344CB8AC3E}">
        <p14:creationId xmlns:p14="http://schemas.microsoft.com/office/powerpoint/2010/main" val="1952034835"/>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3"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7" y="404666"/>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7" y="912170"/>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6"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6"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6" y="2668676"/>
            <a:ext cx="9591229" cy="760325"/>
          </a:xfrm>
          <a:prstGeom prst="rect">
            <a:avLst/>
          </a:prstGeom>
        </p:spPr>
        <p:txBody>
          <a:bodyPr>
            <a:noAutofit/>
          </a:bodyPr>
          <a:lstStyle>
            <a:lvl1pPr marL="285744" indent="-285744">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29301"/>
            <a:ext cx="1709991" cy="584196"/>
          </a:xfrm>
          <a:prstGeom prst="rect">
            <a:avLst/>
          </a:prstGeom>
        </p:spPr>
      </p:pic>
    </p:spTree>
    <p:extLst>
      <p:ext uri="{BB962C8B-B14F-4D97-AF65-F5344CB8AC3E}">
        <p14:creationId xmlns:p14="http://schemas.microsoft.com/office/powerpoint/2010/main" val="41042756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3"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7" y="404666"/>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7" y="912170"/>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6"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6"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6" y="2668676"/>
            <a:ext cx="9591229" cy="760325"/>
          </a:xfrm>
          <a:prstGeom prst="rect">
            <a:avLst/>
          </a:prstGeom>
        </p:spPr>
        <p:txBody>
          <a:bodyPr>
            <a:noAutofit/>
          </a:bodyPr>
          <a:lstStyle>
            <a:lvl1pPr marL="285744" indent="-285744">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29301"/>
            <a:ext cx="1709991" cy="584196"/>
          </a:xfrm>
          <a:prstGeom prst="rect">
            <a:avLst/>
          </a:prstGeom>
        </p:spPr>
      </p:pic>
    </p:spTree>
    <p:extLst>
      <p:ext uri="{BB962C8B-B14F-4D97-AF65-F5344CB8AC3E}">
        <p14:creationId xmlns:p14="http://schemas.microsoft.com/office/powerpoint/2010/main" val="17799398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3"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7" y="404666"/>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7" y="912170"/>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6"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6"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6" y="2668676"/>
            <a:ext cx="9591229" cy="760325"/>
          </a:xfrm>
          <a:prstGeom prst="rect">
            <a:avLst/>
          </a:prstGeom>
        </p:spPr>
        <p:txBody>
          <a:bodyPr>
            <a:noAutofit/>
          </a:bodyPr>
          <a:lstStyle>
            <a:lvl1pPr marL="285744" indent="-285744">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29301"/>
            <a:ext cx="1709991" cy="584196"/>
          </a:xfrm>
          <a:prstGeom prst="rect">
            <a:avLst/>
          </a:prstGeom>
        </p:spPr>
      </p:pic>
    </p:spTree>
    <p:extLst>
      <p:ext uri="{BB962C8B-B14F-4D97-AF65-F5344CB8AC3E}">
        <p14:creationId xmlns:p14="http://schemas.microsoft.com/office/powerpoint/2010/main" val="2477954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3"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7" y="404666"/>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7" y="912170"/>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7"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189" indent="0">
              <a:buNone/>
              <a:defRPr/>
            </a:lvl2pPr>
            <a:lvl3pPr marL="914377" indent="0">
              <a:buNone/>
              <a:defRPr/>
            </a:lvl3pPr>
            <a:lvl4pPr marL="1371566" indent="0">
              <a:buNone/>
              <a:defRPr/>
            </a:lvl4pPr>
            <a:lvl5pPr marL="1828754"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7" y="1558881"/>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7"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189" indent="0">
              <a:buNone/>
              <a:defRPr/>
            </a:lvl2pPr>
            <a:lvl3pPr marL="914377" indent="0">
              <a:buNone/>
              <a:defRPr/>
            </a:lvl3pPr>
            <a:lvl4pPr marL="1371566" indent="0">
              <a:buNone/>
              <a:defRPr/>
            </a:lvl4pPr>
            <a:lvl5pPr marL="1828754"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7" y="2455771"/>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7"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189" indent="0">
              <a:buNone/>
              <a:defRPr/>
            </a:lvl2pPr>
            <a:lvl3pPr marL="914377" indent="0">
              <a:buNone/>
              <a:defRPr/>
            </a:lvl3pPr>
            <a:lvl4pPr marL="1371566" indent="0">
              <a:buNone/>
              <a:defRPr/>
            </a:lvl4pPr>
            <a:lvl5pPr marL="1828754"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7" y="3352660"/>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7"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189" indent="0">
              <a:buNone/>
              <a:defRPr/>
            </a:lvl2pPr>
            <a:lvl3pPr marL="914377" indent="0">
              <a:buNone/>
              <a:defRPr/>
            </a:lvl3pPr>
            <a:lvl4pPr marL="1371566" indent="0">
              <a:buNone/>
              <a:defRPr/>
            </a:lvl4pPr>
            <a:lvl5pPr marL="1828754"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7" y="4245985"/>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7" y="5829301"/>
            <a:ext cx="1709991" cy="584196"/>
          </a:xfrm>
          <a:prstGeom prst="rect">
            <a:avLst/>
          </a:prstGeom>
        </p:spPr>
      </p:pic>
    </p:spTree>
    <p:extLst>
      <p:ext uri="{BB962C8B-B14F-4D97-AF65-F5344CB8AC3E}">
        <p14:creationId xmlns:p14="http://schemas.microsoft.com/office/powerpoint/2010/main" val="3410959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3"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7" y="404666"/>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7" y="912170"/>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7"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189" indent="0">
              <a:buNone/>
              <a:defRPr/>
            </a:lvl2pPr>
            <a:lvl3pPr marL="914377" indent="0">
              <a:buNone/>
              <a:defRPr/>
            </a:lvl3pPr>
            <a:lvl4pPr marL="1371566" indent="0">
              <a:buNone/>
              <a:defRPr/>
            </a:lvl4pPr>
            <a:lvl5pPr marL="1828754"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7" y="1562447"/>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7"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189" indent="0">
              <a:buNone/>
              <a:defRPr/>
            </a:lvl2pPr>
            <a:lvl3pPr marL="914377" indent="0">
              <a:buNone/>
              <a:defRPr/>
            </a:lvl3pPr>
            <a:lvl4pPr marL="1371566" indent="0">
              <a:buNone/>
              <a:defRPr/>
            </a:lvl4pPr>
            <a:lvl5pPr marL="1828754"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7" y="2459337"/>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7"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189" indent="0">
              <a:buNone/>
              <a:defRPr/>
            </a:lvl2pPr>
            <a:lvl3pPr marL="914377" indent="0">
              <a:buNone/>
              <a:defRPr/>
            </a:lvl3pPr>
            <a:lvl4pPr marL="1371566" indent="0">
              <a:buNone/>
              <a:defRPr/>
            </a:lvl4pPr>
            <a:lvl5pPr marL="1828754"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7" y="3356227"/>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7"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189" indent="0">
              <a:buNone/>
              <a:defRPr/>
            </a:lvl2pPr>
            <a:lvl3pPr marL="914377" indent="0">
              <a:buNone/>
              <a:defRPr/>
            </a:lvl3pPr>
            <a:lvl4pPr marL="1371566" indent="0">
              <a:buNone/>
              <a:defRPr/>
            </a:lvl4pPr>
            <a:lvl5pPr marL="1828754"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7" y="4249551"/>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7" y="5829301"/>
            <a:ext cx="1709991" cy="584196"/>
          </a:xfrm>
          <a:prstGeom prst="rect">
            <a:avLst/>
          </a:prstGeom>
        </p:spPr>
      </p:pic>
    </p:spTree>
    <p:extLst>
      <p:ext uri="{BB962C8B-B14F-4D97-AF65-F5344CB8AC3E}">
        <p14:creationId xmlns:p14="http://schemas.microsoft.com/office/powerpoint/2010/main" val="13900616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09"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6"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7" y="326030"/>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7" y="833534"/>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1979204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6" y="2856111"/>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09"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6"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7" y="326030"/>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7" y="833534"/>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17753517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6"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2"/>
            <a:ext cx="12197911"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7" y="163015"/>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36853159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50" charset="0"/>
                <a:cs typeface="Poppins" panose="00000500000000000000" pitchFamily="50" charset="0"/>
              </a:defRPr>
            </a:lvl1pPr>
          </a:lstStyle>
          <a:p>
            <a:r>
              <a:rPr lang="en-US"/>
              <a:t>Click icon to add picture</a:t>
            </a:r>
          </a:p>
        </p:txBody>
      </p:sp>
      <p:pic>
        <p:nvPicPr>
          <p:cNvPr id="4" name="Picture 3" descr="Icon&#10;&#10;Description automatically generated">
            <a:extLst>
              <a:ext uri="{FF2B5EF4-FFF2-40B4-BE49-F238E27FC236}">
                <a16:creationId xmlns:a16="http://schemas.microsoft.com/office/drawing/2014/main" id="{6ED31C04-0A53-3A47-8287-081AE26B8A3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9"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6"/>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5"/>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a:extLst>
              <a:ext uri="{FF2B5EF4-FFF2-40B4-BE49-F238E27FC236}">
                <a16:creationId xmlns:a16="http://schemas.microsoft.com/office/drawing/2014/main" id="{95ADE654-C78D-7069-71BF-CB8E04298DE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6727268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sz="1800">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6"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6"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6" y="404666"/>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6" y="912170"/>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6" y="2668674"/>
            <a:ext cx="4325807" cy="3041010"/>
          </a:xfrm>
          <a:prstGeom prst="rect">
            <a:avLst/>
          </a:prstGeom>
        </p:spPr>
        <p:txBody>
          <a:bodyPr>
            <a:noAutofit/>
          </a:bodyPr>
          <a:lstStyle>
            <a:lvl1pPr marL="285744" indent="-285744">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7" y="5829301"/>
            <a:ext cx="1709991" cy="584196"/>
          </a:xfrm>
          <a:prstGeom prst="rect">
            <a:avLst/>
          </a:prstGeom>
        </p:spPr>
      </p:pic>
    </p:spTree>
    <p:extLst>
      <p:ext uri="{BB962C8B-B14F-4D97-AF65-F5344CB8AC3E}">
        <p14:creationId xmlns:p14="http://schemas.microsoft.com/office/powerpoint/2010/main" val="207810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sz="1800">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6"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6"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6" y="404666"/>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6" y="912170"/>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6" y="2668674"/>
            <a:ext cx="4325807" cy="3041010"/>
          </a:xfrm>
          <a:prstGeom prst="rect">
            <a:avLst/>
          </a:prstGeom>
        </p:spPr>
        <p:txBody>
          <a:bodyPr>
            <a:noAutofit/>
          </a:bodyPr>
          <a:lstStyle>
            <a:lvl1pPr marL="285744" indent="-285744">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29301"/>
            <a:ext cx="1709991" cy="584196"/>
          </a:xfrm>
          <a:prstGeom prst="rect">
            <a:avLst/>
          </a:prstGeom>
        </p:spPr>
      </p:pic>
    </p:spTree>
    <p:extLst>
      <p:ext uri="{BB962C8B-B14F-4D97-AF65-F5344CB8AC3E}">
        <p14:creationId xmlns:p14="http://schemas.microsoft.com/office/powerpoint/2010/main" val="34492757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6"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6"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6" y="404666"/>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6" y="912170"/>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6" y="2668674"/>
            <a:ext cx="4325807" cy="3041010"/>
          </a:xfrm>
          <a:prstGeom prst="rect">
            <a:avLst/>
          </a:prstGeom>
        </p:spPr>
        <p:txBody>
          <a:bodyPr>
            <a:noAutofit/>
          </a:bodyPr>
          <a:lstStyle>
            <a:lvl1pPr marL="285744" indent="-285744">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29301"/>
            <a:ext cx="1709991" cy="584196"/>
          </a:xfrm>
          <a:prstGeom prst="rect">
            <a:avLst/>
          </a:prstGeom>
        </p:spPr>
      </p:pic>
    </p:spTree>
    <p:extLst>
      <p:ext uri="{BB962C8B-B14F-4D97-AF65-F5344CB8AC3E}">
        <p14:creationId xmlns:p14="http://schemas.microsoft.com/office/powerpoint/2010/main" val="30697544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6"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6"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6" y="404666"/>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6" y="912170"/>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6" y="2668674"/>
            <a:ext cx="4325807" cy="3041010"/>
          </a:xfrm>
          <a:prstGeom prst="rect">
            <a:avLst/>
          </a:prstGeom>
        </p:spPr>
        <p:txBody>
          <a:bodyPr>
            <a:noAutofit/>
          </a:bodyPr>
          <a:lstStyle>
            <a:lvl1pPr marL="285744" indent="-285744">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29301"/>
            <a:ext cx="1709991" cy="584196"/>
          </a:xfrm>
          <a:prstGeom prst="rect">
            <a:avLst/>
          </a:prstGeom>
        </p:spPr>
      </p:pic>
    </p:spTree>
    <p:extLst>
      <p:ext uri="{BB962C8B-B14F-4D97-AF65-F5344CB8AC3E}">
        <p14:creationId xmlns:p14="http://schemas.microsoft.com/office/powerpoint/2010/main" val="35257222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6"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6"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6" y="404666"/>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6" y="912170"/>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6" y="2668674"/>
            <a:ext cx="4325807" cy="3041010"/>
          </a:xfrm>
          <a:prstGeom prst="rect">
            <a:avLst/>
          </a:prstGeom>
        </p:spPr>
        <p:txBody>
          <a:bodyPr>
            <a:noAutofit/>
          </a:bodyPr>
          <a:lstStyle>
            <a:lvl1pPr marL="285744" indent="-285744">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29301"/>
            <a:ext cx="1709991" cy="584196"/>
          </a:xfrm>
          <a:prstGeom prst="rect">
            <a:avLst/>
          </a:prstGeom>
        </p:spPr>
      </p:pic>
    </p:spTree>
    <p:extLst>
      <p:ext uri="{BB962C8B-B14F-4D97-AF65-F5344CB8AC3E}">
        <p14:creationId xmlns:p14="http://schemas.microsoft.com/office/powerpoint/2010/main" val="20457846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6"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6"/>
            <a:ext cx="1079742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70"/>
            <a:ext cx="1079742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6" y="2642307"/>
            <a:ext cx="4922617" cy="3072695"/>
          </a:xfrm>
          <a:prstGeom prst="rect">
            <a:avLst/>
          </a:prstGeom>
        </p:spPr>
        <p:txBody>
          <a:bodyPr>
            <a:noAutofit/>
          </a:bodyPr>
          <a:lstStyle>
            <a:lvl1pPr marL="228594" indent="-228594">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5" y="2642307"/>
            <a:ext cx="4922617" cy="3072695"/>
          </a:xfrm>
          <a:prstGeom prst="rect">
            <a:avLst/>
          </a:prstGeom>
        </p:spPr>
        <p:txBody>
          <a:bodyPr>
            <a:noAutofit/>
          </a:bodyPr>
          <a:lstStyle>
            <a:lvl1pPr marL="228594" indent="-228594">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3"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29301"/>
            <a:ext cx="1709991" cy="584196"/>
          </a:xfrm>
          <a:prstGeom prst="rect">
            <a:avLst/>
          </a:prstGeom>
        </p:spPr>
      </p:pic>
    </p:spTree>
    <p:extLst>
      <p:ext uri="{BB962C8B-B14F-4D97-AF65-F5344CB8AC3E}">
        <p14:creationId xmlns:p14="http://schemas.microsoft.com/office/powerpoint/2010/main" val="16602382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6"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6"/>
            <a:ext cx="1079742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70"/>
            <a:ext cx="1079742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6" y="2642307"/>
            <a:ext cx="4922617" cy="3072695"/>
          </a:xfrm>
          <a:prstGeom prst="rect">
            <a:avLst/>
          </a:prstGeom>
        </p:spPr>
        <p:txBody>
          <a:bodyPr>
            <a:noAutofit/>
          </a:bodyPr>
          <a:lstStyle>
            <a:lvl1pPr marL="228594" indent="-228594">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5" y="2642307"/>
            <a:ext cx="4922617" cy="3072695"/>
          </a:xfrm>
          <a:prstGeom prst="rect">
            <a:avLst/>
          </a:prstGeom>
        </p:spPr>
        <p:txBody>
          <a:bodyPr>
            <a:noAutofit/>
          </a:bodyPr>
          <a:lstStyle>
            <a:lvl1pPr marL="228594" indent="-228594">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3"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29301"/>
            <a:ext cx="1709991" cy="584196"/>
          </a:xfrm>
          <a:prstGeom prst="rect">
            <a:avLst/>
          </a:prstGeom>
        </p:spPr>
      </p:pic>
    </p:spTree>
    <p:extLst>
      <p:ext uri="{BB962C8B-B14F-4D97-AF65-F5344CB8AC3E}">
        <p14:creationId xmlns:p14="http://schemas.microsoft.com/office/powerpoint/2010/main" val="2593239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6"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6"/>
            <a:ext cx="1079742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70"/>
            <a:ext cx="1079742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6" y="2642307"/>
            <a:ext cx="4922617" cy="3072695"/>
          </a:xfrm>
          <a:prstGeom prst="rect">
            <a:avLst/>
          </a:prstGeom>
        </p:spPr>
        <p:txBody>
          <a:bodyPr>
            <a:noAutofit/>
          </a:bodyPr>
          <a:lstStyle>
            <a:lvl1pPr marL="228594" indent="-228594">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5" y="2642307"/>
            <a:ext cx="4922617" cy="3072695"/>
          </a:xfrm>
          <a:prstGeom prst="rect">
            <a:avLst/>
          </a:prstGeom>
        </p:spPr>
        <p:txBody>
          <a:bodyPr>
            <a:noAutofit/>
          </a:bodyPr>
          <a:lstStyle>
            <a:lvl1pPr marL="228594" indent="-228594">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3"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29301"/>
            <a:ext cx="1709991" cy="584196"/>
          </a:xfrm>
          <a:prstGeom prst="rect">
            <a:avLst/>
          </a:prstGeom>
        </p:spPr>
      </p:pic>
    </p:spTree>
    <p:extLst>
      <p:ext uri="{BB962C8B-B14F-4D97-AF65-F5344CB8AC3E}">
        <p14:creationId xmlns:p14="http://schemas.microsoft.com/office/powerpoint/2010/main" val="8652526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3"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6"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6"/>
            <a:ext cx="1079742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70"/>
            <a:ext cx="1079742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6" y="2642307"/>
            <a:ext cx="4922617" cy="3072695"/>
          </a:xfrm>
          <a:prstGeom prst="rect">
            <a:avLst/>
          </a:prstGeom>
        </p:spPr>
        <p:txBody>
          <a:bodyPr>
            <a:noAutofit/>
          </a:bodyPr>
          <a:lstStyle>
            <a:lvl1pPr marL="228594" indent="-228594">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5" y="2642307"/>
            <a:ext cx="4922617" cy="3072695"/>
          </a:xfrm>
          <a:prstGeom prst="rect">
            <a:avLst/>
          </a:prstGeom>
        </p:spPr>
        <p:txBody>
          <a:bodyPr>
            <a:noAutofit/>
          </a:bodyPr>
          <a:lstStyle>
            <a:lvl1pPr marL="228594" indent="-228594">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29301"/>
            <a:ext cx="1709991" cy="584196"/>
          </a:xfrm>
          <a:prstGeom prst="rect">
            <a:avLst/>
          </a:prstGeom>
        </p:spPr>
      </p:pic>
    </p:spTree>
    <p:extLst>
      <p:ext uri="{BB962C8B-B14F-4D97-AF65-F5344CB8AC3E}">
        <p14:creationId xmlns:p14="http://schemas.microsoft.com/office/powerpoint/2010/main" val="25192057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ent - Text Bullets">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B625B03-B9DD-437E-8EFA-5E3698F33BA7}"/>
              </a:ext>
            </a:extLst>
          </p:cNvPr>
          <p:cNvSpPr>
            <a:spLocks noGrp="1"/>
          </p:cNvSpPr>
          <p:nvPr>
            <p:ph type="body" sz="quarter" idx="21" hasCustomPrompt="1"/>
          </p:nvPr>
        </p:nvSpPr>
        <p:spPr>
          <a:xfrm>
            <a:off x="770626" y="464267"/>
            <a:ext cx="7947807"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CLICK HERE TO EDIT MASTER TITLE</a:t>
            </a:r>
          </a:p>
        </p:txBody>
      </p:sp>
      <p:sp>
        <p:nvSpPr>
          <p:cNvPr id="10" name="Text Placeholder 4">
            <a:extLst>
              <a:ext uri="{FF2B5EF4-FFF2-40B4-BE49-F238E27FC236}">
                <a16:creationId xmlns:a16="http://schemas.microsoft.com/office/drawing/2014/main" id="{2C896F9C-CC25-4527-9E30-F95E9F7B1D5F}"/>
              </a:ext>
            </a:extLst>
          </p:cNvPr>
          <p:cNvSpPr>
            <a:spLocks noGrp="1"/>
          </p:cNvSpPr>
          <p:nvPr>
            <p:ph type="body" sz="quarter" idx="16" hasCustomPrompt="1"/>
          </p:nvPr>
        </p:nvSpPr>
        <p:spPr>
          <a:xfrm>
            <a:off x="770626" y="2243140"/>
            <a:ext cx="10511209" cy="4019131"/>
          </a:xfrm>
          <a:prstGeom prst="rect">
            <a:avLst/>
          </a:prstGeom>
        </p:spPr>
        <p:txBody>
          <a:bodyPr/>
          <a:lstStyle>
            <a:lvl1pPr marL="342891" indent="-342891">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1pPr>
            <a:lvl2pPr marL="742932" indent="-285744">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2pPr>
            <a:lvl3pPr marL="1142971" indent="-228594">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3pPr>
            <a:lvl4pPr marL="1600160" indent="-228594">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4pPr>
            <a:lvl5pPr marL="2057349" indent="-228594">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a:extLst>
              <a:ext uri="{FF2B5EF4-FFF2-40B4-BE49-F238E27FC236}">
                <a16:creationId xmlns:a16="http://schemas.microsoft.com/office/drawing/2014/main" id="{55207B26-BD01-450F-BCEB-6428971C5C28}"/>
              </a:ext>
            </a:extLst>
          </p:cNvPr>
          <p:cNvSpPr txBox="1"/>
          <p:nvPr userDrawn="1"/>
        </p:nvSpPr>
        <p:spPr>
          <a:xfrm>
            <a:off x="10121661" y="6425250"/>
            <a:ext cx="1322719" cy="254044"/>
          </a:xfrm>
          <a:prstGeom prst="rect">
            <a:avLst/>
          </a:prstGeom>
          <a:noFill/>
        </p:spPr>
        <p:txBody>
          <a:bodyPr wrap="square" rtlCol="0">
            <a:spAutoFit/>
          </a:bodyPr>
          <a:lstStyle/>
          <a:p>
            <a:pPr marL="0" marR="0" lvl="0" indent="0" algn="r" defTabSz="457189" rtl="0" eaLnBrk="1" fontAlgn="auto" latinLnBrk="0" hangingPunct="1">
              <a:lnSpc>
                <a:spcPct val="100000"/>
              </a:lnSpc>
              <a:spcBef>
                <a:spcPts val="0"/>
              </a:spcBef>
              <a:spcAft>
                <a:spcPts val="0"/>
              </a:spcAft>
              <a:buClrTx/>
              <a:buSzTx/>
              <a:buFontTx/>
              <a:buNone/>
              <a:tabLst/>
              <a:defRPr/>
            </a:pPr>
            <a:fld id="{F0B3AF6C-2BBD-4142-8E95-28A39D08C308}" type="datetime1">
              <a:rPr lang="en-GB" sz="1051" smtClean="0">
                <a:solidFill>
                  <a:srgbClr val="1E4B9B"/>
                </a:solidFill>
                <a:latin typeface="Arial" panose="020B0604020202020204" pitchFamily="34" charset="0"/>
                <a:cs typeface="Arial" panose="020B0604020202020204" pitchFamily="34" charset="0"/>
              </a:rPr>
              <a:pPr marL="0" marR="0" lvl="0" indent="0" algn="r" defTabSz="457189" rtl="0" eaLnBrk="1" fontAlgn="auto" latinLnBrk="0" hangingPunct="1">
                <a:lnSpc>
                  <a:spcPct val="100000"/>
                </a:lnSpc>
                <a:spcBef>
                  <a:spcPts val="0"/>
                </a:spcBef>
                <a:spcAft>
                  <a:spcPts val="0"/>
                </a:spcAft>
                <a:buClrTx/>
                <a:buSzTx/>
                <a:buFontTx/>
                <a:buNone/>
                <a:tabLst/>
                <a:defRPr/>
              </a:pPr>
              <a:t>05/04/2024</a:t>
            </a:fld>
            <a:endParaRPr lang="en-GB" sz="1051" dirty="0">
              <a:solidFill>
                <a:srgbClr val="1E4B9B"/>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6CC9049D-4664-4545-860B-8C408BE6F1C1}"/>
              </a:ext>
            </a:extLst>
          </p:cNvPr>
          <p:cNvSpPr>
            <a:spLocks noGrp="1"/>
          </p:cNvSpPr>
          <p:nvPr>
            <p:ph sz="quarter" idx="27" hasCustomPrompt="1"/>
          </p:nvPr>
        </p:nvSpPr>
        <p:spPr>
          <a:xfrm>
            <a:off x="770626" y="6440578"/>
            <a:ext cx="9662348" cy="284672"/>
          </a:xfrm>
          <a:prstGeom prst="rect">
            <a:avLst/>
          </a:prstGeom>
        </p:spPr>
        <p:txBody>
          <a:bodyPr/>
          <a:lstStyle>
            <a:lvl1pPr marL="0" indent="0" algn="r">
              <a:buNone/>
              <a:defRPr sz="1051">
                <a:solidFill>
                  <a:srgbClr val="1E4B9B"/>
                </a:solidFill>
                <a:latin typeface="Arial" panose="020B0604020202020204" pitchFamily="34" charset="0"/>
                <a:cs typeface="Arial" panose="020B0604020202020204" pitchFamily="34" charset="0"/>
              </a:defRPr>
            </a:lvl1pPr>
            <a:lvl2pPr marL="457189" indent="0">
              <a:buNone/>
              <a:defRPr sz="1051">
                <a:latin typeface="Arial" panose="020B0604020202020204" pitchFamily="34" charset="0"/>
                <a:cs typeface="Arial" panose="020B0604020202020204" pitchFamily="34" charset="0"/>
              </a:defRPr>
            </a:lvl2pPr>
            <a:lvl3pPr marL="914377" indent="0">
              <a:buNone/>
              <a:defRPr sz="1051">
                <a:latin typeface="Arial" panose="020B0604020202020204" pitchFamily="34" charset="0"/>
                <a:cs typeface="Arial" panose="020B0604020202020204" pitchFamily="34" charset="0"/>
              </a:defRPr>
            </a:lvl3pPr>
            <a:lvl4pPr marL="1371566" indent="0">
              <a:buNone/>
              <a:defRPr sz="1051">
                <a:latin typeface="Arial" panose="020B0604020202020204" pitchFamily="34" charset="0"/>
                <a:cs typeface="Arial" panose="020B0604020202020204" pitchFamily="34" charset="0"/>
              </a:defRPr>
            </a:lvl4pPr>
            <a:lvl5pPr marL="1828754" indent="0">
              <a:buNone/>
              <a:defRPr sz="1051">
                <a:latin typeface="Arial" panose="020B0604020202020204" pitchFamily="34" charset="0"/>
                <a:cs typeface="Arial" panose="020B0604020202020204" pitchFamily="34" charset="0"/>
              </a:defRPr>
            </a:lvl5pPr>
          </a:lstStyle>
          <a:p>
            <a:pPr lvl="0"/>
            <a:r>
              <a:rPr lang="en-US" dirty="0"/>
              <a:t>Presentation title</a:t>
            </a:r>
          </a:p>
        </p:txBody>
      </p:sp>
      <p:sp>
        <p:nvSpPr>
          <p:cNvPr id="13" name="Text Placeholder 2">
            <a:extLst>
              <a:ext uri="{FF2B5EF4-FFF2-40B4-BE49-F238E27FC236}">
                <a16:creationId xmlns:a16="http://schemas.microsoft.com/office/drawing/2014/main" id="{8413C705-D39D-4C04-9CCC-4AFABA7FBC36}"/>
              </a:ext>
            </a:extLst>
          </p:cNvPr>
          <p:cNvSpPr>
            <a:spLocks noGrp="1"/>
          </p:cNvSpPr>
          <p:nvPr>
            <p:ph type="body" sz="quarter" idx="22" hasCustomPrompt="1"/>
          </p:nvPr>
        </p:nvSpPr>
        <p:spPr>
          <a:xfrm>
            <a:off x="770626" y="1458820"/>
            <a:ext cx="7947807"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Arial" panose="020B060402020202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414966764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9"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6"/>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5"/>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9" y="2431330"/>
            <a:ext cx="10740439" cy="1305402"/>
          </a:xfrm>
        </p:spPr>
        <p:txBody>
          <a:bodyPr>
            <a:noAutofit/>
          </a:bodyPr>
          <a:lstStyle>
            <a:lvl1pPr marL="0" indent="0">
              <a:lnSpc>
                <a:spcPct val="110000"/>
              </a:lnSpc>
              <a:spcBef>
                <a:spcPts val="0"/>
              </a:spcBef>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8" name="Picture 7">
            <a:extLst>
              <a:ext uri="{FF2B5EF4-FFF2-40B4-BE49-F238E27FC236}">
                <a16:creationId xmlns:a16="http://schemas.microsoft.com/office/drawing/2014/main" id="{80C98C54-E3BB-6758-54CF-5A28F76F670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836343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21" y="404666"/>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4" y="1539491"/>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4" y="2882870"/>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20" y="1539491"/>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20" y="2881841"/>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20"/>
            <a:ext cx="4613763"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2" y="1896177"/>
            <a:ext cx="3118585" cy="810811"/>
          </a:xfrm>
          <a:prstGeom prst="rect">
            <a:avLst/>
          </a:prstGeom>
        </p:spPr>
        <p:txBody>
          <a:bodyPr>
            <a:noAutofit/>
          </a:bodyPr>
          <a:lstStyle>
            <a:lvl1pPr marL="285744" indent="-285744">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2" y="3"/>
            <a:ext cx="4611463"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16596857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21" y="404666"/>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4" y="1539491"/>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4" y="2882870"/>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436920"/>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20" y="1539491"/>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20" y="2881841"/>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2" y="1896177"/>
            <a:ext cx="3118585" cy="810811"/>
          </a:xfrm>
          <a:prstGeom prst="rect">
            <a:avLst/>
          </a:prstGeom>
        </p:spPr>
        <p:txBody>
          <a:bodyPr>
            <a:noAutofit/>
          </a:bodyPr>
          <a:lstStyle>
            <a:lvl1pPr marL="285744" indent="-285744">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2" y="3"/>
            <a:ext cx="4611463"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0262234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3"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6"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7" y="404666"/>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5"/>
            <a:ext cx="572719"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1"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5"/>
            <a:ext cx="572719"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7" y="5829301"/>
            <a:ext cx="1709991" cy="584196"/>
          </a:xfrm>
          <a:prstGeom prst="rect">
            <a:avLst/>
          </a:prstGeom>
        </p:spPr>
      </p:pic>
    </p:spTree>
    <p:extLst>
      <p:ext uri="{BB962C8B-B14F-4D97-AF65-F5344CB8AC3E}">
        <p14:creationId xmlns:p14="http://schemas.microsoft.com/office/powerpoint/2010/main" val="12838527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custDataLst>
              <p:tags r:id="rId1"/>
            </p:custDataLst>
          </p:nvPr>
        </p:nvSpPr>
        <p:spPr>
          <a:xfrm>
            <a:off x="4165154" y="6244627"/>
            <a:ext cx="3861695" cy="476589"/>
          </a:xfrm>
          <a:prstGeom prst="rect">
            <a:avLst/>
          </a:prstGeom>
        </p:spPr>
        <p:txBody>
          <a:bodyPr/>
          <a:lstStyle>
            <a:lvl1pPr>
              <a:defRPr/>
            </a:lvl1pPr>
          </a:lstStyle>
          <a:p>
            <a:endParaRPr lang="en-GB" altLang="en-US"/>
          </a:p>
        </p:txBody>
      </p:sp>
      <p:sp>
        <p:nvSpPr>
          <p:cNvPr id="3" name="Slide Number Placeholder 2"/>
          <p:cNvSpPr>
            <a:spLocks noGrp="1"/>
          </p:cNvSpPr>
          <p:nvPr>
            <p:ph type="sldNum" sz="quarter" idx="11"/>
            <p:custDataLst>
              <p:tags r:id="rId2"/>
            </p:custDataLst>
          </p:nvPr>
        </p:nvSpPr>
        <p:spPr/>
        <p:txBody>
          <a:bodyPr/>
          <a:lstStyle>
            <a:lvl1pPr>
              <a:defRPr/>
            </a:lvl1pPr>
          </a:lstStyle>
          <a:p>
            <a:fld id="{86C7EA3B-6F21-4521-87E4-D47A9F1C5538}" type="slidenum">
              <a:rPr lang="en-GB" altLang="en-US"/>
              <a:t>‹#›</a:t>
            </a:fld>
            <a:endParaRPr lang="en-GB" altLang="en-US"/>
          </a:p>
        </p:txBody>
      </p:sp>
    </p:spTree>
    <p:extLst>
      <p:ext uri="{BB962C8B-B14F-4D97-AF65-F5344CB8AC3E}">
        <p14:creationId xmlns:p14="http://schemas.microsoft.com/office/powerpoint/2010/main" val="89576246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 Image &amp; Tex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F851B943-E6E1-48F6-B811-8D9A7977D85B}"/>
              </a:ext>
            </a:extLst>
          </p:cNvPr>
          <p:cNvSpPr>
            <a:spLocks noGrp="1"/>
          </p:cNvSpPr>
          <p:nvPr>
            <p:ph type="body" sz="quarter" idx="21" hasCustomPrompt="1"/>
          </p:nvPr>
        </p:nvSpPr>
        <p:spPr>
          <a:xfrm>
            <a:off x="770626" y="464267"/>
            <a:ext cx="7947807"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CLICK HERE TO EDIT MASTER TITLE</a:t>
            </a:r>
          </a:p>
        </p:txBody>
      </p:sp>
      <p:sp>
        <p:nvSpPr>
          <p:cNvPr id="12" name="Text Placeholder 2">
            <a:extLst>
              <a:ext uri="{FF2B5EF4-FFF2-40B4-BE49-F238E27FC236}">
                <a16:creationId xmlns:a16="http://schemas.microsoft.com/office/drawing/2014/main" id="{C1B6DA54-71CA-48A5-B3CD-D2321285AC1A}"/>
              </a:ext>
            </a:extLst>
          </p:cNvPr>
          <p:cNvSpPr>
            <a:spLocks noGrp="1"/>
          </p:cNvSpPr>
          <p:nvPr>
            <p:ph type="body" sz="quarter" idx="22" hasCustomPrompt="1"/>
          </p:nvPr>
        </p:nvSpPr>
        <p:spPr>
          <a:xfrm>
            <a:off x="770626" y="1458820"/>
            <a:ext cx="7947807"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Arial" panose="020B0604020202020204" pitchFamily="34" charset="0"/>
                <a:cs typeface="Arial" panose="020B0604020202020204" pitchFamily="34" charset="0"/>
              </a:defRPr>
            </a:lvl1pPr>
          </a:lstStyle>
          <a:p>
            <a:pPr lvl="0"/>
            <a:r>
              <a:rPr lang="en-US" dirty="0"/>
              <a:t>Insert subtitle</a:t>
            </a:r>
          </a:p>
        </p:txBody>
      </p:sp>
      <p:sp>
        <p:nvSpPr>
          <p:cNvPr id="18" name="Picture Placeholder 4">
            <a:extLst>
              <a:ext uri="{FF2B5EF4-FFF2-40B4-BE49-F238E27FC236}">
                <a16:creationId xmlns:a16="http://schemas.microsoft.com/office/drawing/2014/main" id="{4CE899DC-EEB7-4FE9-99EC-B6BA0FB34588}"/>
              </a:ext>
            </a:extLst>
          </p:cNvPr>
          <p:cNvSpPr>
            <a:spLocks noGrp="1"/>
          </p:cNvSpPr>
          <p:nvPr>
            <p:ph type="pic" sz="quarter" idx="23"/>
          </p:nvPr>
        </p:nvSpPr>
        <p:spPr>
          <a:xfrm>
            <a:off x="770469" y="2243141"/>
            <a:ext cx="5221817" cy="4027487"/>
          </a:xfrm>
          <a:prstGeom prst="rect">
            <a:avLst/>
          </a:prstGeom>
        </p:spPr>
        <p:txBody>
          <a:bodyPr/>
          <a:lstStyle>
            <a:lvl1pPr>
              <a:defRPr sz="1400">
                <a:solidFill>
                  <a:srgbClr val="323232"/>
                </a:solidFill>
                <a:latin typeface="Arial" panose="020B0604020202020204" pitchFamily="34" charset="0"/>
                <a:cs typeface="Arial" panose="020B0604020202020204" pitchFamily="34" charset="0"/>
              </a:defRPr>
            </a:lvl1pPr>
          </a:lstStyle>
          <a:p>
            <a:endParaRPr lang="en-GB" dirty="0"/>
          </a:p>
        </p:txBody>
      </p:sp>
      <p:sp>
        <p:nvSpPr>
          <p:cNvPr id="19" name="Text Placeholder 12">
            <a:extLst>
              <a:ext uri="{FF2B5EF4-FFF2-40B4-BE49-F238E27FC236}">
                <a16:creationId xmlns:a16="http://schemas.microsoft.com/office/drawing/2014/main" id="{74507D58-4B62-42B4-946E-AC191B8C8E91}"/>
              </a:ext>
            </a:extLst>
          </p:cNvPr>
          <p:cNvSpPr>
            <a:spLocks noGrp="1"/>
          </p:cNvSpPr>
          <p:nvPr>
            <p:ph type="body" sz="quarter" idx="24" hasCustomPrompt="1"/>
          </p:nvPr>
        </p:nvSpPr>
        <p:spPr>
          <a:xfrm>
            <a:off x="6096002" y="2234785"/>
            <a:ext cx="5185833" cy="4027487"/>
          </a:xfrm>
          <a:prstGeom prst="rect">
            <a:avLst/>
          </a:prstGeom>
        </p:spPr>
        <p:txBody>
          <a:bodyPr/>
          <a:lstStyle>
            <a:lvl1pPr marL="0" indent="0">
              <a:buNone/>
              <a:defRPr sz="1200">
                <a:solidFill>
                  <a:srgbClr val="1E4B9B"/>
                </a:solidFill>
                <a:latin typeface="Arial" panose="020B0604020202020204" pitchFamily="34" charset="0"/>
                <a:cs typeface="Arial" panose="020B0604020202020204" pitchFamily="34" charset="0"/>
              </a:defRPr>
            </a:lvl1pPr>
            <a:lvl2pPr marL="457189" indent="0">
              <a:buNone/>
              <a:defRPr sz="1200">
                <a:latin typeface="Arial" panose="020B0604020202020204" pitchFamily="34" charset="0"/>
                <a:cs typeface="Arial" panose="020B0604020202020204" pitchFamily="34" charset="0"/>
              </a:defRPr>
            </a:lvl2pPr>
            <a:lvl3pPr marL="914377" indent="0">
              <a:buNone/>
              <a:defRPr sz="1100">
                <a:latin typeface="Arial" panose="020B0604020202020204" pitchFamily="34" charset="0"/>
                <a:cs typeface="Arial" panose="020B0604020202020204" pitchFamily="34" charset="0"/>
              </a:defRPr>
            </a:lvl3pPr>
            <a:lvl4pPr marL="1371566" indent="0">
              <a:buNone/>
              <a:defRPr sz="1051">
                <a:latin typeface="Arial" panose="020B0604020202020204" pitchFamily="34" charset="0"/>
                <a:cs typeface="Arial" panose="020B0604020202020204" pitchFamily="34" charset="0"/>
              </a:defRPr>
            </a:lvl4pPr>
            <a:lvl5pPr marL="1828754" indent="0">
              <a:buNone/>
              <a:defRPr sz="1051">
                <a:latin typeface="Arial" panose="020B0604020202020204" pitchFamily="34" charset="0"/>
                <a:cs typeface="Arial" panose="020B0604020202020204" pitchFamily="34" charset="0"/>
              </a:defRPr>
            </a:lvl5pPr>
          </a:lstStyle>
          <a:p>
            <a:pPr lvl="0"/>
            <a:r>
              <a:rPr lang="en-US" dirty="0"/>
              <a:t>Click to add text</a:t>
            </a:r>
            <a:endParaRPr lang="en-GB" dirty="0"/>
          </a:p>
        </p:txBody>
      </p:sp>
      <p:sp>
        <p:nvSpPr>
          <p:cNvPr id="9" name="TextBox 8">
            <a:extLst>
              <a:ext uri="{FF2B5EF4-FFF2-40B4-BE49-F238E27FC236}">
                <a16:creationId xmlns:a16="http://schemas.microsoft.com/office/drawing/2014/main" id="{FD1548AB-1A41-4C06-B3F6-882FE01A82ED}"/>
              </a:ext>
            </a:extLst>
          </p:cNvPr>
          <p:cNvSpPr txBox="1"/>
          <p:nvPr userDrawn="1"/>
        </p:nvSpPr>
        <p:spPr>
          <a:xfrm>
            <a:off x="10121661" y="6425250"/>
            <a:ext cx="1322719" cy="254044"/>
          </a:xfrm>
          <a:prstGeom prst="rect">
            <a:avLst/>
          </a:prstGeom>
          <a:noFill/>
        </p:spPr>
        <p:txBody>
          <a:bodyPr wrap="square" rtlCol="0">
            <a:spAutoFit/>
          </a:bodyPr>
          <a:lstStyle/>
          <a:p>
            <a:pPr marL="0" marR="0" lvl="0" indent="0" algn="r" defTabSz="457189" rtl="0" eaLnBrk="1" fontAlgn="auto" latinLnBrk="0" hangingPunct="1">
              <a:lnSpc>
                <a:spcPct val="100000"/>
              </a:lnSpc>
              <a:spcBef>
                <a:spcPts val="0"/>
              </a:spcBef>
              <a:spcAft>
                <a:spcPts val="0"/>
              </a:spcAft>
              <a:buClrTx/>
              <a:buSzTx/>
              <a:buFontTx/>
              <a:buNone/>
              <a:tabLst/>
              <a:defRPr/>
            </a:pPr>
            <a:fld id="{F0B3AF6C-2BBD-4142-8E95-28A39D08C308}" type="datetime1">
              <a:rPr lang="en-GB" sz="1051" smtClean="0">
                <a:solidFill>
                  <a:srgbClr val="1E4B9B"/>
                </a:solidFill>
                <a:latin typeface="Arial" panose="020B0604020202020204" pitchFamily="34" charset="0"/>
                <a:cs typeface="Arial" panose="020B0604020202020204" pitchFamily="34" charset="0"/>
              </a:rPr>
              <a:pPr marL="0" marR="0" lvl="0" indent="0" algn="r" defTabSz="457189" rtl="0" eaLnBrk="1" fontAlgn="auto" latinLnBrk="0" hangingPunct="1">
                <a:lnSpc>
                  <a:spcPct val="100000"/>
                </a:lnSpc>
                <a:spcBef>
                  <a:spcPts val="0"/>
                </a:spcBef>
                <a:spcAft>
                  <a:spcPts val="0"/>
                </a:spcAft>
                <a:buClrTx/>
                <a:buSzTx/>
                <a:buFontTx/>
                <a:buNone/>
                <a:tabLst/>
                <a:defRPr/>
              </a:pPr>
              <a:t>05/04/2024</a:t>
            </a:fld>
            <a:endParaRPr lang="en-GB" sz="1051" dirty="0">
              <a:solidFill>
                <a:srgbClr val="1E4B9B"/>
              </a:solidFill>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43FD19CB-E5DD-4EB0-A648-B1B63B8A7EDD}"/>
              </a:ext>
            </a:extLst>
          </p:cNvPr>
          <p:cNvSpPr>
            <a:spLocks noGrp="1"/>
          </p:cNvSpPr>
          <p:nvPr>
            <p:ph sz="quarter" idx="27" hasCustomPrompt="1"/>
          </p:nvPr>
        </p:nvSpPr>
        <p:spPr>
          <a:xfrm>
            <a:off x="770469" y="6440578"/>
            <a:ext cx="9662505" cy="284672"/>
          </a:xfrm>
          <a:prstGeom prst="rect">
            <a:avLst/>
          </a:prstGeom>
        </p:spPr>
        <p:txBody>
          <a:bodyPr/>
          <a:lstStyle>
            <a:lvl1pPr marL="0" indent="0" algn="r">
              <a:buNone/>
              <a:defRPr sz="1051">
                <a:solidFill>
                  <a:srgbClr val="1E4B9B"/>
                </a:solidFill>
                <a:latin typeface="Arial" panose="020B0604020202020204" pitchFamily="34" charset="0"/>
                <a:cs typeface="Arial" panose="020B0604020202020204" pitchFamily="34" charset="0"/>
              </a:defRPr>
            </a:lvl1pPr>
            <a:lvl2pPr marL="457189" indent="0">
              <a:buNone/>
              <a:defRPr sz="1051">
                <a:latin typeface="Arial" panose="020B0604020202020204" pitchFamily="34" charset="0"/>
                <a:cs typeface="Arial" panose="020B0604020202020204" pitchFamily="34" charset="0"/>
              </a:defRPr>
            </a:lvl2pPr>
            <a:lvl3pPr marL="914377" indent="0">
              <a:buNone/>
              <a:defRPr sz="1051">
                <a:latin typeface="Arial" panose="020B0604020202020204" pitchFamily="34" charset="0"/>
                <a:cs typeface="Arial" panose="020B0604020202020204" pitchFamily="34" charset="0"/>
              </a:defRPr>
            </a:lvl3pPr>
            <a:lvl4pPr marL="1371566" indent="0">
              <a:buNone/>
              <a:defRPr sz="1051">
                <a:latin typeface="Arial" panose="020B0604020202020204" pitchFamily="34" charset="0"/>
                <a:cs typeface="Arial" panose="020B0604020202020204" pitchFamily="34" charset="0"/>
              </a:defRPr>
            </a:lvl4pPr>
            <a:lvl5pPr marL="1828754" indent="0">
              <a:buNone/>
              <a:defRPr sz="1051">
                <a:latin typeface="Arial" panose="020B0604020202020204" pitchFamily="34" charset="0"/>
                <a:cs typeface="Arial" panose="020B0604020202020204" pitchFamily="34" charset="0"/>
              </a:defRPr>
            </a:lvl5pPr>
          </a:lstStyle>
          <a:p>
            <a:pPr lvl="0"/>
            <a:r>
              <a:rPr lang="en-US" dirty="0"/>
              <a:t>Presentation title</a:t>
            </a:r>
          </a:p>
        </p:txBody>
      </p:sp>
    </p:spTree>
    <p:extLst>
      <p:ext uri="{BB962C8B-B14F-4D97-AF65-F5344CB8AC3E}">
        <p14:creationId xmlns:p14="http://schemas.microsoft.com/office/powerpoint/2010/main" val="223141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Full Text">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id="{FE2B1EA2-8522-4C4B-B7A9-BEF931B2B47B}"/>
              </a:ext>
            </a:extLst>
          </p:cNvPr>
          <p:cNvSpPr>
            <a:spLocks noGrp="1"/>
          </p:cNvSpPr>
          <p:nvPr>
            <p:ph type="body" sz="quarter" idx="25" hasCustomPrompt="1"/>
          </p:nvPr>
        </p:nvSpPr>
        <p:spPr>
          <a:xfrm>
            <a:off x="770626" y="2243141"/>
            <a:ext cx="10511209" cy="4019131"/>
          </a:xfrm>
          <a:prstGeom prst="rect">
            <a:avLst/>
          </a:prstGeom>
        </p:spPr>
        <p:txBody>
          <a:bodyPr/>
          <a:lstStyle>
            <a:lvl1pPr marL="0" indent="0">
              <a:buNone/>
              <a:defRPr sz="1400">
                <a:solidFill>
                  <a:srgbClr val="32323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051">
                <a:latin typeface="Arial" panose="020B0604020202020204" pitchFamily="34" charset="0"/>
                <a:cs typeface="Arial" panose="020B0604020202020204" pitchFamily="34" charset="0"/>
              </a:defRPr>
            </a:lvl4pPr>
            <a:lvl5pPr>
              <a:defRPr sz="1051">
                <a:latin typeface="Arial" panose="020B0604020202020204" pitchFamily="34" charset="0"/>
                <a:cs typeface="Arial" panose="020B0604020202020204" pitchFamily="34" charset="0"/>
              </a:defRPr>
            </a:lvl5pPr>
          </a:lstStyle>
          <a:p>
            <a:pPr lvl="0"/>
            <a:r>
              <a:rPr lang="en-US" dirty="0"/>
              <a:t>Click to add text</a:t>
            </a:r>
          </a:p>
        </p:txBody>
      </p:sp>
      <p:sp>
        <p:nvSpPr>
          <p:cNvPr id="8" name="Text Placeholder 2">
            <a:extLst>
              <a:ext uri="{FF2B5EF4-FFF2-40B4-BE49-F238E27FC236}">
                <a16:creationId xmlns:a16="http://schemas.microsoft.com/office/drawing/2014/main" id="{AB625B03-B9DD-437E-8EFA-5E3698F33BA7}"/>
              </a:ext>
            </a:extLst>
          </p:cNvPr>
          <p:cNvSpPr>
            <a:spLocks noGrp="1"/>
          </p:cNvSpPr>
          <p:nvPr>
            <p:ph type="body" sz="quarter" idx="21" hasCustomPrompt="1"/>
          </p:nvPr>
        </p:nvSpPr>
        <p:spPr>
          <a:xfrm>
            <a:off x="770626" y="464267"/>
            <a:ext cx="7947807"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CLICK HERE TO EDIT MASTER TITLE</a:t>
            </a:r>
          </a:p>
        </p:txBody>
      </p:sp>
      <p:sp>
        <p:nvSpPr>
          <p:cNvPr id="11" name="TextBox 10">
            <a:extLst>
              <a:ext uri="{FF2B5EF4-FFF2-40B4-BE49-F238E27FC236}">
                <a16:creationId xmlns:a16="http://schemas.microsoft.com/office/drawing/2014/main" id="{98251539-4EDC-4E36-A4D9-AF94C23958A5}"/>
              </a:ext>
            </a:extLst>
          </p:cNvPr>
          <p:cNvSpPr txBox="1"/>
          <p:nvPr userDrawn="1"/>
        </p:nvSpPr>
        <p:spPr>
          <a:xfrm>
            <a:off x="10121661" y="6425250"/>
            <a:ext cx="1322719" cy="254044"/>
          </a:xfrm>
          <a:prstGeom prst="rect">
            <a:avLst/>
          </a:prstGeom>
          <a:noFill/>
        </p:spPr>
        <p:txBody>
          <a:bodyPr wrap="square" rtlCol="0">
            <a:spAutoFit/>
          </a:bodyPr>
          <a:lstStyle/>
          <a:p>
            <a:pPr marL="0" marR="0" lvl="0" indent="0" algn="r" defTabSz="457189" rtl="0" eaLnBrk="1" fontAlgn="auto" latinLnBrk="0" hangingPunct="1">
              <a:lnSpc>
                <a:spcPct val="100000"/>
              </a:lnSpc>
              <a:spcBef>
                <a:spcPts val="0"/>
              </a:spcBef>
              <a:spcAft>
                <a:spcPts val="0"/>
              </a:spcAft>
              <a:buClrTx/>
              <a:buSzTx/>
              <a:buFontTx/>
              <a:buNone/>
              <a:tabLst/>
              <a:defRPr/>
            </a:pPr>
            <a:fld id="{F0B3AF6C-2BBD-4142-8E95-28A39D08C308}" type="datetime1">
              <a:rPr lang="en-GB" sz="1051" smtClean="0">
                <a:solidFill>
                  <a:srgbClr val="1E4B9B"/>
                </a:solidFill>
                <a:latin typeface="Arial" panose="020B0604020202020204" pitchFamily="34" charset="0"/>
                <a:cs typeface="Arial" panose="020B0604020202020204" pitchFamily="34" charset="0"/>
              </a:rPr>
              <a:pPr marL="0" marR="0" lvl="0" indent="0" algn="r" defTabSz="457189" rtl="0" eaLnBrk="1" fontAlgn="auto" latinLnBrk="0" hangingPunct="1">
                <a:lnSpc>
                  <a:spcPct val="100000"/>
                </a:lnSpc>
                <a:spcBef>
                  <a:spcPts val="0"/>
                </a:spcBef>
                <a:spcAft>
                  <a:spcPts val="0"/>
                </a:spcAft>
                <a:buClrTx/>
                <a:buSzTx/>
                <a:buFontTx/>
                <a:buNone/>
                <a:tabLst/>
                <a:defRPr/>
              </a:pPr>
              <a:t>05/04/2024</a:t>
            </a:fld>
            <a:endParaRPr lang="en-GB" sz="1051" dirty="0">
              <a:solidFill>
                <a:srgbClr val="1E4B9B"/>
              </a:solidFill>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E40F4C93-6DA7-4D8C-9677-1ABFD64DBB3D}"/>
              </a:ext>
            </a:extLst>
          </p:cNvPr>
          <p:cNvSpPr>
            <a:spLocks noGrp="1"/>
          </p:cNvSpPr>
          <p:nvPr>
            <p:ph sz="quarter" idx="27" hasCustomPrompt="1"/>
          </p:nvPr>
        </p:nvSpPr>
        <p:spPr>
          <a:xfrm>
            <a:off x="770626" y="6440578"/>
            <a:ext cx="9662348" cy="284672"/>
          </a:xfrm>
          <a:prstGeom prst="rect">
            <a:avLst/>
          </a:prstGeom>
        </p:spPr>
        <p:txBody>
          <a:bodyPr/>
          <a:lstStyle>
            <a:lvl1pPr marL="0" indent="0" algn="r">
              <a:buNone/>
              <a:defRPr sz="1051">
                <a:solidFill>
                  <a:srgbClr val="1E4B9B"/>
                </a:solidFill>
                <a:latin typeface="Arial" panose="020B0604020202020204" pitchFamily="34" charset="0"/>
                <a:cs typeface="Arial" panose="020B0604020202020204" pitchFamily="34" charset="0"/>
              </a:defRPr>
            </a:lvl1pPr>
            <a:lvl2pPr marL="457189" indent="0">
              <a:buNone/>
              <a:defRPr sz="1051">
                <a:latin typeface="Arial" panose="020B0604020202020204" pitchFamily="34" charset="0"/>
                <a:cs typeface="Arial" panose="020B0604020202020204" pitchFamily="34" charset="0"/>
              </a:defRPr>
            </a:lvl2pPr>
            <a:lvl3pPr marL="914377" indent="0">
              <a:buNone/>
              <a:defRPr sz="1051">
                <a:latin typeface="Arial" panose="020B0604020202020204" pitchFamily="34" charset="0"/>
                <a:cs typeface="Arial" panose="020B0604020202020204" pitchFamily="34" charset="0"/>
              </a:defRPr>
            </a:lvl3pPr>
            <a:lvl4pPr marL="1371566" indent="0">
              <a:buNone/>
              <a:defRPr sz="1051">
                <a:latin typeface="Arial" panose="020B0604020202020204" pitchFamily="34" charset="0"/>
                <a:cs typeface="Arial" panose="020B0604020202020204" pitchFamily="34" charset="0"/>
              </a:defRPr>
            </a:lvl4pPr>
            <a:lvl5pPr marL="1828754" indent="0">
              <a:buNone/>
              <a:defRPr sz="1051">
                <a:latin typeface="Arial" panose="020B0604020202020204" pitchFamily="34" charset="0"/>
                <a:cs typeface="Arial" panose="020B0604020202020204" pitchFamily="34" charset="0"/>
              </a:defRPr>
            </a:lvl5pPr>
          </a:lstStyle>
          <a:p>
            <a:pPr lvl="0"/>
            <a:r>
              <a:rPr lang="en-US" dirty="0"/>
              <a:t>Presentation title</a:t>
            </a:r>
          </a:p>
        </p:txBody>
      </p:sp>
      <p:sp>
        <p:nvSpPr>
          <p:cNvPr id="13" name="Text Placeholder 2">
            <a:extLst>
              <a:ext uri="{FF2B5EF4-FFF2-40B4-BE49-F238E27FC236}">
                <a16:creationId xmlns:a16="http://schemas.microsoft.com/office/drawing/2014/main" id="{54F983CE-7E17-4509-ACDC-24E516927AC6}"/>
              </a:ext>
            </a:extLst>
          </p:cNvPr>
          <p:cNvSpPr>
            <a:spLocks noGrp="1"/>
          </p:cNvSpPr>
          <p:nvPr>
            <p:ph type="body" sz="quarter" idx="22" hasCustomPrompt="1"/>
          </p:nvPr>
        </p:nvSpPr>
        <p:spPr>
          <a:xfrm>
            <a:off x="770626" y="1458820"/>
            <a:ext cx="7947807"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Arial" panose="020B060402020202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3885634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 Text Bullets">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B625B03-B9DD-437E-8EFA-5E3698F33BA7}"/>
              </a:ext>
            </a:extLst>
          </p:cNvPr>
          <p:cNvSpPr>
            <a:spLocks noGrp="1"/>
          </p:cNvSpPr>
          <p:nvPr>
            <p:ph type="body" sz="quarter" idx="21" hasCustomPrompt="1"/>
          </p:nvPr>
        </p:nvSpPr>
        <p:spPr>
          <a:xfrm>
            <a:off x="770626" y="464267"/>
            <a:ext cx="7947807"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CLICK HERE TO EDIT MASTER TITLE</a:t>
            </a:r>
          </a:p>
        </p:txBody>
      </p:sp>
      <p:sp>
        <p:nvSpPr>
          <p:cNvPr id="10" name="Text Placeholder 4">
            <a:extLst>
              <a:ext uri="{FF2B5EF4-FFF2-40B4-BE49-F238E27FC236}">
                <a16:creationId xmlns:a16="http://schemas.microsoft.com/office/drawing/2014/main" id="{2C896F9C-CC25-4527-9E30-F95E9F7B1D5F}"/>
              </a:ext>
            </a:extLst>
          </p:cNvPr>
          <p:cNvSpPr>
            <a:spLocks noGrp="1"/>
          </p:cNvSpPr>
          <p:nvPr>
            <p:ph type="body" sz="quarter" idx="16" hasCustomPrompt="1"/>
          </p:nvPr>
        </p:nvSpPr>
        <p:spPr>
          <a:xfrm>
            <a:off x="770626" y="2243140"/>
            <a:ext cx="10511209" cy="4019131"/>
          </a:xfrm>
          <a:prstGeom prst="rect">
            <a:avLst/>
          </a:prstGeom>
        </p:spPr>
        <p:txBody>
          <a:bodyPr/>
          <a:lstStyle>
            <a:lvl1pPr marL="342891" indent="-342891">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1pPr>
            <a:lvl2pPr marL="742932" indent="-285744">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2pPr>
            <a:lvl3pPr marL="1142971" indent="-228594">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3pPr>
            <a:lvl4pPr marL="1600160" indent="-228594">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4pPr>
            <a:lvl5pPr marL="2057349" indent="-228594">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a:extLst>
              <a:ext uri="{FF2B5EF4-FFF2-40B4-BE49-F238E27FC236}">
                <a16:creationId xmlns:a16="http://schemas.microsoft.com/office/drawing/2014/main" id="{55207B26-BD01-450F-BCEB-6428971C5C28}"/>
              </a:ext>
            </a:extLst>
          </p:cNvPr>
          <p:cNvSpPr txBox="1"/>
          <p:nvPr userDrawn="1"/>
        </p:nvSpPr>
        <p:spPr>
          <a:xfrm>
            <a:off x="10121661" y="6425250"/>
            <a:ext cx="1322719" cy="254044"/>
          </a:xfrm>
          <a:prstGeom prst="rect">
            <a:avLst/>
          </a:prstGeom>
          <a:noFill/>
        </p:spPr>
        <p:txBody>
          <a:bodyPr wrap="square" rtlCol="0">
            <a:spAutoFit/>
          </a:bodyPr>
          <a:lstStyle/>
          <a:p>
            <a:pPr marL="0" marR="0" lvl="0" indent="0" algn="r" defTabSz="457189" rtl="0" eaLnBrk="1" fontAlgn="auto" latinLnBrk="0" hangingPunct="1">
              <a:lnSpc>
                <a:spcPct val="100000"/>
              </a:lnSpc>
              <a:spcBef>
                <a:spcPts val="0"/>
              </a:spcBef>
              <a:spcAft>
                <a:spcPts val="0"/>
              </a:spcAft>
              <a:buClrTx/>
              <a:buSzTx/>
              <a:buFontTx/>
              <a:buNone/>
              <a:tabLst/>
              <a:defRPr/>
            </a:pPr>
            <a:fld id="{F0B3AF6C-2BBD-4142-8E95-28A39D08C308}" type="datetime1">
              <a:rPr lang="en-GB" sz="1051" smtClean="0">
                <a:solidFill>
                  <a:srgbClr val="1E4B9B"/>
                </a:solidFill>
                <a:latin typeface="Arial" panose="020B0604020202020204" pitchFamily="34" charset="0"/>
                <a:cs typeface="Arial" panose="020B0604020202020204" pitchFamily="34" charset="0"/>
              </a:rPr>
              <a:pPr marL="0" marR="0" lvl="0" indent="0" algn="r" defTabSz="457189" rtl="0" eaLnBrk="1" fontAlgn="auto" latinLnBrk="0" hangingPunct="1">
                <a:lnSpc>
                  <a:spcPct val="100000"/>
                </a:lnSpc>
                <a:spcBef>
                  <a:spcPts val="0"/>
                </a:spcBef>
                <a:spcAft>
                  <a:spcPts val="0"/>
                </a:spcAft>
                <a:buClrTx/>
                <a:buSzTx/>
                <a:buFontTx/>
                <a:buNone/>
                <a:tabLst/>
                <a:defRPr/>
              </a:pPr>
              <a:t>05/04/2024</a:t>
            </a:fld>
            <a:endParaRPr lang="en-GB" sz="1051" dirty="0">
              <a:solidFill>
                <a:srgbClr val="1E4B9B"/>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6CC9049D-4664-4545-860B-8C408BE6F1C1}"/>
              </a:ext>
            </a:extLst>
          </p:cNvPr>
          <p:cNvSpPr>
            <a:spLocks noGrp="1"/>
          </p:cNvSpPr>
          <p:nvPr>
            <p:ph sz="quarter" idx="27" hasCustomPrompt="1"/>
          </p:nvPr>
        </p:nvSpPr>
        <p:spPr>
          <a:xfrm>
            <a:off x="770626" y="6440578"/>
            <a:ext cx="9662348" cy="284672"/>
          </a:xfrm>
          <a:prstGeom prst="rect">
            <a:avLst/>
          </a:prstGeom>
        </p:spPr>
        <p:txBody>
          <a:bodyPr/>
          <a:lstStyle>
            <a:lvl1pPr marL="0" indent="0" algn="r">
              <a:buNone/>
              <a:defRPr sz="1051">
                <a:solidFill>
                  <a:srgbClr val="1E4B9B"/>
                </a:solidFill>
                <a:latin typeface="Arial" panose="020B0604020202020204" pitchFamily="34" charset="0"/>
                <a:cs typeface="Arial" panose="020B0604020202020204" pitchFamily="34" charset="0"/>
              </a:defRPr>
            </a:lvl1pPr>
            <a:lvl2pPr marL="457189" indent="0">
              <a:buNone/>
              <a:defRPr sz="1051">
                <a:latin typeface="Arial" panose="020B0604020202020204" pitchFamily="34" charset="0"/>
                <a:cs typeface="Arial" panose="020B0604020202020204" pitchFamily="34" charset="0"/>
              </a:defRPr>
            </a:lvl2pPr>
            <a:lvl3pPr marL="914377" indent="0">
              <a:buNone/>
              <a:defRPr sz="1051">
                <a:latin typeface="Arial" panose="020B0604020202020204" pitchFamily="34" charset="0"/>
                <a:cs typeface="Arial" panose="020B0604020202020204" pitchFamily="34" charset="0"/>
              </a:defRPr>
            </a:lvl3pPr>
            <a:lvl4pPr marL="1371566" indent="0">
              <a:buNone/>
              <a:defRPr sz="1051">
                <a:latin typeface="Arial" panose="020B0604020202020204" pitchFamily="34" charset="0"/>
                <a:cs typeface="Arial" panose="020B0604020202020204" pitchFamily="34" charset="0"/>
              </a:defRPr>
            </a:lvl4pPr>
            <a:lvl5pPr marL="1828754" indent="0">
              <a:buNone/>
              <a:defRPr sz="1051">
                <a:latin typeface="Arial" panose="020B0604020202020204" pitchFamily="34" charset="0"/>
                <a:cs typeface="Arial" panose="020B0604020202020204" pitchFamily="34" charset="0"/>
              </a:defRPr>
            </a:lvl5pPr>
          </a:lstStyle>
          <a:p>
            <a:pPr lvl="0"/>
            <a:r>
              <a:rPr lang="en-US" dirty="0"/>
              <a:t>Presentation title</a:t>
            </a:r>
          </a:p>
        </p:txBody>
      </p:sp>
      <p:sp>
        <p:nvSpPr>
          <p:cNvPr id="13" name="Text Placeholder 2">
            <a:extLst>
              <a:ext uri="{FF2B5EF4-FFF2-40B4-BE49-F238E27FC236}">
                <a16:creationId xmlns:a16="http://schemas.microsoft.com/office/drawing/2014/main" id="{8413C705-D39D-4C04-9CCC-4AFABA7FBC36}"/>
              </a:ext>
            </a:extLst>
          </p:cNvPr>
          <p:cNvSpPr>
            <a:spLocks noGrp="1"/>
          </p:cNvSpPr>
          <p:nvPr>
            <p:ph type="body" sz="quarter" idx="22" hasCustomPrompt="1"/>
          </p:nvPr>
        </p:nvSpPr>
        <p:spPr>
          <a:xfrm>
            <a:off x="770626" y="1458820"/>
            <a:ext cx="7947807"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Arial" panose="020B060402020202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2579511286"/>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7" name="Chart Placeholder 2">
            <a:extLst>
              <a:ext uri="{FF2B5EF4-FFF2-40B4-BE49-F238E27FC236}">
                <a16:creationId xmlns:a16="http://schemas.microsoft.com/office/drawing/2014/main" id="{28E83104-D853-412E-9A06-D4E39CA8791B}"/>
              </a:ext>
            </a:extLst>
          </p:cNvPr>
          <p:cNvSpPr>
            <a:spLocks noGrp="1"/>
          </p:cNvSpPr>
          <p:nvPr>
            <p:ph type="chart" sz="quarter" idx="26"/>
          </p:nvPr>
        </p:nvSpPr>
        <p:spPr>
          <a:xfrm>
            <a:off x="770469" y="2243138"/>
            <a:ext cx="10511367" cy="4019550"/>
          </a:xfrm>
          <a:prstGeom prst="rect">
            <a:avLst/>
          </a:prstGeom>
        </p:spPr>
        <p:txBody>
          <a:bodyPr/>
          <a:lstStyle>
            <a:lvl1pPr>
              <a:defRPr sz="1400">
                <a:solidFill>
                  <a:srgbClr val="323232"/>
                </a:solidFill>
                <a:latin typeface="Arial" panose="020B0604020202020204" pitchFamily="34" charset="0"/>
                <a:cs typeface="Arial" panose="020B0604020202020204" pitchFamily="34" charset="0"/>
              </a:defRPr>
            </a:lvl1pPr>
          </a:lstStyle>
          <a:p>
            <a:endParaRPr lang="en-GB" dirty="0"/>
          </a:p>
        </p:txBody>
      </p:sp>
      <p:sp>
        <p:nvSpPr>
          <p:cNvPr id="9" name="Text Placeholder 2">
            <a:extLst>
              <a:ext uri="{FF2B5EF4-FFF2-40B4-BE49-F238E27FC236}">
                <a16:creationId xmlns:a16="http://schemas.microsoft.com/office/drawing/2014/main" id="{DE277479-0CF8-4C04-B364-40BD0C0051E3}"/>
              </a:ext>
            </a:extLst>
          </p:cNvPr>
          <p:cNvSpPr>
            <a:spLocks noGrp="1"/>
          </p:cNvSpPr>
          <p:nvPr>
            <p:ph type="body" sz="quarter" idx="21" hasCustomPrompt="1"/>
          </p:nvPr>
        </p:nvSpPr>
        <p:spPr>
          <a:xfrm>
            <a:off x="770626" y="464267"/>
            <a:ext cx="7947807"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CLICK HERE TO EDIT MASTER TITLE</a:t>
            </a:r>
          </a:p>
        </p:txBody>
      </p:sp>
      <p:sp>
        <p:nvSpPr>
          <p:cNvPr id="11" name="TextBox 10">
            <a:extLst>
              <a:ext uri="{FF2B5EF4-FFF2-40B4-BE49-F238E27FC236}">
                <a16:creationId xmlns:a16="http://schemas.microsoft.com/office/drawing/2014/main" id="{DBF8F6D2-1103-4D02-9B03-1CC825E2829E}"/>
              </a:ext>
            </a:extLst>
          </p:cNvPr>
          <p:cNvSpPr txBox="1"/>
          <p:nvPr userDrawn="1"/>
        </p:nvSpPr>
        <p:spPr>
          <a:xfrm>
            <a:off x="10121661" y="6425250"/>
            <a:ext cx="1322719" cy="254044"/>
          </a:xfrm>
          <a:prstGeom prst="rect">
            <a:avLst/>
          </a:prstGeom>
          <a:noFill/>
        </p:spPr>
        <p:txBody>
          <a:bodyPr wrap="square" rtlCol="0">
            <a:spAutoFit/>
          </a:bodyPr>
          <a:lstStyle/>
          <a:p>
            <a:pPr marL="0" marR="0" lvl="0" indent="0" algn="r" defTabSz="457189" rtl="0" eaLnBrk="1" fontAlgn="auto" latinLnBrk="0" hangingPunct="1">
              <a:lnSpc>
                <a:spcPct val="100000"/>
              </a:lnSpc>
              <a:spcBef>
                <a:spcPts val="0"/>
              </a:spcBef>
              <a:spcAft>
                <a:spcPts val="0"/>
              </a:spcAft>
              <a:buClrTx/>
              <a:buSzTx/>
              <a:buFontTx/>
              <a:buNone/>
              <a:tabLst/>
              <a:defRPr/>
            </a:pPr>
            <a:fld id="{F0B3AF6C-2BBD-4142-8E95-28A39D08C308}" type="datetime1">
              <a:rPr lang="en-GB" sz="1051" smtClean="0">
                <a:solidFill>
                  <a:srgbClr val="1E4B9B"/>
                </a:solidFill>
                <a:latin typeface="Arial" panose="020B0604020202020204" pitchFamily="34" charset="0"/>
                <a:cs typeface="Arial" panose="020B0604020202020204" pitchFamily="34" charset="0"/>
              </a:rPr>
              <a:pPr marL="0" marR="0" lvl="0" indent="0" algn="r" defTabSz="457189" rtl="0" eaLnBrk="1" fontAlgn="auto" latinLnBrk="0" hangingPunct="1">
                <a:lnSpc>
                  <a:spcPct val="100000"/>
                </a:lnSpc>
                <a:spcBef>
                  <a:spcPts val="0"/>
                </a:spcBef>
                <a:spcAft>
                  <a:spcPts val="0"/>
                </a:spcAft>
                <a:buClrTx/>
                <a:buSzTx/>
                <a:buFontTx/>
                <a:buNone/>
                <a:tabLst/>
                <a:defRPr/>
              </a:pPr>
              <a:t>05/04/2024</a:t>
            </a:fld>
            <a:endParaRPr lang="en-GB" sz="1051" dirty="0">
              <a:solidFill>
                <a:srgbClr val="1E4B9B"/>
              </a:solidFill>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2BD85516-2513-49C5-A0AA-FD9268015009}"/>
              </a:ext>
            </a:extLst>
          </p:cNvPr>
          <p:cNvSpPr>
            <a:spLocks noGrp="1"/>
          </p:cNvSpPr>
          <p:nvPr>
            <p:ph sz="quarter" idx="27" hasCustomPrompt="1"/>
          </p:nvPr>
        </p:nvSpPr>
        <p:spPr>
          <a:xfrm>
            <a:off x="770626" y="6440578"/>
            <a:ext cx="9662348" cy="284672"/>
          </a:xfrm>
          <a:prstGeom prst="rect">
            <a:avLst/>
          </a:prstGeom>
        </p:spPr>
        <p:txBody>
          <a:bodyPr/>
          <a:lstStyle>
            <a:lvl1pPr marL="0" indent="0" algn="r">
              <a:buNone/>
              <a:defRPr sz="1051">
                <a:solidFill>
                  <a:srgbClr val="1E4B9B"/>
                </a:solidFill>
                <a:latin typeface="Arial" panose="020B0604020202020204" pitchFamily="34" charset="0"/>
                <a:cs typeface="Arial" panose="020B0604020202020204" pitchFamily="34" charset="0"/>
              </a:defRPr>
            </a:lvl1pPr>
            <a:lvl2pPr marL="457189" indent="0">
              <a:buNone/>
              <a:defRPr sz="1051">
                <a:latin typeface="Arial" panose="020B0604020202020204" pitchFamily="34" charset="0"/>
                <a:cs typeface="Arial" panose="020B0604020202020204" pitchFamily="34" charset="0"/>
              </a:defRPr>
            </a:lvl2pPr>
            <a:lvl3pPr marL="914377" indent="0">
              <a:buNone/>
              <a:defRPr sz="1051">
                <a:latin typeface="Arial" panose="020B0604020202020204" pitchFamily="34" charset="0"/>
                <a:cs typeface="Arial" panose="020B0604020202020204" pitchFamily="34" charset="0"/>
              </a:defRPr>
            </a:lvl3pPr>
            <a:lvl4pPr marL="1371566" indent="0">
              <a:buNone/>
              <a:defRPr sz="1051">
                <a:latin typeface="Arial" panose="020B0604020202020204" pitchFamily="34" charset="0"/>
                <a:cs typeface="Arial" panose="020B0604020202020204" pitchFamily="34" charset="0"/>
              </a:defRPr>
            </a:lvl4pPr>
            <a:lvl5pPr marL="1828754" indent="0">
              <a:buNone/>
              <a:defRPr sz="1051">
                <a:latin typeface="Arial" panose="020B0604020202020204" pitchFamily="34" charset="0"/>
                <a:cs typeface="Arial" panose="020B0604020202020204" pitchFamily="34" charset="0"/>
              </a:defRPr>
            </a:lvl5pPr>
          </a:lstStyle>
          <a:p>
            <a:pPr lvl="0"/>
            <a:r>
              <a:rPr lang="en-US" dirty="0"/>
              <a:t>Presentation title</a:t>
            </a:r>
          </a:p>
        </p:txBody>
      </p:sp>
      <p:sp>
        <p:nvSpPr>
          <p:cNvPr id="13" name="Text Placeholder 2">
            <a:extLst>
              <a:ext uri="{FF2B5EF4-FFF2-40B4-BE49-F238E27FC236}">
                <a16:creationId xmlns:a16="http://schemas.microsoft.com/office/drawing/2014/main" id="{37EFBFEF-F413-46E7-B616-D281BA0FC914}"/>
              </a:ext>
            </a:extLst>
          </p:cNvPr>
          <p:cNvSpPr>
            <a:spLocks noGrp="1"/>
          </p:cNvSpPr>
          <p:nvPr>
            <p:ph type="body" sz="quarter" idx="22" hasCustomPrompt="1"/>
          </p:nvPr>
        </p:nvSpPr>
        <p:spPr>
          <a:xfrm>
            <a:off x="770626" y="1458820"/>
            <a:ext cx="7947807"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Arial" panose="020B060402020202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36112306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F71322-76A3-413A-9064-BF459D5F6A59}"/>
              </a:ext>
            </a:extLst>
          </p:cNvPr>
          <p:cNvSpPr>
            <a:spLocks noGrp="1"/>
          </p:cNvSpPr>
          <p:nvPr>
            <p:ph type="pic" sz="quarter" idx="27"/>
          </p:nvPr>
        </p:nvSpPr>
        <p:spPr>
          <a:xfrm>
            <a:off x="770469" y="2243138"/>
            <a:ext cx="10511367" cy="4019550"/>
          </a:xfrm>
          <a:prstGeom prst="rect">
            <a:avLst/>
          </a:prstGeom>
        </p:spPr>
        <p:txBody>
          <a:bodyPr/>
          <a:lstStyle>
            <a:lvl1pPr>
              <a:defRPr sz="1400">
                <a:solidFill>
                  <a:srgbClr val="323232"/>
                </a:solidFill>
                <a:latin typeface="Arial" panose="020B0604020202020204" pitchFamily="34" charset="0"/>
                <a:cs typeface="Arial" panose="020B0604020202020204" pitchFamily="34" charset="0"/>
              </a:defRPr>
            </a:lvl1pPr>
          </a:lstStyle>
          <a:p>
            <a:endParaRPr lang="en-GB" dirty="0"/>
          </a:p>
        </p:txBody>
      </p:sp>
      <p:sp>
        <p:nvSpPr>
          <p:cNvPr id="10" name="Text Placeholder 2">
            <a:extLst>
              <a:ext uri="{FF2B5EF4-FFF2-40B4-BE49-F238E27FC236}">
                <a16:creationId xmlns:a16="http://schemas.microsoft.com/office/drawing/2014/main" id="{FBE17164-D1E9-448D-BC18-AEE6AA4A7D7F}"/>
              </a:ext>
            </a:extLst>
          </p:cNvPr>
          <p:cNvSpPr>
            <a:spLocks noGrp="1"/>
          </p:cNvSpPr>
          <p:nvPr>
            <p:ph type="body" sz="quarter" idx="21" hasCustomPrompt="1"/>
          </p:nvPr>
        </p:nvSpPr>
        <p:spPr>
          <a:xfrm>
            <a:off x="770626" y="464267"/>
            <a:ext cx="7947807"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CLICK HERE TO EDIT MASTER TITLE</a:t>
            </a:r>
          </a:p>
        </p:txBody>
      </p:sp>
      <p:sp>
        <p:nvSpPr>
          <p:cNvPr id="8" name="TextBox 7">
            <a:extLst>
              <a:ext uri="{FF2B5EF4-FFF2-40B4-BE49-F238E27FC236}">
                <a16:creationId xmlns:a16="http://schemas.microsoft.com/office/drawing/2014/main" id="{5687A685-EBDC-431F-A3A3-25227F3094FE}"/>
              </a:ext>
            </a:extLst>
          </p:cNvPr>
          <p:cNvSpPr txBox="1"/>
          <p:nvPr userDrawn="1"/>
        </p:nvSpPr>
        <p:spPr>
          <a:xfrm>
            <a:off x="10121661" y="6425250"/>
            <a:ext cx="1322719" cy="254044"/>
          </a:xfrm>
          <a:prstGeom prst="rect">
            <a:avLst/>
          </a:prstGeom>
          <a:noFill/>
        </p:spPr>
        <p:txBody>
          <a:bodyPr wrap="square" rtlCol="0">
            <a:spAutoFit/>
          </a:bodyPr>
          <a:lstStyle/>
          <a:p>
            <a:pPr marL="0" marR="0" lvl="0" indent="0" algn="r" defTabSz="457189" rtl="0" eaLnBrk="1" fontAlgn="auto" latinLnBrk="0" hangingPunct="1">
              <a:lnSpc>
                <a:spcPct val="100000"/>
              </a:lnSpc>
              <a:spcBef>
                <a:spcPts val="0"/>
              </a:spcBef>
              <a:spcAft>
                <a:spcPts val="0"/>
              </a:spcAft>
              <a:buClrTx/>
              <a:buSzTx/>
              <a:buFontTx/>
              <a:buNone/>
              <a:tabLst/>
              <a:defRPr/>
            </a:pPr>
            <a:fld id="{F0B3AF6C-2BBD-4142-8E95-28A39D08C308}" type="datetime1">
              <a:rPr lang="en-GB" sz="1051" smtClean="0">
                <a:solidFill>
                  <a:srgbClr val="1E4B9B"/>
                </a:solidFill>
                <a:latin typeface="Arial" panose="020B0604020202020204" pitchFamily="34" charset="0"/>
                <a:cs typeface="Arial" panose="020B0604020202020204" pitchFamily="34" charset="0"/>
              </a:rPr>
              <a:pPr marL="0" marR="0" lvl="0" indent="0" algn="r" defTabSz="457189" rtl="0" eaLnBrk="1" fontAlgn="auto" latinLnBrk="0" hangingPunct="1">
                <a:lnSpc>
                  <a:spcPct val="100000"/>
                </a:lnSpc>
                <a:spcBef>
                  <a:spcPts val="0"/>
                </a:spcBef>
                <a:spcAft>
                  <a:spcPts val="0"/>
                </a:spcAft>
                <a:buClrTx/>
                <a:buSzTx/>
                <a:buFontTx/>
                <a:buNone/>
                <a:tabLst/>
                <a:defRPr/>
              </a:pPr>
              <a:t>05/04/2024</a:t>
            </a:fld>
            <a:endParaRPr lang="en-GB" sz="1051" dirty="0">
              <a:solidFill>
                <a:srgbClr val="1E4B9B"/>
              </a:solidFill>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C676D3C7-DEA3-4E23-A018-40E404019302}"/>
              </a:ext>
            </a:extLst>
          </p:cNvPr>
          <p:cNvSpPr>
            <a:spLocks noGrp="1"/>
          </p:cNvSpPr>
          <p:nvPr>
            <p:ph sz="quarter" idx="28" hasCustomPrompt="1"/>
          </p:nvPr>
        </p:nvSpPr>
        <p:spPr>
          <a:xfrm>
            <a:off x="770469" y="6440578"/>
            <a:ext cx="9662505" cy="284672"/>
          </a:xfrm>
          <a:prstGeom prst="rect">
            <a:avLst/>
          </a:prstGeom>
        </p:spPr>
        <p:txBody>
          <a:bodyPr/>
          <a:lstStyle>
            <a:lvl1pPr marL="0" indent="0" algn="r">
              <a:buNone/>
              <a:defRPr sz="1051">
                <a:solidFill>
                  <a:srgbClr val="1E4B9B"/>
                </a:solidFill>
                <a:latin typeface="Arial" panose="020B0604020202020204" pitchFamily="34" charset="0"/>
                <a:cs typeface="Arial" panose="020B0604020202020204" pitchFamily="34" charset="0"/>
              </a:defRPr>
            </a:lvl1pPr>
            <a:lvl2pPr marL="457189" indent="0">
              <a:buNone/>
              <a:defRPr sz="1051">
                <a:latin typeface="Arial" panose="020B0604020202020204" pitchFamily="34" charset="0"/>
                <a:cs typeface="Arial" panose="020B0604020202020204" pitchFamily="34" charset="0"/>
              </a:defRPr>
            </a:lvl2pPr>
            <a:lvl3pPr marL="914377" indent="0">
              <a:buNone/>
              <a:defRPr sz="1051">
                <a:latin typeface="Arial" panose="020B0604020202020204" pitchFamily="34" charset="0"/>
                <a:cs typeface="Arial" panose="020B0604020202020204" pitchFamily="34" charset="0"/>
              </a:defRPr>
            </a:lvl3pPr>
            <a:lvl4pPr marL="1371566" indent="0">
              <a:buNone/>
              <a:defRPr sz="1051">
                <a:latin typeface="Arial" panose="020B0604020202020204" pitchFamily="34" charset="0"/>
                <a:cs typeface="Arial" panose="020B0604020202020204" pitchFamily="34" charset="0"/>
              </a:defRPr>
            </a:lvl4pPr>
            <a:lvl5pPr marL="1828754" indent="0">
              <a:buNone/>
              <a:defRPr sz="1051">
                <a:latin typeface="Arial" panose="020B0604020202020204" pitchFamily="34" charset="0"/>
                <a:cs typeface="Arial" panose="020B0604020202020204" pitchFamily="34" charset="0"/>
              </a:defRPr>
            </a:lvl5pPr>
          </a:lstStyle>
          <a:p>
            <a:pPr lvl="0"/>
            <a:r>
              <a:rPr lang="en-US" dirty="0"/>
              <a:t>Presentation title</a:t>
            </a:r>
          </a:p>
        </p:txBody>
      </p:sp>
      <p:sp>
        <p:nvSpPr>
          <p:cNvPr id="14" name="Text Placeholder 2">
            <a:extLst>
              <a:ext uri="{FF2B5EF4-FFF2-40B4-BE49-F238E27FC236}">
                <a16:creationId xmlns:a16="http://schemas.microsoft.com/office/drawing/2014/main" id="{D974519E-60F3-4D94-B4D4-2BC52D3350F6}"/>
              </a:ext>
            </a:extLst>
          </p:cNvPr>
          <p:cNvSpPr>
            <a:spLocks noGrp="1"/>
          </p:cNvSpPr>
          <p:nvPr>
            <p:ph type="body" sz="quarter" idx="22" hasCustomPrompt="1"/>
          </p:nvPr>
        </p:nvSpPr>
        <p:spPr>
          <a:xfrm>
            <a:off x="770626" y="1458820"/>
            <a:ext cx="7947807"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Arial" panose="020B060402020202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23183189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 - Bullets">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B625B03-B9DD-437E-8EFA-5E3698F33BA7}"/>
              </a:ext>
            </a:extLst>
          </p:cNvPr>
          <p:cNvSpPr>
            <a:spLocks noGrp="1"/>
          </p:cNvSpPr>
          <p:nvPr>
            <p:ph type="body" sz="quarter" idx="21" hasCustomPrompt="1"/>
          </p:nvPr>
        </p:nvSpPr>
        <p:spPr>
          <a:xfrm>
            <a:off x="770626" y="464267"/>
            <a:ext cx="7947807"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AGENDA</a:t>
            </a:r>
          </a:p>
        </p:txBody>
      </p:sp>
      <p:sp>
        <p:nvSpPr>
          <p:cNvPr id="10" name="Text Placeholder 4">
            <a:extLst>
              <a:ext uri="{FF2B5EF4-FFF2-40B4-BE49-F238E27FC236}">
                <a16:creationId xmlns:a16="http://schemas.microsoft.com/office/drawing/2014/main" id="{2C896F9C-CC25-4527-9E30-F95E9F7B1D5F}"/>
              </a:ext>
            </a:extLst>
          </p:cNvPr>
          <p:cNvSpPr>
            <a:spLocks noGrp="1"/>
          </p:cNvSpPr>
          <p:nvPr>
            <p:ph type="body" sz="quarter" idx="16" hasCustomPrompt="1"/>
          </p:nvPr>
        </p:nvSpPr>
        <p:spPr>
          <a:xfrm>
            <a:off x="770626" y="2243140"/>
            <a:ext cx="10511209" cy="4019131"/>
          </a:xfrm>
          <a:prstGeom prst="rect">
            <a:avLst/>
          </a:prstGeom>
        </p:spPr>
        <p:txBody>
          <a:bodyPr/>
          <a:lstStyle>
            <a:lvl1pPr marL="342891" indent="-342891">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1pPr>
            <a:lvl2pPr marL="742932" indent="-285744">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2pPr>
            <a:lvl3pPr marL="1142971" indent="-228594">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3pPr>
            <a:lvl4pPr marL="1600160" indent="-228594">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4pPr>
            <a:lvl5pPr marL="2057349" indent="-228594">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A6AFAC1F-8668-4411-BA45-03AE7F65EDF8}"/>
              </a:ext>
            </a:extLst>
          </p:cNvPr>
          <p:cNvSpPr txBox="1"/>
          <p:nvPr userDrawn="1"/>
        </p:nvSpPr>
        <p:spPr>
          <a:xfrm>
            <a:off x="10121661" y="6425250"/>
            <a:ext cx="1322719" cy="254044"/>
          </a:xfrm>
          <a:prstGeom prst="rect">
            <a:avLst/>
          </a:prstGeom>
          <a:noFill/>
        </p:spPr>
        <p:txBody>
          <a:bodyPr wrap="square" rtlCol="0">
            <a:spAutoFit/>
          </a:bodyPr>
          <a:lstStyle/>
          <a:p>
            <a:pPr marL="0" marR="0" lvl="0" indent="0" algn="r" defTabSz="457189" rtl="0" eaLnBrk="1" fontAlgn="auto" latinLnBrk="0" hangingPunct="1">
              <a:lnSpc>
                <a:spcPct val="100000"/>
              </a:lnSpc>
              <a:spcBef>
                <a:spcPts val="0"/>
              </a:spcBef>
              <a:spcAft>
                <a:spcPts val="0"/>
              </a:spcAft>
              <a:buClrTx/>
              <a:buSzTx/>
              <a:buFontTx/>
              <a:buNone/>
              <a:tabLst/>
              <a:defRPr/>
            </a:pPr>
            <a:fld id="{F0B3AF6C-2BBD-4142-8E95-28A39D08C308}" type="datetime1">
              <a:rPr lang="en-GB" sz="1051" smtClean="0">
                <a:solidFill>
                  <a:srgbClr val="1E4B9B"/>
                </a:solidFill>
                <a:latin typeface="Arial" panose="020B0604020202020204" pitchFamily="34" charset="0"/>
                <a:cs typeface="Arial" panose="020B0604020202020204" pitchFamily="34" charset="0"/>
              </a:rPr>
              <a:pPr marL="0" marR="0" lvl="0" indent="0" algn="r" defTabSz="457189" rtl="0" eaLnBrk="1" fontAlgn="auto" latinLnBrk="0" hangingPunct="1">
                <a:lnSpc>
                  <a:spcPct val="100000"/>
                </a:lnSpc>
                <a:spcBef>
                  <a:spcPts val="0"/>
                </a:spcBef>
                <a:spcAft>
                  <a:spcPts val="0"/>
                </a:spcAft>
                <a:buClrTx/>
                <a:buSzTx/>
                <a:buFontTx/>
                <a:buNone/>
                <a:tabLst/>
                <a:defRPr/>
              </a:pPr>
              <a:t>05/04/2024</a:t>
            </a:fld>
            <a:endParaRPr lang="en-GB" sz="1051" dirty="0">
              <a:solidFill>
                <a:srgbClr val="1E4B9B"/>
              </a:solidFill>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FACDC6-C223-4AE1-82EF-479CD3486E2D}"/>
              </a:ext>
            </a:extLst>
          </p:cNvPr>
          <p:cNvSpPr>
            <a:spLocks noGrp="1"/>
          </p:cNvSpPr>
          <p:nvPr>
            <p:ph sz="quarter" idx="27" hasCustomPrompt="1"/>
          </p:nvPr>
        </p:nvSpPr>
        <p:spPr>
          <a:xfrm>
            <a:off x="770626" y="6440578"/>
            <a:ext cx="9662348" cy="284672"/>
          </a:xfrm>
          <a:prstGeom prst="rect">
            <a:avLst/>
          </a:prstGeom>
        </p:spPr>
        <p:txBody>
          <a:bodyPr/>
          <a:lstStyle>
            <a:lvl1pPr marL="0" indent="0" algn="r">
              <a:buNone/>
              <a:defRPr sz="1051">
                <a:solidFill>
                  <a:srgbClr val="1E4B9B"/>
                </a:solidFill>
                <a:latin typeface="Arial" panose="020B0604020202020204" pitchFamily="34" charset="0"/>
                <a:cs typeface="Arial" panose="020B0604020202020204" pitchFamily="34" charset="0"/>
              </a:defRPr>
            </a:lvl1pPr>
            <a:lvl2pPr marL="457189" indent="0">
              <a:buNone/>
              <a:defRPr sz="1051">
                <a:latin typeface="Arial" panose="020B0604020202020204" pitchFamily="34" charset="0"/>
                <a:cs typeface="Arial" panose="020B0604020202020204" pitchFamily="34" charset="0"/>
              </a:defRPr>
            </a:lvl2pPr>
            <a:lvl3pPr marL="914377" indent="0">
              <a:buNone/>
              <a:defRPr sz="1051">
                <a:latin typeface="Arial" panose="020B0604020202020204" pitchFamily="34" charset="0"/>
                <a:cs typeface="Arial" panose="020B0604020202020204" pitchFamily="34" charset="0"/>
              </a:defRPr>
            </a:lvl3pPr>
            <a:lvl4pPr marL="1371566" indent="0">
              <a:buNone/>
              <a:defRPr sz="1051">
                <a:latin typeface="Arial" panose="020B0604020202020204" pitchFamily="34" charset="0"/>
                <a:cs typeface="Arial" panose="020B0604020202020204" pitchFamily="34" charset="0"/>
              </a:defRPr>
            </a:lvl4pPr>
            <a:lvl5pPr marL="1828754" indent="0">
              <a:buNone/>
              <a:defRPr sz="1051">
                <a:latin typeface="Arial" panose="020B0604020202020204" pitchFamily="34" charset="0"/>
                <a:cs typeface="Arial" panose="020B0604020202020204" pitchFamily="34" charset="0"/>
              </a:defRPr>
            </a:lvl5pPr>
          </a:lstStyle>
          <a:p>
            <a:pPr lvl="0"/>
            <a:r>
              <a:rPr lang="en-US" dirty="0"/>
              <a:t>Presentation title</a:t>
            </a:r>
          </a:p>
        </p:txBody>
      </p:sp>
    </p:spTree>
    <p:extLst>
      <p:ext uri="{BB962C8B-B14F-4D97-AF65-F5344CB8AC3E}">
        <p14:creationId xmlns:p14="http://schemas.microsoft.com/office/powerpoint/2010/main" val="3660438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4" y="5596327"/>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8" y="2431331"/>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622597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9"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4" y="5596327"/>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8" y="2431331"/>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6701538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0"/>
            <a:ext cx="4380855"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7"/>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4" y="5596327"/>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8" y="2431331"/>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433202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2"/>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4" y="5596327"/>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8" y="2431331"/>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29391681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4" y="5596327"/>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9"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31"/>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0376717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ark Slid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12F49E8-E50C-CBEE-71F1-A756EDD37656}"/>
              </a:ext>
            </a:extLst>
          </p:cNvPr>
          <p:cNvSpPr>
            <a:spLocks noGrp="1"/>
          </p:cNvSpPr>
          <p:nvPr>
            <p:ph type="body" sz="quarter" idx="24" hasCustomPrompt="1"/>
          </p:nvPr>
        </p:nvSpPr>
        <p:spPr>
          <a:xfrm>
            <a:off x="413917" y="404666"/>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FB90308-6D7D-FB0C-34E4-71A28225BC02}"/>
              </a:ext>
            </a:extLst>
          </p:cNvPr>
          <p:cNvSpPr>
            <a:spLocks noGrp="1"/>
          </p:cNvSpPr>
          <p:nvPr>
            <p:ph type="body" sz="quarter" idx="25" hasCustomPrompt="1"/>
          </p:nvPr>
        </p:nvSpPr>
        <p:spPr>
          <a:xfrm>
            <a:off x="413917" y="912170"/>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4" name="Text Placeholder 11">
            <a:extLst>
              <a:ext uri="{FF2B5EF4-FFF2-40B4-BE49-F238E27FC236}">
                <a16:creationId xmlns:a16="http://schemas.microsoft.com/office/drawing/2014/main" id="{65DA48E4-6642-FB6C-4E06-89985A0AC12D}"/>
              </a:ext>
            </a:extLst>
          </p:cNvPr>
          <p:cNvSpPr>
            <a:spLocks noGrp="1"/>
          </p:cNvSpPr>
          <p:nvPr>
            <p:ph type="body" sz="quarter" idx="12" hasCustomPrompt="1"/>
          </p:nvPr>
        </p:nvSpPr>
        <p:spPr>
          <a:xfrm>
            <a:off x="1001106"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9B5A0D41-5B75-559D-E791-97ABA6572E4C}"/>
              </a:ext>
            </a:extLst>
          </p:cNvPr>
          <p:cNvSpPr>
            <a:spLocks noGrp="1"/>
          </p:cNvSpPr>
          <p:nvPr>
            <p:ph type="body" sz="quarter" idx="14" hasCustomPrompt="1"/>
          </p:nvPr>
        </p:nvSpPr>
        <p:spPr>
          <a:xfrm>
            <a:off x="1001106"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6" name="Text Placeholder 11">
            <a:extLst>
              <a:ext uri="{FF2B5EF4-FFF2-40B4-BE49-F238E27FC236}">
                <a16:creationId xmlns:a16="http://schemas.microsoft.com/office/drawing/2014/main" id="{3E5561B0-8994-5518-CD39-CB50B0DFDD9D}"/>
              </a:ext>
            </a:extLst>
          </p:cNvPr>
          <p:cNvSpPr>
            <a:spLocks noGrp="1"/>
          </p:cNvSpPr>
          <p:nvPr>
            <p:ph type="body" sz="quarter" idx="15" hasCustomPrompt="1"/>
          </p:nvPr>
        </p:nvSpPr>
        <p:spPr>
          <a:xfrm>
            <a:off x="1001106" y="2668676"/>
            <a:ext cx="9591229" cy="760325"/>
          </a:xfrm>
          <a:prstGeom prst="rect">
            <a:avLst/>
          </a:prstGeom>
        </p:spPr>
        <p:txBody>
          <a:bodyPr>
            <a:noAutofit/>
          </a:bodyPr>
          <a:lstStyle>
            <a:lvl1pPr marL="285744" indent="-285744">
              <a:lnSpc>
                <a:spcPct val="110000"/>
              </a:lnSpc>
              <a:spcBef>
                <a:spcPts val="0"/>
              </a:spcBef>
              <a:spcAft>
                <a:spcPts val="600"/>
              </a:spcAft>
              <a:buFontTx/>
              <a:buBlip>
                <a:blip r:embed="rId2"/>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2" name="Picture 1" descr="The Open University Logo">
            <a:extLst>
              <a:ext uri="{FF2B5EF4-FFF2-40B4-BE49-F238E27FC236}">
                <a16:creationId xmlns:a16="http://schemas.microsoft.com/office/drawing/2014/main" id="{06AC1C0C-3341-0694-EF72-A067099A106D}"/>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8710307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theme" Target="../theme/theme3.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theme" Target="../theme/theme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36.xml"/><Relationship Id="rId7"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A8F9F-42A8-344E-BFDB-6B187AAC9728}" type="datetimeFigureOut">
              <a:rPr lang="en-US" smtClean="0"/>
              <a:t>4/5/2024</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AE0D0-DB37-5740-9BD9-F5C7BF39F16E}" type="slidenum">
              <a:rPr lang="en-US" smtClean="0"/>
              <a:t>‹#›</a:t>
            </a:fld>
            <a:endParaRPr lang="en-US"/>
          </a:p>
        </p:txBody>
      </p:sp>
    </p:spTree>
    <p:extLst>
      <p:ext uri="{BB962C8B-B14F-4D97-AF65-F5344CB8AC3E}">
        <p14:creationId xmlns:p14="http://schemas.microsoft.com/office/powerpoint/2010/main" val="64639589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8588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60637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705" r:id="rId20"/>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21938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7" r:id="rId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7F6FF"/>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A8A660-749F-4743-A8E2-6368C3005208}"/>
              </a:ext>
            </a:extLst>
          </p:cNvPr>
          <p:cNvPicPr>
            <a:picLocks noChangeAspect="1"/>
          </p:cNvPicPr>
          <p:nvPr userDrawn="1"/>
        </p:nvPicPr>
        <p:blipFill>
          <a:blip r:embed="rId8"/>
          <a:stretch>
            <a:fillRect/>
          </a:stretch>
        </p:blipFill>
        <p:spPr>
          <a:xfrm>
            <a:off x="10122140" y="241543"/>
            <a:ext cx="1753397" cy="905773"/>
          </a:xfrm>
          <a:prstGeom prst="rect">
            <a:avLst/>
          </a:prstGeom>
        </p:spPr>
      </p:pic>
      <p:sp>
        <p:nvSpPr>
          <p:cNvPr id="5" name="Rectangle 4">
            <a:extLst>
              <a:ext uri="{FF2B5EF4-FFF2-40B4-BE49-F238E27FC236}">
                <a16:creationId xmlns:a16="http://schemas.microsoft.com/office/drawing/2014/main" id="{7A1CBB4E-7D7A-4F34-9192-75CFD9ED89EB}"/>
              </a:ext>
            </a:extLst>
          </p:cNvPr>
          <p:cNvSpPr/>
          <p:nvPr userDrawn="1"/>
        </p:nvSpPr>
        <p:spPr>
          <a:xfrm>
            <a:off x="0" y="6728603"/>
            <a:ext cx="12192000" cy="120770"/>
          </a:xfrm>
          <a:prstGeom prst="rect">
            <a:avLst/>
          </a:prstGeom>
          <a:solidFill>
            <a:srgbClr val="1E4B9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87150643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Lst>
  <p:hf sldNum="0"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hyperlink" Target="https://www.open.ac.uk/blogs/MathEd/" TargetMode="External"/><Relationship Id="rId2" Type="http://schemas.openxmlformats.org/officeDocument/2006/relationships/hyperlink" Target="https://www5.open.ac.uk/scholarship-and-innovation/esteem/sites/www.open.ac.uk.scholarship-and-innovation.esteem/files/resources/Cathy%20Smith%20and%20Charlotter%20Lighter%2C%20Effective%20support%20for%20reflective%20writing.%20eSTEeM%20Final%20Report.pdf"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hyperlink" Target="http://explore.bl.uk/primo_library/libweb/action/display.do?tabs=moreTab&amp;ct=display&amp;fn=search&amp;doc=BLL01018581410&amp;indx=2&amp;recIds=BLL01018581410&amp;recIdxs=1&amp;elementId=1&amp;renderMode=poppedOut&amp;displayMode=full&amp;frbrVersion=&amp;vid=BLVU1&amp;mode=Basic&amp;tab=local_tab&amp;dscnt=0&amp;vl(freeText0)=victoria%20odeniyi&amp;dstmp=1603281855999&amp;gathStatIcon=true" TargetMode="External"/><Relationship Id="rId3" Type="http://schemas.openxmlformats.org/officeDocument/2006/relationships/hyperlink" Target="https://doi.org/10.1080/13562517.2016.1160217" TargetMode="External"/><Relationship Id="rId7" Type="http://schemas.openxmlformats.org/officeDocument/2006/relationships/hyperlink" Target="https://doi.org/10.1080/21568235.2020.1816197" TargetMode="External"/><Relationship Id="rId2" Type="http://schemas.openxmlformats.org/officeDocument/2006/relationships/hyperlink" Target="https://www.assessmentdecisions.org/framework/" TargetMode="External"/><Relationship Id="rId1" Type="http://schemas.openxmlformats.org/officeDocument/2006/relationships/slideLayout" Target="../slideLayouts/slideLayout13.xml"/><Relationship Id="rId6" Type="http://schemas.openxmlformats.org/officeDocument/2006/relationships/hyperlink" Target="https://udlguidelines.cast.org/" TargetMode="External"/><Relationship Id="rId5" Type="http://schemas.openxmlformats.org/officeDocument/2006/relationships/hyperlink" Target="https://doi.org/10.5456/WPLL.19.2.27" TargetMode="External"/><Relationship Id="rId10" Type="http://schemas.openxmlformats.org/officeDocument/2006/relationships/hyperlink" Target="https://doi.org/10.1080/03075079.2011.651450" TargetMode="External"/><Relationship Id="rId4" Type="http://schemas.openxmlformats.org/officeDocument/2006/relationships/hyperlink" Target="https://doi.org/10.1191/1478088706qp063oa" TargetMode="External"/><Relationship Id="rId9" Type="http://schemas.openxmlformats.org/officeDocument/2006/relationships/hyperlink" Target="https://doi.org/10.1080/13562517.2012.71915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BC3C6C-35DB-ED65-A54D-D9A3A2EF1039}"/>
              </a:ext>
            </a:extLst>
          </p:cNvPr>
          <p:cNvSpPr>
            <a:spLocks noGrp="1"/>
          </p:cNvSpPr>
          <p:nvPr>
            <p:ph type="body" sz="quarter" idx="11"/>
          </p:nvPr>
        </p:nvSpPr>
        <p:spPr>
          <a:xfrm>
            <a:off x="379929" y="549695"/>
            <a:ext cx="5557585" cy="1800200"/>
          </a:xfrm>
        </p:spPr>
        <p:txBody>
          <a:bodyPr/>
          <a:lstStyle/>
          <a:p>
            <a:r>
              <a:rPr lang="en-GB" sz="5400" dirty="0"/>
              <a:t>Learning from improvers</a:t>
            </a:r>
          </a:p>
        </p:txBody>
      </p:sp>
      <p:sp>
        <p:nvSpPr>
          <p:cNvPr id="4" name="Text Placeholder 3">
            <a:extLst>
              <a:ext uri="{FF2B5EF4-FFF2-40B4-BE49-F238E27FC236}">
                <a16:creationId xmlns:a16="http://schemas.microsoft.com/office/drawing/2014/main" id="{959E4249-FF66-4BF5-29CE-DC623FCFB96D}"/>
              </a:ext>
            </a:extLst>
          </p:cNvPr>
          <p:cNvSpPr>
            <a:spLocks noGrp="1"/>
          </p:cNvSpPr>
          <p:nvPr>
            <p:ph type="body" sz="quarter" idx="12"/>
          </p:nvPr>
        </p:nvSpPr>
        <p:spPr>
          <a:xfrm>
            <a:off x="538417" y="2941009"/>
            <a:ext cx="5687791" cy="1557671"/>
          </a:xfrm>
        </p:spPr>
        <p:txBody>
          <a:bodyPr/>
          <a:lstStyle/>
          <a:p>
            <a:r>
              <a:rPr lang="en-GB" sz="3200" dirty="0"/>
              <a:t>Lessons for assessment </a:t>
            </a:r>
          </a:p>
          <a:p>
            <a:endParaRPr lang="en-GB" sz="3200" i="1" dirty="0">
              <a:solidFill>
                <a:schemeClr val="accent6"/>
              </a:solidFill>
            </a:endParaRPr>
          </a:p>
          <a:p>
            <a:r>
              <a:rPr lang="en-GB" sz="3200" i="1" dirty="0">
                <a:solidFill>
                  <a:schemeClr val="accent6"/>
                </a:solidFill>
              </a:rPr>
              <a:t>Cathy Smith</a:t>
            </a:r>
          </a:p>
          <a:p>
            <a:r>
              <a:rPr lang="en-GB" sz="3200" i="1" dirty="0">
                <a:solidFill>
                  <a:schemeClr val="accent6"/>
                </a:solidFill>
              </a:rPr>
              <a:t>Charlotte Lighter</a:t>
            </a:r>
            <a:endParaRPr lang="en-GB" dirty="0">
              <a:solidFill>
                <a:schemeClr val="accent6"/>
              </a:solidFill>
            </a:endParaRPr>
          </a:p>
        </p:txBody>
      </p:sp>
      <p:pic>
        <p:nvPicPr>
          <p:cNvPr id="12" name="Picture Placeholder 11">
            <a:extLst>
              <a:ext uri="{FF2B5EF4-FFF2-40B4-BE49-F238E27FC236}">
                <a16:creationId xmlns:a16="http://schemas.microsoft.com/office/drawing/2014/main" id="{8911DDAB-0016-4417-9914-810ECFDD203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401" r="22401"/>
          <a:stretch/>
        </p:blipFill>
        <p:spPr/>
      </p:pic>
    </p:spTree>
    <p:extLst>
      <p:ext uri="{BB962C8B-B14F-4D97-AF65-F5344CB8AC3E}">
        <p14:creationId xmlns:p14="http://schemas.microsoft.com/office/powerpoint/2010/main" val="4290379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4F6D8A-1DAF-C5F1-6927-173FBD097A3E}"/>
              </a:ext>
            </a:extLst>
          </p:cNvPr>
          <p:cNvSpPr>
            <a:spLocks noGrp="1"/>
          </p:cNvSpPr>
          <p:nvPr>
            <p:ph type="body" sz="quarter" idx="12"/>
          </p:nvPr>
        </p:nvSpPr>
        <p:spPr/>
        <p:txBody>
          <a:bodyPr/>
          <a:lstStyle/>
          <a:p>
            <a:endParaRPr lang="en-GB"/>
          </a:p>
        </p:txBody>
      </p:sp>
      <p:sp>
        <p:nvSpPr>
          <p:cNvPr id="3" name="Text Placeholder 2">
            <a:extLst>
              <a:ext uri="{FF2B5EF4-FFF2-40B4-BE49-F238E27FC236}">
                <a16:creationId xmlns:a16="http://schemas.microsoft.com/office/drawing/2014/main" id="{EA1AAB0C-3464-3A2F-1CB8-FBFBF7710AEF}"/>
              </a:ext>
            </a:extLst>
          </p:cNvPr>
          <p:cNvSpPr>
            <a:spLocks noGrp="1"/>
          </p:cNvSpPr>
          <p:nvPr>
            <p:ph type="body" sz="quarter" idx="14"/>
          </p:nvPr>
        </p:nvSpPr>
        <p:spPr/>
        <p:txBody>
          <a:bodyPr/>
          <a:lstStyle/>
          <a:p>
            <a:endParaRPr lang="en-GB"/>
          </a:p>
        </p:txBody>
      </p:sp>
      <p:sp>
        <p:nvSpPr>
          <p:cNvPr id="4" name="Text Placeholder 3">
            <a:extLst>
              <a:ext uri="{FF2B5EF4-FFF2-40B4-BE49-F238E27FC236}">
                <a16:creationId xmlns:a16="http://schemas.microsoft.com/office/drawing/2014/main" id="{4FB87BDF-9921-B462-6E08-FD2F1C7584C0}"/>
              </a:ext>
            </a:extLst>
          </p:cNvPr>
          <p:cNvSpPr>
            <a:spLocks noGrp="1"/>
          </p:cNvSpPr>
          <p:nvPr>
            <p:ph type="body" sz="quarter" idx="24"/>
          </p:nvPr>
        </p:nvSpPr>
        <p:spPr/>
        <p:txBody>
          <a:bodyPr/>
          <a:lstStyle/>
          <a:p>
            <a:r>
              <a:rPr lang="en-GB" b="1" i="0" dirty="0">
                <a:solidFill>
                  <a:srgbClr val="333333"/>
                </a:solidFill>
                <a:effectLst/>
                <a:latin typeface="Proxima Nova Bold"/>
              </a:rPr>
              <a:t>Assessment Design Decisions Framework</a:t>
            </a:r>
          </a:p>
          <a:p>
            <a:endParaRPr lang="en-GB" dirty="0"/>
          </a:p>
        </p:txBody>
      </p:sp>
      <p:sp>
        <p:nvSpPr>
          <p:cNvPr id="6" name="Text Placeholder 5">
            <a:extLst>
              <a:ext uri="{FF2B5EF4-FFF2-40B4-BE49-F238E27FC236}">
                <a16:creationId xmlns:a16="http://schemas.microsoft.com/office/drawing/2014/main" id="{D9B9B6E5-B79A-0613-F726-B83732CF65C5}"/>
              </a:ext>
            </a:extLst>
          </p:cNvPr>
          <p:cNvSpPr>
            <a:spLocks noGrp="1"/>
          </p:cNvSpPr>
          <p:nvPr>
            <p:ph type="body" sz="quarter" idx="15"/>
          </p:nvPr>
        </p:nvSpPr>
        <p:spPr/>
        <p:txBody>
          <a:bodyPr/>
          <a:lstStyle/>
          <a:p>
            <a:endParaRPr lang="en-GB"/>
          </a:p>
        </p:txBody>
      </p:sp>
      <p:pic>
        <p:nvPicPr>
          <p:cNvPr id="8" name="Picture 7">
            <a:extLst>
              <a:ext uri="{FF2B5EF4-FFF2-40B4-BE49-F238E27FC236}">
                <a16:creationId xmlns:a16="http://schemas.microsoft.com/office/drawing/2014/main" id="{F5AA546A-5B41-84AD-9A69-539B0566280A}"/>
              </a:ext>
            </a:extLst>
          </p:cNvPr>
          <p:cNvPicPr>
            <a:picLocks noChangeAspect="1"/>
          </p:cNvPicPr>
          <p:nvPr/>
        </p:nvPicPr>
        <p:blipFill rotWithShape="1">
          <a:blip r:embed="rId3"/>
          <a:srcRect l="4788" t="9259" r="52066" b="12621"/>
          <a:stretch/>
        </p:blipFill>
        <p:spPr>
          <a:xfrm>
            <a:off x="860351" y="901827"/>
            <a:ext cx="5235649" cy="4702629"/>
          </a:xfrm>
          <a:prstGeom prst="rect">
            <a:avLst/>
          </a:prstGeom>
        </p:spPr>
      </p:pic>
      <p:sp>
        <p:nvSpPr>
          <p:cNvPr id="9" name="TextBox 8">
            <a:extLst>
              <a:ext uri="{FF2B5EF4-FFF2-40B4-BE49-F238E27FC236}">
                <a16:creationId xmlns:a16="http://schemas.microsoft.com/office/drawing/2014/main" id="{E744A35E-0617-D969-7E8D-ECF91FCAA2C3}"/>
              </a:ext>
            </a:extLst>
          </p:cNvPr>
          <p:cNvSpPr txBox="1"/>
          <p:nvPr/>
        </p:nvSpPr>
        <p:spPr>
          <a:xfrm>
            <a:off x="5197002" y="5872831"/>
            <a:ext cx="6094378" cy="369332"/>
          </a:xfrm>
          <a:prstGeom prst="rect">
            <a:avLst/>
          </a:prstGeom>
          <a:noFill/>
        </p:spPr>
        <p:txBody>
          <a:bodyPr wrap="square">
            <a:spAutoFit/>
          </a:bodyPr>
          <a:lstStyle/>
          <a:p>
            <a:r>
              <a:rPr lang="en-GB" dirty="0"/>
              <a:t>https://www.assessmentdecisions.org/framework/</a:t>
            </a:r>
          </a:p>
        </p:txBody>
      </p:sp>
      <p:pic>
        <p:nvPicPr>
          <p:cNvPr id="11" name="Picture 10">
            <a:extLst>
              <a:ext uri="{FF2B5EF4-FFF2-40B4-BE49-F238E27FC236}">
                <a16:creationId xmlns:a16="http://schemas.microsoft.com/office/drawing/2014/main" id="{4A300146-2C4E-2292-53C3-D44FA7917417}"/>
              </a:ext>
            </a:extLst>
          </p:cNvPr>
          <p:cNvPicPr>
            <a:picLocks noChangeAspect="1"/>
          </p:cNvPicPr>
          <p:nvPr/>
        </p:nvPicPr>
        <p:blipFill>
          <a:blip r:embed="rId4"/>
          <a:stretch>
            <a:fillRect/>
          </a:stretch>
        </p:blipFill>
        <p:spPr>
          <a:xfrm>
            <a:off x="5796720" y="972615"/>
            <a:ext cx="5939098" cy="4900215"/>
          </a:xfrm>
          <a:prstGeom prst="rect">
            <a:avLst/>
          </a:prstGeom>
        </p:spPr>
      </p:pic>
    </p:spTree>
    <p:extLst>
      <p:ext uri="{BB962C8B-B14F-4D97-AF65-F5344CB8AC3E}">
        <p14:creationId xmlns:p14="http://schemas.microsoft.com/office/powerpoint/2010/main" val="2079604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4F6D8A-1DAF-C5F1-6927-173FBD097A3E}"/>
              </a:ext>
            </a:extLst>
          </p:cNvPr>
          <p:cNvSpPr>
            <a:spLocks noGrp="1"/>
          </p:cNvSpPr>
          <p:nvPr>
            <p:ph type="body" sz="quarter" idx="12"/>
          </p:nvPr>
        </p:nvSpPr>
        <p:spPr/>
        <p:txBody>
          <a:bodyPr/>
          <a:lstStyle/>
          <a:p>
            <a:endParaRPr lang="en-GB"/>
          </a:p>
        </p:txBody>
      </p:sp>
      <p:sp>
        <p:nvSpPr>
          <p:cNvPr id="3" name="Text Placeholder 2">
            <a:extLst>
              <a:ext uri="{FF2B5EF4-FFF2-40B4-BE49-F238E27FC236}">
                <a16:creationId xmlns:a16="http://schemas.microsoft.com/office/drawing/2014/main" id="{EA1AAB0C-3464-3A2F-1CB8-FBFBF7710AEF}"/>
              </a:ext>
            </a:extLst>
          </p:cNvPr>
          <p:cNvSpPr>
            <a:spLocks noGrp="1"/>
          </p:cNvSpPr>
          <p:nvPr>
            <p:ph type="body" sz="quarter" idx="14"/>
          </p:nvPr>
        </p:nvSpPr>
        <p:spPr/>
        <p:txBody>
          <a:bodyPr/>
          <a:lstStyle/>
          <a:p>
            <a:endParaRPr lang="en-GB"/>
          </a:p>
        </p:txBody>
      </p:sp>
      <p:sp>
        <p:nvSpPr>
          <p:cNvPr id="4" name="Text Placeholder 3">
            <a:extLst>
              <a:ext uri="{FF2B5EF4-FFF2-40B4-BE49-F238E27FC236}">
                <a16:creationId xmlns:a16="http://schemas.microsoft.com/office/drawing/2014/main" id="{4FB87BDF-9921-B462-6E08-FD2F1C7584C0}"/>
              </a:ext>
            </a:extLst>
          </p:cNvPr>
          <p:cNvSpPr>
            <a:spLocks noGrp="1"/>
          </p:cNvSpPr>
          <p:nvPr>
            <p:ph type="body" sz="quarter" idx="24"/>
          </p:nvPr>
        </p:nvSpPr>
        <p:spPr/>
        <p:txBody>
          <a:bodyPr/>
          <a:lstStyle/>
          <a:p>
            <a:r>
              <a:rPr lang="en-GB" b="1" i="0" dirty="0">
                <a:solidFill>
                  <a:srgbClr val="333333"/>
                </a:solidFill>
                <a:effectLst/>
                <a:latin typeface="Proxima Nova Bold"/>
              </a:rPr>
              <a:t>Assessment Design Decisions Framework</a:t>
            </a:r>
          </a:p>
          <a:p>
            <a:endParaRPr lang="en-GB" dirty="0"/>
          </a:p>
        </p:txBody>
      </p:sp>
      <p:sp>
        <p:nvSpPr>
          <p:cNvPr id="6" name="Text Placeholder 5">
            <a:extLst>
              <a:ext uri="{FF2B5EF4-FFF2-40B4-BE49-F238E27FC236}">
                <a16:creationId xmlns:a16="http://schemas.microsoft.com/office/drawing/2014/main" id="{D9B9B6E5-B79A-0613-F726-B83732CF65C5}"/>
              </a:ext>
            </a:extLst>
          </p:cNvPr>
          <p:cNvSpPr>
            <a:spLocks noGrp="1"/>
          </p:cNvSpPr>
          <p:nvPr>
            <p:ph type="body" sz="quarter" idx="15"/>
          </p:nvPr>
        </p:nvSpPr>
        <p:spPr/>
        <p:txBody>
          <a:bodyPr/>
          <a:lstStyle/>
          <a:p>
            <a:endParaRPr lang="en-GB"/>
          </a:p>
        </p:txBody>
      </p:sp>
      <p:pic>
        <p:nvPicPr>
          <p:cNvPr id="8" name="Picture 7">
            <a:extLst>
              <a:ext uri="{FF2B5EF4-FFF2-40B4-BE49-F238E27FC236}">
                <a16:creationId xmlns:a16="http://schemas.microsoft.com/office/drawing/2014/main" id="{F5AA546A-5B41-84AD-9A69-539B0566280A}"/>
              </a:ext>
            </a:extLst>
          </p:cNvPr>
          <p:cNvPicPr>
            <a:picLocks noChangeAspect="1"/>
          </p:cNvPicPr>
          <p:nvPr/>
        </p:nvPicPr>
        <p:blipFill rotWithShape="1">
          <a:blip r:embed="rId3"/>
          <a:srcRect l="4788" t="9259" r="10080" b="12621"/>
          <a:stretch/>
        </p:blipFill>
        <p:spPr>
          <a:xfrm>
            <a:off x="860351" y="901827"/>
            <a:ext cx="10330543" cy="4702629"/>
          </a:xfrm>
          <a:prstGeom prst="rect">
            <a:avLst/>
          </a:prstGeom>
        </p:spPr>
      </p:pic>
      <p:pic>
        <p:nvPicPr>
          <p:cNvPr id="5" name="Picture 4">
            <a:extLst>
              <a:ext uri="{FF2B5EF4-FFF2-40B4-BE49-F238E27FC236}">
                <a16:creationId xmlns:a16="http://schemas.microsoft.com/office/drawing/2014/main" id="{99B0CB7A-F6B6-315A-51CA-6A677A924A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076" y="1089444"/>
            <a:ext cx="6225560" cy="4091888"/>
          </a:xfrm>
          <a:prstGeom prst="rect">
            <a:avLst/>
          </a:prstGeom>
        </p:spPr>
      </p:pic>
    </p:spTree>
    <p:extLst>
      <p:ext uri="{BB962C8B-B14F-4D97-AF65-F5344CB8AC3E}">
        <p14:creationId xmlns:p14="http://schemas.microsoft.com/office/powerpoint/2010/main" val="2399204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4FCD9FE-956E-9F73-AF5D-27716419D48F}"/>
              </a:ext>
            </a:extLst>
          </p:cNvPr>
          <p:cNvSpPr>
            <a:spLocks noGrp="1"/>
          </p:cNvSpPr>
          <p:nvPr>
            <p:ph type="body" sz="quarter" idx="24"/>
          </p:nvPr>
        </p:nvSpPr>
        <p:spPr/>
        <p:txBody>
          <a:bodyPr/>
          <a:lstStyle/>
          <a:p>
            <a:r>
              <a:rPr lang="en-GB" dirty="0"/>
              <a:t>Conceptualising progression</a:t>
            </a:r>
          </a:p>
        </p:txBody>
      </p:sp>
      <p:sp>
        <p:nvSpPr>
          <p:cNvPr id="6" name="Text Placeholder 5">
            <a:extLst>
              <a:ext uri="{FF2B5EF4-FFF2-40B4-BE49-F238E27FC236}">
                <a16:creationId xmlns:a16="http://schemas.microsoft.com/office/drawing/2014/main" id="{09CA155B-A7FD-67BD-EB47-71DCCC83CFD7}"/>
              </a:ext>
            </a:extLst>
          </p:cNvPr>
          <p:cNvSpPr>
            <a:spLocks noGrp="1"/>
          </p:cNvSpPr>
          <p:nvPr>
            <p:ph type="body" sz="quarter" idx="15"/>
          </p:nvPr>
        </p:nvSpPr>
        <p:spPr>
          <a:xfrm>
            <a:off x="631630" y="1232599"/>
            <a:ext cx="11451513" cy="4856916"/>
          </a:xfrm>
        </p:spPr>
        <p:txBody>
          <a:bodyPr/>
          <a:lstStyle/>
          <a:p>
            <a:r>
              <a:rPr lang="en-GB" sz="1800" dirty="0"/>
              <a:t>What is your intended student journey? How are students expected to make progress across assessments? </a:t>
            </a:r>
            <a:r>
              <a:rPr lang="en-GB" sz="1800" kern="100" dirty="0">
                <a:latin typeface="+mn-lt"/>
                <a:ea typeface="Calibri" panose="020F0502020204030204" pitchFamily="34" charset="0"/>
                <a:cs typeface="Times New Roman" panose="02020603050405020304" pitchFamily="18" charset="0"/>
              </a:rPr>
              <a:t>Do all markers agree? </a:t>
            </a:r>
          </a:p>
          <a:p>
            <a:r>
              <a:rPr lang="en-GB" sz="1800" dirty="0"/>
              <a:t>Contrasting a topic-based structure with a developmental structure</a:t>
            </a:r>
            <a:r>
              <a:rPr lang="en-GB" sz="1800"/>
              <a:t>, for example:</a:t>
            </a:r>
            <a:endParaRPr lang="en-GB" sz="1800" dirty="0"/>
          </a:p>
          <a:p>
            <a:endParaRPr lang="en-GB" dirty="0"/>
          </a:p>
        </p:txBody>
      </p:sp>
      <p:graphicFrame>
        <p:nvGraphicFramePr>
          <p:cNvPr id="2" name="Table 2">
            <a:extLst>
              <a:ext uri="{FF2B5EF4-FFF2-40B4-BE49-F238E27FC236}">
                <a16:creationId xmlns:a16="http://schemas.microsoft.com/office/drawing/2014/main" id="{340FE778-A81F-FD1D-B29A-4F24C0F2E03F}"/>
              </a:ext>
            </a:extLst>
          </p:cNvPr>
          <p:cNvGraphicFramePr>
            <a:graphicFrameLocks noGrp="1"/>
          </p:cNvGraphicFramePr>
          <p:nvPr>
            <p:extLst>
              <p:ext uri="{D42A27DB-BD31-4B8C-83A1-F6EECF244321}">
                <p14:modId xmlns:p14="http://schemas.microsoft.com/office/powerpoint/2010/main" val="4206061658"/>
              </p:ext>
            </p:extLst>
          </p:nvPr>
        </p:nvGraphicFramePr>
        <p:xfrm>
          <a:off x="631631" y="2478569"/>
          <a:ext cx="10928739" cy="3146832"/>
        </p:xfrm>
        <a:graphic>
          <a:graphicData uri="http://schemas.openxmlformats.org/drawingml/2006/table">
            <a:tbl>
              <a:tblPr firstRow="1" bandRow="1">
                <a:tableStyleId>{5C22544A-7EE6-4342-B048-85BDC9FD1C3A}</a:tableStyleId>
              </a:tblPr>
              <a:tblGrid>
                <a:gridCol w="3642913">
                  <a:extLst>
                    <a:ext uri="{9D8B030D-6E8A-4147-A177-3AD203B41FA5}">
                      <a16:colId xmlns:a16="http://schemas.microsoft.com/office/drawing/2014/main" val="453222705"/>
                    </a:ext>
                  </a:extLst>
                </a:gridCol>
                <a:gridCol w="3642913">
                  <a:extLst>
                    <a:ext uri="{9D8B030D-6E8A-4147-A177-3AD203B41FA5}">
                      <a16:colId xmlns:a16="http://schemas.microsoft.com/office/drawing/2014/main" val="2206608552"/>
                    </a:ext>
                  </a:extLst>
                </a:gridCol>
                <a:gridCol w="3642913">
                  <a:extLst>
                    <a:ext uri="{9D8B030D-6E8A-4147-A177-3AD203B41FA5}">
                      <a16:colId xmlns:a16="http://schemas.microsoft.com/office/drawing/2014/main" val="2864846783"/>
                    </a:ext>
                  </a:extLst>
                </a:gridCol>
              </a:tblGrid>
              <a:tr h="104371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800" b="0" dirty="0">
                          <a:solidFill>
                            <a:schemeClr val="bg1"/>
                          </a:solidFill>
                        </a:rPr>
                        <a:t>Using different assignments and marking criteria for each assessment </a:t>
                      </a:r>
                    </a:p>
                    <a:p>
                      <a:endParaRPr lang="en-GB" b="0" dirty="0">
                        <a:solidFill>
                          <a:schemeClr val="bg1"/>
                        </a:solidFill>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800" b="0" dirty="0">
                          <a:solidFill>
                            <a:schemeClr val="bg1"/>
                          </a:solidFill>
                        </a:rPr>
                        <a:t>Repeating the same (or similar) assignments</a:t>
                      </a:r>
                    </a:p>
                    <a:p>
                      <a:endParaRPr lang="en-GB" b="0" dirty="0">
                        <a:solidFill>
                          <a:schemeClr val="bg1"/>
                        </a:solidFill>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800" b="0" dirty="0">
                          <a:solidFill>
                            <a:schemeClr val="bg1"/>
                          </a:solidFill>
                        </a:rPr>
                        <a:t>Increasing the challenge of assignments in a planned way </a:t>
                      </a:r>
                    </a:p>
                    <a:p>
                      <a:endParaRPr lang="en-GB" b="0" dirty="0">
                        <a:solidFill>
                          <a:schemeClr val="bg1"/>
                        </a:solidFill>
                      </a:endParaRPr>
                    </a:p>
                  </a:txBody>
                  <a:tcPr/>
                </a:tc>
                <a:extLst>
                  <a:ext uri="{0D108BD9-81ED-4DB2-BD59-A6C34878D82A}">
                    <a16:rowId xmlns:a16="http://schemas.microsoft.com/office/drawing/2014/main" val="741494508"/>
                  </a:ext>
                </a:extLst>
              </a:tr>
              <a:tr h="802855">
                <a:tc>
                  <a:txBody>
                    <a:bodyPr/>
                    <a:lstStyle/>
                    <a:p>
                      <a:pPr marL="0" lvl="0" indent="0" algn="l"/>
                      <a:r>
                        <a:rPr lang="en-GB" sz="1800" dirty="0">
                          <a:solidFill>
                            <a:schemeClr val="tx2"/>
                          </a:solidFill>
                        </a:rPr>
                        <a:t>Potential for a wider breadth of topics to be assessed. </a:t>
                      </a:r>
                    </a:p>
                    <a:p>
                      <a:endParaRPr lang="en-GB" dirty="0"/>
                    </a:p>
                  </a:txBody>
                  <a:tcPr/>
                </a:tc>
                <a:tc>
                  <a:txBody>
                    <a:bodyPr/>
                    <a:lstStyle/>
                    <a:p>
                      <a:pPr lvl="0"/>
                      <a:r>
                        <a:rPr lang="en-GB" sz="1800" dirty="0">
                          <a:solidFill>
                            <a:schemeClr val="tx2"/>
                          </a:solidFill>
                        </a:rPr>
                        <a:t>Expect students to get better through iterative feedback.</a:t>
                      </a:r>
                    </a:p>
                  </a:txBody>
                  <a:tcPr/>
                </a:tc>
                <a:tc>
                  <a:txBody>
                    <a:bodyPr/>
                    <a:lstStyle/>
                    <a:p>
                      <a:pPr lvl="0"/>
                      <a:r>
                        <a:rPr lang="en-GB" sz="1800" dirty="0">
                          <a:solidFill>
                            <a:schemeClr val="tx2"/>
                          </a:solidFill>
                        </a:rPr>
                        <a:t>Aiming for more consistent marks across a module. </a:t>
                      </a:r>
                    </a:p>
                    <a:p>
                      <a:endParaRPr lang="en-GB" dirty="0"/>
                    </a:p>
                  </a:txBody>
                  <a:tcPr/>
                </a:tc>
                <a:extLst>
                  <a:ext uri="{0D108BD9-81ED-4DB2-BD59-A6C34878D82A}">
                    <a16:rowId xmlns:a16="http://schemas.microsoft.com/office/drawing/2014/main" val="577811373"/>
                  </a:ext>
                </a:extLst>
              </a:tr>
              <a:tr h="104371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800" dirty="0">
                          <a:solidFill>
                            <a:schemeClr val="tx2"/>
                          </a:solidFill>
                        </a:rPr>
                        <a:t>How are students expected to improve? </a:t>
                      </a:r>
                    </a:p>
                    <a:p>
                      <a:endParaRPr lang="en-GB"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800" dirty="0">
                          <a:solidFill>
                            <a:schemeClr val="tx2"/>
                          </a:solidFill>
                        </a:rPr>
                        <a:t>Potentially disheartening at the start.</a:t>
                      </a:r>
                    </a:p>
                    <a:p>
                      <a:endParaRPr lang="en-GB"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800" dirty="0">
                          <a:solidFill>
                            <a:schemeClr val="tx2"/>
                          </a:solidFill>
                        </a:rPr>
                        <a:t>Marks may not show clear indication of improvement. </a:t>
                      </a:r>
                      <a:endParaRPr lang="en-GB" dirty="0"/>
                    </a:p>
                  </a:txBody>
                  <a:tcPr/>
                </a:tc>
                <a:extLst>
                  <a:ext uri="{0D108BD9-81ED-4DB2-BD59-A6C34878D82A}">
                    <a16:rowId xmlns:a16="http://schemas.microsoft.com/office/drawing/2014/main" val="2905748879"/>
                  </a:ext>
                </a:extLst>
              </a:tr>
            </a:tbl>
          </a:graphicData>
        </a:graphic>
      </p:graphicFrame>
    </p:spTree>
    <p:extLst>
      <p:ext uri="{BB962C8B-B14F-4D97-AF65-F5344CB8AC3E}">
        <p14:creationId xmlns:p14="http://schemas.microsoft.com/office/powerpoint/2010/main" val="3981651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D753AB-B7F9-3E91-5150-5386DE5624A0}"/>
              </a:ext>
            </a:extLst>
          </p:cNvPr>
          <p:cNvSpPr>
            <a:spLocks noGrp="1"/>
          </p:cNvSpPr>
          <p:nvPr>
            <p:ph type="body" sz="quarter" idx="24"/>
          </p:nvPr>
        </p:nvSpPr>
        <p:spPr/>
        <p:txBody>
          <a:bodyPr/>
          <a:lstStyle/>
          <a:p>
            <a:r>
              <a:rPr lang="en-GB" dirty="0"/>
              <a:t>Activity </a:t>
            </a:r>
          </a:p>
        </p:txBody>
      </p:sp>
      <p:sp>
        <p:nvSpPr>
          <p:cNvPr id="3" name="Text Placeholder 2">
            <a:extLst>
              <a:ext uri="{FF2B5EF4-FFF2-40B4-BE49-F238E27FC236}">
                <a16:creationId xmlns:a16="http://schemas.microsoft.com/office/drawing/2014/main" id="{3BCAB115-3FB3-C322-D3D0-C801CA370A48}"/>
              </a:ext>
            </a:extLst>
          </p:cNvPr>
          <p:cNvSpPr>
            <a:spLocks noGrp="1"/>
          </p:cNvSpPr>
          <p:nvPr>
            <p:ph type="body" sz="quarter" idx="25"/>
          </p:nvPr>
        </p:nvSpPr>
        <p:spPr/>
        <p:txBody>
          <a:bodyPr/>
          <a:lstStyle/>
          <a:p>
            <a:r>
              <a:rPr lang="en-GB" dirty="0"/>
              <a:t>20 mins in groups </a:t>
            </a:r>
          </a:p>
        </p:txBody>
      </p:sp>
      <p:sp>
        <p:nvSpPr>
          <p:cNvPr id="5" name="Text Placeholder 4">
            <a:extLst>
              <a:ext uri="{FF2B5EF4-FFF2-40B4-BE49-F238E27FC236}">
                <a16:creationId xmlns:a16="http://schemas.microsoft.com/office/drawing/2014/main" id="{8DB48018-9453-5542-F3E3-2EEBD78D3CF1}"/>
              </a:ext>
            </a:extLst>
          </p:cNvPr>
          <p:cNvSpPr>
            <a:spLocks noGrp="1"/>
          </p:cNvSpPr>
          <p:nvPr>
            <p:ph type="body" sz="quarter" idx="14"/>
          </p:nvPr>
        </p:nvSpPr>
        <p:spPr>
          <a:xfrm>
            <a:off x="413917" y="1444701"/>
            <a:ext cx="10439780" cy="496800"/>
          </a:xfrm>
        </p:spPr>
        <p:txBody>
          <a:bodyPr/>
          <a:lstStyle/>
          <a:p>
            <a:pPr>
              <a:spcAft>
                <a:spcPts val="600"/>
              </a:spcAft>
            </a:pPr>
            <a:r>
              <a:rPr lang="en-GB" sz="1800" dirty="0"/>
              <a:t>A) Choose a framework (Assessment Design </a:t>
            </a:r>
            <a:r>
              <a:rPr lang="en-GB" sz="1800" i="1" dirty="0"/>
              <a:t>or</a:t>
            </a:r>
            <a:r>
              <a:rPr lang="en-GB" sz="1800" dirty="0"/>
              <a:t> Universal Design for Learning ). </a:t>
            </a:r>
          </a:p>
          <a:p>
            <a:pPr>
              <a:spcAft>
                <a:spcPts val="600"/>
              </a:spcAft>
            </a:pPr>
            <a:r>
              <a:rPr lang="en-GB" sz="1800" dirty="0"/>
              <a:t>	Discuss: What are the key principles?</a:t>
            </a:r>
          </a:p>
          <a:p>
            <a:pPr>
              <a:spcAft>
                <a:spcPts val="600"/>
              </a:spcAft>
            </a:pPr>
            <a:endParaRPr lang="en-GB" sz="700" dirty="0"/>
          </a:p>
          <a:p>
            <a:pPr>
              <a:spcAft>
                <a:spcPts val="600"/>
              </a:spcAft>
            </a:pPr>
            <a:r>
              <a:rPr lang="en-GB" sz="1800" dirty="0"/>
              <a:t>B) </a:t>
            </a:r>
          </a:p>
          <a:p>
            <a:pPr>
              <a:spcAft>
                <a:spcPts val="600"/>
              </a:spcAft>
            </a:pPr>
            <a:endParaRPr lang="en-GB" sz="1800" dirty="0"/>
          </a:p>
          <a:p>
            <a:pPr>
              <a:spcAft>
                <a:spcPts val="600"/>
              </a:spcAft>
            </a:pPr>
            <a:r>
              <a:rPr lang="en-GB" sz="1800" dirty="0"/>
              <a:t>C) Questions to consider and discuss:</a:t>
            </a:r>
          </a:p>
        </p:txBody>
      </p:sp>
      <p:sp>
        <p:nvSpPr>
          <p:cNvPr id="6" name="Text Placeholder 5">
            <a:extLst>
              <a:ext uri="{FF2B5EF4-FFF2-40B4-BE49-F238E27FC236}">
                <a16:creationId xmlns:a16="http://schemas.microsoft.com/office/drawing/2014/main" id="{1B4A2A00-58E3-2709-D7EA-8A58613DFCDB}"/>
              </a:ext>
            </a:extLst>
          </p:cNvPr>
          <p:cNvSpPr>
            <a:spLocks noGrp="1"/>
          </p:cNvSpPr>
          <p:nvPr>
            <p:ph type="body" sz="quarter" idx="15"/>
          </p:nvPr>
        </p:nvSpPr>
        <p:spPr>
          <a:xfrm>
            <a:off x="1011992" y="2276273"/>
            <a:ext cx="10766703" cy="1024866"/>
          </a:xfrm>
        </p:spPr>
        <p:txBody>
          <a:bodyPr/>
          <a:lstStyle/>
          <a:p>
            <a:pPr>
              <a:spcAft>
                <a:spcPts val="600"/>
              </a:spcAft>
            </a:pPr>
            <a:r>
              <a:rPr lang="en-GB" sz="1600" dirty="0">
                <a:solidFill>
                  <a:schemeClr val="tx2"/>
                </a:solidFill>
                <a:effectLst/>
                <a:latin typeface="+mn-lt"/>
                <a:ea typeface="Times New Roman" panose="02020603050405020304" pitchFamily="18" charset="0"/>
              </a:rPr>
              <a:t>Option 1) Explain your own module assessment (briefly) to others on the table</a:t>
            </a:r>
          </a:p>
          <a:p>
            <a:pPr>
              <a:spcAft>
                <a:spcPts val="600"/>
              </a:spcAft>
            </a:pPr>
            <a:r>
              <a:rPr lang="en-GB" sz="1600" dirty="0">
                <a:solidFill>
                  <a:schemeClr val="tx2"/>
                </a:solidFill>
                <a:effectLst/>
                <a:latin typeface="+mn-lt"/>
                <a:ea typeface="Times New Roman" panose="02020603050405020304" pitchFamily="18" charset="0"/>
              </a:rPr>
              <a:t>Option 2) Look at the Example assignments from OU modules (if cannot access your own TMAs).</a:t>
            </a:r>
          </a:p>
          <a:p>
            <a:pPr>
              <a:spcAft>
                <a:spcPts val="600"/>
              </a:spcAft>
            </a:pPr>
            <a:endParaRPr lang="en-GB" sz="1600" dirty="0">
              <a:solidFill>
                <a:schemeClr val="tx2"/>
              </a:solidFill>
              <a:effectLst/>
              <a:latin typeface="+mn-lt"/>
              <a:ea typeface="Times New Roman" panose="02020603050405020304" pitchFamily="18" charset="0"/>
            </a:endParaRPr>
          </a:p>
          <a:p>
            <a:pPr marL="0" lvl="0" indent="0">
              <a:spcBef>
                <a:spcPts val="500"/>
              </a:spcBef>
              <a:spcAft>
                <a:spcPts val="600"/>
              </a:spcAft>
              <a:buNone/>
            </a:pPr>
            <a:endParaRPr lang="en-GB" sz="100" dirty="0">
              <a:solidFill>
                <a:schemeClr val="tx2"/>
              </a:solidFill>
              <a:latin typeface="+mn-lt"/>
              <a:ea typeface="Times New Roman" panose="02020603050405020304" pitchFamily="18" charset="0"/>
            </a:endParaRPr>
          </a:p>
          <a:p>
            <a:pPr marL="342900" lvl="0" indent="-342900">
              <a:spcBef>
                <a:spcPts val="500"/>
              </a:spcBef>
              <a:spcAft>
                <a:spcPts val="600"/>
              </a:spcAft>
              <a:buFont typeface="Times New Roman" panose="02020603050405020304" pitchFamily="18" charset="0"/>
              <a:buChar char="-"/>
            </a:pPr>
            <a:r>
              <a:rPr lang="en-GB" sz="1600" dirty="0">
                <a:solidFill>
                  <a:schemeClr val="tx2"/>
                </a:solidFill>
                <a:latin typeface="+mn-lt"/>
                <a:ea typeface="Times New Roman" panose="02020603050405020304" pitchFamily="18" charset="0"/>
              </a:rPr>
              <a:t>W</a:t>
            </a:r>
            <a:r>
              <a:rPr lang="en-GB" sz="1600" dirty="0">
                <a:solidFill>
                  <a:schemeClr val="tx2"/>
                </a:solidFill>
                <a:effectLst/>
                <a:latin typeface="+mn-lt"/>
                <a:ea typeface="Times New Roman" panose="02020603050405020304" pitchFamily="18" charset="0"/>
              </a:rPr>
              <a:t>hat is the same between first and last assignments? What is different and might indicate demand increasing (regardless of focus content)  </a:t>
            </a:r>
          </a:p>
          <a:p>
            <a:pPr marL="342900" lvl="0" indent="-342900">
              <a:spcBef>
                <a:spcPts val="500"/>
              </a:spcBef>
              <a:spcAft>
                <a:spcPts val="600"/>
              </a:spcAft>
              <a:buFont typeface="Times New Roman" panose="02020603050405020304" pitchFamily="18" charset="0"/>
              <a:buChar char="-"/>
            </a:pPr>
            <a:r>
              <a:rPr lang="en-GB" sz="1600" dirty="0">
                <a:solidFill>
                  <a:schemeClr val="tx2"/>
                </a:solidFill>
                <a:effectLst/>
                <a:latin typeface="+mn-lt"/>
                <a:ea typeface="Times New Roman" panose="02020603050405020304" pitchFamily="18" charset="0"/>
              </a:rPr>
              <a:t>Are there elements/principles from your chosen design framework? If not, why not? </a:t>
            </a:r>
            <a:r>
              <a:rPr lang="en-GB" sz="1600" dirty="0">
                <a:solidFill>
                  <a:schemeClr val="tx2"/>
                </a:solidFill>
                <a:latin typeface="+mn-lt"/>
                <a:ea typeface="Times New Roman" panose="02020603050405020304" pitchFamily="18" charset="0"/>
              </a:rPr>
              <a:t>Does it matter?</a:t>
            </a:r>
          </a:p>
          <a:p>
            <a:pPr marL="342900" lvl="0" indent="-342900">
              <a:spcBef>
                <a:spcPts val="500"/>
              </a:spcBef>
              <a:spcAft>
                <a:spcPts val="600"/>
              </a:spcAft>
              <a:buFont typeface="Times New Roman" panose="02020603050405020304" pitchFamily="18" charset="0"/>
              <a:buChar char="-"/>
            </a:pPr>
            <a:r>
              <a:rPr lang="en-GB" sz="1600" dirty="0">
                <a:solidFill>
                  <a:schemeClr val="tx2"/>
                </a:solidFill>
                <a:latin typeface="+mn-lt"/>
                <a:ea typeface="Times New Roman" panose="02020603050405020304" pitchFamily="18" charset="0"/>
              </a:rPr>
              <a:t>What is the model of progression? </a:t>
            </a:r>
          </a:p>
          <a:p>
            <a:pPr marL="342900" lvl="0" indent="-342900">
              <a:spcBef>
                <a:spcPts val="500"/>
              </a:spcBef>
              <a:spcAft>
                <a:spcPts val="600"/>
              </a:spcAft>
              <a:buFont typeface="Times New Roman" panose="02020603050405020304" pitchFamily="18" charset="0"/>
              <a:buChar char="-"/>
            </a:pPr>
            <a:endParaRPr lang="en-GB" sz="1800" dirty="0">
              <a:solidFill>
                <a:srgbClr val="FF0000"/>
              </a:solidFill>
              <a:effectLst/>
              <a:latin typeface="Times New Roman" panose="02020603050405020304" pitchFamily="18" charset="0"/>
              <a:ea typeface="Times New Roman" panose="02020603050405020304" pitchFamily="18" charset="0"/>
            </a:endParaRPr>
          </a:p>
          <a:p>
            <a:endParaRPr lang="en-GB" dirty="0"/>
          </a:p>
        </p:txBody>
      </p:sp>
      <p:sp>
        <p:nvSpPr>
          <p:cNvPr id="4" name="Text Placeholder 5">
            <a:extLst>
              <a:ext uri="{FF2B5EF4-FFF2-40B4-BE49-F238E27FC236}">
                <a16:creationId xmlns:a16="http://schemas.microsoft.com/office/drawing/2014/main" id="{10C6722F-4046-A88D-9CB4-3FF1BE75FB75}"/>
              </a:ext>
            </a:extLst>
          </p:cNvPr>
          <p:cNvSpPr txBox="1">
            <a:spLocks/>
          </p:cNvSpPr>
          <p:nvPr/>
        </p:nvSpPr>
        <p:spPr>
          <a:xfrm>
            <a:off x="7925115" y="461338"/>
            <a:ext cx="3324977" cy="609752"/>
          </a:xfrm>
          <a:prstGeom prst="rect">
            <a:avLst/>
          </a:prstGeom>
          <a:solidFill>
            <a:schemeClr val="bg2">
              <a:lumMod val="75000"/>
            </a:schemeClr>
          </a:solidFill>
        </p:spPr>
        <p:txBody>
          <a:bodyPr>
            <a:noAutofit/>
          </a:bodyPr>
          <a:lstStyle>
            <a:lvl1pPr marL="285744" indent="-285744" algn="l" defTabSz="914377" rtl="0" eaLnBrk="1" latinLnBrk="0" hangingPunct="1">
              <a:lnSpc>
                <a:spcPct val="110000"/>
              </a:lnSpc>
              <a:spcBef>
                <a:spcPts val="0"/>
              </a:spcBef>
              <a:spcAft>
                <a:spcPts val="600"/>
              </a:spcAft>
              <a:buFontTx/>
              <a:buBlip>
                <a:blip r:embed="rId3"/>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solidFill>
                  <a:schemeClr val="tx2"/>
                </a:solidFill>
                <a:latin typeface="+mn-lt"/>
                <a:ea typeface="Times New Roman" panose="02020603050405020304" pitchFamily="18" charset="0"/>
              </a:rPr>
              <a:t>Online? Use link in chat for documents</a:t>
            </a:r>
          </a:p>
        </p:txBody>
      </p:sp>
    </p:spTree>
    <p:extLst>
      <p:ext uri="{BB962C8B-B14F-4D97-AF65-F5344CB8AC3E}">
        <p14:creationId xmlns:p14="http://schemas.microsoft.com/office/powerpoint/2010/main" val="1953620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1531FC-1963-67CC-5A60-C29CFFD53AC2}"/>
              </a:ext>
            </a:extLst>
          </p:cNvPr>
          <p:cNvSpPr>
            <a:spLocks noGrp="1"/>
          </p:cNvSpPr>
          <p:nvPr>
            <p:ph type="body" sz="quarter" idx="24"/>
          </p:nvPr>
        </p:nvSpPr>
        <p:spPr/>
        <p:txBody>
          <a:bodyPr/>
          <a:lstStyle/>
          <a:p>
            <a:r>
              <a:rPr lang="en-GB" dirty="0"/>
              <a:t>Feedback </a:t>
            </a:r>
          </a:p>
        </p:txBody>
      </p:sp>
      <p:sp>
        <p:nvSpPr>
          <p:cNvPr id="3" name="Text Placeholder 2">
            <a:extLst>
              <a:ext uri="{FF2B5EF4-FFF2-40B4-BE49-F238E27FC236}">
                <a16:creationId xmlns:a16="http://schemas.microsoft.com/office/drawing/2014/main" id="{4E560A18-DAC3-7F7D-8F4F-3A686FBC0986}"/>
              </a:ext>
            </a:extLst>
          </p:cNvPr>
          <p:cNvSpPr>
            <a:spLocks noGrp="1"/>
          </p:cNvSpPr>
          <p:nvPr>
            <p:ph type="body" sz="quarter" idx="25"/>
          </p:nvPr>
        </p:nvSpPr>
        <p:spPr/>
        <p:txBody>
          <a:bodyPr/>
          <a:lstStyle/>
          <a:p>
            <a:r>
              <a:rPr lang="en-GB" dirty="0"/>
              <a:t>5 minutes</a:t>
            </a:r>
          </a:p>
        </p:txBody>
      </p:sp>
      <p:sp>
        <p:nvSpPr>
          <p:cNvPr id="5" name="Text Placeholder 4">
            <a:extLst>
              <a:ext uri="{FF2B5EF4-FFF2-40B4-BE49-F238E27FC236}">
                <a16:creationId xmlns:a16="http://schemas.microsoft.com/office/drawing/2014/main" id="{7466239A-6DBE-1A72-9756-0F52AF3A46EE}"/>
              </a:ext>
            </a:extLst>
          </p:cNvPr>
          <p:cNvSpPr>
            <a:spLocks noGrp="1"/>
          </p:cNvSpPr>
          <p:nvPr>
            <p:ph type="body" sz="quarter" idx="14"/>
          </p:nvPr>
        </p:nvSpPr>
        <p:spPr/>
        <p:txBody>
          <a:bodyPr/>
          <a:lstStyle/>
          <a:p>
            <a:r>
              <a:rPr lang="en-GB" sz="2000" dirty="0"/>
              <a:t>Question to feedback on: </a:t>
            </a:r>
          </a:p>
        </p:txBody>
      </p:sp>
      <p:sp>
        <p:nvSpPr>
          <p:cNvPr id="6" name="Text Placeholder 5">
            <a:extLst>
              <a:ext uri="{FF2B5EF4-FFF2-40B4-BE49-F238E27FC236}">
                <a16:creationId xmlns:a16="http://schemas.microsoft.com/office/drawing/2014/main" id="{8D398D87-7CBF-E04D-8E85-CF3BD3B8D431}"/>
              </a:ext>
            </a:extLst>
          </p:cNvPr>
          <p:cNvSpPr>
            <a:spLocks noGrp="1"/>
          </p:cNvSpPr>
          <p:nvPr>
            <p:ph type="body" sz="quarter" idx="15"/>
          </p:nvPr>
        </p:nvSpPr>
        <p:spPr>
          <a:xfrm>
            <a:off x="1001106" y="2668676"/>
            <a:ext cx="9591229" cy="3122524"/>
          </a:xfrm>
        </p:spPr>
        <p:txBody>
          <a:bodyPr/>
          <a:lstStyle/>
          <a:p>
            <a:r>
              <a:rPr lang="en-GB" sz="1800" dirty="0"/>
              <a:t>What was the progression model for the module assessments? Did they increase in challenge? Did they focus on different topics? </a:t>
            </a:r>
          </a:p>
          <a:p>
            <a:r>
              <a:rPr lang="en-GB" sz="1800" dirty="0"/>
              <a:t>Did the module assessments seem to use any of the principles from your chosen framework? </a:t>
            </a:r>
          </a:p>
          <a:p>
            <a:r>
              <a:rPr lang="en-GB" sz="1800" dirty="0"/>
              <a:t>Overall reflections about models of progression in assessment on your module or chosen module. </a:t>
            </a:r>
          </a:p>
        </p:txBody>
      </p:sp>
    </p:spTree>
    <p:extLst>
      <p:ext uri="{BB962C8B-B14F-4D97-AF65-F5344CB8AC3E}">
        <p14:creationId xmlns:p14="http://schemas.microsoft.com/office/powerpoint/2010/main" val="1855557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3A9003-7C2A-A882-C31B-E487ED7A5250}"/>
              </a:ext>
            </a:extLst>
          </p:cNvPr>
          <p:cNvSpPr>
            <a:spLocks noGrp="1"/>
          </p:cNvSpPr>
          <p:nvPr>
            <p:ph type="body" sz="quarter" idx="24"/>
          </p:nvPr>
        </p:nvSpPr>
        <p:spPr/>
        <p:txBody>
          <a:bodyPr/>
          <a:lstStyle/>
          <a:p>
            <a:r>
              <a:rPr lang="en-GB" dirty="0"/>
              <a:t>Changes to our assessment </a:t>
            </a:r>
          </a:p>
        </p:txBody>
      </p:sp>
      <p:sp>
        <p:nvSpPr>
          <p:cNvPr id="4" name="Text Placeholder 3">
            <a:extLst>
              <a:ext uri="{FF2B5EF4-FFF2-40B4-BE49-F238E27FC236}">
                <a16:creationId xmlns:a16="http://schemas.microsoft.com/office/drawing/2014/main" id="{8F328AC7-0CB7-2D67-0DDF-FFB2AA0F1ACC}"/>
              </a:ext>
            </a:extLst>
          </p:cNvPr>
          <p:cNvSpPr>
            <a:spLocks noGrp="1"/>
          </p:cNvSpPr>
          <p:nvPr>
            <p:ph type="body" sz="quarter" idx="12"/>
          </p:nvPr>
        </p:nvSpPr>
        <p:spPr>
          <a:xfrm>
            <a:off x="413917" y="1255635"/>
            <a:ext cx="9591229" cy="289311"/>
          </a:xfrm>
        </p:spPr>
        <p:txBody>
          <a:bodyPr/>
          <a:lstStyle/>
          <a:p>
            <a:r>
              <a:rPr lang="en-GB" sz="2000" dirty="0"/>
              <a:t>New Mathematics Education assessment strategy </a:t>
            </a:r>
          </a:p>
        </p:txBody>
      </p:sp>
      <p:sp>
        <p:nvSpPr>
          <p:cNvPr id="6" name="Text Placeholder 5">
            <a:extLst>
              <a:ext uri="{FF2B5EF4-FFF2-40B4-BE49-F238E27FC236}">
                <a16:creationId xmlns:a16="http://schemas.microsoft.com/office/drawing/2014/main" id="{00AF3546-15C4-B383-FF67-9E2FDE8D85C6}"/>
              </a:ext>
            </a:extLst>
          </p:cNvPr>
          <p:cNvSpPr>
            <a:spLocks noGrp="1"/>
          </p:cNvSpPr>
          <p:nvPr>
            <p:ph type="body" sz="quarter" idx="15"/>
          </p:nvPr>
        </p:nvSpPr>
        <p:spPr>
          <a:xfrm>
            <a:off x="653309" y="1627414"/>
            <a:ext cx="11190347" cy="4318416"/>
          </a:xfrm>
        </p:spPr>
        <p:txBody>
          <a:bodyPr/>
          <a:lstStyle/>
          <a:p>
            <a:r>
              <a:rPr lang="en-GB" sz="1800" dirty="0">
                <a:effectLst/>
                <a:latin typeface="+mn-lt"/>
                <a:ea typeface="Times New Roman" panose="02020603050405020304" pitchFamily="18" charset="0"/>
              </a:rPr>
              <a:t>Move from repeated assignments and expectation to improve, to assignments which become more challenging across the module (keeping multiple feedback opportunities, AD).</a:t>
            </a:r>
          </a:p>
          <a:p>
            <a:r>
              <a:rPr lang="en-GB" sz="1800" dirty="0">
                <a:solidFill>
                  <a:schemeClr val="tx2"/>
                </a:solidFill>
                <a:latin typeface="+mn-lt"/>
                <a:ea typeface="Times New Roman" panose="02020603050405020304" pitchFamily="18" charset="0"/>
                <a:cs typeface="Times New Roman" panose="02020603050405020304" pitchFamily="18" charset="0"/>
              </a:rPr>
              <a:t>Linked assignments, which </a:t>
            </a:r>
            <a:r>
              <a:rPr lang="en-GB" sz="1800" dirty="0">
                <a:solidFill>
                  <a:schemeClr val="tx2"/>
                </a:solidFill>
                <a:effectLst/>
                <a:latin typeface="+mn-lt"/>
                <a:ea typeface="Times New Roman" panose="02020603050405020304" pitchFamily="18" charset="0"/>
              </a:rPr>
              <a:t>build on one another so a</a:t>
            </a:r>
            <a:r>
              <a:rPr lang="en-GB" sz="1800" dirty="0">
                <a:solidFill>
                  <a:schemeClr val="tx2"/>
                </a:solidFill>
                <a:latin typeface="+mn-lt"/>
                <a:ea typeface="Calibri" panose="020F0502020204030204" pitchFamily="34" charset="0"/>
                <a:cs typeface="Times New Roman" panose="02020603050405020304" pitchFamily="18" charset="0"/>
              </a:rPr>
              <a:t>ctionable and iterative feedback possible (constructive alignment, AD).  </a:t>
            </a:r>
          </a:p>
          <a:p>
            <a:r>
              <a:rPr lang="en-GB" sz="1800" dirty="0">
                <a:solidFill>
                  <a:schemeClr val="tx2"/>
                </a:solidFill>
                <a:latin typeface="+mn-lt"/>
                <a:ea typeface="Calibri" panose="020F0502020204030204" pitchFamily="34" charset="0"/>
                <a:cs typeface="Times New Roman" panose="02020603050405020304" pitchFamily="18" charset="0"/>
              </a:rPr>
              <a:t>Greater variety of assessment formats, e.g. narrated PowerPoint, watching video of learners and replying to students’ forum posts (multiple media for communication, UDL).</a:t>
            </a:r>
          </a:p>
          <a:p>
            <a:r>
              <a:rPr lang="en-GB" sz="1800" dirty="0">
                <a:latin typeface="+mn-lt"/>
                <a:ea typeface="Times New Roman" panose="02020603050405020304" pitchFamily="18" charset="0"/>
              </a:rPr>
              <a:t>Mapping assessment preparation across weeks so assessment is integrated (teaching and learning associated with assessment, AD). </a:t>
            </a:r>
          </a:p>
          <a:p>
            <a:r>
              <a:rPr lang="en-GB" sz="1800" dirty="0">
                <a:latin typeface="+mn-lt"/>
                <a:ea typeface="Times New Roman" panose="02020603050405020304" pitchFamily="18" charset="0"/>
              </a:rPr>
              <a:t>Time allocated to different stages of assignment e.g. planning and reflecting on previous TMA feedback. (develop self-assessment and reflection, UDL) </a:t>
            </a:r>
          </a:p>
          <a:p>
            <a:r>
              <a:rPr lang="en-GB" sz="1800" dirty="0">
                <a:latin typeface="+mn-lt"/>
                <a:ea typeface="Times New Roman" panose="02020603050405020304" pitchFamily="18" charset="0"/>
              </a:rPr>
              <a:t>Tasks focused on reflective writing - making craft visible (Ross, 2014) </a:t>
            </a:r>
          </a:p>
          <a:p>
            <a:r>
              <a:rPr lang="en-GB" sz="1800" dirty="0">
                <a:latin typeface="+mn-lt"/>
                <a:ea typeface="Times New Roman" panose="02020603050405020304" pitchFamily="18" charset="0"/>
              </a:rPr>
              <a:t>Change in TMA performance over the module (see next slides).</a:t>
            </a:r>
          </a:p>
          <a:p>
            <a:pPr marL="0" indent="0">
              <a:spcAft>
                <a:spcPts val="600"/>
              </a:spcAft>
              <a:buNone/>
            </a:pPr>
            <a:endParaRPr lang="en-GB" sz="18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1688365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22AECE-48AE-B96D-3AF0-B7381719723C}"/>
              </a:ext>
            </a:extLst>
          </p:cNvPr>
          <p:cNvSpPr>
            <a:spLocks noGrp="1"/>
          </p:cNvSpPr>
          <p:nvPr>
            <p:ph type="body" sz="quarter" idx="24"/>
          </p:nvPr>
        </p:nvSpPr>
        <p:spPr>
          <a:xfrm>
            <a:off x="413918" y="404666"/>
            <a:ext cx="3265574" cy="497161"/>
          </a:xfrm>
        </p:spPr>
        <p:txBody>
          <a:bodyPr/>
          <a:lstStyle/>
          <a:p>
            <a:r>
              <a:rPr lang="en-GB" dirty="0"/>
              <a:t>ME assessment activity mapping</a:t>
            </a:r>
          </a:p>
        </p:txBody>
      </p:sp>
      <p:sp>
        <p:nvSpPr>
          <p:cNvPr id="3" name="Text Placeholder 2">
            <a:extLst>
              <a:ext uri="{FF2B5EF4-FFF2-40B4-BE49-F238E27FC236}">
                <a16:creationId xmlns:a16="http://schemas.microsoft.com/office/drawing/2014/main" id="{3DF3465C-8978-7031-5E52-3D72028F0E59}"/>
              </a:ext>
            </a:extLst>
          </p:cNvPr>
          <p:cNvSpPr>
            <a:spLocks noGrp="1"/>
          </p:cNvSpPr>
          <p:nvPr>
            <p:ph type="body" sz="quarter" idx="25"/>
          </p:nvPr>
        </p:nvSpPr>
        <p:spPr/>
        <p:txBody>
          <a:bodyPr/>
          <a:lstStyle/>
          <a:p>
            <a:r>
              <a:rPr lang="en-GB" dirty="0"/>
              <a:t> </a:t>
            </a:r>
          </a:p>
        </p:txBody>
      </p:sp>
      <p:sp>
        <p:nvSpPr>
          <p:cNvPr id="6" name="Text Placeholder 5">
            <a:extLst>
              <a:ext uri="{FF2B5EF4-FFF2-40B4-BE49-F238E27FC236}">
                <a16:creationId xmlns:a16="http://schemas.microsoft.com/office/drawing/2014/main" id="{819062C1-85A1-7A17-4BD9-FA5BB9772470}"/>
              </a:ext>
            </a:extLst>
          </p:cNvPr>
          <p:cNvSpPr>
            <a:spLocks noGrp="1"/>
          </p:cNvSpPr>
          <p:nvPr>
            <p:ph type="body" sz="quarter" idx="15"/>
          </p:nvPr>
        </p:nvSpPr>
        <p:spPr>
          <a:xfrm>
            <a:off x="413916" y="2037451"/>
            <a:ext cx="3265573" cy="2959239"/>
          </a:xfrm>
        </p:spPr>
        <p:txBody>
          <a:bodyPr/>
          <a:lstStyle/>
          <a:p>
            <a:r>
              <a:rPr lang="en-GB" sz="1800" dirty="0">
                <a:effectLst/>
                <a:latin typeface="+mn-lt"/>
                <a:ea typeface="Calibri" panose="020F0502020204030204" pitchFamily="34" charset="0"/>
                <a:cs typeface="Times New Roman" panose="02020603050405020304" pitchFamily="18" charset="0"/>
              </a:rPr>
              <a:t>This maps all activities that prepare for assignments. </a:t>
            </a:r>
          </a:p>
          <a:p>
            <a:endParaRPr lang="en-GB" dirty="0"/>
          </a:p>
        </p:txBody>
      </p:sp>
      <p:pic>
        <p:nvPicPr>
          <p:cNvPr id="10" name="Picture 9">
            <a:extLst>
              <a:ext uri="{FF2B5EF4-FFF2-40B4-BE49-F238E27FC236}">
                <a16:creationId xmlns:a16="http://schemas.microsoft.com/office/drawing/2014/main" id="{3940FCF7-CAC8-7676-DFF9-04C84566E805}"/>
              </a:ext>
            </a:extLst>
          </p:cNvPr>
          <p:cNvPicPr>
            <a:picLocks noChangeAspect="1"/>
          </p:cNvPicPr>
          <p:nvPr/>
        </p:nvPicPr>
        <p:blipFill>
          <a:blip r:embed="rId2"/>
          <a:stretch>
            <a:fillRect/>
          </a:stretch>
        </p:blipFill>
        <p:spPr>
          <a:xfrm>
            <a:off x="3679491" y="76200"/>
            <a:ext cx="7881017" cy="6858000"/>
          </a:xfrm>
          <a:prstGeom prst="rect">
            <a:avLst/>
          </a:prstGeom>
        </p:spPr>
      </p:pic>
    </p:spTree>
    <p:extLst>
      <p:ext uri="{BB962C8B-B14F-4D97-AF65-F5344CB8AC3E}">
        <p14:creationId xmlns:p14="http://schemas.microsoft.com/office/powerpoint/2010/main" val="852938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9BE4D1-C927-DA26-D3E3-C88830230AAE}"/>
              </a:ext>
            </a:extLst>
          </p:cNvPr>
          <p:cNvSpPr>
            <a:spLocks noGrp="1"/>
          </p:cNvSpPr>
          <p:nvPr>
            <p:ph type="body" sz="quarter" idx="14"/>
          </p:nvPr>
        </p:nvSpPr>
        <p:spPr>
          <a:xfrm>
            <a:off x="3014962" y="1923465"/>
            <a:ext cx="9591229" cy="496800"/>
          </a:xfrm>
        </p:spPr>
        <p:txBody>
          <a:bodyPr/>
          <a:lstStyle/>
          <a:p>
            <a:r>
              <a:rPr lang="en-GB" sz="1800" b="1" dirty="0"/>
              <a:t>ME627 (Developing Thinking in Geometry)</a:t>
            </a:r>
            <a:endParaRPr lang="en-GB" b="1" dirty="0"/>
          </a:p>
        </p:txBody>
      </p:sp>
      <p:sp>
        <p:nvSpPr>
          <p:cNvPr id="4" name="Text Placeholder 3">
            <a:extLst>
              <a:ext uri="{FF2B5EF4-FFF2-40B4-BE49-F238E27FC236}">
                <a16:creationId xmlns:a16="http://schemas.microsoft.com/office/drawing/2014/main" id="{B25F1306-841D-08C9-F2B3-62F5E1284DD2}"/>
              </a:ext>
            </a:extLst>
          </p:cNvPr>
          <p:cNvSpPr>
            <a:spLocks noGrp="1"/>
          </p:cNvSpPr>
          <p:nvPr>
            <p:ph type="body" sz="quarter" idx="24"/>
          </p:nvPr>
        </p:nvSpPr>
        <p:spPr/>
        <p:txBody>
          <a:bodyPr/>
          <a:lstStyle/>
          <a:p>
            <a:r>
              <a:rPr lang="en-GB" dirty="0"/>
              <a:t>Previous module </a:t>
            </a:r>
          </a:p>
        </p:txBody>
      </p:sp>
      <p:sp>
        <p:nvSpPr>
          <p:cNvPr id="6" name="Text Placeholder 5">
            <a:extLst>
              <a:ext uri="{FF2B5EF4-FFF2-40B4-BE49-F238E27FC236}">
                <a16:creationId xmlns:a16="http://schemas.microsoft.com/office/drawing/2014/main" id="{F185DCCE-13D9-6EB3-2124-24EBEF9D52A7}"/>
              </a:ext>
            </a:extLst>
          </p:cNvPr>
          <p:cNvSpPr>
            <a:spLocks noGrp="1"/>
          </p:cNvSpPr>
          <p:nvPr>
            <p:ph type="body" sz="quarter" idx="15"/>
          </p:nvPr>
        </p:nvSpPr>
        <p:spPr/>
        <p:txBody>
          <a:bodyPr/>
          <a:lstStyle/>
          <a:p>
            <a:pPr marL="0" indent="0">
              <a:buNone/>
            </a:pPr>
            <a:r>
              <a:rPr lang="en-GB" dirty="0"/>
              <a:t>            </a:t>
            </a:r>
            <a:r>
              <a:rPr lang="en-GB" sz="1800" dirty="0"/>
              <a:t>18J                                                        19J                                                         20J</a:t>
            </a:r>
            <a:endParaRPr lang="en-GB" dirty="0"/>
          </a:p>
        </p:txBody>
      </p:sp>
      <p:sp>
        <p:nvSpPr>
          <p:cNvPr id="7" name="Title 1">
            <a:extLst>
              <a:ext uri="{FF2B5EF4-FFF2-40B4-BE49-F238E27FC236}">
                <a16:creationId xmlns:a16="http://schemas.microsoft.com/office/drawing/2014/main" id="{A2F5F09E-B190-E965-F6F9-E8B914796734}"/>
              </a:ext>
            </a:extLst>
          </p:cNvPr>
          <p:cNvSpPr txBox="1">
            <a:spLocks/>
          </p:cNvSpPr>
          <p:nvPr/>
        </p:nvSpPr>
        <p:spPr>
          <a:xfrm>
            <a:off x="718566" y="1757484"/>
            <a:ext cx="10515600" cy="1325563"/>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pic>
        <p:nvPicPr>
          <p:cNvPr id="8" name="Content Placeholder 4">
            <a:extLst>
              <a:ext uri="{FF2B5EF4-FFF2-40B4-BE49-F238E27FC236}">
                <a16:creationId xmlns:a16="http://schemas.microsoft.com/office/drawing/2014/main" id="{8080E877-7E1D-51AF-E245-4B097DC66E02}"/>
              </a:ext>
            </a:extLst>
          </p:cNvPr>
          <p:cNvPicPr>
            <a:picLocks noChangeAspect="1"/>
          </p:cNvPicPr>
          <p:nvPr/>
        </p:nvPicPr>
        <p:blipFill rotWithShape="1">
          <a:blip r:embed="rId2"/>
          <a:srcRect t="35556" b="2730"/>
          <a:stretch/>
        </p:blipFill>
        <p:spPr>
          <a:xfrm>
            <a:off x="87063" y="3133494"/>
            <a:ext cx="3610161" cy="2111561"/>
          </a:xfrm>
          <a:prstGeom prst="rect">
            <a:avLst/>
          </a:prstGeom>
        </p:spPr>
      </p:pic>
      <p:pic>
        <p:nvPicPr>
          <p:cNvPr id="9" name="Picture 8">
            <a:extLst>
              <a:ext uri="{FF2B5EF4-FFF2-40B4-BE49-F238E27FC236}">
                <a16:creationId xmlns:a16="http://schemas.microsoft.com/office/drawing/2014/main" id="{E4804B88-2BA2-F63C-80E2-CADB9D9F55BF}"/>
              </a:ext>
            </a:extLst>
          </p:cNvPr>
          <p:cNvPicPr>
            <a:picLocks noChangeAspect="1"/>
          </p:cNvPicPr>
          <p:nvPr/>
        </p:nvPicPr>
        <p:blipFill rotWithShape="1">
          <a:blip r:embed="rId3"/>
          <a:srcRect t="34153" b="3946"/>
          <a:stretch/>
        </p:blipFill>
        <p:spPr>
          <a:xfrm>
            <a:off x="3697224" y="3069771"/>
            <a:ext cx="3768471" cy="2204983"/>
          </a:xfrm>
          <a:prstGeom prst="rect">
            <a:avLst/>
          </a:prstGeom>
        </p:spPr>
      </p:pic>
      <p:pic>
        <p:nvPicPr>
          <p:cNvPr id="10" name="Picture 9">
            <a:extLst>
              <a:ext uri="{FF2B5EF4-FFF2-40B4-BE49-F238E27FC236}">
                <a16:creationId xmlns:a16="http://schemas.microsoft.com/office/drawing/2014/main" id="{5D7419E8-3AC5-FF03-76E2-E607AAB1DC35}"/>
              </a:ext>
            </a:extLst>
          </p:cNvPr>
          <p:cNvPicPr>
            <a:picLocks noChangeAspect="1"/>
          </p:cNvPicPr>
          <p:nvPr/>
        </p:nvPicPr>
        <p:blipFill rotWithShape="1">
          <a:blip r:embed="rId4"/>
          <a:srcRect t="35310" b="5633"/>
          <a:stretch/>
        </p:blipFill>
        <p:spPr>
          <a:xfrm>
            <a:off x="7465695" y="3133494"/>
            <a:ext cx="3768471" cy="2141260"/>
          </a:xfrm>
          <a:prstGeom prst="rect">
            <a:avLst/>
          </a:prstGeom>
        </p:spPr>
      </p:pic>
      <p:sp>
        <p:nvSpPr>
          <p:cNvPr id="11" name="Text Placeholder 5">
            <a:extLst>
              <a:ext uri="{FF2B5EF4-FFF2-40B4-BE49-F238E27FC236}">
                <a16:creationId xmlns:a16="http://schemas.microsoft.com/office/drawing/2014/main" id="{0A1B97DC-44D6-1137-0DB3-44BE711829EC}"/>
              </a:ext>
            </a:extLst>
          </p:cNvPr>
          <p:cNvSpPr txBox="1">
            <a:spLocks/>
          </p:cNvSpPr>
          <p:nvPr/>
        </p:nvSpPr>
        <p:spPr>
          <a:xfrm>
            <a:off x="413917" y="1257335"/>
            <a:ext cx="9591229" cy="760325"/>
          </a:xfrm>
          <a:prstGeom prst="rect">
            <a:avLst/>
          </a:prstGeom>
        </p:spPr>
        <p:txBody>
          <a:bodyPr>
            <a:noAutofit/>
          </a:bodyPr>
          <a:lstStyle>
            <a:lvl1pPr marL="285744" indent="-285744" algn="l" defTabSz="914377" rtl="0" eaLnBrk="1" latinLnBrk="0" hangingPunct="1">
              <a:lnSpc>
                <a:spcPct val="110000"/>
              </a:lnSpc>
              <a:spcBef>
                <a:spcPts val="0"/>
              </a:spcBef>
              <a:spcAft>
                <a:spcPts val="600"/>
              </a:spcAft>
              <a:buFontTx/>
              <a:buBlip>
                <a:blip r:embed="rId5"/>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Focus on red line showing average TMA score (bars show submission rate)  </a:t>
            </a:r>
          </a:p>
        </p:txBody>
      </p:sp>
    </p:spTree>
    <p:extLst>
      <p:ext uri="{BB962C8B-B14F-4D97-AF65-F5344CB8AC3E}">
        <p14:creationId xmlns:p14="http://schemas.microsoft.com/office/powerpoint/2010/main" val="2514505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D613EB6-6BE9-CE5A-4069-87772761644C}"/>
              </a:ext>
            </a:extLst>
          </p:cNvPr>
          <p:cNvSpPr>
            <a:spLocks noGrp="1"/>
          </p:cNvSpPr>
          <p:nvPr>
            <p:ph type="body" sz="quarter" idx="24"/>
          </p:nvPr>
        </p:nvSpPr>
        <p:spPr/>
        <p:txBody>
          <a:bodyPr/>
          <a:lstStyle/>
          <a:p>
            <a:r>
              <a:rPr lang="en-GB" dirty="0"/>
              <a:t>New module </a:t>
            </a:r>
          </a:p>
        </p:txBody>
      </p:sp>
      <p:sp>
        <p:nvSpPr>
          <p:cNvPr id="6" name="Text Placeholder 5">
            <a:extLst>
              <a:ext uri="{FF2B5EF4-FFF2-40B4-BE49-F238E27FC236}">
                <a16:creationId xmlns:a16="http://schemas.microsoft.com/office/drawing/2014/main" id="{0B3A5DD7-18EB-3A98-7765-4B33CED50802}"/>
              </a:ext>
            </a:extLst>
          </p:cNvPr>
          <p:cNvSpPr>
            <a:spLocks noGrp="1"/>
          </p:cNvSpPr>
          <p:nvPr>
            <p:ph type="body" sz="quarter" idx="15"/>
          </p:nvPr>
        </p:nvSpPr>
        <p:spPr/>
        <p:txBody>
          <a:bodyPr/>
          <a:lstStyle/>
          <a:p>
            <a:pPr marL="0" indent="0">
              <a:buNone/>
            </a:pPr>
            <a:r>
              <a:rPr lang="en-GB" dirty="0"/>
              <a:t>                                            21J                                                                      22J</a:t>
            </a:r>
          </a:p>
        </p:txBody>
      </p:sp>
      <p:pic>
        <p:nvPicPr>
          <p:cNvPr id="8" name="Content Placeholder 4">
            <a:extLst>
              <a:ext uri="{FF2B5EF4-FFF2-40B4-BE49-F238E27FC236}">
                <a16:creationId xmlns:a16="http://schemas.microsoft.com/office/drawing/2014/main" id="{4E4E3EA3-5585-B46F-3CED-42AEFA30A2D5}"/>
              </a:ext>
            </a:extLst>
          </p:cNvPr>
          <p:cNvPicPr>
            <a:picLocks noChangeAspect="1"/>
          </p:cNvPicPr>
          <p:nvPr/>
        </p:nvPicPr>
        <p:blipFill rotWithShape="1">
          <a:blip r:embed="rId2"/>
          <a:srcRect t="35892" b="1232"/>
          <a:stretch/>
        </p:blipFill>
        <p:spPr>
          <a:xfrm>
            <a:off x="5411590" y="3249028"/>
            <a:ext cx="3644196" cy="2211386"/>
          </a:xfrm>
          <a:prstGeom prst="rect">
            <a:avLst/>
          </a:prstGeom>
        </p:spPr>
      </p:pic>
      <p:pic>
        <p:nvPicPr>
          <p:cNvPr id="9" name="Picture 8">
            <a:extLst>
              <a:ext uri="{FF2B5EF4-FFF2-40B4-BE49-F238E27FC236}">
                <a16:creationId xmlns:a16="http://schemas.microsoft.com/office/drawing/2014/main" id="{E50342CC-C6AC-8718-5753-C3C01A9FB9F4}"/>
              </a:ext>
            </a:extLst>
          </p:cNvPr>
          <p:cNvPicPr>
            <a:picLocks noChangeAspect="1"/>
          </p:cNvPicPr>
          <p:nvPr/>
        </p:nvPicPr>
        <p:blipFill rotWithShape="1">
          <a:blip r:embed="rId3"/>
          <a:srcRect t="36916" b="-1"/>
          <a:stretch/>
        </p:blipFill>
        <p:spPr>
          <a:xfrm>
            <a:off x="1599665" y="3229152"/>
            <a:ext cx="3811925" cy="2231262"/>
          </a:xfrm>
          <a:prstGeom prst="rect">
            <a:avLst/>
          </a:prstGeom>
        </p:spPr>
      </p:pic>
      <p:sp>
        <p:nvSpPr>
          <p:cNvPr id="10" name="Text Placeholder 5">
            <a:extLst>
              <a:ext uri="{FF2B5EF4-FFF2-40B4-BE49-F238E27FC236}">
                <a16:creationId xmlns:a16="http://schemas.microsoft.com/office/drawing/2014/main" id="{2391AD1C-A2D5-2D0B-C0B4-4D2C5AAF4968}"/>
              </a:ext>
            </a:extLst>
          </p:cNvPr>
          <p:cNvSpPr txBox="1">
            <a:spLocks/>
          </p:cNvSpPr>
          <p:nvPr/>
        </p:nvSpPr>
        <p:spPr>
          <a:xfrm>
            <a:off x="413917" y="1257335"/>
            <a:ext cx="9591229" cy="760325"/>
          </a:xfrm>
          <a:prstGeom prst="rect">
            <a:avLst/>
          </a:prstGeom>
        </p:spPr>
        <p:txBody>
          <a:bodyPr>
            <a:noAutofit/>
          </a:bodyPr>
          <a:lstStyle>
            <a:lvl1pPr marL="285744" indent="-285744" algn="l" defTabSz="914377" rtl="0" eaLnBrk="1" latinLnBrk="0" hangingPunct="1">
              <a:lnSpc>
                <a:spcPct val="110000"/>
              </a:lnSpc>
              <a:spcBef>
                <a:spcPts val="0"/>
              </a:spcBef>
              <a:spcAft>
                <a:spcPts val="600"/>
              </a:spcAft>
              <a:buFontTx/>
              <a:buBlip>
                <a:blip r:embed="rId4"/>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Focus on red line showing average TMA score (bars show submission rate)  </a:t>
            </a:r>
          </a:p>
        </p:txBody>
      </p:sp>
      <p:sp>
        <p:nvSpPr>
          <p:cNvPr id="11" name="Text Placeholder 2">
            <a:extLst>
              <a:ext uri="{FF2B5EF4-FFF2-40B4-BE49-F238E27FC236}">
                <a16:creationId xmlns:a16="http://schemas.microsoft.com/office/drawing/2014/main" id="{A52142E6-3FDD-AC03-B3EC-214B211D51A8}"/>
              </a:ext>
            </a:extLst>
          </p:cNvPr>
          <p:cNvSpPr txBox="1">
            <a:spLocks/>
          </p:cNvSpPr>
          <p:nvPr/>
        </p:nvSpPr>
        <p:spPr>
          <a:xfrm>
            <a:off x="3014962" y="1923465"/>
            <a:ext cx="9591229" cy="496800"/>
          </a:xfrm>
          <a:prstGeom prst="rect">
            <a:avLst/>
          </a:prstGeom>
        </p:spPr>
        <p:txBody>
          <a:bodyPr>
            <a:noAutofit/>
          </a:bodyPr>
          <a:lstStyle>
            <a:lvl1pPr marL="0" indent="0" algn="l" defTabSz="914377"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t>ME321 (Learning and Doing Geometry)</a:t>
            </a:r>
            <a:endParaRPr lang="en-GB" b="1" dirty="0"/>
          </a:p>
        </p:txBody>
      </p:sp>
    </p:spTree>
    <p:extLst>
      <p:ext uri="{BB962C8B-B14F-4D97-AF65-F5344CB8AC3E}">
        <p14:creationId xmlns:p14="http://schemas.microsoft.com/office/powerpoint/2010/main" val="366477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786C2A92-CEF9-A892-8CE5-18BC1A5B69F1}"/>
              </a:ext>
            </a:extLst>
          </p:cNvPr>
          <p:cNvSpPr txBox="1">
            <a:spLocks/>
          </p:cNvSpPr>
          <p:nvPr/>
        </p:nvSpPr>
        <p:spPr>
          <a:xfrm>
            <a:off x="968449" y="2699271"/>
            <a:ext cx="9591229" cy="1992472"/>
          </a:xfrm>
          <a:prstGeom prst="rect">
            <a:avLst/>
          </a:prstGeom>
        </p:spPr>
        <p:txBody>
          <a:bodyPr>
            <a:noAutofit/>
          </a:bodyPr>
          <a:lstStyle>
            <a:lvl1pPr marL="0" indent="0" algn="l" defTabSz="914377"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Esteem report: </a:t>
            </a:r>
            <a:r>
              <a:rPr lang="en-GB" sz="2000" dirty="0">
                <a:hlinkClick r:id="rId2"/>
              </a:rPr>
              <a:t>OU Microsoft Word Report Template (open.ac.uk)</a:t>
            </a:r>
            <a:endParaRPr lang="en-GB" sz="2000" dirty="0"/>
          </a:p>
          <a:p>
            <a:endParaRPr lang="en-GB" sz="2000" dirty="0"/>
          </a:p>
          <a:p>
            <a:r>
              <a:rPr lang="en-GB" sz="2000" dirty="0"/>
              <a:t>Student facing blog: </a:t>
            </a:r>
            <a:r>
              <a:rPr lang="en-GB" sz="2000" dirty="0">
                <a:hlinkClick r:id="rId3"/>
              </a:rPr>
              <a:t>Mathematics Education | Our take on teaching and researching maths (open.ac.uk)</a:t>
            </a:r>
            <a:endParaRPr lang="en-GB" sz="2000" dirty="0"/>
          </a:p>
        </p:txBody>
      </p:sp>
      <p:sp>
        <p:nvSpPr>
          <p:cNvPr id="11" name="Text Placeholder 3">
            <a:extLst>
              <a:ext uri="{FF2B5EF4-FFF2-40B4-BE49-F238E27FC236}">
                <a16:creationId xmlns:a16="http://schemas.microsoft.com/office/drawing/2014/main" id="{B3D2CB2C-184E-67F2-EBF8-7FE4D6DCC8A4}"/>
              </a:ext>
            </a:extLst>
          </p:cNvPr>
          <p:cNvSpPr>
            <a:spLocks noGrp="1"/>
          </p:cNvSpPr>
          <p:nvPr>
            <p:ph type="body" sz="quarter" idx="24"/>
          </p:nvPr>
        </p:nvSpPr>
        <p:spPr>
          <a:xfrm>
            <a:off x="185317" y="1972209"/>
            <a:ext cx="10766703" cy="497161"/>
          </a:xfrm>
        </p:spPr>
        <p:txBody>
          <a:bodyPr/>
          <a:lstStyle/>
          <a:p>
            <a:r>
              <a:rPr lang="en-GB" dirty="0"/>
              <a:t>Further reading </a:t>
            </a:r>
          </a:p>
        </p:txBody>
      </p:sp>
      <p:sp>
        <p:nvSpPr>
          <p:cNvPr id="2" name="Text Placeholder 3">
            <a:extLst>
              <a:ext uri="{FF2B5EF4-FFF2-40B4-BE49-F238E27FC236}">
                <a16:creationId xmlns:a16="http://schemas.microsoft.com/office/drawing/2014/main" id="{F9474264-E5A7-4E46-F3EF-ED083031271E}"/>
              </a:ext>
            </a:extLst>
          </p:cNvPr>
          <p:cNvSpPr txBox="1">
            <a:spLocks/>
          </p:cNvSpPr>
          <p:nvPr/>
        </p:nvSpPr>
        <p:spPr>
          <a:xfrm>
            <a:off x="3342175" y="791618"/>
            <a:ext cx="10766703" cy="497161"/>
          </a:xfrm>
          <a:prstGeom prst="rect">
            <a:avLst/>
          </a:prstGeom>
        </p:spPr>
        <p:txBody>
          <a:bodyPr>
            <a:noAutofit/>
          </a:bodyPr>
          <a:lstStyle>
            <a:lvl1pPr marL="0" indent="0" algn="l" defTabSz="914377" rtl="0" eaLnBrk="1" latinLnBrk="0" hangingPunct="1">
              <a:lnSpc>
                <a:spcPct val="110000"/>
              </a:lnSpc>
              <a:spcBef>
                <a:spcPts val="1000"/>
              </a:spcBef>
              <a:buFont typeface="Arial" panose="020B0604020202020204" pitchFamily="34" charset="0"/>
              <a:buNone/>
              <a:defRPr sz="3000" b="1" i="0" kern="1200">
                <a:ln>
                  <a:noFill/>
                </a:ln>
                <a:solidFill>
                  <a:srgbClr val="060645"/>
                </a:solidFill>
                <a:latin typeface="Poppins SemiBold" pitchFamily="2" charset="77"/>
                <a:ea typeface="+mn-ea"/>
                <a:cs typeface="Poppins SemiBold" pitchFamily="2" charset="77"/>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Thank you for taking part!</a:t>
            </a:r>
          </a:p>
        </p:txBody>
      </p:sp>
    </p:spTree>
    <p:extLst>
      <p:ext uri="{BB962C8B-B14F-4D97-AF65-F5344CB8AC3E}">
        <p14:creationId xmlns:p14="http://schemas.microsoft.com/office/powerpoint/2010/main" val="2443795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5C5657-F701-5EFB-A6E4-9FE4005BC4C8}"/>
              </a:ext>
            </a:extLst>
          </p:cNvPr>
          <p:cNvSpPr>
            <a:spLocks noGrp="1"/>
          </p:cNvSpPr>
          <p:nvPr>
            <p:ph type="body" sz="quarter" idx="24"/>
          </p:nvPr>
        </p:nvSpPr>
        <p:spPr>
          <a:xfrm>
            <a:off x="413918" y="339352"/>
            <a:ext cx="10766703" cy="497161"/>
          </a:xfrm>
        </p:spPr>
        <p:txBody>
          <a:bodyPr/>
          <a:lstStyle/>
          <a:p>
            <a:r>
              <a:rPr lang="en-GB" dirty="0"/>
              <a:t>Workshop aims </a:t>
            </a:r>
          </a:p>
        </p:txBody>
      </p:sp>
      <p:sp>
        <p:nvSpPr>
          <p:cNvPr id="6" name="Text Placeholder 5">
            <a:extLst>
              <a:ext uri="{FF2B5EF4-FFF2-40B4-BE49-F238E27FC236}">
                <a16:creationId xmlns:a16="http://schemas.microsoft.com/office/drawing/2014/main" id="{06B32CD9-FFFD-A286-849D-6E1785A689DC}"/>
              </a:ext>
            </a:extLst>
          </p:cNvPr>
          <p:cNvSpPr>
            <a:spLocks noGrp="1"/>
          </p:cNvSpPr>
          <p:nvPr>
            <p:ph type="body" sz="quarter" idx="15"/>
          </p:nvPr>
        </p:nvSpPr>
        <p:spPr>
          <a:xfrm>
            <a:off x="729510" y="1829780"/>
            <a:ext cx="9591229" cy="3763624"/>
          </a:xfrm>
        </p:spPr>
        <p:txBody>
          <a:bodyPr/>
          <a:lstStyle/>
          <a:p>
            <a:r>
              <a:rPr lang="en-GB" sz="2000" dirty="0">
                <a:solidFill>
                  <a:schemeClr val="tx2"/>
                </a:solidFill>
                <a:latin typeface="Poppins" panose="00000500000000000000" pitchFamily="2" charset="0"/>
                <a:cs typeface="Poppins" panose="00000500000000000000" pitchFamily="2" charset="0"/>
              </a:rPr>
              <a:t>To share key findings from our </a:t>
            </a:r>
            <a:r>
              <a:rPr lang="en-GB" sz="2000" dirty="0" err="1">
                <a:solidFill>
                  <a:schemeClr val="tx2"/>
                </a:solidFill>
                <a:latin typeface="Poppins" panose="00000500000000000000" pitchFamily="2" charset="0"/>
                <a:cs typeface="Poppins" panose="00000500000000000000" pitchFamily="2" charset="0"/>
              </a:rPr>
              <a:t>eSTEeM</a:t>
            </a:r>
            <a:r>
              <a:rPr lang="en-GB" sz="2000" dirty="0">
                <a:solidFill>
                  <a:schemeClr val="tx2"/>
                </a:solidFill>
                <a:latin typeface="Poppins" panose="00000500000000000000" pitchFamily="2" charset="0"/>
                <a:cs typeface="Poppins" panose="00000500000000000000" pitchFamily="2" charset="0"/>
              </a:rPr>
              <a:t> project, </a:t>
            </a:r>
            <a:r>
              <a:rPr lang="en-GB" sz="2000" i="1" dirty="0">
                <a:solidFill>
                  <a:schemeClr val="tx2"/>
                </a:solidFill>
              </a:rPr>
              <a:t>L</a:t>
            </a:r>
            <a:r>
              <a:rPr lang="en-GB" sz="2000" i="1" dirty="0">
                <a:solidFill>
                  <a:schemeClr val="tx2"/>
                </a:solidFill>
                <a:latin typeface="Poppins" panose="00000500000000000000" pitchFamily="2" charset="0"/>
                <a:cs typeface="Poppins" panose="00000500000000000000" pitchFamily="2" charset="0"/>
              </a:rPr>
              <a:t>earning from improvers</a:t>
            </a:r>
            <a:r>
              <a:rPr lang="en-GB" sz="2000" dirty="0">
                <a:solidFill>
                  <a:schemeClr val="tx2"/>
                </a:solidFill>
                <a:latin typeface="Poppins" panose="00000500000000000000" pitchFamily="2" charset="0"/>
                <a:cs typeface="Poppins" panose="00000500000000000000" pitchFamily="2" charset="0"/>
              </a:rPr>
              <a:t>, and </a:t>
            </a:r>
            <a:r>
              <a:rPr lang="en-GB" sz="2000" dirty="0">
                <a:solidFill>
                  <a:schemeClr val="tx2"/>
                </a:solidFill>
              </a:rPr>
              <a:t>som</a:t>
            </a:r>
            <a:r>
              <a:rPr lang="en-GB" sz="2000" dirty="0">
                <a:solidFill>
                  <a:schemeClr val="tx2"/>
                </a:solidFill>
                <a:latin typeface="Poppins" panose="00000500000000000000" pitchFamily="2" charset="0"/>
                <a:cs typeface="Poppins" panose="00000500000000000000" pitchFamily="2" charset="0"/>
              </a:rPr>
              <a:t>e implications for assessment (20 mins)  </a:t>
            </a:r>
          </a:p>
          <a:p>
            <a:endParaRPr lang="en-GB" sz="2000" dirty="0">
              <a:solidFill>
                <a:schemeClr val="tx2"/>
              </a:solidFill>
              <a:latin typeface="Poppins" panose="00000500000000000000" pitchFamily="2" charset="0"/>
              <a:cs typeface="Poppins" panose="00000500000000000000" pitchFamily="2" charset="0"/>
            </a:endParaRPr>
          </a:p>
          <a:p>
            <a:r>
              <a:rPr lang="en-GB" sz="2000" dirty="0">
                <a:solidFill>
                  <a:schemeClr val="tx2"/>
                </a:solidFill>
                <a:latin typeface="Poppins" panose="00000500000000000000" pitchFamily="2" charset="0"/>
                <a:cs typeface="Poppins" panose="00000500000000000000" pitchFamily="2" charset="0"/>
              </a:rPr>
              <a:t>To reflect on </a:t>
            </a:r>
            <a:r>
              <a:rPr lang="en-GB" sz="2000" dirty="0">
                <a:solidFill>
                  <a:schemeClr val="tx2"/>
                </a:solidFill>
              </a:rPr>
              <a:t>two </a:t>
            </a:r>
            <a:r>
              <a:rPr lang="en-GB" sz="2000" dirty="0">
                <a:solidFill>
                  <a:schemeClr val="tx2"/>
                </a:solidFill>
                <a:latin typeface="Poppins" panose="00000500000000000000" pitchFamily="2" charset="0"/>
                <a:cs typeface="Poppins" panose="00000500000000000000" pitchFamily="2" charset="0"/>
              </a:rPr>
              <a:t>assessment frameworks and consider how they relate to OU assessments (30 mins activity working in tab</a:t>
            </a:r>
            <a:r>
              <a:rPr lang="en-GB" sz="2000" dirty="0">
                <a:solidFill>
                  <a:schemeClr val="tx2"/>
                </a:solidFill>
              </a:rPr>
              <a:t>le/breakout</a:t>
            </a:r>
            <a:r>
              <a:rPr lang="en-GB" sz="2000" dirty="0">
                <a:solidFill>
                  <a:schemeClr val="tx2"/>
                </a:solidFill>
                <a:latin typeface="Poppins" panose="00000500000000000000" pitchFamily="2" charset="0"/>
                <a:cs typeface="Poppins" panose="00000500000000000000" pitchFamily="2" charset="0"/>
              </a:rPr>
              <a:t> groups) </a:t>
            </a:r>
          </a:p>
          <a:p>
            <a:endParaRPr lang="en-GB" sz="2000" dirty="0">
              <a:solidFill>
                <a:schemeClr val="tx2"/>
              </a:solidFill>
              <a:latin typeface="Poppins" panose="00000500000000000000" pitchFamily="2" charset="0"/>
              <a:cs typeface="Poppins" panose="00000500000000000000" pitchFamily="2" charset="0"/>
            </a:endParaRPr>
          </a:p>
          <a:p>
            <a:r>
              <a:rPr lang="en-GB" sz="2000" dirty="0">
                <a:solidFill>
                  <a:schemeClr val="tx2"/>
                </a:solidFill>
                <a:latin typeface="Poppins" panose="00000500000000000000" pitchFamily="2" charset="0"/>
                <a:cs typeface="Poppins" panose="00000500000000000000" pitchFamily="2" charset="0"/>
              </a:rPr>
              <a:t>To provide an example of mapping assessment preparation in Mathematics Education modules (10 mins) </a:t>
            </a:r>
          </a:p>
          <a:p>
            <a:pPr marL="0" indent="0">
              <a:buNone/>
            </a:pPr>
            <a:endParaRPr lang="en-GB" dirty="0"/>
          </a:p>
        </p:txBody>
      </p:sp>
    </p:spTree>
    <p:extLst>
      <p:ext uri="{BB962C8B-B14F-4D97-AF65-F5344CB8AC3E}">
        <p14:creationId xmlns:p14="http://schemas.microsoft.com/office/powerpoint/2010/main" val="3416452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786C2A92-CEF9-A892-8CE5-18BC1A5B69F1}"/>
              </a:ext>
            </a:extLst>
          </p:cNvPr>
          <p:cNvSpPr txBox="1">
            <a:spLocks/>
          </p:cNvSpPr>
          <p:nvPr/>
        </p:nvSpPr>
        <p:spPr>
          <a:xfrm>
            <a:off x="857917" y="1675731"/>
            <a:ext cx="9591229" cy="1992472"/>
          </a:xfrm>
          <a:prstGeom prst="rect">
            <a:avLst/>
          </a:prstGeom>
        </p:spPr>
        <p:txBody>
          <a:bodyPr>
            <a:noAutofit/>
          </a:bodyPr>
          <a:lstStyle>
            <a:lvl1pPr marL="0" indent="0" algn="l" defTabSz="914377"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p>
        </p:txBody>
      </p:sp>
      <p:sp>
        <p:nvSpPr>
          <p:cNvPr id="2" name="Text Placeholder 3">
            <a:extLst>
              <a:ext uri="{FF2B5EF4-FFF2-40B4-BE49-F238E27FC236}">
                <a16:creationId xmlns:a16="http://schemas.microsoft.com/office/drawing/2014/main" id="{F9474264-E5A7-4E46-F3EF-ED083031271E}"/>
              </a:ext>
            </a:extLst>
          </p:cNvPr>
          <p:cNvSpPr txBox="1">
            <a:spLocks/>
          </p:cNvSpPr>
          <p:nvPr/>
        </p:nvSpPr>
        <p:spPr>
          <a:xfrm>
            <a:off x="3342175" y="791618"/>
            <a:ext cx="10766703" cy="497161"/>
          </a:xfrm>
          <a:prstGeom prst="rect">
            <a:avLst/>
          </a:prstGeom>
        </p:spPr>
        <p:txBody>
          <a:bodyPr>
            <a:noAutofit/>
          </a:bodyPr>
          <a:lstStyle>
            <a:lvl1pPr marL="0" indent="0" algn="l" defTabSz="914377" rtl="0" eaLnBrk="1" latinLnBrk="0" hangingPunct="1">
              <a:lnSpc>
                <a:spcPct val="110000"/>
              </a:lnSpc>
              <a:spcBef>
                <a:spcPts val="1000"/>
              </a:spcBef>
              <a:buFont typeface="Arial" panose="020B0604020202020204" pitchFamily="34" charset="0"/>
              <a:buNone/>
              <a:defRPr sz="3000" b="1" i="0" kern="1200">
                <a:ln>
                  <a:noFill/>
                </a:ln>
                <a:solidFill>
                  <a:srgbClr val="060645"/>
                </a:solidFill>
                <a:latin typeface="Poppins SemiBold" pitchFamily="2" charset="77"/>
                <a:ea typeface="+mn-ea"/>
                <a:cs typeface="Poppins SemiBold" pitchFamily="2" charset="77"/>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4" name="Text Placeholder 3">
            <a:extLst>
              <a:ext uri="{FF2B5EF4-FFF2-40B4-BE49-F238E27FC236}">
                <a16:creationId xmlns:a16="http://schemas.microsoft.com/office/drawing/2014/main" id="{BE0E5A13-CD3E-72E3-795D-9981F42D4EB6}"/>
              </a:ext>
            </a:extLst>
          </p:cNvPr>
          <p:cNvSpPr>
            <a:spLocks noGrp="1"/>
          </p:cNvSpPr>
          <p:nvPr>
            <p:ph type="body" sz="quarter" idx="24"/>
          </p:nvPr>
        </p:nvSpPr>
        <p:spPr/>
        <p:txBody>
          <a:bodyPr/>
          <a:lstStyle/>
          <a:p>
            <a:r>
              <a:rPr lang="en-GB" dirty="0"/>
              <a:t>References</a:t>
            </a:r>
          </a:p>
          <a:p>
            <a:endParaRPr lang="en-GB" dirty="0"/>
          </a:p>
        </p:txBody>
      </p:sp>
      <p:sp>
        <p:nvSpPr>
          <p:cNvPr id="6" name="TextBox 5">
            <a:extLst>
              <a:ext uri="{FF2B5EF4-FFF2-40B4-BE49-F238E27FC236}">
                <a16:creationId xmlns:a16="http://schemas.microsoft.com/office/drawing/2014/main" id="{BFAC2072-8A8B-7098-947F-DB912A7ECE4A}"/>
              </a:ext>
            </a:extLst>
          </p:cNvPr>
          <p:cNvSpPr txBox="1"/>
          <p:nvPr/>
        </p:nvSpPr>
        <p:spPr>
          <a:xfrm>
            <a:off x="413916" y="1118681"/>
            <a:ext cx="11132815" cy="4775153"/>
          </a:xfrm>
          <a:prstGeom prst="rect">
            <a:avLst/>
          </a:prstGeom>
          <a:noFill/>
        </p:spPr>
        <p:txBody>
          <a:bodyPr wrap="square">
            <a:spAutoFit/>
          </a:bodyPr>
          <a:lstStyle/>
          <a:p>
            <a:pPr marL="180000" indent="-468000">
              <a:lnSpc>
                <a:spcPct val="150000"/>
              </a:lnSpc>
            </a:pPr>
            <a:r>
              <a:rPr lang="en-GB" sz="1200" dirty="0">
                <a:effectLst/>
              </a:rPr>
              <a:t>Assessment Design Framework. (2014, September 30). </a:t>
            </a:r>
            <a:r>
              <a:rPr lang="en-GB" sz="1200" i="1" dirty="0">
                <a:effectLst/>
              </a:rPr>
              <a:t>Assessment Design Decisions</a:t>
            </a:r>
            <a:r>
              <a:rPr lang="en-GB" sz="1200" dirty="0">
                <a:effectLst/>
              </a:rPr>
              <a:t>. </a:t>
            </a:r>
            <a:r>
              <a:rPr lang="en-GB" sz="1200" dirty="0">
                <a:effectLst/>
                <a:hlinkClick r:id="rId2"/>
              </a:rPr>
              <a:t>https://www.assessmentdecisions.org/framework/</a:t>
            </a:r>
            <a:endParaRPr lang="en-GB" sz="1200" dirty="0"/>
          </a:p>
          <a:p>
            <a:pPr marL="180000" indent="-468000">
              <a:lnSpc>
                <a:spcPct val="150000"/>
              </a:lnSpc>
            </a:pPr>
            <a:r>
              <a:rPr lang="en-GB" sz="1200" dirty="0">
                <a:effectLst/>
              </a:rPr>
              <a:t>Bearman, M., Dawson, P., </a:t>
            </a:r>
            <a:r>
              <a:rPr lang="en-GB" sz="1200" dirty="0" err="1">
                <a:effectLst/>
              </a:rPr>
              <a:t>Boud</a:t>
            </a:r>
            <a:r>
              <a:rPr lang="en-GB" sz="1200" dirty="0">
                <a:effectLst/>
              </a:rPr>
              <a:t>, D., Bennett, S., Hall, M., &amp; Molloy, E. (2016). Support for assessment practice: Developing the Assessment Design Decisions Framework. </a:t>
            </a:r>
            <a:r>
              <a:rPr lang="en-GB" sz="1200" i="1" dirty="0">
                <a:effectLst/>
              </a:rPr>
              <a:t>Teaching in Higher Education</a:t>
            </a:r>
            <a:r>
              <a:rPr lang="en-GB" sz="1200" dirty="0">
                <a:effectLst/>
              </a:rPr>
              <a:t>, </a:t>
            </a:r>
            <a:r>
              <a:rPr lang="en-GB" sz="1200" i="1" dirty="0">
                <a:effectLst/>
              </a:rPr>
              <a:t>21</a:t>
            </a:r>
            <a:r>
              <a:rPr lang="en-GB" sz="1200" dirty="0">
                <a:effectLst/>
              </a:rPr>
              <a:t>(5), 545–556. </a:t>
            </a:r>
            <a:r>
              <a:rPr lang="en-GB" sz="1200" dirty="0">
                <a:effectLst/>
                <a:hlinkClick r:id="rId3"/>
              </a:rPr>
              <a:t>https://doi.org/10.1080/13562517.2016.1160217</a:t>
            </a:r>
            <a:endParaRPr lang="en-GB" sz="1200" dirty="0">
              <a:effectLst/>
            </a:endParaRPr>
          </a:p>
          <a:p>
            <a:pPr marL="180000" indent="-468000">
              <a:lnSpc>
                <a:spcPct val="150000"/>
              </a:lnSpc>
            </a:pPr>
            <a:r>
              <a:rPr lang="en-GB" sz="1200" dirty="0">
                <a:effectLst/>
              </a:rPr>
              <a:t>Braun, V., &amp; Clarke, V. (2006). Using thematic analysis in psychology. </a:t>
            </a:r>
            <a:r>
              <a:rPr lang="en-GB" sz="1200" i="1" dirty="0">
                <a:effectLst/>
              </a:rPr>
              <a:t>Qualitative Research in Psychology</a:t>
            </a:r>
            <a:r>
              <a:rPr lang="en-GB" sz="1200" dirty="0">
                <a:effectLst/>
              </a:rPr>
              <a:t>, </a:t>
            </a:r>
            <a:r>
              <a:rPr lang="en-GB" sz="1200" i="1" dirty="0">
                <a:effectLst/>
              </a:rPr>
              <a:t>3</a:t>
            </a:r>
            <a:r>
              <a:rPr lang="en-GB" sz="1200" dirty="0">
                <a:effectLst/>
              </a:rPr>
              <a:t>(2), 77–101. </a:t>
            </a:r>
            <a:r>
              <a:rPr lang="en-GB" sz="1200" dirty="0">
                <a:effectLst/>
                <a:hlinkClick r:id="rId4"/>
              </a:rPr>
              <a:t>https://doi.org/10.1191/1478088706qp063oa</a:t>
            </a:r>
            <a:endParaRPr lang="en-GB" sz="1200" dirty="0">
              <a:effectLst/>
            </a:endParaRPr>
          </a:p>
          <a:p>
            <a:pPr marL="180000" indent="-468000">
              <a:lnSpc>
                <a:spcPct val="150000"/>
              </a:lnSpc>
            </a:pPr>
            <a:r>
              <a:rPr lang="en-GB" sz="1200" dirty="0">
                <a:effectLst/>
              </a:rPr>
              <a:t>Butcher, J., McPherson, E., Shelton, I., Clarke, A., Hills, L., &amp; Hughes, J. (2017). Unfit for purpose? Rethinking the language of assessment for Widening Participation students. </a:t>
            </a:r>
            <a:r>
              <a:rPr lang="en-GB" sz="1200" i="1" dirty="0">
                <a:effectLst/>
              </a:rPr>
              <a:t>Widening Participation and Lifelong Learning</a:t>
            </a:r>
            <a:r>
              <a:rPr lang="en-GB" sz="1200" dirty="0">
                <a:effectLst/>
              </a:rPr>
              <a:t>, </a:t>
            </a:r>
            <a:r>
              <a:rPr lang="en-GB" sz="1200" i="1" dirty="0">
                <a:effectLst/>
              </a:rPr>
              <a:t>19</a:t>
            </a:r>
            <a:r>
              <a:rPr lang="en-GB" sz="1200" dirty="0">
                <a:effectLst/>
              </a:rPr>
              <a:t>(2), 27–46. </a:t>
            </a:r>
            <a:r>
              <a:rPr lang="en-GB" sz="1200" dirty="0">
                <a:effectLst/>
                <a:hlinkClick r:id="rId5"/>
              </a:rPr>
              <a:t>https://doi.org/10.5456/WPLL.19.2.27</a:t>
            </a:r>
            <a:endParaRPr lang="en-GB" sz="1200" dirty="0">
              <a:effectLst/>
            </a:endParaRPr>
          </a:p>
          <a:p>
            <a:pPr marL="180000" indent="-468000">
              <a:lnSpc>
                <a:spcPct val="150000"/>
              </a:lnSpc>
            </a:pPr>
            <a:r>
              <a:rPr lang="en-GB" sz="1200" dirty="0">
                <a:effectLst/>
              </a:rPr>
              <a:t>CAST. (2018). </a:t>
            </a:r>
            <a:r>
              <a:rPr lang="en-GB" sz="1200" i="1" dirty="0">
                <a:effectLst/>
              </a:rPr>
              <a:t>Universal Design for Learning Guidelines version 2.2</a:t>
            </a:r>
            <a:r>
              <a:rPr lang="en-GB" sz="1200" dirty="0">
                <a:effectLst/>
              </a:rPr>
              <a:t>. </a:t>
            </a:r>
            <a:r>
              <a:rPr lang="en-GB" sz="1200" dirty="0">
                <a:effectLst/>
                <a:hlinkClick r:id="rId6"/>
              </a:rPr>
              <a:t>https://udlguidelines.cast.org/</a:t>
            </a:r>
            <a:endParaRPr lang="en-GB" sz="1200" dirty="0">
              <a:effectLst/>
            </a:endParaRPr>
          </a:p>
          <a:p>
            <a:pPr marL="180000" indent="-468000">
              <a:lnSpc>
                <a:spcPct val="150000"/>
              </a:lnSpc>
            </a:pPr>
            <a:r>
              <a:rPr lang="en-GB" sz="1200" dirty="0">
                <a:effectLst/>
              </a:rPr>
              <a:t>Loughlin, C., </a:t>
            </a:r>
            <a:r>
              <a:rPr lang="en-GB" sz="1200" dirty="0" err="1">
                <a:effectLst/>
              </a:rPr>
              <a:t>Lygo</a:t>
            </a:r>
            <a:r>
              <a:rPr lang="en-GB" sz="1200" dirty="0">
                <a:effectLst/>
              </a:rPr>
              <a:t>-Baker, S., &amp; Lindberg-Sand, Å. (2021). Reclaiming constructive alignment. </a:t>
            </a:r>
            <a:r>
              <a:rPr lang="en-GB" sz="1200" i="1" dirty="0">
                <a:effectLst/>
              </a:rPr>
              <a:t>European Journal of Higher Education</a:t>
            </a:r>
            <a:r>
              <a:rPr lang="en-GB" sz="1200" dirty="0">
                <a:effectLst/>
              </a:rPr>
              <a:t>, </a:t>
            </a:r>
            <a:r>
              <a:rPr lang="en-GB" sz="1200" i="1" dirty="0">
                <a:effectLst/>
              </a:rPr>
              <a:t>11</a:t>
            </a:r>
            <a:r>
              <a:rPr lang="en-GB" sz="1200" dirty="0">
                <a:effectLst/>
              </a:rPr>
              <a:t>(2), 119–136. </a:t>
            </a:r>
            <a:r>
              <a:rPr lang="en-GB" sz="1200" dirty="0">
                <a:effectLst/>
                <a:hlinkClick r:id="rId7"/>
              </a:rPr>
              <a:t>https://doi.org/10.1080/21568235.2020.1816197</a:t>
            </a:r>
            <a:endParaRPr lang="en-GB" sz="1200" dirty="0">
              <a:effectLst/>
            </a:endParaRPr>
          </a:p>
          <a:p>
            <a:pPr marL="180000" indent="-468000">
              <a:lnSpc>
                <a:spcPct val="150000"/>
              </a:lnSpc>
            </a:pPr>
            <a:r>
              <a:rPr lang="en-GB" sz="1200" dirty="0" err="1">
                <a:effectLst/>
              </a:rPr>
              <a:t>Odeniyi</a:t>
            </a:r>
            <a:r>
              <a:rPr lang="en-GB" sz="1200" dirty="0">
                <a:effectLst/>
              </a:rPr>
              <a:t>, V. (2015). </a:t>
            </a:r>
            <a:r>
              <a:rPr lang="en-GB" sz="1200" i="1" dirty="0">
                <a:effectLst/>
                <a:hlinkClick r:id="rId8"/>
              </a:rPr>
              <a:t>An exploration of students from the African diaspora negotiating academic literacies</a:t>
            </a:r>
            <a:r>
              <a:rPr lang="en-GB" sz="1200" dirty="0">
                <a:effectLst/>
                <a:hlinkClick r:id="rId8"/>
              </a:rPr>
              <a:t> </a:t>
            </a:r>
            <a:r>
              <a:rPr lang="en-GB" sz="1200" dirty="0">
                <a:effectLst/>
              </a:rPr>
              <a:t>[</a:t>
            </a:r>
            <a:r>
              <a:rPr lang="en-GB" sz="1200" dirty="0" err="1">
                <a:effectLst/>
              </a:rPr>
              <a:t>Phd</a:t>
            </a:r>
            <a:r>
              <a:rPr lang="en-GB" sz="1200" dirty="0">
                <a:effectLst/>
              </a:rPr>
              <a:t>, Canterbury Christ Church University]. </a:t>
            </a:r>
          </a:p>
          <a:p>
            <a:pPr marL="180000" indent="-468000">
              <a:lnSpc>
                <a:spcPct val="150000"/>
              </a:lnSpc>
            </a:pPr>
            <a:r>
              <a:rPr lang="en-GB" sz="1200" dirty="0">
                <a:effectLst/>
              </a:rPr>
              <a:t>QAA. (2014). </a:t>
            </a:r>
            <a:r>
              <a:rPr lang="en-GB" sz="1200" i="1" dirty="0">
                <a:effectLst/>
              </a:rPr>
              <a:t>The Frameworks for Higher Education Qualifications of UK Degree-Awarding Bodies</a:t>
            </a:r>
            <a:r>
              <a:rPr lang="en-GB" sz="1200" dirty="0">
                <a:effectLst/>
              </a:rPr>
              <a:t>.</a:t>
            </a:r>
          </a:p>
          <a:p>
            <a:pPr marL="180000" indent="-468000">
              <a:lnSpc>
                <a:spcPct val="150000"/>
              </a:lnSpc>
            </a:pPr>
            <a:r>
              <a:rPr lang="en-GB" sz="1200" dirty="0">
                <a:effectLst/>
              </a:rPr>
              <a:t>Rai, L., &amp; Lillis, T. (2013). ‘Getting it Write’ in social work: Exploring the value of writing in academia to writing for professional practice. </a:t>
            </a:r>
            <a:r>
              <a:rPr lang="en-GB" sz="1200" i="1" dirty="0">
                <a:effectLst/>
              </a:rPr>
              <a:t>Teaching in Higher Education</a:t>
            </a:r>
            <a:r>
              <a:rPr lang="en-GB" sz="1200" dirty="0">
                <a:effectLst/>
              </a:rPr>
              <a:t>, </a:t>
            </a:r>
            <a:r>
              <a:rPr lang="en-GB" sz="1200" i="1" dirty="0">
                <a:effectLst/>
              </a:rPr>
              <a:t>18</a:t>
            </a:r>
            <a:r>
              <a:rPr lang="en-GB" sz="1200" dirty="0">
                <a:effectLst/>
              </a:rPr>
              <a:t>(4), 352–364. </a:t>
            </a:r>
            <a:r>
              <a:rPr lang="en-GB" sz="1200" dirty="0">
                <a:effectLst/>
                <a:hlinkClick r:id="rId9"/>
              </a:rPr>
              <a:t>https://doi.org/10.1080/13562517.2012.719157</a:t>
            </a:r>
            <a:endParaRPr lang="en-GB" sz="1200" dirty="0">
              <a:effectLst/>
            </a:endParaRPr>
          </a:p>
          <a:p>
            <a:pPr marL="180000" indent="-468000">
              <a:lnSpc>
                <a:spcPct val="150000"/>
              </a:lnSpc>
            </a:pPr>
            <a:r>
              <a:rPr lang="en-GB" sz="1200" dirty="0">
                <a:effectLst/>
              </a:rPr>
              <a:t>Ross, J. (2014). Performing the reflective self: Audience awareness in high-stakes reflection. </a:t>
            </a:r>
            <a:r>
              <a:rPr lang="en-GB" sz="1200" i="1" dirty="0">
                <a:effectLst/>
              </a:rPr>
              <a:t>Studies in Higher Education</a:t>
            </a:r>
            <a:r>
              <a:rPr lang="en-GB" sz="1200" dirty="0">
                <a:effectLst/>
              </a:rPr>
              <a:t>, </a:t>
            </a:r>
            <a:r>
              <a:rPr lang="en-GB" sz="1200" i="1" dirty="0">
                <a:effectLst/>
              </a:rPr>
              <a:t>39</a:t>
            </a:r>
            <a:r>
              <a:rPr lang="en-GB" sz="1200" dirty="0">
                <a:effectLst/>
              </a:rPr>
              <a:t>(2), 219–232. </a:t>
            </a:r>
            <a:r>
              <a:rPr lang="en-GB" sz="1200" dirty="0">
                <a:effectLst/>
                <a:hlinkClick r:id="rId10"/>
              </a:rPr>
              <a:t>https://doi.org/10.1080/03075079.2011.651450</a:t>
            </a:r>
            <a:endParaRPr lang="en-GB" sz="1200" dirty="0">
              <a:effectLst/>
            </a:endParaRPr>
          </a:p>
        </p:txBody>
      </p:sp>
    </p:spTree>
    <p:extLst>
      <p:ext uri="{BB962C8B-B14F-4D97-AF65-F5344CB8AC3E}">
        <p14:creationId xmlns:p14="http://schemas.microsoft.com/office/powerpoint/2010/main" val="2078481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6DBD2E0C-63E0-742F-9CD8-A30F228B649C}"/>
              </a:ext>
            </a:extLst>
          </p:cNvPr>
          <p:cNvSpPr>
            <a:spLocks noGrp="1"/>
          </p:cNvSpPr>
          <p:nvPr>
            <p:ph type="body" sz="quarter" idx="24"/>
          </p:nvPr>
        </p:nvSpPr>
        <p:spPr>
          <a:xfrm>
            <a:off x="413917" y="404666"/>
            <a:ext cx="10766703" cy="497161"/>
          </a:xfrm>
        </p:spPr>
        <p:txBody>
          <a:bodyPr/>
          <a:lstStyle/>
          <a:p>
            <a:r>
              <a:rPr lang="en-GB" sz="3200" b="1" dirty="0"/>
              <a:t>Data collection and analysis</a:t>
            </a:r>
          </a:p>
        </p:txBody>
      </p:sp>
      <p:sp>
        <p:nvSpPr>
          <p:cNvPr id="8" name="Text Placeholder 5">
            <a:extLst>
              <a:ext uri="{FF2B5EF4-FFF2-40B4-BE49-F238E27FC236}">
                <a16:creationId xmlns:a16="http://schemas.microsoft.com/office/drawing/2014/main" id="{615DBBDA-E36D-D3D4-9035-7BCC97A902D1}"/>
              </a:ext>
            </a:extLst>
          </p:cNvPr>
          <p:cNvSpPr txBox="1">
            <a:spLocks/>
          </p:cNvSpPr>
          <p:nvPr/>
        </p:nvSpPr>
        <p:spPr>
          <a:xfrm>
            <a:off x="707739" y="1143980"/>
            <a:ext cx="10472881" cy="3014369"/>
          </a:xfrm>
          <a:prstGeom prst="rect">
            <a:avLst/>
          </a:prstGeom>
        </p:spPr>
        <p:txBody>
          <a:bodyPr>
            <a:noAutofit/>
          </a:bodyPr>
          <a:lstStyle>
            <a:lvl1pPr marL="285744" indent="-285744" algn="l" defTabSz="914377" rtl="0" eaLnBrk="1" latinLnBrk="0" hangingPunct="1">
              <a:lnSpc>
                <a:spcPct val="110000"/>
              </a:lnSpc>
              <a:spcBef>
                <a:spcPts val="0"/>
              </a:spcBef>
              <a:spcAft>
                <a:spcPts val="600"/>
              </a:spcAft>
              <a:buFontTx/>
              <a:buBlip>
                <a:blip r:embed="rId3"/>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chemeClr val="tx1"/>
                </a:solidFill>
                <a:latin typeface="+mn-lt"/>
                <a:cs typeface="Calibri" panose="020F0502020204030204" pitchFamily="34" charset="0"/>
              </a:rPr>
              <a:t>Semi-structured i</a:t>
            </a:r>
            <a:r>
              <a:rPr lang="en-GB" sz="1800" dirty="0">
                <a:solidFill>
                  <a:schemeClr val="tx1"/>
                </a:solidFill>
              </a:rPr>
              <a:t>nterviews with 12 “improvers” (from 65 with ethics/permission)</a:t>
            </a:r>
          </a:p>
          <a:p>
            <a:pPr marL="857239" lvl="1" indent="-457200"/>
            <a:r>
              <a:rPr lang="en-GB" sz="1600" dirty="0">
                <a:solidFill>
                  <a:schemeClr val="tx1"/>
                </a:solidFill>
              </a:rPr>
              <a:t>Criteria combined: overall improvement, trajectory, final improvement </a:t>
            </a:r>
          </a:p>
          <a:p>
            <a:endParaRPr lang="en-GB" sz="1800" dirty="0"/>
          </a:p>
          <a:p>
            <a:r>
              <a:rPr lang="en-GB" sz="1800" dirty="0"/>
              <a:t>Thematic analysis of interview transcriptions</a:t>
            </a:r>
          </a:p>
          <a:p>
            <a:pPr marL="0" indent="0">
              <a:buFontTx/>
              <a:buNone/>
            </a:pPr>
            <a:endParaRPr lang="en-GB" sz="1800" dirty="0"/>
          </a:p>
          <a:p>
            <a:r>
              <a:rPr lang="en-GB" sz="1800" dirty="0"/>
              <a:t>Identified two broad categories: “difficulties” and “support” </a:t>
            </a:r>
          </a:p>
          <a:p>
            <a:pPr marL="0" indent="0">
              <a:buFontTx/>
              <a:buNone/>
            </a:pPr>
            <a:endParaRPr lang="en-GB" sz="1800" dirty="0"/>
          </a:p>
          <a:p>
            <a:r>
              <a:rPr lang="en-GB" sz="1800" dirty="0"/>
              <a:t>Coded into themes and subthemes</a:t>
            </a:r>
          </a:p>
          <a:p>
            <a:pPr marL="856800">
              <a:buFont typeface="Arial" panose="020B0604020202020204" pitchFamily="34" charset="0"/>
              <a:buChar char="•"/>
            </a:pPr>
            <a:r>
              <a:rPr lang="en-GB" sz="1600" dirty="0"/>
              <a:t>Braun and Clarke (2006, p. 82): patterned responses or meanings within the data set that capture something important about the data in relation to the research question. </a:t>
            </a:r>
          </a:p>
          <a:p>
            <a:pPr marL="0" indent="0">
              <a:buNone/>
            </a:pPr>
            <a:endParaRPr lang="en-GB" sz="1800" dirty="0"/>
          </a:p>
          <a:p>
            <a:r>
              <a:rPr lang="en-GB" sz="1800" dirty="0"/>
              <a:t>Identified two broad categories: “difficulties” and “support” </a:t>
            </a:r>
          </a:p>
          <a:p>
            <a:endParaRPr lang="en-GB" sz="1800" dirty="0"/>
          </a:p>
          <a:p>
            <a:pPr marL="0" indent="0">
              <a:buFontTx/>
              <a:buNone/>
            </a:pPr>
            <a:endParaRPr lang="en-GB" sz="1400" dirty="0"/>
          </a:p>
        </p:txBody>
      </p:sp>
      <p:pic>
        <p:nvPicPr>
          <p:cNvPr id="9" name="Picture 8">
            <a:extLst>
              <a:ext uri="{FF2B5EF4-FFF2-40B4-BE49-F238E27FC236}">
                <a16:creationId xmlns:a16="http://schemas.microsoft.com/office/drawing/2014/main" id="{04B92F67-48A9-0BAD-7F0F-C966614491F6}"/>
              </a:ext>
            </a:extLst>
          </p:cNvPr>
          <p:cNvPicPr>
            <a:picLocks noChangeAspect="1"/>
          </p:cNvPicPr>
          <p:nvPr/>
        </p:nvPicPr>
        <p:blipFill>
          <a:blip r:embed="rId4"/>
          <a:stretch>
            <a:fillRect/>
          </a:stretch>
        </p:blipFill>
        <p:spPr>
          <a:xfrm>
            <a:off x="8513840" y="4933902"/>
            <a:ext cx="2460042" cy="1190944"/>
          </a:xfrm>
          <a:prstGeom prst="rect">
            <a:avLst/>
          </a:prstGeom>
        </p:spPr>
      </p:pic>
    </p:spTree>
    <p:extLst>
      <p:ext uri="{BB962C8B-B14F-4D97-AF65-F5344CB8AC3E}">
        <p14:creationId xmlns:p14="http://schemas.microsoft.com/office/powerpoint/2010/main" val="22372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E4765AC-CB29-D4CD-3CA2-0BD93BD49DB9}"/>
              </a:ext>
            </a:extLst>
          </p:cNvPr>
          <p:cNvSpPr>
            <a:spLocks noGrp="1"/>
          </p:cNvSpPr>
          <p:nvPr>
            <p:ph type="body" sz="quarter" idx="14"/>
          </p:nvPr>
        </p:nvSpPr>
        <p:spPr>
          <a:xfrm>
            <a:off x="989531" y="1215342"/>
            <a:ext cx="9591229" cy="4479402"/>
          </a:xfrm>
        </p:spPr>
        <p:txBody>
          <a:bodyPr/>
          <a:lstStyle/>
          <a:p>
            <a:r>
              <a:rPr lang="en-GB" sz="1800" dirty="0">
                <a:latin typeface="+mn-lt"/>
                <a:cs typeface="Times New Roman" panose="02020603050405020304" pitchFamily="18" charset="0"/>
              </a:rPr>
              <a:t>Initial</a:t>
            </a:r>
            <a:r>
              <a:rPr lang="en-GB" sz="1600" dirty="0"/>
              <a:t> </a:t>
            </a:r>
            <a:r>
              <a:rPr lang="en-GB" sz="1800" dirty="0">
                <a:latin typeface="+mn-lt"/>
              </a:rPr>
              <a:t>difficulties lie in the </a:t>
            </a:r>
            <a:r>
              <a:rPr lang="en-GB" sz="1800" b="1" dirty="0">
                <a:latin typeface="+mn-lt"/>
              </a:rPr>
              <a:t>unfamiliar combination </a:t>
            </a:r>
            <a:r>
              <a:rPr lang="en-GB" sz="1800" dirty="0">
                <a:latin typeface="+mn-lt"/>
              </a:rPr>
              <a:t>of writing about mathematics and writing about oneself while noticing other people’s perspectives.</a:t>
            </a:r>
          </a:p>
          <a:p>
            <a:endParaRPr lang="en-GB" sz="1800" dirty="0">
              <a:latin typeface="+mn-lt"/>
            </a:endParaRPr>
          </a:p>
          <a:p>
            <a:endParaRPr lang="en-GB" sz="1800" dirty="0">
              <a:latin typeface="+mn-lt"/>
            </a:endParaRPr>
          </a:p>
          <a:p>
            <a:endParaRPr lang="en-GB" sz="1800" dirty="0">
              <a:latin typeface="+mn-lt"/>
            </a:endParaRPr>
          </a:p>
          <a:p>
            <a:r>
              <a:rPr lang="en-GB" sz="1800" dirty="0">
                <a:latin typeface="+mn-lt"/>
              </a:rPr>
              <a:t>Connects with literature that finds HE assessment advice is experienced as non-specific (Lillis &amp; Rai, 2013), implicit (</a:t>
            </a:r>
            <a:r>
              <a:rPr lang="en-GB" sz="1800" dirty="0" err="1">
                <a:latin typeface="+mn-lt"/>
              </a:rPr>
              <a:t>Odeniyi</a:t>
            </a:r>
            <a:r>
              <a:rPr lang="en-GB" sz="1800" dirty="0">
                <a:latin typeface="+mn-lt"/>
              </a:rPr>
              <a:t>, 2015), opaque (Butcher, 2017).</a:t>
            </a:r>
          </a:p>
          <a:p>
            <a:r>
              <a:rPr lang="en-GB" sz="1800" dirty="0">
                <a:solidFill>
                  <a:schemeClr val="tx1"/>
                </a:solidFill>
                <a:latin typeface="+mn-lt"/>
                <a:cs typeface="Times New Roman" panose="02020603050405020304" pitchFamily="18" charset="0"/>
              </a:rPr>
              <a:t> </a:t>
            </a:r>
          </a:p>
          <a:p>
            <a:r>
              <a:rPr lang="en-GB" sz="1800" dirty="0">
                <a:latin typeface="+mn-lt"/>
              </a:rPr>
              <a:t>When writing about their own activity, students have “to deal unsupported in high-stakes contexts with conflicting messages about authenticity and audience.” Jen Ross (2014, p230)</a:t>
            </a:r>
          </a:p>
          <a:p>
            <a:pPr marL="720006" indent="-285750" algn="l">
              <a:buFont typeface="Symbol" panose="05050102010706020507" pitchFamily="18" charset="2"/>
              <a:buChar char=""/>
            </a:pPr>
            <a:r>
              <a:rPr lang="en-GB" sz="1800" dirty="0">
                <a:latin typeface="+mn-lt"/>
              </a:rPr>
              <a:t>“reflective accounts </a:t>
            </a:r>
            <a:r>
              <a:rPr lang="en-GB" sz="1800" dirty="0">
                <a:solidFill>
                  <a:srgbClr val="FF0000"/>
                </a:solidFill>
                <a:latin typeface="+mn-lt"/>
              </a:rPr>
              <a:t>need to be knowing about the craft and context </a:t>
            </a:r>
            <a:r>
              <a:rPr lang="en-GB" sz="1800" dirty="0">
                <a:latin typeface="+mn-lt"/>
              </a:rPr>
              <a:t>of their production” (p231)</a:t>
            </a:r>
          </a:p>
          <a:p>
            <a:endParaRPr lang="en-GB" dirty="0"/>
          </a:p>
          <a:p>
            <a:endParaRPr lang="en-GB" dirty="0"/>
          </a:p>
          <a:p>
            <a:endParaRPr lang="en-GB" dirty="0"/>
          </a:p>
        </p:txBody>
      </p:sp>
      <p:sp>
        <p:nvSpPr>
          <p:cNvPr id="7" name="Text Placeholder 3">
            <a:extLst>
              <a:ext uri="{FF2B5EF4-FFF2-40B4-BE49-F238E27FC236}">
                <a16:creationId xmlns:a16="http://schemas.microsoft.com/office/drawing/2014/main" id="{6624743A-E2B7-D286-CF43-63E9DC5C1C6B}"/>
              </a:ext>
            </a:extLst>
          </p:cNvPr>
          <p:cNvSpPr txBox="1">
            <a:spLocks/>
          </p:cNvSpPr>
          <p:nvPr/>
        </p:nvSpPr>
        <p:spPr>
          <a:xfrm>
            <a:off x="413917" y="404666"/>
            <a:ext cx="10766703" cy="497161"/>
          </a:xfrm>
          <a:prstGeom prst="rect">
            <a:avLst/>
          </a:prstGeom>
        </p:spPr>
        <p:txBody>
          <a:bodyPr>
            <a:noAutofit/>
          </a:bodyPr>
          <a:lstStyle>
            <a:lvl1pPr marL="0" indent="0" algn="l" defTabSz="914377" rtl="0" eaLnBrk="1" latinLnBrk="0" hangingPunct="1">
              <a:lnSpc>
                <a:spcPct val="110000"/>
              </a:lnSpc>
              <a:spcBef>
                <a:spcPts val="1000"/>
              </a:spcBef>
              <a:buFont typeface="Arial" panose="020B0604020202020204" pitchFamily="34" charset="0"/>
              <a:buNone/>
              <a:defRPr sz="3000" b="1" i="0" kern="1200">
                <a:ln>
                  <a:noFill/>
                </a:ln>
                <a:solidFill>
                  <a:srgbClr val="060645"/>
                </a:solidFill>
                <a:latin typeface="Poppins SemiBold" pitchFamily="2" charset="77"/>
                <a:ea typeface="+mn-ea"/>
                <a:cs typeface="Poppins SemiBold" pitchFamily="2" charset="77"/>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Selected findings: unfamiliarity </a:t>
            </a:r>
          </a:p>
        </p:txBody>
      </p:sp>
    </p:spTree>
    <p:extLst>
      <p:ext uri="{BB962C8B-B14F-4D97-AF65-F5344CB8AC3E}">
        <p14:creationId xmlns:p14="http://schemas.microsoft.com/office/powerpoint/2010/main" val="2192120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E4765AC-CB29-D4CD-3CA2-0BD93BD49DB9}"/>
              </a:ext>
            </a:extLst>
          </p:cNvPr>
          <p:cNvSpPr>
            <a:spLocks noGrp="1"/>
          </p:cNvSpPr>
          <p:nvPr>
            <p:ph type="body" sz="quarter" idx="14"/>
          </p:nvPr>
        </p:nvSpPr>
        <p:spPr>
          <a:xfrm>
            <a:off x="1001653" y="1697810"/>
            <a:ext cx="9591229" cy="3905322"/>
          </a:xfrm>
        </p:spPr>
        <p:txBody>
          <a:bodyPr/>
          <a:lstStyle/>
          <a:p>
            <a:r>
              <a:rPr lang="en-GB" sz="1800" dirty="0"/>
              <a:t>Students experienced </a:t>
            </a:r>
            <a:r>
              <a:rPr lang="en-GB" sz="1800" b="1" dirty="0"/>
              <a:t>continuing difficulties</a:t>
            </a:r>
            <a:r>
              <a:rPr lang="en-GB" sz="1800" dirty="0"/>
              <a:t> with selecting material to analyse, with providing analytic detail or, less frequently, with writing voice.</a:t>
            </a:r>
          </a:p>
          <a:p>
            <a:endParaRPr lang="en-GB" sz="1800" dirty="0">
              <a:effectLst/>
              <a:latin typeface="Poppins" panose="00000500000000000000" pitchFamily="2" charset="0"/>
              <a:ea typeface="Calibri" panose="020F0502020204030204" pitchFamily="34" charset="0"/>
            </a:endParaRPr>
          </a:p>
          <a:p>
            <a:r>
              <a:rPr lang="en-GB" sz="1800" dirty="0">
                <a:effectLst/>
                <a:latin typeface="Poppins" panose="00000500000000000000" pitchFamily="2" charset="0"/>
                <a:ea typeface="Calibri" panose="020F0502020204030204" pitchFamily="34" charset="0"/>
              </a:rPr>
              <a:t>What helped (1): seeing the value of the process and giving it enough time</a:t>
            </a:r>
          </a:p>
          <a:p>
            <a:endParaRPr lang="en-GB" sz="1800" dirty="0">
              <a:ea typeface="Calibri" panose="020F0502020204030204" pitchFamily="34" charset="0"/>
            </a:endParaRPr>
          </a:p>
          <a:p>
            <a:r>
              <a:rPr lang="en-GB" sz="1800" dirty="0">
                <a:effectLst/>
                <a:latin typeface="Poppins" panose="00000500000000000000" pitchFamily="2" charset="0"/>
                <a:ea typeface="Calibri" panose="020F0502020204030204" pitchFamily="34" charset="0"/>
              </a:rPr>
              <a:t>What we did (1): allocated time and specific activities in the module for assignment practice and preparation</a:t>
            </a:r>
          </a:p>
          <a:p>
            <a:endParaRPr lang="en-GB" sz="1800" dirty="0">
              <a:effectLst/>
              <a:latin typeface="Poppins" panose="00000500000000000000" pitchFamily="2" charset="0"/>
              <a:ea typeface="Calibri" panose="020F0502020204030204" pitchFamily="34" charset="0"/>
            </a:endParaRPr>
          </a:p>
          <a:p>
            <a:endParaRPr lang="en-GB" sz="1800" dirty="0">
              <a:effectLst/>
              <a:latin typeface="Poppins" panose="00000500000000000000" pitchFamily="2" charset="0"/>
              <a:ea typeface="Calibri" panose="020F0502020204030204" pitchFamily="34" charset="0"/>
            </a:endParaRPr>
          </a:p>
          <a:p>
            <a:pPr marL="285750" indent="-285750">
              <a:buFont typeface="Wingdings" panose="05000000000000000000" pitchFamily="2" charset="2"/>
              <a:buChar char="Ø"/>
            </a:pPr>
            <a:r>
              <a:rPr lang="en-GB" sz="1800" dirty="0">
                <a:effectLst/>
                <a:latin typeface="+mn-lt"/>
                <a:ea typeface="Calibri" panose="020F0502020204030204" pitchFamily="34" charset="0"/>
              </a:rPr>
              <a:t> </a:t>
            </a:r>
            <a:r>
              <a:rPr lang="en-GB" sz="1800" dirty="0">
                <a:latin typeface="+mn-lt"/>
                <a:ea typeface="Calibri" panose="020F0502020204030204" pitchFamily="34" charset="0"/>
              </a:rPr>
              <a:t>Building </a:t>
            </a:r>
            <a:r>
              <a:rPr lang="en-GB" sz="1800" dirty="0">
                <a:effectLst/>
                <a:latin typeface="+mn-lt"/>
                <a:ea typeface="Calibri" panose="020F0502020204030204" pitchFamily="34" charset="0"/>
              </a:rPr>
              <a:t>“constructive alignment” between learning outcomes,</a:t>
            </a:r>
            <a:r>
              <a:rPr lang="en-GB" sz="1800" dirty="0">
                <a:latin typeface="+mn-lt"/>
                <a:ea typeface="Calibri" panose="020F0502020204030204" pitchFamily="34" charset="0"/>
              </a:rPr>
              <a:t> </a:t>
            </a:r>
            <a:r>
              <a:rPr lang="en-GB" sz="1800" dirty="0">
                <a:effectLst/>
                <a:latin typeface="+mn-lt"/>
                <a:ea typeface="Calibri" panose="020F0502020204030204" pitchFamily="34" charset="0"/>
              </a:rPr>
              <a:t>assessment demands and teaching?</a:t>
            </a:r>
            <a:endParaRPr lang="en-GB" sz="1800" dirty="0">
              <a:effectLst/>
              <a:latin typeface="Poppins" panose="00000500000000000000" pitchFamily="2" charset="0"/>
              <a:ea typeface="Calibri" panose="020F0502020204030204" pitchFamily="34" charset="0"/>
            </a:endParaRPr>
          </a:p>
        </p:txBody>
      </p:sp>
      <p:sp>
        <p:nvSpPr>
          <p:cNvPr id="7" name="Text Placeholder 3">
            <a:extLst>
              <a:ext uri="{FF2B5EF4-FFF2-40B4-BE49-F238E27FC236}">
                <a16:creationId xmlns:a16="http://schemas.microsoft.com/office/drawing/2014/main" id="{6624743A-E2B7-D286-CF43-63E9DC5C1C6B}"/>
              </a:ext>
            </a:extLst>
          </p:cNvPr>
          <p:cNvSpPr txBox="1">
            <a:spLocks/>
          </p:cNvSpPr>
          <p:nvPr/>
        </p:nvSpPr>
        <p:spPr>
          <a:xfrm>
            <a:off x="413917" y="404666"/>
            <a:ext cx="10766703" cy="497161"/>
          </a:xfrm>
          <a:prstGeom prst="rect">
            <a:avLst/>
          </a:prstGeom>
        </p:spPr>
        <p:txBody>
          <a:bodyPr>
            <a:noAutofit/>
          </a:bodyPr>
          <a:lstStyle>
            <a:lvl1pPr marL="0" indent="0" algn="l" defTabSz="914377" rtl="0" eaLnBrk="1" latinLnBrk="0" hangingPunct="1">
              <a:lnSpc>
                <a:spcPct val="110000"/>
              </a:lnSpc>
              <a:spcBef>
                <a:spcPts val="1000"/>
              </a:spcBef>
              <a:buFont typeface="Arial" panose="020B0604020202020204" pitchFamily="34" charset="0"/>
              <a:buNone/>
              <a:defRPr sz="3000" b="1" i="0" kern="1200">
                <a:ln>
                  <a:noFill/>
                </a:ln>
                <a:solidFill>
                  <a:srgbClr val="060645"/>
                </a:solidFill>
                <a:latin typeface="Poppins SemiBold" pitchFamily="2" charset="77"/>
                <a:ea typeface="+mn-ea"/>
                <a:cs typeface="Poppins SemiBold" pitchFamily="2" charset="77"/>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Selected findings: ongoing challenge and support  </a:t>
            </a:r>
          </a:p>
        </p:txBody>
      </p:sp>
    </p:spTree>
    <p:extLst>
      <p:ext uri="{BB962C8B-B14F-4D97-AF65-F5344CB8AC3E}">
        <p14:creationId xmlns:p14="http://schemas.microsoft.com/office/powerpoint/2010/main" val="1061613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7C8E3B5-AE91-DA77-E327-23F36D9C1FE4}"/>
              </a:ext>
            </a:extLst>
          </p:cNvPr>
          <p:cNvSpPr txBox="1">
            <a:spLocks/>
          </p:cNvSpPr>
          <p:nvPr/>
        </p:nvSpPr>
        <p:spPr>
          <a:xfrm>
            <a:off x="838200" y="365125"/>
            <a:ext cx="10515600" cy="1325563"/>
          </a:xfrm>
          <a:prstGeom prst="rect">
            <a:avLst/>
          </a:prstGeom>
        </p:spPr>
        <p:txBody>
          <a:bodyP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dirty="0"/>
              <a:t>Constructive alignment</a:t>
            </a:r>
          </a:p>
        </p:txBody>
      </p:sp>
      <p:sp>
        <p:nvSpPr>
          <p:cNvPr id="9" name="TextBox 8">
            <a:extLst>
              <a:ext uri="{FF2B5EF4-FFF2-40B4-BE49-F238E27FC236}">
                <a16:creationId xmlns:a16="http://schemas.microsoft.com/office/drawing/2014/main" id="{6FFFCB1E-FD86-1461-7471-B11BA035E45E}"/>
              </a:ext>
            </a:extLst>
          </p:cNvPr>
          <p:cNvSpPr txBox="1"/>
          <p:nvPr/>
        </p:nvSpPr>
        <p:spPr>
          <a:xfrm>
            <a:off x="9224379" y="1690688"/>
            <a:ext cx="2264735" cy="1477328"/>
          </a:xfrm>
          <a:prstGeom prst="rect">
            <a:avLst/>
          </a:prstGeom>
          <a:noFill/>
        </p:spPr>
        <p:txBody>
          <a:bodyPr wrap="square" rtlCol="0">
            <a:spAutoFit/>
          </a:bodyPr>
          <a:lstStyle/>
          <a:p>
            <a:r>
              <a:rPr lang="en-GB" dirty="0"/>
              <a:t>… we note assessment </a:t>
            </a:r>
            <a:r>
              <a:rPr lang="en-GB" b="1" dirty="0">
                <a:solidFill>
                  <a:srgbClr val="FF0000"/>
                </a:solidFill>
              </a:rPr>
              <a:t>is also</a:t>
            </a:r>
            <a:r>
              <a:rPr lang="en-GB" dirty="0"/>
              <a:t> a (formative) learning and teaching activity </a:t>
            </a:r>
          </a:p>
        </p:txBody>
      </p:sp>
      <p:sp>
        <p:nvSpPr>
          <p:cNvPr id="10" name="TextBox 9">
            <a:extLst>
              <a:ext uri="{FF2B5EF4-FFF2-40B4-BE49-F238E27FC236}">
                <a16:creationId xmlns:a16="http://schemas.microsoft.com/office/drawing/2014/main" id="{CA45745E-BA20-8A86-A58B-3DDD9A07C51D}"/>
              </a:ext>
            </a:extLst>
          </p:cNvPr>
          <p:cNvSpPr txBox="1"/>
          <p:nvPr/>
        </p:nvSpPr>
        <p:spPr>
          <a:xfrm>
            <a:off x="4492382" y="5653474"/>
            <a:ext cx="6611047" cy="646331"/>
          </a:xfrm>
          <a:prstGeom prst="rect">
            <a:avLst/>
          </a:prstGeom>
          <a:noFill/>
        </p:spPr>
        <p:txBody>
          <a:bodyPr wrap="square">
            <a:spAutoFit/>
          </a:bodyPr>
          <a:lstStyle/>
          <a:p>
            <a:pPr algn="l" fontAlgn="base"/>
            <a:r>
              <a:rPr lang="en-GB" sz="1800" dirty="0"/>
              <a:t>QAA guiding principle </a:t>
            </a:r>
          </a:p>
          <a:p>
            <a:pPr algn="l" fontAlgn="base"/>
            <a:r>
              <a:rPr lang="en-GB" b="1" i="0" dirty="0">
                <a:solidFill>
                  <a:srgbClr val="180031"/>
                </a:solidFill>
                <a:effectLst/>
                <a:latin typeface="Arial" panose="020B0604020202020204" pitchFamily="34" charset="0"/>
              </a:rPr>
              <a:t>The UK Quality Code for Higher Education, QAA 2018</a:t>
            </a:r>
          </a:p>
        </p:txBody>
      </p:sp>
      <p:pic>
        <p:nvPicPr>
          <p:cNvPr id="11" name="Picture 10">
            <a:extLst>
              <a:ext uri="{FF2B5EF4-FFF2-40B4-BE49-F238E27FC236}">
                <a16:creationId xmlns:a16="http://schemas.microsoft.com/office/drawing/2014/main" id="{A8975EE7-2712-2041-7DAA-2A01B0B8A7E4}"/>
              </a:ext>
            </a:extLst>
          </p:cNvPr>
          <p:cNvPicPr>
            <a:picLocks noChangeAspect="1"/>
          </p:cNvPicPr>
          <p:nvPr/>
        </p:nvPicPr>
        <p:blipFill rotWithShape="1">
          <a:blip r:embed="rId3"/>
          <a:srcRect l="4352" t="9086" r="3946" b="3439"/>
          <a:stretch/>
        </p:blipFill>
        <p:spPr>
          <a:xfrm>
            <a:off x="513599" y="1647096"/>
            <a:ext cx="8474774" cy="3802903"/>
          </a:xfrm>
          <a:prstGeom prst="rect">
            <a:avLst/>
          </a:prstGeom>
        </p:spPr>
      </p:pic>
      <p:sp>
        <p:nvSpPr>
          <p:cNvPr id="12" name="Text Placeholder 5">
            <a:extLst>
              <a:ext uri="{FF2B5EF4-FFF2-40B4-BE49-F238E27FC236}">
                <a16:creationId xmlns:a16="http://schemas.microsoft.com/office/drawing/2014/main" id="{2E5B598D-2F84-43CE-CE71-29EFC41322EA}"/>
              </a:ext>
            </a:extLst>
          </p:cNvPr>
          <p:cNvSpPr txBox="1">
            <a:spLocks/>
          </p:cNvSpPr>
          <p:nvPr/>
        </p:nvSpPr>
        <p:spPr>
          <a:xfrm>
            <a:off x="461854" y="1066536"/>
            <a:ext cx="11131432" cy="760325"/>
          </a:xfrm>
          <a:prstGeom prst="rect">
            <a:avLst/>
          </a:prstGeom>
        </p:spPr>
        <p:txBody>
          <a:bodyPr>
            <a:noAutofit/>
          </a:bodyPr>
          <a:lstStyle>
            <a:lvl1pPr marL="285744" indent="-285744" algn="l" defTabSz="914377" rtl="0" eaLnBrk="1" latinLnBrk="0" hangingPunct="1">
              <a:lnSpc>
                <a:spcPct val="110000"/>
              </a:lnSpc>
              <a:spcBef>
                <a:spcPts val="0"/>
              </a:spcBef>
              <a:spcAft>
                <a:spcPts val="600"/>
              </a:spcAft>
              <a:buFontTx/>
              <a:buBlip>
                <a:blip r:embed="rId4"/>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Assessment methods and criteria are aligned to learning outcomes and teaching activities</a:t>
            </a:r>
          </a:p>
          <a:p>
            <a:pPr marL="0" indent="0">
              <a:buFontTx/>
              <a:buNone/>
            </a:pPr>
            <a:endParaRPr lang="en-GB" dirty="0"/>
          </a:p>
        </p:txBody>
      </p:sp>
      <p:sp>
        <p:nvSpPr>
          <p:cNvPr id="4" name="Arrow: Curved Down 3">
            <a:extLst>
              <a:ext uri="{FF2B5EF4-FFF2-40B4-BE49-F238E27FC236}">
                <a16:creationId xmlns:a16="http://schemas.microsoft.com/office/drawing/2014/main" id="{8928F686-FA82-F386-6AD5-DAFB609CAE7F}"/>
              </a:ext>
            </a:extLst>
          </p:cNvPr>
          <p:cNvSpPr/>
          <p:nvPr/>
        </p:nvSpPr>
        <p:spPr>
          <a:xfrm rot="10800000">
            <a:off x="4345185" y="4390650"/>
            <a:ext cx="648182" cy="297094"/>
          </a:xfrm>
          <a:prstGeom prst="curvedDownArrow">
            <a:avLst/>
          </a:prstGeom>
          <a:solidFill>
            <a:schemeClr val="accent3">
              <a:lumMod val="75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Rectangle 1">
            <a:extLst>
              <a:ext uri="{FF2B5EF4-FFF2-40B4-BE49-F238E27FC236}">
                <a16:creationId xmlns:a16="http://schemas.microsoft.com/office/drawing/2014/main" id="{00C5D890-803A-0B57-A95B-5ABE288A2F2A}"/>
              </a:ext>
            </a:extLst>
          </p:cNvPr>
          <p:cNvSpPr/>
          <p:nvPr/>
        </p:nvSpPr>
        <p:spPr>
          <a:xfrm>
            <a:off x="2655651" y="2315183"/>
            <a:ext cx="4027251" cy="2588633"/>
          </a:xfrm>
          <a:prstGeom prst="rect">
            <a:avLst/>
          </a:prstGeom>
          <a:no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3793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E4765AC-CB29-D4CD-3CA2-0BD93BD49DB9}"/>
              </a:ext>
            </a:extLst>
          </p:cNvPr>
          <p:cNvSpPr>
            <a:spLocks noGrp="1"/>
          </p:cNvSpPr>
          <p:nvPr>
            <p:ph type="body" sz="quarter" idx="14"/>
          </p:nvPr>
        </p:nvSpPr>
        <p:spPr>
          <a:xfrm>
            <a:off x="1001653" y="1697810"/>
            <a:ext cx="9591229" cy="3905322"/>
          </a:xfrm>
        </p:spPr>
        <p:txBody>
          <a:bodyPr/>
          <a:lstStyle/>
          <a:p>
            <a:r>
              <a:rPr lang="en-GB" sz="1800" dirty="0">
                <a:solidFill>
                  <a:schemeClr val="bg1">
                    <a:lumMod val="65000"/>
                  </a:schemeClr>
                </a:solidFill>
              </a:rPr>
              <a:t>Students experienced continuing difficulties with selecting material to analyse, with providing analytic detail or, less frequently, with writing voice.</a:t>
            </a:r>
          </a:p>
          <a:p>
            <a:endParaRPr lang="en-GB" sz="1800" dirty="0">
              <a:effectLst/>
              <a:latin typeface="Poppins" panose="00000500000000000000" pitchFamily="2" charset="0"/>
              <a:ea typeface="Calibri" panose="020F0502020204030204" pitchFamily="34" charset="0"/>
            </a:endParaRPr>
          </a:p>
          <a:p>
            <a:r>
              <a:rPr lang="en-GB" sz="1800" dirty="0">
                <a:effectLst/>
                <a:latin typeface="Poppins" panose="00000500000000000000" pitchFamily="2" charset="0"/>
                <a:ea typeface="Calibri" panose="020F0502020204030204" pitchFamily="34" charset="0"/>
              </a:rPr>
              <a:t>What helped (2): alternative explanations that model the required analysis e.g. in videos, tutorials, summary chapters</a:t>
            </a:r>
          </a:p>
          <a:p>
            <a:endParaRPr lang="en-GB" sz="1800" dirty="0">
              <a:ea typeface="Calibri" panose="020F0502020204030204" pitchFamily="34" charset="0"/>
            </a:endParaRPr>
          </a:p>
          <a:p>
            <a:r>
              <a:rPr lang="en-GB" sz="1800" dirty="0">
                <a:effectLst/>
                <a:latin typeface="Poppins" panose="00000500000000000000" pitchFamily="2" charset="0"/>
                <a:ea typeface="Calibri" panose="020F0502020204030204" pitchFamily="34" charset="0"/>
              </a:rPr>
              <a:t>What we did (2): diversified assignments (spoken reports, forum posts); diversified tutorials, provided a ‘module map’</a:t>
            </a:r>
          </a:p>
          <a:p>
            <a:endParaRPr lang="en-GB" sz="1800" dirty="0">
              <a:effectLst/>
              <a:latin typeface="Poppins" panose="00000500000000000000" pitchFamily="2" charset="0"/>
              <a:ea typeface="Calibri" panose="020F0502020204030204" pitchFamily="34" charset="0"/>
            </a:endParaRPr>
          </a:p>
          <a:p>
            <a:endParaRPr lang="en-GB" sz="1800" dirty="0">
              <a:effectLst/>
              <a:latin typeface="Poppins" panose="00000500000000000000" pitchFamily="2" charset="0"/>
              <a:ea typeface="Calibri" panose="020F0502020204030204" pitchFamily="34" charset="0"/>
            </a:endParaRPr>
          </a:p>
        </p:txBody>
      </p:sp>
      <p:sp>
        <p:nvSpPr>
          <p:cNvPr id="7" name="Text Placeholder 3">
            <a:extLst>
              <a:ext uri="{FF2B5EF4-FFF2-40B4-BE49-F238E27FC236}">
                <a16:creationId xmlns:a16="http://schemas.microsoft.com/office/drawing/2014/main" id="{6624743A-E2B7-D286-CF43-63E9DC5C1C6B}"/>
              </a:ext>
            </a:extLst>
          </p:cNvPr>
          <p:cNvSpPr txBox="1">
            <a:spLocks/>
          </p:cNvSpPr>
          <p:nvPr/>
        </p:nvSpPr>
        <p:spPr>
          <a:xfrm>
            <a:off x="413917" y="404666"/>
            <a:ext cx="10766703" cy="497161"/>
          </a:xfrm>
          <a:prstGeom prst="rect">
            <a:avLst/>
          </a:prstGeom>
        </p:spPr>
        <p:txBody>
          <a:bodyPr>
            <a:noAutofit/>
          </a:bodyPr>
          <a:lstStyle>
            <a:lvl1pPr marL="0" indent="0" algn="l" defTabSz="914377" rtl="0" eaLnBrk="1" latinLnBrk="0" hangingPunct="1">
              <a:lnSpc>
                <a:spcPct val="110000"/>
              </a:lnSpc>
              <a:spcBef>
                <a:spcPts val="1000"/>
              </a:spcBef>
              <a:buFont typeface="Arial" panose="020B0604020202020204" pitchFamily="34" charset="0"/>
              <a:buNone/>
              <a:defRPr sz="3000" b="1" i="0" kern="1200">
                <a:ln>
                  <a:noFill/>
                </a:ln>
                <a:solidFill>
                  <a:srgbClr val="060645"/>
                </a:solidFill>
                <a:latin typeface="Poppins SemiBold" pitchFamily="2" charset="77"/>
                <a:ea typeface="+mn-ea"/>
                <a:cs typeface="Poppins SemiBold" pitchFamily="2" charset="77"/>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Selected findings: ongoing challenge and support  </a:t>
            </a:r>
          </a:p>
        </p:txBody>
      </p:sp>
      <p:sp>
        <p:nvSpPr>
          <p:cNvPr id="3" name="TextBox 2">
            <a:extLst>
              <a:ext uri="{FF2B5EF4-FFF2-40B4-BE49-F238E27FC236}">
                <a16:creationId xmlns:a16="http://schemas.microsoft.com/office/drawing/2014/main" id="{1417BE55-0474-9929-1A5D-B5B085DDA7E8}"/>
              </a:ext>
            </a:extLst>
          </p:cNvPr>
          <p:cNvSpPr txBox="1"/>
          <p:nvPr/>
        </p:nvSpPr>
        <p:spPr>
          <a:xfrm>
            <a:off x="1001653" y="4589303"/>
            <a:ext cx="9299938" cy="369332"/>
          </a:xfrm>
          <a:prstGeom prst="rect">
            <a:avLst/>
          </a:prstGeom>
          <a:noFill/>
        </p:spPr>
        <p:txBody>
          <a:bodyPr wrap="square">
            <a:spAutoFit/>
          </a:bodyPr>
          <a:lstStyle/>
          <a:p>
            <a:pPr marL="285750" indent="-285750">
              <a:buFont typeface="Wingdings" panose="05000000000000000000" pitchFamily="2" charset="2"/>
              <a:buChar char="Ø"/>
            </a:pPr>
            <a:r>
              <a:rPr lang="en-GB" sz="1800" dirty="0">
                <a:effectLst/>
                <a:latin typeface="+mn-lt"/>
                <a:ea typeface="Calibri" panose="020F0502020204030204" pitchFamily="34" charset="0"/>
              </a:rPr>
              <a:t> Inspired by the Universal Design for Learning framework (CAST, 2018) </a:t>
            </a:r>
            <a:endParaRPr lang="en-GB" sz="1800" dirty="0">
              <a:effectLst/>
              <a:latin typeface="Poppins" panose="00000500000000000000" pitchFamily="2" charset="0"/>
              <a:ea typeface="Calibri" panose="020F0502020204030204" pitchFamily="34" charset="0"/>
            </a:endParaRPr>
          </a:p>
        </p:txBody>
      </p:sp>
    </p:spTree>
    <p:extLst>
      <p:ext uri="{BB962C8B-B14F-4D97-AF65-F5344CB8AC3E}">
        <p14:creationId xmlns:p14="http://schemas.microsoft.com/office/powerpoint/2010/main" val="2436443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32F2CD3-9271-3D2B-929A-6784E0C20D59}"/>
              </a:ext>
            </a:extLst>
          </p:cNvPr>
          <p:cNvSpPr>
            <a:spLocks noGrp="1"/>
          </p:cNvSpPr>
          <p:nvPr>
            <p:ph type="body" sz="quarter" idx="24"/>
          </p:nvPr>
        </p:nvSpPr>
        <p:spPr>
          <a:xfrm>
            <a:off x="413917" y="404666"/>
            <a:ext cx="3363425" cy="497161"/>
          </a:xfrm>
        </p:spPr>
        <p:txBody>
          <a:bodyPr/>
          <a:lstStyle/>
          <a:p>
            <a:r>
              <a:rPr lang="en-GB" dirty="0"/>
              <a:t>Universal Design for Learning </a:t>
            </a:r>
          </a:p>
        </p:txBody>
      </p:sp>
      <p:pic>
        <p:nvPicPr>
          <p:cNvPr id="7" name="Content Placeholder 4">
            <a:extLst>
              <a:ext uri="{FF2B5EF4-FFF2-40B4-BE49-F238E27FC236}">
                <a16:creationId xmlns:a16="http://schemas.microsoft.com/office/drawing/2014/main" id="{9F9B5A6D-B378-1D62-40AD-DEF74AE64450}"/>
              </a:ext>
            </a:extLst>
          </p:cNvPr>
          <p:cNvPicPr>
            <a:picLocks noChangeAspect="1"/>
          </p:cNvPicPr>
          <p:nvPr/>
        </p:nvPicPr>
        <p:blipFill rotWithShape="1">
          <a:blip r:embed="rId3"/>
          <a:srcRect t="7805"/>
          <a:stretch/>
        </p:blipFill>
        <p:spPr>
          <a:xfrm>
            <a:off x="2480431" y="38365"/>
            <a:ext cx="9202290" cy="6781270"/>
          </a:xfrm>
          <a:prstGeom prst="rect">
            <a:avLst/>
          </a:prstGeom>
        </p:spPr>
      </p:pic>
      <p:sp>
        <p:nvSpPr>
          <p:cNvPr id="2" name="Oval 1">
            <a:extLst>
              <a:ext uri="{FF2B5EF4-FFF2-40B4-BE49-F238E27FC236}">
                <a16:creationId xmlns:a16="http://schemas.microsoft.com/office/drawing/2014/main" id="{C5AB4308-46FF-1244-7308-6BCEA6E1DC1F}"/>
              </a:ext>
            </a:extLst>
          </p:cNvPr>
          <p:cNvSpPr/>
          <p:nvPr/>
        </p:nvSpPr>
        <p:spPr>
          <a:xfrm>
            <a:off x="5773205" y="4961106"/>
            <a:ext cx="2616741" cy="37937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2130320B-D341-E730-5971-9849EB1DE1BC}"/>
              </a:ext>
            </a:extLst>
          </p:cNvPr>
          <p:cNvSpPr/>
          <p:nvPr/>
        </p:nvSpPr>
        <p:spPr>
          <a:xfrm>
            <a:off x="8717443" y="2953965"/>
            <a:ext cx="2616741" cy="37937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7FB185FB-8711-1E95-8279-0C076AF98FDD}"/>
              </a:ext>
            </a:extLst>
          </p:cNvPr>
          <p:cNvSpPr/>
          <p:nvPr/>
        </p:nvSpPr>
        <p:spPr>
          <a:xfrm>
            <a:off x="5773205" y="3929973"/>
            <a:ext cx="2616741" cy="25778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27002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02372888-3C8D-CB2D-DDAD-9EF2E961A832}"/>
              </a:ext>
            </a:extLst>
          </p:cNvPr>
          <p:cNvSpPr>
            <a:spLocks noGrp="1"/>
          </p:cNvSpPr>
          <p:nvPr>
            <p:ph type="body" sz="quarter" idx="24"/>
          </p:nvPr>
        </p:nvSpPr>
        <p:spPr>
          <a:xfrm>
            <a:off x="413917" y="404666"/>
            <a:ext cx="10766703" cy="497161"/>
          </a:xfrm>
        </p:spPr>
        <p:txBody>
          <a:bodyPr/>
          <a:lstStyle/>
          <a:p>
            <a:r>
              <a:rPr lang="en-GB" sz="2800" dirty="0"/>
              <a:t>Selected findings: support from p</a:t>
            </a:r>
            <a:r>
              <a:rPr lang="en-GB" dirty="0"/>
              <a:t>ersonalised feedback </a:t>
            </a:r>
          </a:p>
        </p:txBody>
      </p:sp>
      <p:sp>
        <p:nvSpPr>
          <p:cNvPr id="4" name="Text Placeholder 5">
            <a:extLst>
              <a:ext uri="{FF2B5EF4-FFF2-40B4-BE49-F238E27FC236}">
                <a16:creationId xmlns:a16="http://schemas.microsoft.com/office/drawing/2014/main" id="{A4354590-EBBF-555A-5A10-9B4BCFFF585D}"/>
              </a:ext>
            </a:extLst>
          </p:cNvPr>
          <p:cNvSpPr txBox="1">
            <a:spLocks/>
          </p:cNvSpPr>
          <p:nvPr/>
        </p:nvSpPr>
        <p:spPr>
          <a:xfrm>
            <a:off x="413917" y="1347163"/>
            <a:ext cx="10678626" cy="4324432"/>
          </a:xfrm>
          <a:prstGeom prst="rect">
            <a:avLst/>
          </a:prstGeom>
        </p:spPr>
        <p:txBody>
          <a:bodyPr>
            <a:noAutofit/>
          </a:bodyPr>
          <a:lstStyle>
            <a:lvl1pPr marL="285744" indent="-285744" algn="l" defTabSz="914377" rtl="0" eaLnBrk="1" latinLnBrk="0" hangingPunct="1">
              <a:lnSpc>
                <a:spcPct val="110000"/>
              </a:lnSpc>
              <a:spcBef>
                <a:spcPts val="0"/>
              </a:spcBef>
              <a:spcAft>
                <a:spcPts val="600"/>
              </a:spcAft>
              <a:buFontTx/>
              <a:buBlip>
                <a:blip r:embed="rId3"/>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GB" sz="1800" dirty="0">
                <a:latin typeface="+mn-lt"/>
                <a:ea typeface="Calibri" panose="020F0502020204030204" pitchFamily="34" charset="0"/>
                <a:cs typeface="Times New Roman" panose="02020603050405020304" pitchFamily="18" charset="0"/>
              </a:rPr>
              <a:t>Improvers highlighted importance of </a:t>
            </a:r>
            <a:r>
              <a:rPr lang="en-GB" sz="1800" b="1" dirty="0">
                <a:latin typeface="+mn-lt"/>
                <a:ea typeface="Calibri" panose="020F0502020204030204" pitchFamily="34" charset="0"/>
                <a:cs typeface="Times New Roman" panose="02020603050405020304" pitchFamily="18" charset="0"/>
              </a:rPr>
              <a:t>personalised feedback from tutors, </a:t>
            </a:r>
            <a:r>
              <a:rPr lang="en-GB" sz="1800" dirty="0">
                <a:latin typeface="+mn-lt"/>
                <a:ea typeface="Calibri" panose="020F0502020204030204" pitchFamily="34" charset="0"/>
                <a:cs typeface="Times New Roman" panose="02020603050405020304" pitchFamily="18" charset="0"/>
              </a:rPr>
              <a:t>i.e. two-way ongoing communication of meaning </a:t>
            </a:r>
          </a:p>
          <a:p>
            <a:pPr marL="0" indent="0">
              <a:lnSpc>
                <a:spcPct val="107000"/>
              </a:lnSpc>
              <a:spcAft>
                <a:spcPts val="800"/>
              </a:spcAft>
              <a:buNone/>
            </a:pPr>
            <a:endParaRPr lang="en-GB" sz="1800" dirty="0">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800" dirty="0">
              <a:latin typeface="+mn-lt"/>
              <a:ea typeface="Calibri" panose="020F0502020204030204" pitchFamily="34" charset="0"/>
              <a:cs typeface="Times New Roman" panose="02020603050405020304" pitchFamily="18" charset="0"/>
            </a:endParaRPr>
          </a:p>
          <a:p>
            <a:pPr marL="0" indent="0">
              <a:buFontTx/>
              <a:buNone/>
            </a:pPr>
            <a:endParaRPr lang="en-GB" dirty="0"/>
          </a:p>
        </p:txBody>
      </p:sp>
      <p:sp>
        <p:nvSpPr>
          <p:cNvPr id="5" name="Text Placeholder 5">
            <a:extLst>
              <a:ext uri="{FF2B5EF4-FFF2-40B4-BE49-F238E27FC236}">
                <a16:creationId xmlns:a16="http://schemas.microsoft.com/office/drawing/2014/main" id="{489804EB-C543-2ACB-E5F6-7C1A2DAEE8F8}"/>
              </a:ext>
            </a:extLst>
          </p:cNvPr>
          <p:cNvSpPr txBox="1">
            <a:spLocks/>
          </p:cNvSpPr>
          <p:nvPr/>
        </p:nvSpPr>
        <p:spPr>
          <a:xfrm>
            <a:off x="614584" y="2006864"/>
            <a:ext cx="10967815" cy="3372532"/>
          </a:xfrm>
          <a:prstGeom prst="rect">
            <a:avLst/>
          </a:prstGeom>
        </p:spPr>
        <p:txBody>
          <a:bodyPr>
            <a:noAutofit/>
          </a:bodyPr>
          <a:lstStyle>
            <a:lvl1pPr marL="285744" indent="-285744" algn="l" defTabSz="914377" rtl="0" eaLnBrk="1" latinLnBrk="0" hangingPunct="1">
              <a:lnSpc>
                <a:spcPct val="110000"/>
              </a:lnSpc>
              <a:spcBef>
                <a:spcPts val="0"/>
              </a:spcBef>
              <a:spcAft>
                <a:spcPts val="600"/>
              </a:spcAft>
              <a:buFontTx/>
              <a:buBlip>
                <a:blip r:embed="rId3"/>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FontTx/>
              <a:buNone/>
            </a:pPr>
            <a:endParaRPr lang="en-GB" sz="2000" dirty="0">
              <a:latin typeface="Calibri" panose="020F0502020204030204" pitchFamily="34" charset="0"/>
            </a:endParaRPr>
          </a:p>
          <a:p>
            <a:pPr marL="0" indent="0">
              <a:lnSpc>
                <a:spcPct val="107000"/>
              </a:lnSpc>
              <a:spcAft>
                <a:spcPts val="800"/>
              </a:spcAft>
              <a:buFontTx/>
              <a:buNone/>
            </a:pPr>
            <a:r>
              <a:rPr lang="en-GB" sz="2000" dirty="0">
                <a:latin typeface="Calibri" panose="020F0502020204030204" pitchFamily="34" charset="0"/>
              </a:rPr>
              <a:t>“he highlighted the areas that I’d written well and that helped me to see which parts of my thinking were useful in the context of the module and which parts maybe weren’t by highlighting the positive ones. I think the thing with that is that if you query something that I write and maybe an idea that I have or have a different angle then there are many options for a better way of looking at it whereas if you highlight a positive, this is a good way of looking at it, that actually gives me something concrete that’s informative about a good thought process!” (Hannah) </a:t>
            </a:r>
          </a:p>
          <a:p>
            <a:pPr marL="0" indent="0">
              <a:lnSpc>
                <a:spcPct val="107000"/>
              </a:lnSpc>
              <a:spcAft>
                <a:spcPts val="800"/>
              </a:spcAft>
              <a:buFontTx/>
              <a:buNone/>
            </a:pPr>
            <a:endParaRPr lang="en-GB" sz="1800" dirty="0">
              <a:latin typeface="Calibri" panose="020F0502020204030204" pitchFamily="34" charset="0"/>
            </a:endParaRPr>
          </a:p>
          <a:p>
            <a:pPr marL="0" indent="0">
              <a:lnSpc>
                <a:spcPct val="107000"/>
              </a:lnSpc>
              <a:spcAft>
                <a:spcPts val="800"/>
              </a:spcAft>
              <a:buFontTx/>
              <a:buNone/>
            </a:pPr>
            <a:endParaRPr lang="en-GB" sz="1800" dirty="0">
              <a:latin typeface="Calibri" panose="020F0502020204030204" pitchFamily="34" charset="0"/>
            </a:endParaRPr>
          </a:p>
          <a:p>
            <a:endParaRPr lang="en-GB" sz="1800" dirty="0">
              <a:latin typeface="Calibri" panose="020F0502020204030204" pitchFamily="34" charset="0"/>
            </a:endParaRPr>
          </a:p>
          <a:p>
            <a:pPr>
              <a:lnSpc>
                <a:spcPct val="107000"/>
              </a:lnSpc>
              <a:spcAft>
                <a:spcPts val="800"/>
              </a:spcAft>
            </a:pPr>
            <a:endParaRPr lang="en-GB" sz="1800" dirty="0">
              <a:latin typeface="+mn-lt"/>
              <a:ea typeface="Calibri" panose="020F0502020204030204" pitchFamily="34" charset="0"/>
              <a:cs typeface="Times New Roman" panose="02020603050405020304" pitchFamily="18" charset="0"/>
            </a:endParaRPr>
          </a:p>
          <a:p>
            <a:pPr marL="0" indent="0">
              <a:buFontTx/>
              <a:buNone/>
            </a:pPr>
            <a:endParaRPr lang="en-GB" dirty="0"/>
          </a:p>
        </p:txBody>
      </p:sp>
    </p:spTree>
    <p:extLst>
      <p:ext uri="{BB962C8B-B14F-4D97-AF65-F5344CB8AC3E}">
        <p14:creationId xmlns:p14="http://schemas.microsoft.com/office/powerpoint/2010/main" val="29969773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1021 ACCP Reports_v2" id="{A3C1D62D-6558-4FB0-A750-029AF0284D57}" vid="{D6FDB11D-97D0-42BD-89A1-B7A823E0182E}"/>
    </a:ext>
  </a:extLst>
</a:theme>
</file>

<file path=ppt/theme/theme2.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45991D4C-FE3A-DD49-9F9D-812C6DA697D5}"/>
    </a:ext>
  </a:extLst>
</a:theme>
</file>

<file path=ppt/theme/theme3.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F7B079B8-8FBA-9E46-A97C-4ADCB3A31155}"/>
    </a:ext>
  </a:extLst>
</a:theme>
</file>

<file path=ppt/theme/theme4.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60A6B559-7EF3-1146-8945-35F68351DF66}"/>
    </a:ext>
  </a:extLst>
</a:theme>
</file>

<file path=ppt/theme/theme5.xml><?xml version="1.0" encoding="utf-8"?>
<a:theme xmlns:a="http://schemas.openxmlformats.org/drawingml/2006/main" name="CONTENT">
  <a:themeElements>
    <a:clrScheme name="OU Colours">
      <a:dk1>
        <a:sysClr val="windowText" lastClr="000000"/>
      </a:dk1>
      <a:lt1>
        <a:sysClr val="window" lastClr="FFFFFF"/>
      </a:lt1>
      <a:dk2>
        <a:srgbClr val="44546A"/>
      </a:dk2>
      <a:lt2>
        <a:srgbClr val="E7E6E6"/>
      </a:lt2>
      <a:accent1>
        <a:srgbClr val="1E4B9B"/>
      </a:accent1>
      <a:accent2>
        <a:srgbClr val="E5007D"/>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12682</TotalTime>
  <Words>2357</Words>
  <Application>Microsoft Office PowerPoint</Application>
  <PresentationFormat>Widescreen</PresentationFormat>
  <Paragraphs>189</Paragraphs>
  <Slides>20</Slides>
  <Notes>12</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20</vt:i4>
      </vt:variant>
    </vt:vector>
  </HeadingPairs>
  <TitlesOfParts>
    <vt:vector size="34" baseType="lpstr">
      <vt:lpstr>Arial</vt:lpstr>
      <vt:lpstr>Calibri</vt:lpstr>
      <vt:lpstr>Georgia</vt:lpstr>
      <vt:lpstr>Poppins</vt:lpstr>
      <vt:lpstr>Poppins SemiBold</vt:lpstr>
      <vt:lpstr>Proxima Nova Bold</vt:lpstr>
      <vt:lpstr>Symbol</vt:lpstr>
      <vt:lpstr>Times New Roman</vt:lpstr>
      <vt:lpstr>Wingdings</vt:lpstr>
      <vt:lpstr>Covers</vt:lpstr>
      <vt:lpstr>Chapter Headings / Dividers</vt:lpstr>
      <vt:lpstr>Slide Options</vt:lpstr>
      <vt:lpstr>Contents Slides</vt:lpstr>
      <vt:lpstr>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Open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VK</dc:creator>
  <cp:lastModifiedBy>Diane.Ford</cp:lastModifiedBy>
  <cp:revision>84</cp:revision>
  <dcterms:created xsi:type="dcterms:W3CDTF">2023-09-08T10:37:58Z</dcterms:created>
  <dcterms:modified xsi:type="dcterms:W3CDTF">2024-04-05T10:26:39Z</dcterms:modified>
</cp:coreProperties>
</file>