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4"/>
    <p:sldMasterId id="2147483771" r:id="rId5"/>
    <p:sldMasterId id="2147483863" r:id="rId6"/>
    <p:sldMasterId id="2147483817" r:id="rId7"/>
    <p:sldMasterId id="2147483927" r:id="rId8"/>
  </p:sldMasterIdLst>
  <p:notesMasterIdLst>
    <p:notesMasterId r:id="rId14"/>
  </p:notesMasterIdLst>
  <p:handoutMasterIdLst>
    <p:handoutMasterId r:id="rId15"/>
  </p:handoutMasterIdLst>
  <p:sldIdLst>
    <p:sldId id="256" r:id="rId9"/>
    <p:sldId id="305" r:id="rId10"/>
    <p:sldId id="306" r:id="rId11"/>
    <p:sldId id="302" r:id="rId12"/>
    <p:sldId id="30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792C21D-9C31-DAEC-E611-E76D7525B8BA}" name="Hannah.King" initials="H" userId="S::hlk63@open.ac.uk::a66496f2-2df4-4361-8801-89f9e25bfcc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645"/>
    <a:srgbClr val="FFD7FD"/>
    <a:srgbClr val="FF8A76"/>
    <a:srgbClr val="FFB4FF"/>
    <a:srgbClr val="D6FFF2"/>
    <a:srgbClr val="CAD2FF"/>
    <a:srgbClr val="FEE3E9"/>
    <a:srgbClr val="4F9AE9"/>
    <a:srgbClr val="8AFFD7"/>
    <a:srgbClr val="BA8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719"/>
  </p:normalViewPr>
  <p:slideViewPr>
    <p:cSldViewPr snapToGrid="0">
      <p:cViewPr varScale="1">
        <p:scale>
          <a:sx n="81" d="100"/>
          <a:sy n="81" d="100"/>
        </p:scale>
        <p:origin x="533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D50AFA1-2D98-83E6-6B45-1BA4EFFA09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>
              <a:latin typeface="Poppins" panose="00000500000000000000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292458-5F54-BBF5-A700-E864B64DF8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E0FF1-B4C8-4A7A-A50B-9837D279A5B3}" type="datetimeFigureOut">
              <a:rPr lang="en-GB" smtClean="0">
                <a:latin typeface="Poppins" panose="00000500000000000000" pitchFamily="2" charset="0"/>
              </a:rPr>
              <a:t>08/04/2024</a:t>
            </a:fld>
            <a:endParaRPr lang="en-GB">
              <a:latin typeface="Poppins" panose="00000500000000000000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685C0A-89EE-3D17-E818-2781A8FCA1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>
              <a:latin typeface="Poppins" panose="000005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9F12D-2392-5BCA-470C-1326218C7E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D0D4E1-3C06-412A-A8F6-CECF698F9984}" type="slidenum">
              <a:rPr lang="en-GB" smtClean="0">
                <a:latin typeface="Poppins" panose="00000500000000000000" pitchFamily="2" charset="0"/>
              </a:rPr>
              <a:t>‹#›</a:t>
            </a:fld>
            <a:endParaRPr lang="en-GB">
              <a:latin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81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Poppins" panose="00000500000000000000" pitchFamily="2" charset="0"/>
              </a:defRPr>
            </a:lvl1pPr>
          </a:lstStyle>
          <a:p>
            <a:fld id="{816C2FE4-2A89-2C48-B077-AF8EE4693F31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Poppins" panose="00000500000000000000" pitchFamily="2" charset="0"/>
              </a:defRPr>
            </a:lvl1pPr>
          </a:lstStyle>
          <a:p>
            <a:fld id="{8CCD80B4-3417-B74B-BDCD-C7836226A2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20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87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8" y="0"/>
            <a:ext cx="6098726" cy="3810000"/>
          </a:xfrm>
          <a:custGeom>
            <a:avLst/>
            <a:gdLst>
              <a:gd name="connsiteX0" fmla="*/ 1626032 w 7810500"/>
              <a:gd name="connsiteY0" fmla="*/ 0 h 3810000"/>
              <a:gd name="connsiteX1" fmla="*/ 6184468 w 7810500"/>
              <a:gd name="connsiteY1" fmla="*/ 0 h 3810000"/>
              <a:gd name="connsiteX2" fmla="*/ 7810500 w 7810500"/>
              <a:gd name="connsiteY2" fmla="*/ 1626032 h 3810000"/>
              <a:gd name="connsiteX3" fmla="*/ 7810500 w 7810500"/>
              <a:gd name="connsiteY3" fmla="*/ 3625329 h 3810000"/>
              <a:gd name="connsiteX4" fmla="*/ 7625829 w 7810500"/>
              <a:gd name="connsiteY4" fmla="*/ 3810000 h 3810000"/>
              <a:gd name="connsiteX5" fmla="*/ 184671 w 7810500"/>
              <a:gd name="connsiteY5" fmla="*/ 3810000 h 3810000"/>
              <a:gd name="connsiteX6" fmla="*/ 0 w 7810500"/>
              <a:gd name="connsiteY6" fmla="*/ 3625329 h 3810000"/>
              <a:gd name="connsiteX7" fmla="*/ 0 w 7810500"/>
              <a:gd name="connsiteY7" fmla="*/ 1626032 h 3810000"/>
              <a:gd name="connsiteX8" fmla="*/ 1626032 w 7810500"/>
              <a:gd name="connsiteY8" fmla="*/ 0 h 3810000"/>
              <a:gd name="connsiteX0" fmla="*/ 1626032 w 7810500"/>
              <a:gd name="connsiteY0" fmla="*/ 0 h 3810000"/>
              <a:gd name="connsiteX1" fmla="*/ 6184468 w 7810500"/>
              <a:gd name="connsiteY1" fmla="*/ 0 h 3810000"/>
              <a:gd name="connsiteX2" fmla="*/ 7810500 w 7810500"/>
              <a:gd name="connsiteY2" fmla="*/ 3625329 h 3810000"/>
              <a:gd name="connsiteX3" fmla="*/ 7625829 w 7810500"/>
              <a:gd name="connsiteY3" fmla="*/ 3810000 h 3810000"/>
              <a:gd name="connsiteX4" fmla="*/ 184671 w 7810500"/>
              <a:gd name="connsiteY4" fmla="*/ 3810000 h 3810000"/>
              <a:gd name="connsiteX5" fmla="*/ 0 w 7810500"/>
              <a:gd name="connsiteY5" fmla="*/ 3625329 h 3810000"/>
              <a:gd name="connsiteX6" fmla="*/ 0 w 7810500"/>
              <a:gd name="connsiteY6" fmla="*/ 1626032 h 3810000"/>
              <a:gd name="connsiteX7" fmla="*/ 1626032 w 7810500"/>
              <a:gd name="connsiteY7" fmla="*/ 0 h 3810000"/>
              <a:gd name="connsiteX0" fmla="*/ 1626032 w 7963808"/>
              <a:gd name="connsiteY0" fmla="*/ 0 h 3810000"/>
              <a:gd name="connsiteX1" fmla="*/ 6184468 w 7963808"/>
              <a:gd name="connsiteY1" fmla="*/ 0 h 3810000"/>
              <a:gd name="connsiteX2" fmla="*/ 7625829 w 7963808"/>
              <a:gd name="connsiteY2" fmla="*/ 3810000 h 3810000"/>
              <a:gd name="connsiteX3" fmla="*/ 184671 w 7963808"/>
              <a:gd name="connsiteY3" fmla="*/ 3810000 h 3810000"/>
              <a:gd name="connsiteX4" fmla="*/ 0 w 7963808"/>
              <a:gd name="connsiteY4" fmla="*/ 3625329 h 3810000"/>
              <a:gd name="connsiteX5" fmla="*/ 0 w 7963808"/>
              <a:gd name="connsiteY5" fmla="*/ 1626032 h 3810000"/>
              <a:gd name="connsiteX6" fmla="*/ 1626032 w 7963808"/>
              <a:gd name="connsiteY6" fmla="*/ 0 h 3810000"/>
              <a:gd name="connsiteX0" fmla="*/ 1626032 w 6876799"/>
              <a:gd name="connsiteY0" fmla="*/ 0 h 3810000"/>
              <a:gd name="connsiteX1" fmla="*/ 6184468 w 6876799"/>
              <a:gd name="connsiteY1" fmla="*/ 0 h 3810000"/>
              <a:gd name="connsiteX2" fmla="*/ 6063729 w 6876799"/>
              <a:gd name="connsiteY2" fmla="*/ 3797300 h 3810000"/>
              <a:gd name="connsiteX3" fmla="*/ 184671 w 6876799"/>
              <a:gd name="connsiteY3" fmla="*/ 3810000 h 3810000"/>
              <a:gd name="connsiteX4" fmla="*/ 0 w 6876799"/>
              <a:gd name="connsiteY4" fmla="*/ 3625329 h 3810000"/>
              <a:gd name="connsiteX5" fmla="*/ 0 w 6876799"/>
              <a:gd name="connsiteY5" fmla="*/ 1626032 h 3810000"/>
              <a:gd name="connsiteX6" fmla="*/ 1626032 w 6876799"/>
              <a:gd name="connsiteY6" fmla="*/ 0 h 3810000"/>
              <a:gd name="connsiteX0" fmla="*/ 1626032 w 6601473"/>
              <a:gd name="connsiteY0" fmla="*/ 0 h 3810000"/>
              <a:gd name="connsiteX1" fmla="*/ 6184468 w 6601473"/>
              <a:gd name="connsiteY1" fmla="*/ 0 h 3810000"/>
              <a:gd name="connsiteX2" fmla="*/ 6063729 w 6601473"/>
              <a:gd name="connsiteY2" fmla="*/ 3797300 h 3810000"/>
              <a:gd name="connsiteX3" fmla="*/ 184671 w 6601473"/>
              <a:gd name="connsiteY3" fmla="*/ 3810000 h 3810000"/>
              <a:gd name="connsiteX4" fmla="*/ 0 w 6601473"/>
              <a:gd name="connsiteY4" fmla="*/ 3625329 h 3810000"/>
              <a:gd name="connsiteX5" fmla="*/ 0 w 6601473"/>
              <a:gd name="connsiteY5" fmla="*/ 1626032 h 3810000"/>
              <a:gd name="connsiteX6" fmla="*/ 1626032 w 6601473"/>
              <a:gd name="connsiteY6" fmla="*/ 0 h 3810000"/>
              <a:gd name="connsiteX0" fmla="*/ 1626032 w 6605873"/>
              <a:gd name="connsiteY0" fmla="*/ 0 h 3810000"/>
              <a:gd name="connsiteX1" fmla="*/ 6184468 w 6605873"/>
              <a:gd name="connsiteY1" fmla="*/ 0 h 3810000"/>
              <a:gd name="connsiteX2" fmla="*/ 6082779 w 6605873"/>
              <a:gd name="connsiteY2" fmla="*/ 3802063 h 3810000"/>
              <a:gd name="connsiteX3" fmla="*/ 184671 w 6605873"/>
              <a:gd name="connsiteY3" fmla="*/ 3810000 h 3810000"/>
              <a:gd name="connsiteX4" fmla="*/ 0 w 6605873"/>
              <a:gd name="connsiteY4" fmla="*/ 3625329 h 3810000"/>
              <a:gd name="connsiteX5" fmla="*/ 0 w 6605873"/>
              <a:gd name="connsiteY5" fmla="*/ 1626032 h 3810000"/>
              <a:gd name="connsiteX6" fmla="*/ 1626032 w 6605873"/>
              <a:gd name="connsiteY6" fmla="*/ 0 h 3810000"/>
              <a:gd name="connsiteX0" fmla="*/ 1626032 w 6524678"/>
              <a:gd name="connsiteY0" fmla="*/ 6350 h 3816350"/>
              <a:gd name="connsiteX1" fmla="*/ 6076518 w 6524678"/>
              <a:gd name="connsiteY1" fmla="*/ 0 h 3816350"/>
              <a:gd name="connsiteX2" fmla="*/ 6082779 w 6524678"/>
              <a:gd name="connsiteY2" fmla="*/ 3808413 h 3816350"/>
              <a:gd name="connsiteX3" fmla="*/ 184671 w 6524678"/>
              <a:gd name="connsiteY3" fmla="*/ 3816350 h 3816350"/>
              <a:gd name="connsiteX4" fmla="*/ 0 w 6524678"/>
              <a:gd name="connsiteY4" fmla="*/ 3631679 h 3816350"/>
              <a:gd name="connsiteX5" fmla="*/ 0 w 6524678"/>
              <a:gd name="connsiteY5" fmla="*/ 1632382 h 3816350"/>
              <a:gd name="connsiteX6" fmla="*/ 1626032 w 6524678"/>
              <a:gd name="connsiteY6" fmla="*/ 6350 h 3816350"/>
              <a:gd name="connsiteX0" fmla="*/ 1626032 w 6087407"/>
              <a:gd name="connsiteY0" fmla="*/ 6350 h 3816350"/>
              <a:gd name="connsiteX1" fmla="*/ 6076518 w 6087407"/>
              <a:gd name="connsiteY1" fmla="*/ 0 h 3816350"/>
              <a:gd name="connsiteX2" fmla="*/ 6082779 w 6087407"/>
              <a:gd name="connsiteY2" fmla="*/ 3808413 h 3816350"/>
              <a:gd name="connsiteX3" fmla="*/ 184671 w 6087407"/>
              <a:gd name="connsiteY3" fmla="*/ 3816350 h 3816350"/>
              <a:gd name="connsiteX4" fmla="*/ 0 w 6087407"/>
              <a:gd name="connsiteY4" fmla="*/ 3631679 h 3816350"/>
              <a:gd name="connsiteX5" fmla="*/ 0 w 6087407"/>
              <a:gd name="connsiteY5" fmla="*/ 1632382 h 3816350"/>
              <a:gd name="connsiteX6" fmla="*/ 1626032 w 6087407"/>
              <a:gd name="connsiteY6" fmla="*/ 6350 h 3816350"/>
              <a:gd name="connsiteX0" fmla="*/ 1626032 w 6100891"/>
              <a:gd name="connsiteY0" fmla="*/ 0 h 3810000"/>
              <a:gd name="connsiteX1" fmla="*/ 6097949 w 6100891"/>
              <a:gd name="connsiteY1" fmla="*/ 794 h 3810000"/>
              <a:gd name="connsiteX2" fmla="*/ 6082779 w 6100891"/>
              <a:gd name="connsiteY2" fmla="*/ 3802063 h 3810000"/>
              <a:gd name="connsiteX3" fmla="*/ 184671 w 6100891"/>
              <a:gd name="connsiteY3" fmla="*/ 3810000 h 3810000"/>
              <a:gd name="connsiteX4" fmla="*/ 0 w 6100891"/>
              <a:gd name="connsiteY4" fmla="*/ 3625329 h 3810000"/>
              <a:gd name="connsiteX5" fmla="*/ 0 w 6100891"/>
              <a:gd name="connsiteY5" fmla="*/ 1626032 h 3810000"/>
              <a:gd name="connsiteX6" fmla="*/ 1626032 w 6100891"/>
              <a:gd name="connsiteY6" fmla="*/ 0 h 3810000"/>
              <a:gd name="connsiteX0" fmla="*/ 1626032 w 6098322"/>
              <a:gd name="connsiteY0" fmla="*/ 0 h 3810000"/>
              <a:gd name="connsiteX1" fmla="*/ 6097949 w 6098322"/>
              <a:gd name="connsiteY1" fmla="*/ 794 h 3810000"/>
              <a:gd name="connsiteX2" fmla="*/ 6082779 w 6098322"/>
              <a:gd name="connsiteY2" fmla="*/ 3802063 h 3810000"/>
              <a:gd name="connsiteX3" fmla="*/ 184671 w 6098322"/>
              <a:gd name="connsiteY3" fmla="*/ 3810000 h 3810000"/>
              <a:gd name="connsiteX4" fmla="*/ 0 w 6098322"/>
              <a:gd name="connsiteY4" fmla="*/ 3625329 h 3810000"/>
              <a:gd name="connsiteX5" fmla="*/ 0 w 6098322"/>
              <a:gd name="connsiteY5" fmla="*/ 1626032 h 3810000"/>
              <a:gd name="connsiteX6" fmla="*/ 1626032 w 6098322"/>
              <a:gd name="connsiteY6" fmla="*/ 0 h 3810000"/>
              <a:gd name="connsiteX0" fmla="*/ 1626032 w 6102062"/>
              <a:gd name="connsiteY0" fmla="*/ 0 h 3810000"/>
              <a:gd name="connsiteX1" fmla="*/ 6097949 w 6102062"/>
              <a:gd name="connsiteY1" fmla="*/ 794 h 3810000"/>
              <a:gd name="connsiteX2" fmla="*/ 6097066 w 6102062"/>
              <a:gd name="connsiteY2" fmla="*/ 3806825 h 3810000"/>
              <a:gd name="connsiteX3" fmla="*/ 184671 w 6102062"/>
              <a:gd name="connsiteY3" fmla="*/ 3810000 h 3810000"/>
              <a:gd name="connsiteX4" fmla="*/ 0 w 6102062"/>
              <a:gd name="connsiteY4" fmla="*/ 3625329 h 3810000"/>
              <a:gd name="connsiteX5" fmla="*/ 0 w 6102062"/>
              <a:gd name="connsiteY5" fmla="*/ 1626032 h 3810000"/>
              <a:gd name="connsiteX6" fmla="*/ 1626032 w 6102062"/>
              <a:gd name="connsiteY6" fmla="*/ 0 h 3810000"/>
              <a:gd name="connsiteX0" fmla="*/ 1626032 w 6098726"/>
              <a:gd name="connsiteY0" fmla="*/ 0 h 3810000"/>
              <a:gd name="connsiteX1" fmla="*/ 6097949 w 6098726"/>
              <a:gd name="connsiteY1" fmla="*/ 794 h 3810000"/>
              <a:gd name="connsiteX2" fmla="*/ 6097066 w 6098726"/>
              <a:gd name="connsiteY2" fmla="*/ 3806825 h 3810000"/>
              <a:gd name="connsiteX3" fmla="*/ 184671 w 6098726"/>
              <a:gd name="connsiteY3" fmla="*/ 3810000 h 3810000"/>
              <a:gd name="connsiteX4" fmla="*/ 0 w 6098726"/>
              <a:gd name="connsiteY4" fmla="*/ 3625329 h 3810000"/>
              <a:gd name="connsiteX5" fmla="*/ 0 w 6098726"/>
              <a:gd name="connsiteY5" fmla="*/ 1626032 h 3810000"/>
              <a:gd name="connsiteX6" fmla="*/ 1626032 w 6098726"/>
              <a:gd name="connsiteY6" fmla="*/ 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8726" h="3810000">
                <a:moveTo>
                  <a:pt x="1626032" y="0"/>
                </a:moveTo>
                <a:lnTo>
                  <a:pt x="6097949" y="794"/>
                </a:lnTo>
                <a:cubicBezTo>
                  <a:pt x="6100171" y="1699419"/>
                  <a:pt x="6096907" y="2640806"/>
                  <a:pt x="6097066" y="3806825"/>
                </a:cubicBezTo>
                <a:lnTo>
                  <a:pt x="184671" y="3810000"/>
                </a:lnTo>
                <a:cubicBezTo>
                  <a:pt x="82680" y="3810000"/>
                  <a:pt x="0" y="3727320"/>
                  <a:pt x="0" y="3625329"/>
                </a:cubicBezTo>
                <a:lnTo>
                  <a:pt x="0" y="1626032"/>
                </a:lnTo>
                <a:cubicBezTo>
                  <a:pt x="0" y="727999"/>
                  <a:pt x="727999" y="0"/>
                  <a:pt x="1626032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28ED38-053B-074D-A6A5-1C9374EA7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810000"/>
            <a:ext cx="6096000" cy="3048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F86F0A-6A1A-3248-8370-3930F8810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557585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01B5291B-A0B5-0A34-5C7E-79E2E3F68A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8" y="2431330"/>
            <a:ext cx="5557584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D5457D4-902F-B0A0-0CA3-AB0C3D54F7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Presenters name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14F31047-4864-D68A-2944-4FD900DC04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04D3CA51-9B82-D8B8-96F1-42FE5F9B17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pic>
        <p:nvPicPr>
          <p:cNvPr id="14" name="Picture 13" descr="The Open University Logo">
            <a:extLst>
              <a:ext uri="{FF2B5EF4-FFF2-40B4-BE49-F238E27FC236}">
                <a16:creationId xmlns:a16="http://schemas.microsoft.com/office/drawing/2014/main" id="{41C1F544-4F91-82A6-00C9-2CD07BD90F6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5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"/>
            <a:ext cx="3504968" cy="5119768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A59EDF-990B-8A48-B3FB-ACAE78C6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0969" y="0"/>
            <a:ext cx="2599267" cy="511976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ED42EAE-A272-8E42-8B7F-417A3B4E7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6C18FF0-D05E-863E-8223-ABAFDFA6D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A3160A-FC53-80DA-EFCD-287B9BC384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3395955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ED42EAE-A272-8E42-8B7F-417A3B4E7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6C18FF0-D05E-863E-8223-ABAFDFA6D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10774418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A3160A-FC53-80DA-EFCD-287B9BC384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9754968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370562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866F1F2-E6A8-97CC-9915-9A8864215B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44AAC2A-4E35-E36E-9115-E0E3D0E313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4BF4FA5-BC22-05C3-E069-B6D3DBC120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7" name="Picture 6" descr="The Open University Logo">
            <a:extLst>
              <a:ext uri="{FF2B5EF4-FFF2-40B4-BE49-F238E27FC236}">
                <a16:creationId xmlns:a16="http://schemas.microsoft.com/office/drawing/2014/main" id="{1A8FBF3E-643E-C283-20B7-9D35C17A874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6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Blue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866F1F2-E6A8-97CC-9915-9A8864215B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44AAC2A-4E35-E36E-9115-E0E3D0E313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272494EA-133C-010F-7F32-98A8422E06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5" name="Picture 4" descr="The Open University Logo">
            <a:extLst>
              <a:ext uri="{FF2B5EF4-FFF2-40B4-BE49-F238E27FC236}">
                <a16:creationId xmlns:a16="http://schemas.microsoft.com/office/drawing/2014/main" id="{5A176635-0D9A-318C-7E7A-70539D9E69F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5414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Green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8491E11-C10D-5DDF-F581-B813FF836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2A98FA0-A729-D60A-BCD1-960B3EC6A4F8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48CE6A7-7BB7-C947-6B53-6E5F78A862D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63BDB31C-E836-A87A-D9AE-75FF184B4F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F720CE49-261A-B18A-CA8E-F12BDA3067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708842F-A283-9136-4756-08A1AAC018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3908543F-39C8-3FDA-CBB3-84FC94206A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5" name="Picture 4" descr="The Open University Logo">
            <a:extLst>
              <a:ext uri="{FF2B5EF4-FFF2-40B4-BE49-F238E27FC236}">
                <a16:creationId xmlns:a16="http://schemas.microsoft.com/office/drawing/2014/main" id="{388B64FB-ADBB-26BD-E337-6CF096A9320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7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Pink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C83551F-5FB0-9945-E01E-6CB9436CE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E748C8D-C469-D474-1D97-BF5F569F543B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81611A53-2566-911B-758A-BB85811FD9E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BDAAA47C-344B-A081-7D83-D9FAAD75EB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19787C0D-6642-0E1D-6AD0-4C7F5CDD7E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E70F6A9-1F2C-B996-D2AA-A91C91158B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C6BB43E-7657-B36B-FF0A-F805A2FB99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7DA136-F775-4E4C-35DB-866AF036B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30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Yellow">
    <p:bg>
      <p:bgPr>
        <a:blipFill dpi="0" rotWithShape="1">
          <a:blip r:embed="rId2" cstate="screen">
            <a:alphaModFix amt="69965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C0329EC4-43A1-4C93-CC9C-F8056BDA6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11EE3C-D327-2D36-872A-6FFDFE494240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A411FBA2-250A-1C91-4112-94C1448712B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9D923CE2-295F-167C-F03F-85610416A0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6EE845F2-FF2D-A9D4-3ED4-93E968473C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DC990BB7-CAE3-E4DB-4F60-3FD7EA815A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C92E1EE-0986-AEDC-C202-DFA17E6186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C24151-A80D-7D37-B014-1E2D90CE3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27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Blu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94F0EA2-EF9D-F005-352F-0ED7ED3B654A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67088FD3-2668-7B24-DF83-94C7E0A31C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C4507D10-D757-85E8-DCAB-5DE27031CB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13AA83D-6834-E464-0BBA-BB0EAC8C26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217A9CF-DA6B-5003-7AB7-83F7002BC2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5887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F8B6BF6-2B20-BAE1-496B-4CE3AF22F7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2DA06FF-3584-5C18-7680-957EB66DCC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576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18DBC1E-2F93-2120-01F2-76667F7A359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19B98AE-BA3F-CCAE-E04C-B8169D9363F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265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7C8CB63D-4300-E62A-F48C-630CF6B954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490E080-95F7-C04E-1506-EAC0EB4C51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5983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2FB48F-821A-CA54-A34E-E55E101C6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07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Orang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C107E3E2-7CA3-497F-C4E8-4ECE3460E5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87568DA1-20C9-8598-44C7-76FE257E9D7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B5BDD1-EF18-E4A2-DE79-A8B3B7FCED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A8F030FA-FAE8-B846-F0B1-F69F3B3AB75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69C5B20-B0D8-1392-83E8-B19EE7BA6B2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1450AA39-F87C-B61C-59F0-76575DE5CC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6244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8D84559-6512-8243-0E68-926840CCE5E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CA98CFD-BEE6-B7D0-940B-408558AE3B9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933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3173B8F-4A38-6A7C-3840-1B6791B615E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1258A6A1-7C96-27AC-C908-3BA13CCF1F6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622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80D1A29E-8F23-E9BF-AE02-BAA15FD20AA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DB928D05-8855-2639-E843-A1F7DC27F6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9549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D93BCC-9ABA-3DB6-4ED6-2BD13246C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13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BD7FBF3-7226-2149-BBD3-098185173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10" y="0"/>
            <a:ext cx="12197909" cy="1551256"/>
          </a:xfrm>
          <a:prstGeom prst="rect">
            <a:avLst/>
          </a:prstGeom>
        </p:spPr>
      </p:pic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609CABD5-CEF8-7D40-AB55-829D55FD31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61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31521C-CAF9-B57E-A59F-40B74F59492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DAAB76E-1BCE-CA53-ACE8-77F42754E17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326028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C210018-BF10-8707-6A21-CCCE83C373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833532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842125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533400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D31C04-0A53-3A47-8287-081AE26B8A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334000"/>
            <a:ext cx="6096000" cy="1524000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28EB488-1C80-0E67-1A53-022688EC46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557585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9E9177B3-5DDF-C49A-F04A-F97D821D76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8" y="2431330"/>
            <a:ext cx="5557584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D3418B85-C84C-B824-D28F-BA79F5E04C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Presenters name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E5F6774-8098-996B-DB40-EA611D348D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2518C58-E2DB-02D3-8708-B87996A9E5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pic>
        <p:nvPicPr>
          <p:cNvPr id="15" name="Picture 14" descr="The Open University Logo">
            <a:extLst>
              <a:ext uri="{FF2B5EF4-FFF2-40B4-BE49-F238E27FC236}">
                <a16:creationId xmlns:a16="http://schemas.microsoft.com/office/drawing/2014/main" id="{95ADE654-C78D-7069-71BF-CB8E04298DE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94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&amp;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025CC09-2BCF-3A4D-87E4-590716EC07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93565" y="2856109"/>
            <a:ext cx="4687053" cy="32210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consequat.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DFCC4E-7800-CD8E-7918-FDBF10EDE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10" y="0"/>
            <a:ext cx="12197909" cy="1551256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161B3BB-13A6-8F07-69F3-28C1C681F2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61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5C6AF3-6B1E-0375-7D2A-5FD1C92321F7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A1FEAA9C-D9C5-C7E7-E834-0245869B2C7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326028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AA7150EB-D92B-C450-9558-0D39CD35C8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833532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303935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ontent - Tight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609CABD5-CEF8-7D40-AB55-829D55FD31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0957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31521C-CAF9-B57E-A59F-40B74F59492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E24568D3-44DC-E35D-6A09-5B5154DCE05F}"/>
              </a:ext>
            </a:extLst>
          </p:cNvPr>
          <p:cNvSpPr/>
          <p:nvPr userDrawn="1"/>
        </p:nvSpPr>
        <p:spPr>
          <a:xfrm flipV="1">
            <a:off x="-5910" y="0"/>
            <a:ext cx="12197910" cy="823189"/>
          </a:xfrm>
          <a:prstGeom prst="round1Rect">
            <a:avLst>
              <a:gd name="adj" fmla="val 50000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4E490143-9197-1E5C-A155-ABAF72B3B09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163013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2573154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Whit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>
              <a:latin typeface="Poppins" panose="00000500000000000000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81C071C-5A64-4146-A308-DE2C7FB11B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60542D6-22F5-6141-8C6F-6937620487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D9D407-A97D-E17E-DBFA-25ABF15C9A31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F331A0-8630-D550-918D-B67681D6E4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E1D5FB1-6523-35BC-D888-0047E26278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BA357D1-B85B-5E43-48BE-75FF66F901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6A75198C-6ADB-FB44-7D03-6F5213AC312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3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Blue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4C01CCF-0DB7-F246-ABF2-EC18516A0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AE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en-US">
              <a:latin typeface="Poppins" panose="00000500000000000000" pitchFamily="2" charset="0"/>
            </a:endParaRP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441112C6-9F31-50D1-7D73-6298CB7F2E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C32AB5CB-C8A8-C7B0-84CC-CEA1640370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F44462-549C-8EC7-19AB-A506B51C3E6A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B2C4ECE-5A58-924D-D8E6-C4AE68AD8C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DDC83B33-527D-290B-B1B2-1DEADA31AE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C71BB06-BC2B-503D-C100-C1D7CF6061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65EE5AA7-CE9F-6795-3587-5FECAE58305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85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Green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D1F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Poppins" panose="00000500000000000000" pitchFamily="2" charset="0"/>
            </a:endParaRP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F66FAE19-7B52-BB59-E57B-29D522C6BD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F77B454A-E504-0EE7-A8CA-E5D9EEC2F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228A78-C513-C604-6CB6-28BAE7604C7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EAD907-96B1-968B-D6C2-A05E0A48B0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A310DCE-936B-7A91-931F-F8940F242D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4C03919D-ED94-85DD-1324-53A7CAE381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87A5F3DD-B4AB-BD17-596F-E74A62BFB68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43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Pink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FFE8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Poppins" panose="00000500000000000000" pitchFamily="2" charset="0"/>
            </a:endParaRP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02A26A26-C4B5-4D8E-73A4-981818756D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F8328C9E-9DA1-DF63-59C8-5F540DB4BB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1A6B9E-E779-E0D7-BC86-EA660E98400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6F34F4-9E99-01A0-2C06-1C0C5E7762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77341710-98F6-F41B-8C50-352203DF2B2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BC1EA7DC-B02A-FE29-687A-390579C75F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A412ECB0-A0F7-C3C3-CD7E-53BD5017498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53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Yellow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FFFE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Poppins" panose="00000500000000000000" pitchFamily="2" charset="0"/>
            </a:endParaRP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AE055DE8-0C87-1B8E-B033-C6AACEF7E8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A7B175B1-4990-DB78-B09A-5CABDC6E09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C357FA-846B-A0EC-644D-8C00E0D073E6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91828A5-E0F9-F12F-D6E9-03BB177B08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9CF92BA-CA8F-0DC8-7240-3FE5CDE331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FC3A49A-8F27-4ABD-3E82-D19FBB8B20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A1EF4921-C4EA-38D0-FDB1-827E4E6B7F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75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Blue">
    <p:bg>
      <p:bgPr>
        <a:blipFill dpi="0" rotWithShape="1">
          <a:blip r:embed="rId2" cstate="screen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A20ABB2-4946-8543-8051-832C526BDE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5F2301F-306F-F745-8E98-23873CA633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C560DF7B-AF74-3B4B-9618-C8D97385E9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16DB742-7748-6B47-8825-E1F742F7A3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4D9318EE-FBC8-5864-3CD0-AE0098E538F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E84F7B52-8D5A-AF1A-29EE-E205DB0920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D29F004-17E9-56AE-60BE-6AF7E9D45C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EA18CF2-7030-5F92-17DA-C816F4E6622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A096BC-E124-A3C8-7101-B7F957B01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F19E9F-F344-6302-5340-E96D54FF2151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38D216E0-7352-C52F-6A35-B80CBA18497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22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Green">
    <p:bg>
      <p:bgPr>
        <a:blipFill dpi="0" rotWithShape="1">
          <a:blip r:embed="rId2" cstate="screen">
            <a:alphaModFix amt="6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C2A4FC37-64F1-B22C-8E38-7A3C90DBFD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0ABC2298-01AB-ED2E-6E05-CA32FACF9E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8FAAEB2F-DEF2-71DD-AF98-C0A446D122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8EA9D7F9-BC14-C206-DFF8-5ABCD5E6E7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C2A8E84-605E-EB25-4A36-3D3984B92A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6C642D6-66F1-8A0A-CDDC-2EBC92AF86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A09EE3C-F0CF-8B96-88AA-6DE36F7A6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391E2F5-B870-1650-36DA-566F186BE6B9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3714E0-498A-B29B-94FB-DA93A6A966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E8BF09-B464-A1E1-02C2-01D09400BA77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1EB04BC9-BBC1-9452-43AC-4FD759F04F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10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Pink">
    <p:bg>
      <p:bgPr>
        <a:blipFill dpi="0" rotWithShape="1">
          <a:blip r:embed="rId2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DDA1F39E-370E-9BF5-101D-A0A5D784F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FB8AF0D-6CCE-C411-DB47-6E723C8720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77B68DC7-43A5-C3AB-0F02-A24CE21AC0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998BAA85-672C-2406-1402-92D7361EB7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114C635-6BF1-6FFE-A4DB-8BB78F696D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C530D6A-EBB8-CD26-B104-C0F70BBC946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E24F392-DCB7-9BFE-802F-2C3A475EA0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C48C1F3A-E328-D7D8-0A81-F997F4F944DC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771C0-93BA-5ADF-64A4-2A43F86D5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BDBA90-2059-F1EB-DC4D-1F490EC5C85F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DBE218AA-1FFB-BE5D-8642-2B04DCCE99A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3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28EB488-1C80-0E67-1A53-022688EC46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10740439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ACA2EAA2-94E2-6FA0-C059-2C890F8692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Presenters name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96034E2F-27F1-1CF2-367B-4204B15ECE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276E79C-EF9C-9014-0C08-C31EE127DC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8D122DE-5974-E6F7-5A07-1674D74454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8208" y="2431330"/>
            <a:ext cx="10740438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pic>
        <p:nvPicPr>
          <p:cNvPr id="6" name="Picture 5" descr="The Open University Logo">
            <a:extLst>
              <a:ext uri="{FF2B5EF4-FFF2-40B4-BE49-F238E27FC236}">
                <a16:creationId xmlns:a16="http://schemas.microsoft.com/office/drawing/2014/main" id="{21830BFA-19EA-B404-F805-72BD114E6B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05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Yellow">
    <p:bg>
      <p:bgPr>
        <a:blipFill dpi="0" rotWithShape="1">
          <a:blip r:embed="rId2" cstate="screen">
            <a:alphaModFix amt="2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8EEEF07-1889-D507-89A8-BB2EE63EB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8BEC0FC6-0311-3559-C180-50FE399D9C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1F924AA-0E70-3369-B99A-AAFFD470F4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F87F5EB3-C62D-D57D-1AAE-737B9D43A0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FD2D1B6-81BB-517B-130B-5D9202C4FA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FA7EF7-2594-397E-B832-BCDBA1E0520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2BD26A5-F2B2-8F17-EF04-893F385126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A620FFB-407F-A512-2C9D-569EEBC1E8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F65C4A6-90EE-54F5-1CA2-BBB24F562C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801F7FFA-E94E-A280-B1B5-ACAC603AC4B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 descr="The Open University Logo">
            <a:extLst>
              <a:ext uri="{FF2B5EF4-FFF2-40B4-BE49-F238E27FC236}">
                <a16:creationId xmlns:a16="http://schemas.microsoft.com/office/drawing/2014/main" id="{5E1AC07D-4E2F-CEA1-4D8E-FFA7745DD91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783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467C06D-0BA0-E66A-1254-70AFC15871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167" y="3124517"/>
            <a:ext cx="7500938" cy="608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GB"/>
              <a:t>Type your message here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98F1B169-2DA1-B49F-3EA1-DD312E568D4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600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EA88F0E0-0334-005F-5AE6-97F8EFADF0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4299" y="2622093"/>
            <a:ext cx="6043402" cy="202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94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C4D0DBB-988A-6342-8902-0563E9803C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5119" y="404664"/>
            <a:ext cx="471531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 Title 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AD27DD2-BE62-DA40-8EBD-559298C562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2873" y="1539489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254454E-2B5C-B046-98EC-9A0A923749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12873" y="2882868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AB826CD5-5C92-B242-BB8B-DD1F577280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75119" y="153948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9A813DF2-0556-7B4C-A30B-8A7253CE58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75119" y="288183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B3B649-1EB8-9846-A24F-3002667E7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51118"/>
            <a:ext cx="4613762" cy="2306881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3BBE70E-03E7-644A-BA5E-E3A0B91311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22170" y="1896175"/>
            <a:ext cx="3118585" cy="81081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Sub-Content 01</a:t>
            </a:r>
          </a:p>
          <a:p>
            <a:pPr lvl="0"/>
            <a:r>
              <a:rPr lang="en-GB"/>
              <a:t>Sub-Content 02</a:t>
            </a:r>
          </a:p>
          <a:p>
            <a:pPr lvl="0"/>
            <a:r>
              <a:rPr lang="en-GB"/>
              <a:t>Sub-Content 03</a:t>
            </a: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B1D217B3-A93E-1105-52D4-A2BC7A46BC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1" y="1"/>
            <a:ext cx="4611462" cy="4551117"/>
          </a:xfrm>
          <a:custGeom>
            <a:avLst/>
            <a:gdLst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0 w 9061155"/>
              <a:gd name="connsiteY7" fmla="*/ 19423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5191279"/>
              <a:gd name="connsiteX1" fmla="*/ 7118829 w 9061155"/>
              <a:gd name="connsiteY1" fmla="*/ 0 h 5191279"/>
              <a:gd name="connsiteX2" fmla="*/ 9061155 w 9061155"/>
              <a:gd name="connsiteY2" fmla="*/ 1942326 h 5191279"/>
              <a:gd name="connsiteX3" fmla="*/ 9061155 w 9061155"/>
              <a:gd name="connsiteY3" fmla="*/ 4330524 h 5191279"/>
              <a:gd name="connsiteX4" fmla="*/ 8840562 w 9061155"/>
              <a:gd name="connsiteY4" fmla="*/ 4551117 h 5191279"/>
              <a:gd name="connsiteX5" fmla="*/ 4449693 w 9061155"/>
              <a:gd name="connsiteY5" fmla="*/ 4538417 h 5191279"/>
              <a:gd name="connsiteX6" fmla="*/ 0 w 9061155"/>
              <a:gd name="connsiteY6" fmla="*/ 4330524 h 5191279"/>
              <a:gd name="connsiteX7" fmla="*/ 1905000 w 9061155"/>
              <a:gd name="connsiteY7" fmla="*/ 1955026 h 5191279"/>
              <a:gd name="connsiteX8" fmla="*/ 1942326 w 9061155"/>
              <a:gd name="connsiteY8" fmla="*/ 0 h 5191279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9669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9669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3481566 w 8085795"/>
              <a:gd name="connsiteY7" fmla="*/ 0 h 4551117"/>
              <a:gd name="connsiteX0" fmla="*/ 451391 w 5055620"/>
              <a:gd name="connsiteY0" fmla="*/ 0 h 4551117"/>
              <a:gd name="connsiteX1" fmla="*/ 3113294 w 5055620"/>
              <a:gd name="connsiteY1" fmla="*/ 0 h 4551117"/>
              <a:gd name="connsiteX2" fmla="*/ 5055620 w 5055620"/>
              <a:gd name="connsiteY2" fmla="*/ 1942326 h 4551117"/>
              <a:gd name="connsiteX3" fmla="*/ 5055620 w 5055620"/>
              <a:gd name="connsiteY3" fmla="*/ 4330524 h 4551117"/>
              <a:gd name="connsiteX4" fmla="*/ 4835027 w 5055620"/>
              <a:gd name="connsiteY4" fmla="*/ 4551117 h 4551117"/>
              <a:gd name="connsiteX5" fmla="*/ 444158 w 5055620"/>
              <a:gd name="connsiteY5" fmla="*/ 4538417 h 4551117"/>
              <a:gd name="connsiteX6" fmla="*/ 451391 w 5055620"/>
              <a:gd name="connsiteY6" fmla="*/ 0 h 4551117"/>
              <a:gd name="connsiteX0" fmla="*/ 330721 w 4934950"/>
              <a:gd name="connsiteY0" fmla="*/ 0 h 4551117"/>
              <a:gd name="connsiteX1" fmla="*/ 2992624 w 4934950"/>
              <a:gd name="connsiteY1" fmla="*/ 0 h 4551117"/>
              <a:gd name="connsiteX2" fmla="*/ 4934950 w 4934950"/>
              <a:gd name="connsiteY2" fmla="*/ 1942326 h 4551117"/>
              <a:gd name="connsiteX3" fmla="*/ 4934950 w 4934950"/>
              <a:gd name="connsiteY3" fmla="*/ 4330524 h 4551117"/>
              <a:gd name="connsiteX4" fmla="*/ 4714357 w 4934950"/>
              <a:gd name="connsiteY4" fmla="*/ 4551117 h 4551117"/>
              <a:gd name="connsiteX5" fmla="*/ 323488 w 4934950"/>
              <a:gd name="connsiteY5" fmla="*/ 4538417 h 4551117"/>
              <a:gd name="connsiteX6" fmla="*/ 330721 w 4934950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11462" h="4551117">
                <a:moveTo>
                  <a:pt x="7233" y="0"/>
                </a:moveTo>
                <a:lnTo>
                  <a:pt x="2669136" y="0"/>
                </a:lnTo>
                <a:cubicBezTo>
                  <a:pt x="3741853" y="0"/>
                  <a:pt x="4611462" y="869609"/>
                  <a:pt x="4611462" y="1942326"/>
                </a:cubicBezTo>
                <a:lnTo>
                  <a:pt x="4611462" y="4330524"/>
                </a:lnTo>
                <a:cubicBezTo>
                  <a:pt x="4611462" y="4452354"/>
                  <a:pt x="4512699" y="4551117"/>
                  <a:pt x="4390869" y="4551117"/>
                </a:cubicBezTo>
                <a:lnTo>
                  <a:pt x="0" y="4538417"/>
                </a:lnTo>
                <a:cubicBezTo>
                  <a:pt x="8534" y="3642738"/>
                  <a:pt x="4337" y="1106923"/>
                  <a:pt x="7233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31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C4D0DBB-988A-6342-8902-0563E9803C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5119" y="404664"/>
            <a:ext cx="471531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 Title 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AD27DD2-BE62-DA40-8EBD-559298C562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2873" y="1539489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254454E-2B5C-B046-98EC-9A0A923749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12873" y="2882868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B25C514-5CFA-FD4E-BB21-038E4D8FF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436918"/>
            <a:ext cx="4613763" cy="2421083"/>
          </a:xfrm>
          <a:prstGeom prst="rect">
            <a:avLst/>
          </a:prstGeom>
        </p:spPr>
      </p:pic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AB826CD5-5C92-B242-BB8B-DD1F577280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75119" y="153948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9A813DF2-0556-7B4C-A30B-8A7253CE58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75119" y="288183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5C52EF6-7A1A-948C-942C-0339E091A7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22170" y="1896175"/>
            <a:ext cx="3118585" cy="81081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Sub-Content 01</a:t>
            </a:r>
          </a:p>
          <a:p>
            <a:pPr lvl="0"/>
            <a:r>
              <a:rPr lang="en-GB"/>
              <a:t>Sub-Content 02</a:t>
            </a:r>
          </a:p>
          <a:p>
            <a:pPr lvl="0"/>
            <a:r>
              <a:rPr lang="en-GB"/>
              <a:t>Sub-Content 03</a:t>
            </a:r>
          </a:p>
        </p:txBody>
      </p:sp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49448C27-4172-973B-4F33-BCE2BB9A8F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1" y="1"/>
            <a:ext cx="4611462" cy="4551117"/>
          </a:xfrm>
          <a:custGeom>
            <a:avLst/>
            <a:gdLst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0 w 9061155"/>
              <a:gd name="connsiteY7" fmla="*/ 19423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5191279"/>
              <a:gd name="connsiteX1" fmla="*/ 7118829 w 9061155"/>
              <a:gd name="connsiteY1" fmla="*/ 0 h 5191279"/>
              <a:gd name="connsiteX2" fmla="*/ 9061155 w 9061155"/>
              <a:gd name="connsiteY2" fmla="*/ 1942326 h 5191279"/>
              <a:gd name="connsiteX3" fmla="*/ 9061155 w 9061155"/>
              <a:gd name="connsiteY3" fmla="*/ 4330524 h 5191279"/>
              <a:gd name="connsiteX4" fmla="*/ 8840562 w 9061155"/>
              <a:gd name="connsiteY4" fmla="*/ 4551117 h 5191279"/>
              <a:gd name="connsiteX5" fmla="*/ 4449693 w 9061155"/>
              <a:gd name="connsiteY5" fmla="*/ 4538417 h 5191279"/>
              <a:gd name="connsiteX6" fmla="*/ 0 w 9061155"/>
              <a:gd name="connsiteY6" fmla="*/ 4330524 h 5191279"/>
              <a:gd name="connsiteX7" fmla="*/ 1905000 w 9061155"/>
              <a:gd name="connsiteY7" fmla="*/ 1955026 h 5191279"/>
              <a:gd name="connsiteX8" fmla="*/ 1942326 w 9061155"/>
              <a:gd name="connsiteY8" fmla="*/ 0 h 5191279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9669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9669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3481566 w 8085795"/>
              <a:gd name="connsiteY7" fmla="*/ 0 h 4551117"/>
              <a:gd name="connsiteX0" fmla="*/ 451391 w 5055620"/>
              <a:gd name="connsiteY0" fmla="*/ 0 h 4551117"/>
              <a:gd name="connsiteX1" fmla="*/ 3113294 w 5055620"/>
              <a:gd name="connsiteY1" fmla="*/ 0 h 4551117"/>
              <a:gd name="connsiteX2" fmla="*/ 5055620 w 5055620"/>
              <a:gd name="connsiteY2" fmla="*/ 1942326 h 4551117"/>
              <a:gd name="connsiteX3" fmla="*/ 5055620 w 5055620"/>
              <a:gd name="connsiteY3" fmla="*/ 4330524 h 4551117"/>
              <a:gd name="connsiteX4" fmla="*/ 4835027 w 5055620"/>
              <a:gd name="connsiteY4" fmla="*/ 4551117 h 4551117"/>
              <a:gd name="connsiteX5" fmla="*/ 444158 w 5055620"/>
              <a:gd name="connsiteY5" fmla="*/ 4538417 h 4551117"/>
              <a:gd name="connsiteX6" fmla="*/ 451391 w 5055620"/>
              <a:gd name="connsiteY6" fmla="*/ 0 h 4551117"/>
              <a:gd name="connsiteX0" fmla="*/ 330721 w 4934950"/>
              <a:gd name="connsiteY0" fmla="*/ 0 h 4551117"/>
              <a:gd name="connsiteX1" fmla="*/ 2992624 w 4934950"/>
              <a:gd name="connsiteY1" fmla="*/ 0 h 4551117"/>
              <a:gd name="connsiteX2" fmla="*/ 4934950 w 4934950"/>
              <a:gd name="connsiteY2" fmla="*/ 1942326 h 4551117"/>
              <a:gd name="connsiteX3" fmla="*/ 4934950 w 4934950"/>
              <a:gd name="connsiteY3" fmla="*/ 4330524 h 4551117"/>
              <a:gd name="connsiteX4" fmla="*/ 4714357 w 4934950"/>
              <a:gd name="connsiteY4" fmla="*/ 4551117 h 4551117"/>
              <a:gd name="connsiteX5" fmla="*/ 323488 w 4934950"/>
              <a:gd name="connsiteY5" fmla="*/ 4538417 h 4551117"/>
              <a:gd name="connsiteX6" fmla="*/ 330721 w 4934950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11462" h="4551117">
                <a:moveTo>
                  <a:pt x="7233" y="0"/>
                </a:moveTo>
                <a:lnTo>
                  <a:pt x="2669136" y="0"/>
                </a:lnTo>
                <a:cubicBezTo>
                  <a:pt x="3741853" y="0"/>
                  <a:pt x="4611462" y="869609"/>
                  <a:pt x="4611462" y="1942326"/>
                </a:cubicBezTo>
                <a:lnTo>
                  <a:pt x="4611462" y="4330524"/>
                </a:lnTo>
                <a:cubicBezTo>
                  <a:pt x="4611462" y="4452354"/>
                  <a:pt x="4512699" y="4551117"/>
                  <a:pt x="4390869" y="4551117"/>
                </a:cubicBezTo>
                <a:lnTo>
                  <a:pt x="0" y="4538417"/>
                </a:lnTo>
                <a:cubicBezTo>
                  <a:pt x="8534" y="3642738"/>
                  <a:pt x="4337" y="1106923"/>
                  <a:pt x="7233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4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9363"/>
            <a:ext cx="3691545" cy="3173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name: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672EBB80-A06E-419B-5D88-C52E35F0845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0591" y="1759363"/>
            <a:ext cx="572718" cy="31731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i="0">
                <a:ln>
                  <a:noFill/>
                </a:ln>
                <a:solidFill>
                  <a:srgbClr val="1C46C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BE89543-A931-7E7D-70F4-0895930BED8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1759363"/>
            <a:ext cx="3691545" cy="3173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name: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202B306-D134-FDA1-EFFA-1473A26ED44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885486" y="1759363"/>
            <a:ext cx="572718" cy="31731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i="0">
                <a:ln>
                  <a:noFill/>
                </a:ln>
                <a:solidFill>
                  <a:srgbClr val="1C46C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09</a:t>
            </a:r>
          </a:p>
        </p:txBody>
      </p:sp>
      <p:pic>
        <p:nvPicPr>
          <p:cNvPr id="7" name="Picture 6" descr="The Open University Logo">
            <a:extLst>
              <a:ext uri="{FF2B5EF4-FFF2-40B4-BE49-F238E27FC236}">
                <a16:creationId xmlns:a16="http://schemas.microsoft.com/office/drawing/2014/main" id="{E4D12D21-2F9E-2846-20E0-F0307CE0821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36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15272609" cy="509777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1C3DB8-28FE-CD4A-AC01-87EE1020C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97770"/>
            <a:ext cx="10492353" cy="1760230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3F6853B-E929-F241-91D8-856D67E458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E390F52-05CD-A068-38A6-49F5DCC4B2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7792215-3EBF-8AFE-D64C-230EB77D34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403275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509777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4E638D-6AD4-9B4C-B7A9-1F0500BFE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8" y="5097770"/>
            <a:ext cx="4417181" cy="176023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58BB04F-25F0-024C-BD47-209C74A317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36C6B16-6B0D-9EC9-CB32-E93F0F2560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99C368-7E26-527C-B143-BDB1D5B48D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18873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4380854" cy="685800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06383-A6CB-5648-834D-B48F23705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761708" y="1715146"/>
            <a:ext cx="5145438" cy="1715146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33B3489-D726-D446-9A29-05672FA50E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A7E64E4-287C-1FCE-9776-59EE01B204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2966699-83CA-1202-E4B3-09DCD56EA7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1462953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BB4780-4959-E441-87C3-B265F63A8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B00EC-F294-CD4B-BCBA-AF4A8BC26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ED8D8-BEBD-1B42-B387-F27F84E37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fld id="{0AAA8F9F-42A8-344E-BFDB-6B187AAC9728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480C4-4982-D141-B7F4-847D6255AB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1986B-A33C-FB46-96C5-A7D0198BB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fld id="{60BAE0D0-DB37-5740-9BD9-F5C7BF39F1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5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30" r:id="rId2"/>
    <p:sldLayoutId id="214748391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oppins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3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92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391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92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28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919" r:id="rId2"/>
    <p:sldLayoutId id="2147483828" r:id="rId3"/>
    <p:sldLayoutId id="2147483829" r:id="rId4"/>
    <p:sldLayoutId id="2147483830" r:id="rId5"/>
    <p:sldLayoutId id="2147483831" r:id="rId6"/>
    <p:sldLayoutId id="2147483835" r:id="rId7"/>
    <p:sldLayoutId id="2147483836" r:id="rId8"/>
    <p:sldLayoutId id="2147483839" r:id="rId9"/>
    <p:sldLayoutId id="2147483935" r:id="rId10"/>
    <p:sldLayoutId id="2147483842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  <p:sldLayoutId id="214748385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14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D67DD9-3DAA-313B-8305-6C266ED950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3200" dirty="0">
                <a:effectLst/>
                <a:latin typeface="Poppins" panose="00000500000000000000" pitchFamily="2" charset="0"/>
                <a:ea typeface="Calibri" panose="020F0502020204030204" pitchFamily="34" charset="0"/>
              </a:rPr>
              <a:t>Quantum computing as a teaching resource for level 3 quantum Physics</a:t>
            </a:r>
          </a:p>
          <a:p>
            <a:endParaRPr lang="en-GB" sz="3200" dirty="0">
              <a:latin typeface="Poppins" panose="00000500000000000000" pitchFamily="2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1E9862C-F9C6-300D-C161-CC5F2057C1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474" y="4020410"/>
            <a:ext cx="5557584" cy="347039"/>
          </a:xfrm>
        </p:spPr>
        <p:txBody>
          <a:bodyPr/>
          <a:lstStyle/>
          <a:p>
            <a:r>
              <a:rPr lang="en-GB" b="0" dirty="0"/>
              <a:t>Silvia Bergamini &amp; Calum </a:t>
            </a:r>
            <a:r>
              <a:rPr lang="en-GB" b="0" dirty="0" err="1"/>
              <a:t>MacCormick</a:t>
            </a:r>
            <a:endParaRPr lang="en-GB" b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CA2542-D0FC-9409-518B-2681C2E46902}"/>
              </a:ext>
            </a:extLst>
          </p:cNvPr>
          <p:cNvSpPr/>
          <p:nvPr/>
        </p:nvSpPr>
        <p:spPr>
          <a:xfrm>
            <a:off x="9550400" y="3429000"/>
            <a:ext cx="406400" cy="37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3D4A6055-37A0-70F4-4165-7A748F6CEC7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7922" b="7922"/>
          <a:stretch/>
        </p:blipFill>
        <p:spPr>
          <a:xfrm>
            <a:off x="6096000" y="-1200"/>
            <a:ext cx="6098726" cy="3810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9C9F76-AFFF-7105-BC04-2AC0ECEE545C}"/>
              </a:ext>
            </a:extLst>
          </p:cNvPr>
          <p:cNvSpPr txBox="1"/>
          <p:nvPr/>
        </p:nvSpPr>
        <p:spPr>
          <a:xfrm>
            <a:off x="7220932" y="3162469"/>
            <a:ext cx="49710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/>
            <a:r>
              <a:rPr lang="en-GB" b="1" dirty="0">
                <a:solidFill>
                  <a:schemeClr val="bg2"/>
                </a:solidFill>
                <a:latin typeface="Poppins" panose="00000500000000000000" pitchFamily="2" charset="0"/>
              </a:rPr>
              <a:t>SM380 Quantum Physics  </a:t>
            </a:r>
          </a:p>
          <a:p>
            <a:pPr lvl="1" algn="r"/>
            <a:r>
              <a:rPr lang="en-GB" b="1" dirty="0">
                <a:solidFill>
                  <a:schemeClr val="bg2"/>
                </a:solidFill>
                <a:latin typeface="Poppins" panose="00000500000000000000" pitchFamily="2" charset="0"/>
              </a:rPr>
              <a:t>Fundamentals and applications</a:t>
            </a:r>
            <a:endParaRPr lang="en-GB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289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66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0B8CC2-75A5-E569-9F66-C84D413DC9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Importance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9D0FF2-4FE9-6207-EB22-9E90DD03071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/>
              <a:t>Challenges for teaching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A28CBE-6956-7CBC-0685-0B330073D85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Quantum Physics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9A0A1CE-0C79-2D8B-A16E-8167C512982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sz="1600" dirty="0"/>
              <a:t>Explains the world, starting from the fundamental  particles that make up matter</a:t>
            </a:r>
          </a:p>
          <a:p>
            <a:r>
              <a:rPr lang="en-GB" sz="1600" dirty="0"/>
              <a:t>New Quantum technologies: Quantum computing, Quantum sensing, quantum cryptography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13CA967-D9D2-F480-212E-CE3DF8753418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301295"/>
          </a:xfrm>
        </p:spPr>
        <p:txBody>
          <a:bodyPr/>
          <a:lstStyle/>
          <a:p>
            <a:r>
              <a:rPr lang="en-GB" sz="1600" dirty="0"/>
              <a:t>Highly reliant on advanced mathematics</a:t>
            </a:r>
          </a:p>
          <a:p>
            <a:r>
              <a:rPr lang="en-GB" sz="1600" dirty="0"/>
              <a:t>Many counterintuitive concepts: wave-particle duality, tunnelling, indeterminacy, </a:t>
            </a:r>
            <a:r>
              <a:rPr lang="en-GB" sz="1600" b="1" dirty="0"/>
              <a:t>superposition, entanglement, measurement.</a:t>
            </a:r>
            <a:endParaRPr lang="en-GB" sz="1600" dirty="0"/>
          </a:p>
          <a:p>
            <a:r>
              <a:rPr lang="en-GB" sz="1600" dirty="0"/>
              <a:t>Unlike classical physics, students cannot develop an intuition, as they cannot observe quantum phenomena=&gt; </a:t>
            </a:r>
            <a:r>
              <a:rPr lang="en-GB" sz="1600" b="1" dirty="0"/>
              <a:t>misconceptions</a:t>
            </a:r>
          </a:p>
          <a:p>
            <a:r>
              <a:rPr lang="en-GB" sz="1600" dirty="0"/>
              <a:t>Quantum phenomena can be observed  at the microscopic scale or under extremely well controlled laboratory environment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6410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6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154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8221B1-DEE5-C28F-E912-E620781502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What/how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461685-58D4-C118-FDBF-A3339B83E0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/>
              <a:t>How does it look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18D4C4-1FF5-DCD5-A569-3DEF87786AF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D1A232-1287-5539-10EB-5CF98F55F1C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Quantum computer (IBM-q)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2973A9-6EB1-8038-710D-0AE136D6B64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13915" y="901825"/>
            <a:ext cx="10797426" cy="764501"/>
          </a:xfrm>
        </p:spPr>
        <p:txBody>
          <a:bodyPr/>
          <a:lstStyle/>
          <a:p>
            <a:r>
              <a:rPr lang="en-GB" sz="1800" dirty="0">
                <a:solidFill>
                  <a:schemeClr val="tx2"/>
                </a:solidFill>
                <a:latin typeface="+mn-lt"/>
              </a:rPr>
              <a:t>Able to tackle problems beyond the reach of classical computers</a:t>
            </a:r>
            <a:r>
              <a:rPr lang="en-GB" sz="1800" b="0" i="0" dirty="0">
                <a:solidFill>
                  <a:schemeClr val="tx2"/>
                </a:solidFill>
                <a:effectLst/>
                <a:latin typeface="+mn-lt"/>
              </a:rPr>
              <a:t> (optimization and simulation tasks exponentially faster)</a:t>
            </a:r>
            <a:endParaRPr lang="en-GB" sz="18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2EE0D8F-44C0-8F00-4AD2-AEEAECE417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4" y="3312590"/>
            <a:ext cx="5287618" cy="3072695"/>
          </a:xfrm>
        </p:spPr>
        <p:txBody>
          <a:bodyPr/>
          <a:lstStyle/>
          <a:p>
            <a:r>
              <a:rPr lang="en-GB" sz="1600" dirty="0"/>
              <a:t>IBM Cutting edge technology with easy interface</a:t>
            </a:r>
          </a:p>
          <a:p>
            <a:r>
              <a:rPr lang="en-GB" sz="1600" dirty="0"/>
              <a:t>2-level system, simple matrix maths.</a:t>
            </a:r>
          </a:p>
          <a:p>
            <a:pPr marL="0" indent="0">
              <a:buNone/>
            </a:pPr>
            <a:r>
              <a:rPr lang="en-GB" sz="1600" dirty="0"/>
              <a:t> </a:t>
            </a:r>
          </a:p>
          <a:p>
            <a:r>
              <a:rPr lang="en-GB" sz="1600" dirty="0"/>
              <a:t>Considered an advanced topic for research. Successfully introduced it at level 3 UG for the first time in SM380 (22J)</a:t>
            </a:r>
          </a:p>
          <a:p>
            <a:pPr marL="0" indent="0">
              <a:buNone/>
            </a:pPr>
            <a:r>
              <a:rPr lang="en-GB" sz="1600" dirty="0"/>
              <a:t>   TMA03=&gt; 24%</a:t>
            </a:r>
          </a:p>
          <a:p>
            <a:pPr marL="457200" lvl="1" indent="0">
              <a:buNone/>
            </a:pPr>
            <a:endParaRPr lang="en-GB" dirty="0"/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500E08B-FDA3-50F0-A56C-AE682E2BD744}"/>
              </a:ext>
            </a:extLst>
          </p:cNvPr>
          <p:cNvPicPr>
            <a:picLocks noGrp="1" noChangeAspect="1"/>
          </p:cNvPicPr>
          <p:nvPr>
            <p:ph sz="half" idx="18"/>
          </p:nvPr>
        </p:nvPicPr>
        <p:blipFill>
          <a:blip r:embed="rId4"/>
          <a:stretch>
            <a:fillRect/>
          </a:stretch>
        </p:blipFill>
        <p:spPr>
          <a:xfrm>
            <a:off x="6288723" y="2093471"/>
            <a:ext cx="3090201" cy="2061233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537E9B-35B2-EC36-4784-547995E7D1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0659" y="2163487"/>
            <a:ext cx="5539884" cy="474148"/>
          </a:xfrm>
        </p:spPr>
        <p:txBody>
          <a:bodyPr/>
          <a:lstStyle/>
          <a:p>
            <a:r>
              <a:rPr lang="en-GB" sz="1600" b="0" i="0" dirty="0">
                <a:solidFill>
                  <a:schemeClr val="tx2"/>
                </a:solidFill>
                <a:effectLst/>
                <a:latin typeface="+mn-lt"/>
              </a:rPr>
              <a:t>Learn how QC harnesses the quantum behaviour (</a:t>
            </a:r>
            <a:r>
              <a:rPr lang="en-GB" sz="1600" b="1" i="0" dirty="0">
                <a:solidFill>
                  <a:schemeClr val="tx2"/>
                </a:solidFill>
                <a:effectLst/>
                <a:latin typeface="+mn-lt"/>
              </a:rPr>
              <a:t>superposition and entanglement</a:t>
            </a:r>
            <a:r>
              <a:rPr lang="en-GB" sz="1600" b="0" i="0" dirty="0">
                <a:solidFill>
                  <a:schemeClr val="tx2"/>
                </a:solidFill>
                <a:effectLst/>
                <a:latin typeface="+mn-lt"/>
              </a:rPr>
              <a:t>) to process information and how a quantum algorithm works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A9714B-3981-6B2D-1F50-F2D7E67FC3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2414" y="3964013"/>
            <a:ext cx="5015236" cy="23027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7DDC0A-2640-D8AE-551E-35E743AEE5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2539" y="1851989"/>
            <a:ext cx="3150865" cy="199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41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7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88A858-967B-0949-1381-18A3A81020D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Outcomes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1E092A-7005-E1B6-325A-9D0281DA899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6C548D-42B8-3332-DBA2-3077AA40F176}"/>
              </a:ext>
            </a:extLst>
          </p:cNvPr>
          <p:cNvSpPr txBox="1"/>
          <p:nvPr/>
        </p:nvSpPr>
        <p:spPr>
          <a:xfrm>
            <a:off x="294172" y="1428452"/>
            <a:ext cx="11495057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What students learn:</a:t>
            </a:r>
          </a:p>
          <a:p>
            <a:endParaRPr lang="en-GB" sz="1600" dirty="0">
              <a:latin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dirty="0"/>
              <a:t>Understand how to manipulate the state of quantum objects to create superposition and entangled states (circuit design)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dirty="0">
                <a:latin typeface="+mn-lt"/>
              </a:rPr>
              <a:t>Students need a deep understanding to plan how to unveil quantum behaviour and why classical explanations fall short.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dirty="0"/>
              <a:t>Emphasis in discovering the non-classicality of quantum behaviour (discussion and results)</a:t>
            </a:r>
          </a:p>
          <a:p>
            <a:endParaRPr lang="en-GB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Students enjoyed the relevance to new industries and the opportunity to explore quantum behaviours often deemed too strange to understand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Some students take it further by engaging with the IBM quantum computing material.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22J : Increased pass rate and higher grades (though we need to monitor several presentations)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Level 4 Quantum computing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500" dirty="0"/>
          </a:p>
          <a:p>
            <a:endParaRPr lang="en-GB" sz="1500" dirty="0"/>
          </a:p>
          <a:p>
            <a:pPr lvl="1"/>
            <a:endParaRPr lang="en-GB" sz="2000" dirty="0"/>
          </a:p>
          <a:p>
            <a:pPr lvl="1"/>
            <a:endParaRPr lang="en-GB" sz="2000" dirty="0">
              <a:solidFill>
                <a:schemeClr val="tx1"/>
              </a:solidFill>
            </a:endParaRPr>
          </a:p>
          <a:p>
            <a:pPr lvl="1"/>
            <a:endParaRPr lang="en-GB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397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7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98AC14D-0934-89F7-AF45-5F82B5F638C0}"/>
              </a:ext>
            </a:extLst>
          </p:cNvPr>
          <p:cNvSpPr txBox="1"/>
          <p:nvPr/>
        </p:nvSpPr>
        <p:spPr>
          <a:xfrm>
            <a:off x="3113314" y="3459736"/>
            <a:ext cx="85779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/>
              <a:t>“</a:t>
            </a:r>
            <a:r>
              <a:rPr lang="en-GB" i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quantum computing task (excellent - spectacular result proved with modest resources - don't know how you'll top that next year)”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41266B0-1227-7B7D-CA57-845800D36F0B}"/>
              </a:ext>
            </a:extLst>
          </p:cNvPr>
          <p:cNvSpPr txBox="1">
            <a:spLocks/>
          </p:cNvSpPr>
          <p:nvPr/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i="0" kern="120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Some quotes from students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CC5348-028D-908D-0DDF-80B8D03745AD}"/>
              </a:ext>
            </a:extLst>
          </p:cNvPr>
          <p:cNvSpPr txBox="1"/>
          <p:nvPr/>
        </p:nvSpPr>
        <p:spPr>
          <a:xfrm>
            <a:off x="3908961" y="5547900"/>
            <a:ext cx="80346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1" dirty="0"/>
              <a:t>“The material was very interesting and I enjoyed using the IBM quantum computer.”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3B7259-DBFB-E73A-E635-DE8B4B4A6827}"/>
              </a:ext>
            </a:extLst>
          </p:cNvPr>
          <p:cNvSpPr txBox="1"/>
          <p:nvPr/>
        </p:nvSpPr>
        <p:spPr>
          <a:xfrm>
            <a:off x="2743200" y="1365662"/>
            <a:ext cx="89480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/>
              <a:t>“The use of </a:t>
            </a:r>
            <a:r>
              <a:rPr lang="en-GB" i="1" dirty="0" err="1"/>
              <a:t>teh</a:t>
            </a:r>
            <a:r>
              <a:rPr lang="en-GB" i="1" dirty="0"/>
              <a:t> IBM quantum computer was a very good inclusion in the course”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FB62C8-CEDE-760E-C33B-CF43C88A7E56}"/>
              </a:ext>
            </a:extLst>
          </p:cNvPr>
          <p:cNvSpPr txBox="1"/>
          <p:nvPr/>
        </p:nvSpPr>
        <p:spPr>
          <a:xfrm>
            <a:off x="1308263" y="2259662"/>
            <a:ext cx="85779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GB" b="0" i="1" dirty="0">
                <a:solidFill>
                  <a:schemeClr val="bg2">
                    <a:lumMod val="25000"/>
                  </a:schemeClr>
                </a:solidFill>
                <a:effectLst/>
              </a:rPr>
              <a:t>“I was quite anxious about this assignment but, at the same time, excited to actually be doing some quantum mechanics! It has piqued my interest in quantum computers and I am minded to do IBM's courses on it”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FB13CB-B359-1FF4-1466-8292FC4B1553}"/>
              </a:ext>
            </a:extLst>
          </p:cNvPr>
          <p:cNvSpPr txBox="1"/>
          <p:nvPr/>
        </p:nvSpPr>
        <p:spPr>
          <a:xfrm>
            <a:off x="859971" y="4437732"/>
            <a:ext cx="93072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rgbClr val="222222"/>
                </a:solidFill>
                <a:effectLst/>
              </a:rPr>
              <a:t>“</a:t>
            </a:r>
            <a:r>
              <a:rPr lang="en-GB" i="1" dirty="0">
                <a:solidFill>
                  <a:schemeClr val="accent3">
                    <a:lumMod val="75000"/>
                  </a:schemeClr>
                </a:solidFill>
                <a:effectLst/>
              </a:rPr>
              <a:t>I appreciated the module teams efforts to give us a glimpse into the real world applications and cutting edge research work in this fascinating field.”</a:t>
            </a:r>
            <a:endParaRPr lang="en-GB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891559"/>
      </p:ext>
    </p:extLst>
  </p:cSld>
  <p:clrMapOvr>
    <a:masterClrMapping/>
  </p:clrMapOvr>
</p:sld>
</file>

<file path=ppt/theme/theme1.xml><?xml version="1.0" encoding="utf-8"?>
<a:theme xmlns:a="http://schemas.openxmlformats.org/drawingml/2006/main" name="Cover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Custom 7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_Accessable.potx" id="{2A2DC71C-83A7-4503-A10A-9A2277307DA4}" vid="{94E85A0E-8E0A-45F9-81BA-B6ED124559CC}"/>
    </a:ext>
  </a:extLst>
</a:theme>
</file>

<file path=ppt/theme/theme2.xml><?xml version="1.0" encoding="utf-8"?>
<a:theme xmlns:a="http://schemas.openxmlformats.org/drawingml/2006/main" name="Contents Slide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_Accessable.potx" id="{2A2DC71C-83A7-4503-A10A-9A2277307DA4}" vid="{4BB12A69-2195-4393-8DC0-EB9EE8397D91}"/>
    </a:ext>
  </a:extLst>
</a:theme>
</file>

<file path=ppt/theme/theme3.xml><?xml version="1.0" encoding="utf-8"?>
<a:theme xmlns:a="http://schemas.openxmlformats.org/drawingml/2006/main" name="Chapter Headings / Divider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_Accessable.potx" id="{2A2DC71C-83A7-4503-A10A-9A2277307DA4}" vid="{E6697964-0098-45A5-A68F-45809E852513}"/>
    </a:ext>
  </a:extLst>
</a:theme>
</file>

<file path=ppt/theme/theme4.xml><?xml version="1.0" encoding="utf-8"?>
<a:theme xmlns:a="http://schemas.openxmlformats.org/drawingml/2006/main" name="Slide Options">
  <a:themeElements>
    <a:clrScheme name="Custom 1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FF8A77"/>
      </a:accent3>
      <a:accent4>
        <a:srgbClr val="7DFFD3"/>
      </a:accent4>
      <a:accent5>
        <a:srgbClr val="FFB3FF"/>
      </a:accent5>
      <a:accent6>
        <a:srgbClr val="FFF388"/>
      </a:accent6>
      <a:hlink>
        <a:srgbClr val="1C46C0"/>
      </a:hlink>
      <a:folHlink>
        <a:srgbClr val="FF8A77"/>
      </a:folHlink>
    </a:clrScheme>
    <a:fontScheme name="Custom 2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_Accessable.potx" id="{2A2DC71C-83A7-4503-A10A-9A2277307DA4}" vid="{BF0D45D2-C1FF-4D88-9D45-1B3B67EB2D7C}"/>
    </a:ext>
  </a:extLst>
</a:theme>
</file>

<file path=ppt/theme/theme5.xml><?xml version="1.0" encoding="utf-8"?>
<a:theme xmlns:a="http://schemas.openxmlformats.org/drawingml/2006/main" name="End Slide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U Poppins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_Accessable.potx" id="{2A2DC71C-83A7-4503-A10A-9A2277307DA4}" vid="{CB3D32D0-10AB-4988-B46F-32A3F4ABFA9B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226EA64481C040A1FE7E8F6959F50F" ma:contentTypeVersion="16" ma:contentTypeDescription="Create a new document." ma:contentTypeScope="" ma:versionID="e9470647ab9bfcb3e8d329cd7591b0d9">
  <xsd:schema xmlns:xsd="http://www.w3.org/2001/XMLSchema" xmlns:xs="http://www.w3.org/2001/XMLSchema" xmlns:p="http://schemas.microsoft.com/office/2006/metadata/properties" xmlns:ns3="66faaa41-a150-45c6-8224-a9a307be60d1" xmlns:ns4="ed9d2163-4fb3-4947-8bfd-454e8e6d4998" targetNamespace="http://schemas.microsoft.com/office/2006/metadata/properties" ma:root="true" ma:fieldsID="51cb9a92cb4a895f40a413c356a67b49" ns3:_="" ns4:_="">
    <xsd:import namespace="66faaa41-a150-45c6-8224-a9a307be60d1"/>
    <xsd:import namespace="ed9d2163-4fb3-4947-8bfd-454e8e6d499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faaa41-a150-45c6-8224-a9a307be60d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9d2163-4fb3-4947-8bfd-454e8e6d49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d9d2163-4fb3-4947-8bfd-454e8e6d4998" xsi:nil="true"/>
  </documentManagement>
</p:properties>
</file>

<file path=customXml/itemProps1.xml><?xml version="1.0" encoding="utf-8"?>
<ds:datastoreItem xmlns:ds="http://schemas.openxmlformats.org/officeDocument/2006/customXml" ds:itemID="{635B4CFF-45C7-4B6B-BAB9-43B86B35CC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faaa41-a150-45c6-8224-a9a307be60d1"/>
    <ds:schemaRef ds:uri="ed9d2163-4fb3-4947-8bfd-454e8e6d49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66CD3E3-2AD4-4BFA-B062-CD9F3FC3775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D1F123D-72E4-47AA-AF87-050EE8541186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ed9d2163-4fb3-4947-8bfd-454e8e6d4998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66faaa41-a150-45c6-8224-a9a307be60d1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8966</TotalTime>
  <Words>444</Words>
  <Application>Microsoft Office PowerPoint</Application>
  <PresentationFormat>Widescreen</PresentationFormat>
  <Paragraphs>50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Arial</vt:lpstr>
      <vt:lpstr>Poppins</vt:lpstr>
      <vt:lpstr>Poppins SemiBold</vt:lpstr>
      <vt:lpstr>Covers</vt:lpstr>
      <vt:lpstr>Contents Slides</vt:lpstr>
      <vt:lpstr>Chapter Headings / Dividers</vt:lpstr>
      <vt:lpstr>Slide Options</vt:lpstr>
      <vt:lpstr>End Slides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The Open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 Master PowerPoint Template</dc:title>
  <dc:subject>OU Master PowerPoint Template with accessibility guidance and best practice tips</dc:subject>
  <dc:creator>brand-enquiries@open.ac.uk</dc:creator>
  <cp:keywords>OU Master PowerPoint Template</cp:keywords>
  <dc:description/>
  <cp:lastModifiedBy>Diane Ford</cp:lastModifiedBy>
  <cp:revision>46</cp:revision>
  <dcterms:created xsi:type="dcterms:W3CDTF">2022-10-21T14:33:01Z</dcterms:created>
  <dcterms:modified xsi:type="dcterms:W3CDTF">2024-04-08T07:22:26Z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0x010100A7226EA64481C040A1FE7E8F6959F50F</vt:lpwstr>
  </property>
  <property fmtid="{D5CDD505-2E9C-101B-9397-08002B2CF9AE}" pid="3" name="MediaServiceImageTags">
    <vt:lpwstr/>
  </property>
  <property fmtid="{D5CDD505-2E9C-101B-9397-08002B2CF9AE}" pid="4" name="TaxKeyword">
    <vt:lpwstr>248;#OU Master PowerPoint Template|e5054ec4-46d6-4301-a570-d8f11b0d3c08</vt:lpwstr>
  </property>
  <property fmtid="{D5CDD505-2E9C-101B-9397-08002B2CF9AE}" pid="5" name="OULanguage">
    <vt:lpwstr>1;#English|e0d36b11-db4e-4123-8f10-8157dedade86</vt:lpwstr>
  </property>
  <property fmtid="{D5CDD505-2E9C-101B-9397-08002B2CF9AE}" pid="6" name="_dlc_DocIdItemGuid">
    <vt:lpwstr>85677404-a5d7-4bfa-a47e-fa39cf69ff37</vt:lpwstr>
  </property>
  <property fmtid="{D5CDD505-2E9C-101B-9397-08002B2CF9AE}" pid="7" name="TreeStructureCategory">
    <vt:lpwstr/>
  </property>
</Properties>
</file>