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29"/>
  </p:notesMasterIdLst>
  <p:handoutMasterIdLst>
    <p:handoutMasterId r:id="rId30"/>
  </p:handoutMasterIdLst>
  <p:sldIdLst>
    <p:sldId id="256" r:id="rId9"/>
    <p:sldId id="343" r:id="rId10"/>
    <p:sldId id="344" r:id="rId11"/>
    <p:sldId id="345" r:id="rId12"/>
    <p:sldId id="346" r:id="rId13"/>
    <p:sldId id="265" r:id="rId14"/>
    <p:sldId id="334" r:id="rId15"/>
    <p:sldId id="347" r:id="rId16"/>
    <p:sldId id="348" r:id="rId17"/>
    <p:sldId id="361" r:id="rId18"/>
    <p:sldId id="349" r:id="rId19"/>
    <p:sldId id="350" r:id="rId20"/>
    <p:sldId id="351" r:id="rId21"/>
    <p:sldId id="352" r:id="rId22"/>
    <p:sldId id="354" r:id="rId23"/>
    <p:sldId id="355" r:id="rId24"/>
    <p:sldId id="359" r:id="rId25"/>
    <p:sldId id="360" r:id="rId26"/>
    <p:sldId id="304" r:id="rId27"/>
    <p:sldId id="31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72" autoAdjust="0"/>
  </p:normalViewPr>
  <p:slideViewPr>
    <p:cSldViewPr snapToGrid="0">
      <p:cViewPr varScale="1">
        <p:scale>
          <a:sx n="86" d="100"/>
          <a:sy n="86" d="100"/>
        </p:scale>
        <p:origin x="562"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hw39\Work%20Folders\Desktop\S285%20OJC%20focus%20group\Employability%20skill%20data%20from%2022J.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hw39\Work%20Folders\Desktop\S285%20OJC%20focus%20group\Employability%20skill%20data%20from%2022J.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hw39\Work%20Folders\Desktop\S285%20OJC%20focus%20group\Employability%20skill%20data%20from%2022J.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Number of students on S285 22J identifying specific</a:t>
            </a:r>
            <a:r>
              <a:rPr lang="en-GB" baseline="0" dirty="0"/>
              <a:t> employability skills developed following the online journal club activity</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bg2">
                <a:lumMod val="50000"/>
              </a:schemeClr>
            </a:solidFill>
            <a:ln w="19050">
              <a:solidFill>
                <a:schemeClr val="tx1">
                  <a:lumMod val="75000"/>
                  <a:lumOff val="25000"/>
                </a:schemeClr>
              </a:solidFill>
            </a:ln>
            <a:effectLst/>
          </c:spPr>
          <c:invertIfNegative val="0"/>
          <c:cat>
            <c:strRef>
              <c:f>'employability skills'!$A$16:$A$26</c:f>
              <c:strCache>
                <c:ptCount val="11"/>
                <c:pt idx="0">
                  <c:v>Problem solving</c:v>
                </c:pt>
                <c:pt idx="1">
                  <c:v>Communication</c:v>
                </c:pt>
                <c:pt idx="2">
                  <c:v>Collaboration</c:v>
                </c:pt>
                <c:pt idx="3">
                  <c:v>Numeracy</c:v>
                </c:pt>
                <c:pt idx="4">
                  <c:v>DIL</c:v>
                </c:pt>
                <c:pt idx="5">
                  <c:v>Inititative</c:v>
                </c:pt>
                <c:pt idx="6">
                  <c:v>Self-management and resilliance</c:v>
                </c:pt>
                <c:pt idx="7">
                  <c:v>Self-awareness</c:v>
                </c:pt>
                <c:pt idx="8">
                  <c:v>Commercial and/or sector awareness</c:v>
                </c:pt>
                <c:pt idx="9">
                  <c:v>Global citizenship</c:v>
                </c:pt>
                <c:pt idx="10">
                  <c:v>No skill</c:v>
                </c:pt>
              </c:strCache>
            </c:strRef>
          </c:cat>
          <c:val>
            <c:numRef>
              <c:f>'employability skills'!$B$16:$B$26</c:f>
              <c:numCache>
                <c:formatCode>General</c:formatCode>
                <c:ptCount val="11"/>
                <c:pt idx="0">
                  <c:v>5</c:v>
                </c:pt>
                <c:pt idx="1">
                  <c:v>89</c:v>
                </c:pt>
                <c:pt idx="2">
                  <c:v>9</c:v>
                </c:pt>
                <c:pt idx="3">
                  <c:v>0</c:v>
                </c:pt>
                <c:pt idx="4">
                  <c:v>36</c:v>
                </c:pt>
                <c:pt idx="5">
                  <c:v>9</c:v>
                </c:pt>
                <c:pt idx="6">
                  <c:v>23</c:v>
                </c:pt>
                <c:pt idx="7">
                  <c:v>4</c:v>
                </c:pt>
                <c:pt idx="8">
                  <c:v>8</c:v>
                </c:pt>
                <c:pt idx="9">
                  <c:v>0</c:v>
                </c:pt>
                <c:pt idx="10">
                  <c:v>12</c:v>
                </c:pt>
              </c:numCache>
            </c:numRef>
          </c:val>
          <c:extLst>
            <c:ext xmlns:c16="http://schemas.microsoft.com/office/drawing/2014/chart" uri="{C3380CC4-5D6E-409C-BE32-E72D297353CC}">
              <c16:uniqueId val="{00000000-3233-4AFF-BD7D-82FBFB6385E9}"/>
            </c:ext>
          </c:extLst>
        </c:ser>
        <c:dLbls>
          <c:showLegendKey val="0"/>
          <c:showVal val="0"/>
          <c:showCatName val="0"/>
          <c:showSerName val="0"/>
          <c:showPercent val="0"/>
          <c:showBubbleSize val="0"/>
        </c:dLbls>
        <c:gapWidth val="219"/>
        <c:overlap val="-27"/>
        <c:axId val="731210936"/>
        <c:axId val="651262280"/>
      </c:barChart>
      <c:catAx>
        <c:axId val="7312109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Employability skill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1262280"/>
        <c:crosses val="autoZero"/>
        <c:auto val="1"/>
        <c:lblAlgn val="ctr"/>
        <c:lblOffset val="100"/>
        <c:noMultiLvlLbl val="0"/>
      </c:catAx>
      <c:valAx>
        <c:axId val="651262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students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1210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Perceived improvement of employability</a:t>
            </a:r>
            <a:r>
              <a:rPr lang="en-US" baseline="0"/>
              <a:t> skills by S285 22J students following online journal club activity</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987574265635094E-2"/>
          <c:y val="0.17966271397350231"/>
          <c:w val="0.90286351706036749"/>
          <c:h val="0.72088764946048411"/>
        </c:manualLayout>
      </c:layout>
      <c:barChart>
        <c:barDir val="col"/>
        <c:grouping val="clustered"/>
        <c:varyColors val="0"/>
        <c:ser>
          <c:idx val="1"/>
          <c:order val="1"/>
          <c:spPr>
            <a:solidFill>
              <a:schemeClr val="accent2"/>
            </a:solidFill>
            <a:ln w="19050">
              <a:solidFill>
                <a:schemeClr val="tx1">
                  <a:lumMod val="75000"/>
                  <a:lumOff val="25000"/>
                </a:schemeClr>
              </a:solidFill>
            </a:ln>
            <a:effectLst/>
          </c:spPr>
          <c:invertIfNegative val="0"/>
          <c:val>
            <c:numRef>
              <c:f>'Perceived improvement'!$B$5:$B$13</c:f>
              <c:numCache>
                <c:formatCode>General</c:formatCode>
                <c:ptCount val="9"/>
                <c:pt idx="0">
                  <c:v>1</c:v>
                </c:pt>
                <c:pt idx="1">
                  <c:v>1</c:v>
                </c:pt>
                <c:pt idx="2">
                  <c:v>4</c:v>
                </c:pt>
                <c:pt idx="3">
                  <c:v>21</c:v>
                </c:pt>
                <c:pt idx="4">
                  <c:v>10</c:v>
                </c:pt>
                <c:pt idx="5">
                  <c:v>63</c:v>
                </c:pt>
                <c:pt idx="6">
                  <c:v>2</c:v>
                </c:pt>
                <c:pt idx="7">
                  <c:v>8</c:v>
                </c:pt>
                <c:pt idx="8">
                  <c:v>2</c:v>
                </c:pt>
              </c:numCache>
            </c:numRef>
          </c:val>
          <c:extLst>
            <c:ext xmlns:c16="http://schemas.microsoft.com/office/drawing/2014/chart" uri="{C3380CC4-5D6E-409C-BE32-E72D297353CC}">
              <c16:uniqueId val="{00000000-0463-471F-91E3-EF14D7FEBCCA}"/>
            </c:ext>
          </c:extLst>
        </c:ser>
        <c:dLbls>
          <c:showLegendKey val="0"/>
          <c:showVal val="0"/>
          <c:showCatName val="0"/>
          <c:showSerName val="0"/>
          <c:showPercent val="0"/>
          <c:showBubbleSize val="0"/>
        </c:dLbls>
        <c:gapWidth val="219"/>
        <c:overlap val="-27"/>
        <c:axId val="790915984"/>
        <c:axId val="790913464"/>
        <c:extLst>
          <c:ext xmlns:c15="http://schemas.microsoft.com/office/drawing/2012/chart" uri="{02D57815-91ED-43cb-92C2-25804820EDAC}">
            <c15:filteredBarSeries>
              <c15:ser>
                <c:idx val="0"/>
                <c:order val="0"/>
                <c:spPr>
                  <a:solidFill>
                    <a:schemeClr val="accent1"/>
                  </a:solidFill>
                  <a:ln>
                    <a:noFill/>
                  </a:ln>
                  <a:effectLst/>
                </c:spPr>
                <c:invertIfNegative val="0"/>
                <c:val>
                  <c:numRef>
                    <c:extLst>
                      <c:ext uri="{02D57815-91ED-43cb-92C2-25804820EDAC}">
                        <c15:formulaRef>
                          <c15:sqref>'Perceived improvement'!$A$5:$A$13</c15:sqref>
                        </c15:formulaRef>
                      </c:ext>
                    </c:extLst>
                    <c:numCache>
                      <c:formatCode>General</c:formatCode>
                      <c:ptCount val="9"/>
                      <c:pt idx="0">
                        <c:v>-3</c:v>
                      </c:pt>
                      <c:pt idx="1">
                        <c:v>-2</c:v>
                      </c:pt>
                      <c:pt idx="2">
                        <c:v>-1</c:v>
                      </c:pt>
                      <c:pt idx="3">
                        <c:v>0</c:v>
                      </c:pt>
                      <c:pt idx="4">
                        <c:v>0.5</c:v>
                      </c:pt>
                      <c:pt idx="5">
                        <c:v>1</c:v>
                      </c:pt>
                      <c:pt idx="6">
                        <c:v>1.5</c:v>
                      </c:pt>
                      <c:pt idx="7">
                        <c:v>2</c:v>
                      </c:pt>
                      <c:pt idx="8">
                        <c:v>3</c:v>
                      </c:pt>
                    </c:numCache>
                  </c:numRef>
                </c:val>
                <c:extLst>
                  <c:ext xmlns:c16="http://schemas.microsoft.com/office/drawing/2014/chart" uri="{C3380CC4-5D6E-409C-BE32-E72D297353CC}">
                    <c16:uniqueId val="{00000001-0463-471F-91E3-EF14D7FEBCCA}"/>
                  </c:ext>
                </c:extLst>
              </c15:ser>
            </c15:filteredBarSeries>
          </c:ext>
        </c:extLst>
      </c:barChart>
      <c:catAx>
        <c:axId val="790915984"/>
        <c:scaling>
          <c:orientation val="minMax"/>
        </c:scaling>
        <c:delete val="1"/>
        <c:axPos val="b"/>
        <c:majorTickMark val="out"/>
        <c:minorTickMark val="none"/>
        <c:tickLblPos val="nextTo"/>
        <c:crossAx val="790913464"/>
        <c:crosses val="autoZero"/>
        <c:auto val="1"/>
        <c:lblAlgn val="ctr"/>
        <c:lblOffset val="100"/>
        <c:noMultiLvlLbl val="0"/>
      </c:catAx>
      <c:valAx>
        <c:axId val="790913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a:t>
                </a:r>
                <a:r>
                  <a:rPr lang="en-GB" baseline="0"/>
                  <a:t> of students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915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Perceived</a:t>
            </a:r>
            <a:r>
              <a:rPr lang="en-GB" baseline="0"/>
              <a:t> employability skill development by gender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358923884514429E-2"/>
          <c:y val="0.19487958741999356"/>
          <c:w val="0.88466863517060368"/>
          <c:h val="0.39718624810056635"/>
        </c:manualLayout>
      </c:layout>
      <c:barChart>
        <c:barDir val="col"/>
        <c:grouping val="clustered"/>
        <c:varyColors val="0"/>
        <c:ser>
          <c:idx val="0"/>
          <c:order val="0"/>
          <c:tx>
            <c:strRef>
              <c:f>Gender!$A$8</c:f>
              <c:strCache>
                <c:ptCount val="1"/>
                <c:pt idx="0">
                  <c:v>Male</c:v>
                </c:pt>
              </c:strCache>
            </c:strRef>
          </c:tx>
          <c:spPr>
            <a:solidFill>
              <a:schemeClr val="accent1"/>
            </a:solidFill>
            <a:ln>
              <a:noFill/>
            </a:ln>
            <a:effectLst/>
          </c:spPr>
          <c:invertIfNegative val="0"/>
          <c:cat>
            <c:strRef>
              <c:f>Gender!$B$7:$I$7</c:f>
              <c:strCache>
                <c:ptCount val="8"/>
                <c:pt idx="0">
                  <c:v>Problem solving</c:v>
                </c:pt>
                <c:pt idx="1">
                  <c:v>Communication</c:v>
                </c:pt>
                <c:pt idx="2">
                  <c:v>Collaboration</c:v>
                </c:pt>
                <c:pt idx="3">
                  <c:v>DIL</c:v>
                </c:pt>
                <c:pt idx="4">
                  <c:v>Initiative</c:v>
                </c:pt>
                <c:pt idx="5">
                  <c:v>Self-manangement and resilence</c:v>
                </c:pt>
                <c:pt idx="6">
                  <c:v>Self-awareness</c:v>
                </c:pt>
                <c:pt idx="7">
                  <c:v>Commercial and/or sector awareness</c:v>
                </c:pt>
              </c:strCache>
            </c:strRef>
          </c:cat>
          <c:val>
            <c:numRef>
              <c:f>Gender!$B$8:$I$8</c:f>
              <c:numCache>
                <c:formatCode>General</c:formatCode>
                <c:ptCount val="8"/>
                <c:pt idx="0">
                  <c:v>3.4482758620689653</c:v>
                </c:pt>
                <c:pt idx="1">
                  <c:v>55.172413793103445</c:v>
                </c:pt>
                <c:pt idx="2">
                  <c:v>5.1724137931034484</c:v>
                </c:pt>
                <c:pt idx="3">
                  <c:v>22.413793103448278</c:v>
                </c:pt>
                <c:pt idx="4">
                  <c:v>8.6206896551724146</c:v>
                </c:pt>
                <c:pt idx="5">
                  <c:v>8.6206896551724146</c:v>
                </c:pt>
                <c:pt idx="6">
                  <c:v>1.7241379310344827</c:v>
                </c:pt>
                <c:pt idx="7">
                  <c:v>8.6206896551724146</c:v>
                </c:pt>
              </c:numCache>
            </c:numRef>
          </c:val>
          <c:extLst>
            <c:ext xmlns:c16="http://schemas.microsoft.com/office/drawing/2014/chart" uri="{C3380CC4-5D6E-409C-BE32-E72D297353CC}">
              <c16:uniqueId val="{00000000-66E7-4527-97F9-E93A45343739}"/>
            </c:ext>
          </c:extLst>
        </c:ser>
        <c:ser>
          <c:idx val="1"/>
          <c:order val="1"/>
          <c:tx>
            <c:strRef>
              <c:f>Gender!$A$9</c:f>
              <c:strCache>
                <c:ptCount val="1"/>
                <c:pt idx="0">
                  <c:v>Female</c:v>
                </c:pt>
              </c:strCache>
            </c:strRef>
          </c:tx>
          <c:spPr>
            <a:solidFill>
              <a:schemeClr val="accent2"/>
            </a:solidFill>
            <a:ln w="19050">
              <a:solidFill>
                <a:schemeClr val="tx1">
                  <a:lumMod val="75000"/>
                  <a:lumOff val="25000"/>
                </a:schemeClr>
              </a:solidFill>
            </a:ln>
            <a:effectLst/>
          </c:spPr>
          <c:invertIfNegative val="0"/>
          <c:cat>
            <c:strRef>
              <c:f>Gender!$B$7:$I$7</c:f>
              <c:strCache>
                <c:ptCount val="8"/>
                <c:pt idx="0">
                  <c:v>Problem solving</c:v>
                </c:pt>
                <c:pt idx="1">
                  <c:v>Communication</c:v>
                </c:pt>
                <c:pt idx="2">
                  <c:v>Collaboration</c:v>
                </c:pt>
                <c:pt idx="3">
                  <c:v>DIL</c:v>
                </c:pt>
                <c:pt idx="4">
                  <c:v>Initiative</c:v>
                </c:pt>
                <c:pt idx="5">
                  <c:v>Self-manangement and resilence</c:v>
                </c:pt>
                <c:pt idx="6">
                  <c:v>Self-awareness</c:v>
                </c:pt>
                <c:pt idx="7">
                  <c:v>Commercial and/or sector awareness</c:v>
                </c:pt>
              </c:strCache>
            </c:strRef>
          </c:cat>
          <c:val>
            <c:numRef>
              <c:f>Gender!$B$9:$I$9</c:f>
              <c:numCache>
                <c:formatCode>General</c:formatCode>
                <c:ptCount val="8"/>
                <c:pt idx="0">
                  <c:v>3.8461538461538463</c:v>
                </c:pt>
                <c:pt idx="1">
                  <c:v>51.923076923076927</c:v>
                </c:pt>
                <c:pt idx="2">
                  <c:v>6.7307692307692308</c:v>
                </c:pt>
                <c:pt idx="3">
                  <c:v>20.192307692307693</c:v>
                </c:pt>
                <c:pt idx="4">
                  <c:v>3.8461538461538463</c:v>
                </c:pt>
                <c:pt idx="5">
                  <c:v>18.269230769230766</c:v>
                </c:pt>
                <c:pt idx="6">
                  <c:v>2.8846153846153846</c:v>
                </c:pt>
                <c:pt idx="7">
                  <c:v>2.8846153846153846</c:v>
                </c:pt>
              </c:numCache>
            </c:numRef>
          </c:val>
          <c:extLst>
            <c:ext xmlns:c16="http://schemas.microsoft.com/office/drawing/2014/chart" uri="{C3380CC4-5D6E-409C-BE32-E72D297353CC}">
              <c16:uniqueId val="{00000001-66E7-4527-97F9-E93A45343739}"/>
            </c:ext>
          </c:extLst>
        </c:ser>
        <c:dLbls>
          <c:showLegendKey val="0"/>
          <c:showVal val="0"/>
          <c:showCatName val="0"/>
          <c:showSerName val="0"/>
          <c:showPercent val="0"/>
          <c:showBubbleSize val="0"/>
        </c:dLbls>
        <c:gapWidth val="219"/>
        <c:overlap val="-27"/>
        <c:axId val="638823696"/>
        <c:axId val="638822256"/>
      </c:barChart>
      <c:catAx>
        <c:axId val="6388236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Employability skill</a:t>
                </a:r>
              </a:p>
            </c:rich>
          </c:tx>
          <c:layout>
            <c:manualLayout>
              <c:xMode val="edge"/>
              <c:yMode val="edge"/>
              <c:x val="0.37356115423616448"/>
              <c:y val="0.8968633982762389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822256"/>
        <c:crosses val="autoZero"/>
        <c:auto val="1"/>
        <c:lblAlgn val="ctr"/>
        <c:lblOffset val="100"/>
        <c:noMultiLvlLbl val="0"/>
      </c:catAx>
      <c:valAx>
        <c:axId val="638822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Proportion identifying skill development</a:t>
                </a:r>
                <a:r>
                  <a:rPr lang="en-GB" baseline="0"/>
                  <a:t> (%)</a:t>
                </a:r>
                <a:endParaRPr lang="en-GB"/>
              </a:p>
            </c:rich>
          </c:tx>
          <c:layout>
            <c:manualLayout>
              <c:xMode val="edge"/>
              <c:yMode val="edge"/>
              <c:x val="2.5110348077465768E-3"/>
              <c:y val="0.131793671391037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823696"/>
        <c:crosses val="autoZero"/>
        <c:crossBetween val="between"/>
      </c:valAx>
      <c:spPr>
        <a:noFill/>
        <a:ln>
          <a:noFill/>
        </a:ln>
        <a:effectLst/>
      </c:spPr>
    </c:plotArea>
    <c:legend>
      <c:legendPos val="b"/>
      <c:layout>
        <c:manualLayout>
          <c:xMode val="edge"/>
          <c:yMode val="edge"/>
          <c:x val="0.81978096463595607"/>
          <c:y val="0.92389670425071113"/>
          <c:w val="0.16296463325551469"/>
          <c:h val="4.69867424155581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0.31481</cdr:x>
      <cdr:y>0.76096</cdr:y>
    </cdr:from>
    <cdr:to>
      <cdr:x>0.44553</cdr:x>
      <cdr:y>1</cdr:y>
    </cdr:to>
    <cdr:sp macro="" textlink="">
      <cdr:nvSpPr>
        <cdr:cNvPr id="2" name="TextBox 1">
          <a:extLst xmlns:a="http://schemas.openxmlformats.org/drawingml/2006/main">
            <a:ext uri="{FF2B5EF4-FFF2-40B4-BE49-F238E27FC236}">
              <a16:creationId xmlns:a16="http://schemas.microsoft.com/office/drawing/2014/main" id="{BFA2D991-EC19-96DE-9C1C-83EA9A56072F}"/>
            </a:ext>
          </a:extLst>
        </cdr:cNvPr>
        <cdr:cNvSpPr txBox="1"/>
      </cdr:nvSpPr>
      <cdr:spPr>
        <a:xfrm xmlns:a="http://schemas.openxmlformats.org/drawingml/2006/main">
          <a:off x="2202180" y="36423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0.50545</cdr:x>
      <cdr:y>0.76096</cdr:y>
    </cdr:from>
    <cdr:to>
      <cdr:x>0.63617</cdr:x>
      <cdr:y>1</cdr:y>
    </cdr:to>
    <cdr:sp macro="" textlink="">
      <cdr:nvSpPr>
        <cdr:cNvPr id="3" name="TextBox 2">
          <a:extLst xmlns:a="http://schemas.openxmlformats.org/drawingml/2006/main">
            <a:ext uri="{FF2B5EF4-FFF2-40B4-BE49-F238E27FC236}">
              <a16:creationId xmlns:a16="http://schemas.microsoft.com/office/drawing/2014/main" id="{C24A7EF0-0F35-A14F-5D45-5BB9D7837170}"/>
            </a:ext>
          </a:extLst>
        </cdr:cNvPr>
        <cdr:cNvSpPr txBox="1"/>
      </cdr:nvSpPr>
      <cdr:spPr>
        <a:xfrm xmlns:a="http://schemas.openxmlformats.org/drawingml/2006/main">
          <a:off x="3535680" y="36423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0.5207</cdr:x>
      <cdr:y>0.76096</cdr:y>
    </cdr:from>
    <cdr:to>
      <cdr:x>0.65142</cdr:x>
      <cdr:y>1</cdr:y>
    </cdr:to>
    <cdr:sp macro="" textlink="">
      <cdr:nvSpPr>
        <cdr:cNvPr id="4" name="TextBox 3">
          <a:extLst xmlns:a="http://schemas.openxmlformats.org/drawingml/2006/main">
            <a:ext uri="{FF2B5EF4-FFF2-40B4-BE49-F238E27FC236}">
              <a16:creationId xmlns:a16="http://schemas.microsoft.com/office/drawing/2014/main" id="{B5A1EEA5-A1F6-3037-11A4-A179C8C98240}"/>
            </a:ext>
          </a:extLst>
        </cdr:cNvPr>
        <cdr:cNvSpPr txBox="1"/>
      </cdr:nvSpPr>
      <cdr:spPr>
        <a:xfrm xmlns:a="http://schemas.openxmlformats.org/drawingml/2006/main">
          <a:off x="3642360" y="37033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0.58932</cdr:x>
      <cdr:y>0.92231</cdr:y>
    </cdr:from>
    <cdr:to>
      <cdr:x>0.63617</cdr:x>
      <cdr:y>1</cdr:y>
    </cdr:to>
    <cdr:sp macro="" textlink="">
      <cdr:nvSpPr>
        <cdr:cNvPr id="6" name="TextBox 5">
          <a:extLst xmlns:a="http://schemas.openxmlformats.org/drawingml/2006/main">
            <a:ext uri="{FF2B5EF4-FFF2-40B4-BE49-F238E27FC236}">
              <a16:creationId xmlns:a16="http://schemas.microsoft.com/office/drawing/2014/main" id="{0E3F289D-1553-F831-F374-BD01085C1BF3}"/>
            </a:ext>
          </a:extLst>
        </cdr:cNvPr>
        <cdr:cNvSpPr txBox="1"/>
      </cdr:nvSpPr>
      <cdr:spPr>
        <a:xfrm xmlns:a="http://schemas.openxmlformats.org/drawingml/2006/main">
          <a:off x="4426315" y="3828504"/>
          <a:ext cx="351885" cy="32249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0.67756</cdr:x>
      <cdr:y>0.90438</cdr:y>
    </cdr:from>
    <cdr:to>
      <cdr:x>0.72876</cdr:x>
      <cdr:y>0.9741</cdr:y>
    </cdr:to>
    <cdr:sp macro="" textlink="">
      <cdr:nvSpPr>
        <cdr:cNvPr id="7" name="TextBox 6">
          <a:extLst xmlns:a="http://schemas.openxmlformats.org/drawingml/2006/main">
            <a:ext uri="{FF2B5EF4-FFF2-40B4-BE49-F238E27FC236}">
              <a16:creationId xmlns:a16="http://schemas.microsoft.com/office/drawing/2014/main" id="{B0AEC40B-E70B-F86F-D8D5-1363FFDB32A2}"/>
            </a:ext>
          </a:extLst>
        </cdr:cNvPr>
        <cdr:cNvSpPr txBox="1"/>
      </cdr:nvSpPr>
      <cdr:spPr>
        <a:xfrm xmlns:a="http://schemas.openxmlformats.org/drawingml/2006/main">
          <a:off x="4739640" y="3459480"/>
          <a:ext cx="358140"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0.79412</cdr:x>
      <cdr:y>0.90438</cdr:y>
    </cdr:from>
    <cdr:to>
      <cdr:x>0.84314</cdr:x>
      <cdr:y>0.97809</cdr:y>
    </cdr:to>
    <cdr:sp macro="" textlink="">
      <cdr:nvSpPr>
        <cdr:cNvPr id="8" name="TextBox 7">
          <a:extLst xmlns:a="http://schemas.openxmlformats.org/drawingml/2006/main">
            <a:ext uri="{FF2B5EF4-FFF2-40B4-BE49-F238E27FC236}">
              <a16:creationId xmlns:a16="http://schemas.microsoft.com/office/drawing/2014/main" id="{28B5ED72-F313-FF0D-3E74-F9F9BFEFB277}"/>
            </a:ext>
          </a:extLst>
        </cdr:cNvPr>
        <cdr:cNvSpPr txBox="1"/>
      </cdr:nvSpPr>
      <cdr:spPr>
        <a:xfrm xmlns:a="http://schemas.openxmlformats.org/drawingml/2006/main">
          <a:off x="5554980" y="3459480"/>
          <a:ext cx="342900" cy="281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0.88889</cdr:x>
      <cdr:y>0.90438</cdr:y>
    </cdr:from>
    <cdr:to>
      <cdr:x>0.93137</cdr:x>
      <cdr:y>0.97211</cdr:y>
    </cdr:to>
    <cdr:sp macro="" textlink="">
      <cdr:nvSpPr>
        <cdr:cNvPr id="9" name="TextBox 8">
          <a:extLst xmlns:a="http://schemas.openxmlformats.org/drawingml/2006/main">
            <a:ext uri="{FF2B5EF4-FFF2-40B4-BE49-F238E27FC236}">
              <a16:creationId xmlns:a16="http://schemas.microsoft.com/office/drawing/2014/main" id="{3643743B-4049-2093-70B7-AEC5296C8C70}"/>
            </a:ext>
          </a:extLst>
        </cdr:cNvPr>
        <cdr:cNvSpPr txBox="1"/>
      </cdr:nvSpPr>
      <cdr:spPr>
        <a:xfrm xmlns:a="http://schemas.openxmlformats.org/drawingml/2006/main">
          <a:off x="6217920" y="3459480"/>
          <a:ext cx="297180" cy="259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0.3924</cdr:x>
      <cdr:y>0.93227</cdr:y>
    </cdr:from>
    <cdr:to>
      <cdr:x>0.45885</cdr:x>
      <cdr:y>1</cdr:y>
    </cdr:to>
    <cdr:sp macro="" textlink="">
      <cdr:nvSpPr>
        <cdr:cNvPr id="10" name="TextBox 1">
          <a:extLst xmlns:a="http://schemas.openxmlformats.org/drawingml/2006/main">
            <a:ext uri="{FF2B5EF4-FFF2-40B4-BE49-F238E27FC236}">
              <a16:creationId xmlns:a16="http://schemas.microsoft.com/office/drawing/2014/main" id="{393DD738-5701-97B6-270D-4543323F68C3}"/>
            </a:ext>
          </a:extLst>
        </cdr:cNvPr>
        <cdr:cNvSpPr txBox="1"/>
      </cdr:nvSpPr>
      <cdr:spPr>
        <a:xfrm xmlns:a="http://schemas.openxmlformats.org/drawingml/2006/main">
          <a:off x="2947255" y="3869848"/>
          <a:ext cx="499099" cy="28114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09/04/2024</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Retention and continuation (now using continuation more)</a:t>
            </a:r>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387433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about 40% or these students have declared MH issues to university</a:t>
            </a:r>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74906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400766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1897569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359128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a:p>
        </p:txBody>
      </p:sp>
    </p:spTree>
    <p:extLst>
      <p:ext uri="{BB962C8B-B14F-4D97-AF65-F5344CB8AC3E}">
        <p14:creationId xmlns:p14="http://schemas.microsoft.com/office/powerpoint/2010/main" val="4117485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4/9/2024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www.grassrootsnorthshore.com/issue_teams2" TargetMode="External"/><Relationship Id="rId4" Type="http://schemas.openxmlformats.org/officeDocument/2006/relationships/image" Target="../media/image29.jpg"/></Relationships>
</file>

<file path=ppt/slides/_rels/slide1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8" y="922369"/>
            <a:ext cx="5557585" cy="2298272"/>
          </a:xfrm>
        </p:spPr>
        <p:txBody>
          <a:bodyPr/>
          <a:lstStyle/>
          <a:p>
            <a:r>
              <a:rPr lang="en-GB" sz="3200" dirty="0"/>
              <a:t>Online journal club in S285: does this help students develop </a:t>
            </a:r>
            <a:r>
              <a:rPr lang="en-GB" sz="3200"/>
              <a:t>employability skills?</a:t>
            </a:r>
            <a:endParaRPr lang="en-GB" sz="3200" dirty="0"/>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dirty="0"/>
              <a:t>Lorraine Waters, Rachel McMullan and Heather Fraser</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8" y="4545623"/>
            <a:ext cx="5557584" cy="347039"/>
          </a:xfrm>
        </p:spPr>
        <p:txBody>
          <a:bodyPr/>
          <a:lstStyle/>
          <a:p>
            <a:r>
              <a:rPr lang="en-GB" dirty="0"/>
              <a:t>LHCS</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8" y="4925589"/>
            <a:ext cx="5557584" cy="347039"/>
          </a:xfrm>
        </p:spPr>
        <p:txBody>
          <a:bodyPr/>
          <a:lstStyle/>
          <a:p>
            <a:r>
              <a:rPr lang="en-GB" dirty="0"/>
              <a:t>11</a:t>
            </a:r>
            <a:r>
              <a:rPr lang="en-GB" baseline="30000" dirty="0"/>
              <a:t>th</a:t>
            </a:r>
            <a:r>
              <a:rPr lang="en-GB" dirty="0"/>
              <a:t> April 2024</a:t>
            </a:r>
          </a:p>
        </p:txBody>
      </p:sp>
      <p:pic>
        <p:nvPicPr>
          <p:cNvPr id="5" name="Picture 4" descr="Text&#10;&#10;Description automatically generated with medium confidence">
            <a:extLst>
              <a:ext uri="{FF2B5EF4-FFF2-40B4-BE49-F238E27FC236}">
                <a16:creationId xmlns:a16="http://schemas.microsoft.com/office/drawing/2014/main" id="{3E93DAAD-2124-9A51-630D-67A68B4F5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109" y="5624320"/>
            <a:ext cx="3366523" cy="1024130"/>
          </a:xfrm>
          <a:prstGeom prst="rect">
            <a:avLst/>
          </a:prstGeom>
        </p:spPr>
      </p:pic>
      <p:pic>
        <p:nvPicPr>
          <p:cNvPr id="13" name="Picture Placeholder 12" descr="A computer screen with people on it&#10;&#10;Description automatically generated">
            <a:extLst>
              <a:ext uri="{FF2B5EF4-FFF2-40B4-BE49-F238E27FC236}">
                <a16:creationId xmlns:a16="http://schemas.microsoft.com/office/drawing/2014/main" id="{A05FAE71-474C-F4D8-1E74-C242783F1CCF}"/>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977" r="4977"/>
          <a:stretch>
            <a:fillRect/>
          </a:stretch>
        </p:blipFill>
        <p:spPr/>
      </p:pic>
      <p:sp>
        <p:nvSpPr>
          <p:cNvPr id="19" name="TextBox 18">
            <a:extLst>
              <a:ext uri="{FF2B5EF4-FFF2-40B4-BE49-F238E27FC236}">
                <a16:creationId xmlns:a16="http://schemas.microsoft.com/office/drawing/2014/main" id="{66DCDAFF-56CD-5830-3CCA-FEE956F5FA7D}"/>
              </a:ext>
            </a:extLst>
          </p:cNvPr>
          <p:cNvSpPr txBox="1"/>
          <p:nvPr/>
        </p:nvSpPr>
        <p:spPr>
          <a:xfrm>
            <a:off x="6095998" y="3810000"/>
            <a:ext cx="6098726" cy="230832"/>
          </a:xfrm>
          <a:prstGeom prst="rect">
            <a:avLst/>
          </a:prstGeom>
          <a:noFill/>
        </p:spPr>
        <p:txBody>
          <a:bodyPr wrap="square" rtlCol="0">
            <a:spAutoFit/>
          </a:bodyPr>
          <a:lstStyle/>
          <a:p>
            <a:r>
              <a:rPr lang="en-GB" sz="900">
                <a:hlinkClick r:id="rId5" tooltip="http://www.grassrootsnorthshore.com/issue_teams2"/>
              </a:rPr>
              <a:t>This Photo</a:t>
            </a:r>
            <a:r>
              <a:rPr lang="en-GB" sz="900"/>
              <a:t> by Unknown Author is licensed under </a:t>
            </a:r>
            <a:r>
              <a:rPr lang="en-GB" sz="900">
                <a:hlinkClick r:id="rId6" tooltip="https://creativecommons.org/licenses/by-nc/3.0/"/>
              </a:rPr>
              <a:t>CC BY-NC</a:t>
            </a:r>
            <a:endParaRPr lang="en-GB" sz="900"/>
          </a:p>
        </p:txBody>
      </p:sp>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70A884-F90D-CAA0-3DDE-F1089D7BD9A0}"/>
              </a:ext>
            </a:extLst>
          </p:cNvPr>
          <p:cNvSpPr>
            <a:spLocks noGrp="1"/>
          </p:cNvSpPr>
          <p:nvPr>
            <p:ph type="body" sz="quarter" idx="24"/>
          </p:nvPr>
        </p:nvSpPr>
        <p:spPr>
          <a:xfrm>
            <a:off x="413915" y="256878"/>
            <a:ext cx="10766703" cy="497161"/>
          </a:xfrm>
        </p:spPr>
        <p:txBody>
          <a:bodyPr/>
          <a:lstStyle/>
          <a:p>
            <a:r>
              <a:rPr lang="en-GB" dirty="0"/>
              <a:t>Perceived employability skill development by qualification:</a:t>
            </a:r>
          </a:p>
        </p:txBody>
      </p:sp>
      <p:sp>
        <p:nvSpPr>
          <p:cNvPr id="5" name="Text Placeholder 4">
            <a:extLst>
              <a:ext uri="{FF2B5EF4-FFF2-40B4-BE49-F238E27FC236}">
                <a16:creationId xmlns:a16="http://schemas.microsoft.com/office/drawing/2014/main" id="{1025503D-C1E0-7259-358D-8EF4E7475256}"/>
              </a:ext>
            </a:extLst>
          </p:cNvPr>
          <p:cNvSpPr>
            <a:spLocks noGrp="1"/>
          </p:cNvSpPr>
          <p:nvPr>
            <p:ph type="body" sz="quarter" idx="14"/>
          </p:nvPr>
        </p:nvSpPr>
        <p:spPr>
          <a:xfrm>
            <a:off x="2247900" y="3609975"/>
            <a:ext cx="8391525" cy="2511751"/>
          </a:xfrm>
        </p:spPr>
        <p:txBody>
          <a:bodyPr/>
          <a:lstStyle/>
          <a:p>
            <a:pPr marL="285750" indent="-285750">
              <a:buFont typeface="Arial" panose="020B0604020202020204" pitchFamily="34" charset="0"/>
              <a:buChar char="•"/>
            </a:pPr>
            <a:r>
              <a:rPr lang="en-GB" dirty="0"/>
              <a:t>There is some variability about perceived skill development between qualifications.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Chemistry qual (R59) students are more likely to identify commercial and/or sector awareness and communication skills but are less likely to identify DIL as an area of skill development.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Health science (Q71) and biology (R58) students are more likely to identify development of DIL skills.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Students with a broader qualification pathway are more likely to identify development of self-management and resilience skills.</a:t>
            </a:r>
          </a:p>
          <a:p>
            <a:pPr marL="285750" indent="-285750">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98CE523D-47A4-4811-5965-18B870A86DE1}"/>
              </a:ext>
            </a:extLst>
          </p:cNvPr>
          <p:cNvPicPr>
            <a:picLocks noChangeAspect="1"/>
          </p:cNvPicPr>
          <p:nvPr/>
        </p:nvPicPr>
        <p:blipFill>
          <a:blip r:embed="rId2"/>
          <a:stretch>
            <a:fillRect/>
          </a:stretch>
        </p:blipFill>
        <p:spPr>
          <a:xfrm>
            <a:off x="380126" y="1419225"/>
            <a:ext cx="11431748" cy="2009775"/>
          </a:xfrm>
          <a:prstGeom prst="rect">
            <a:avLst/>
          </a:prstGeom>
        </p:spPr>
      </p:pic>
    </p:spTree>
    <p:extLst>
      <p:ext uri="{BB962C8B-B14F-4D97-AF65-F5344CB8AC3E}">
        <p14:creationId xmlns:p14="http://schemas.microsoft.com/office/powerpoint/2010/main" val="1552561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0B4CD2-CC5D-603B-9960-D642FFF507CC}"/>
              </a:ext>
            </a:extLst>
          </p:cNvPr>
          <p:cNvSpPr>
            <a:spLocks noGrp="1"/>
          </p:cNvSpPr>
          <p:nvPr>
            <p:ph type="body" sz="quarter" idx="24"/>
          </p:nvPr>
        </p:nvSpPr>
        <p:spPr/>
        <p:txBody>
          <a:bodyPr/>
          <a:lstStyle/>
          <a:p>
            <a:r>
              <a:rPr lang="en-GB" dirty="0"/>
              <a:t>Focus groups:</a:t>
            </a:r>
          </a:p>
        </p:txBody>
      </p:sp>
      <p:sp>
        <p:nvSpPr>
          <p:cNvPr id="6" name="Text Placeholder 5">
            <a:extLst>
              <a:ext uri="{FF2B5EF4-FFF2-40B4-BE49-F238E27FC236}">
                <a16:creationId xmlns:a16="http://schemas.microsoft.com/office/drawing/2014/main" id="{F35695A2-F887-ADC6-7F2A-92F496CCE9B4}"/>
              </a:ext>
            </a:extLst>
          </p:cNvPr>
          <p:cNvSpPr>
            <a:spLocks noGrp="1"/>
          </p:cNvSpPr>
          <p:nvPr>
            <p:ph type="body" sz="quarter" idx="15"/>
          </p:nvPr>
        </p:nvSpPr>
        <p:spPr>
          <a:xfrm>
            <a:off x="879105" y="1511183"/>
            <a:ext cx="9591229" cy="3362658"/>
          </a:xfrm>
        </p:spPr>
        <p:txBody>
          <a:bodyPr/>
          <a:lstStyle/>
          <a:p>
            <a:r>
              <a:rPr lang="en-GB" sz="2000" dirty="0">
                <a:latin typeface="+mn-lt"/>
              </a:rPr>
              <a:t>An opportunity to </a:t>
            </a:r>
            <a:r>
              <a:rPr lang="en-GB" sz="2000" dirty="0">
                <a:solidFill>
                  <a:schemeClr val="accent5">
                    <a:lumMod val="50000"/>
                  </a:schemeClr>
                </a:solidFill>
                <a:latin typeface="+mn-lt"/>
              </a:rPr>
              <a:t>talk</a:t>
            </a:r>
            <a:r>
              <a:rPr lang="en-GB" sz="2000" dirty="0">
                <a:latin typeface="+mn-lt"/>
              </a:rPr>
              <a:t> to students and ALs and gain a deeper understanding of their perceptions of employability skill development.</a:t>
            </a:r>
          </a:p>
          <a:p>
            <a:pPr marL="0" indent="0">
              <a:buNone/>
            </a:pPr>
            <a:endParaRPr lang="en-GB" sz="2000" dirty="0">
              <a:latin typeface="+mn-lt"/>
            </a:endParaRPr>
          </a:p>
          <a:p>
            <a:r>
              <a:rPr lang="en-GB" sz="2000" dirty="0">
                <a:latin typeface="+mn-lt"/>
              </a:rPr>
              <a:t>Focus groups took place on </a:t>
            </a:r>
            <a:r>
              <a:rPr lang="en-GB" sz="2000" dirty="0">
                <a:solidFill>
                  <a:schemeClr val="accent5">
                    <a:lumMod val="50000"/>
                  </a:schemeClr>
                </a:solidFill>
                <a:latin typeface="+mn-lt"/>
              </a:rPr>
              <a:t>two occasions </a:t>
            </a:r>
            <a:r>
              <a:rPr lang="en-GB" sz="2000" dirty="0">
                <a:latin typeface="+mn-lt"/>
              </a:rPr>
              <a:t>for each group.</a:t>
            </a:r>
          </a:p>
          <a:p>
            <a:endParaRPr lang="en-GB" sz="2000" dirty="0">
              <a:latin typeface="+mn-lt"/>
            </a:endParaRPr>
          </a:p>
          <a:p>
            <a:r>
              <a:rPr lang="en-GB" sz="2000" dirty="0">
                <a:latin typeface="+mn-lt"/>
              </a:rPr>
              <a:t>Recordings of each focus group session were transcribed, anonymised, and </a:t>
            </a:r>
            <a:r>
              <a:rPr lang="en-GB" sz="2000" dirty="0">
                <a:solidFill>
                  <a:schemeClr val="accent5">
                    <a:lumMod val="50000"/>
                  </a:schemeClr>
                </a:solidFill>
                <a:latin typeface="+mn-lt"/>
              </a:rPr>
              <a:t>thematic analysis</a:t>
            </a:r>
            <a:r>
              <a:rPr lang="en-GB" sz="2000" dirty="0">
                <a:latin typeface="+mn-lt"/>
              </a:rPr>
              <a:t> was carried out.</a:t>
            </a:r>
          </a:p>
          <a:p>
            <a:pPr marL="0" indent="0">
              <a:buNone/>
            </a:pPr>
            <a:endParaRPr lang="en-GB" dirty="0"/>
          </a:p>
        </p:txBody>
      </p:sp>
    </p:spTree>
    <p:extLst>
      <p:ext uri="{BB962C8B-B14F-4D97-AF65-F5344CB8AC3E}">
        <p14:creationId xmlns:p14="http://schemas.microsoft.com/office/powerpoint/2010/main" val="401981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2A7EE3-E752-A2EC-33C4-A3B934046611}"/>
              </a:ext>
              <a:ext uri="{C183D7F6-B498-43B3-948B-1728B52AA6E4}">
                <adec:decorative xmlns:adec="http://schemas.microsoft.com/office/drawing/2017/decorative" val="1"/>
              </a:ext>
            </a:extLst>
          </p:cNvPr>
          <p:cNvGrpSpPr/>
          <p:nvPr/>
        </p:nvGrpSpPr>
        <p:grpSpPr>
          <a:xfrm>
            <a:off x="4544304" y="2086267"/>
            <a:ext cx="1018939" cy="509531"/>
            <a:chOff x="3299703" y="548246"/>
            <a:chExt cx="2024952" cy="1012596"/>
          </a:xfrm>
        </p:grpSpPr>
        <p:pic>
          <p:nvPicPr>
            <p:cNvPr id="8" name="Picture 7">
              <a:extLst>
                <a:ext uri="{FF2B5EF4-FFF2-40B4-BE49-F238E27FC236}">
                  <a16:creationId xmlns:a16="http://schemas.microsoft.com/office/drawing/2014/main" id="{1A0FA975-3D6C-4077-D7CB-682ED5D01D5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0DA3AF12-A034-88A5-7C9A-141B7CBB8D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0" name="Text Placeholder 9">
            <a:extLst>
              <a:ext uri="{FF2B5EF4-FFF2-40B4-BE49-F238E27FC236}">
                <a16:creationId xmlns:a16="http://schemas.microsoft.com/office/drawing/2014/main" id="{23C1511E-2923-5A62-716A-764CACA5CC4B}"/>
              </a:ext>
            </a:extLst>
          </p:cNvPr>
          <p:cNvSpPr txBox="1">
            <a:spLocks/>
          </p:cNvSpPr>
          <p:nvPr/>
        </p:nvSpPr>
        <p:spPr>
          <a:xfrm>
            <a:off x="4443046" y="2674264"/>
            <a:ext cx="6352814"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dirty="0">
                <a:effectLst/>
                <a:latin typeface="Calibri" panose="020F0502020204030204" pitchFamily="34" charset="0"/>
                <a:cs typeface="Calibri" panose="020F0502020204030204" pitchFamily="34" charset="0"/>
              </a:rPr>
              <a:t>more my own circumstance that maybe I would have liked to have been better to it – to have been able to pace myself  better</a:t>
            </a:r>
            <a:endParaRPr lang="en-GB" sz="1800" b="0" i="0" u="none" strike="noStrike" baseline="0" dirty="0">
              <a:latin typeface="Calibri" panose="020F0502020204030204" pitchFamily="34" charset="0"/>
              <a:cs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r>
              <a:rPr lang="en-GB" sz="1800" b="0" i="0" dirty="0">
                <a:effectLst/>
                <a:latin typeface="Calibri" panose="020F0502020204030204" pitchFamily="34" charset="0"/>
              </a:rPr>
              <a:t>it was sort of trepidation at, doing the Presentation – it was very, very tempting to think, oh I’m not going to bother with this, I’m just going to park it!  But then I thought, no I’m going to go through with this – it will be an interesting challenge</a:t>
            </a:r>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r>
              <a:rPr lang="en-GB" sz="1800" dirty="0">
                <a:latin typeface="Calibri" panose="020F0502020204030204" pitchFamily="34" charset="0"/>
              </a:rPr>
              <a:t>For me – definitely resilience, because as I say, I had to push myself through other stuff that was going on to get it done</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11" name="Group 10">
            <a:extLst>
              <a:ext uri="{FF2B5EF4-FFF2-40B4-BE49-F238E27FC236}">
                <a16:creationId xmlns:a16="http://schemas.microsoft.com/office/drawing/2014/main" id="{1A626A24-0C86-9205-0F3A-9CC21E045785}"/>
              </a:ext>
              <a:ext uri="{C183D7F6-B498-43B3-948B-1728B52AA6E4}">
                <adec:decorative xmlns:adec="http://schemas.microsoft.com/office/drawing/2017/decorative" val="1"/>
              </a:ext>
            </a:extLst>
          </p:cNvPr>
          <p:cNvGrpSpPr/>
          <p:nvPr/>
        </p:nvGrpSpPr>
        <p:grpSpPr>
          <a:xfrm rot="10800000">
            <a:off x="9776859" y="3456145"/>
            <a:ext cx="1018939" cy="509531"/>
            <a:chOff x="3299703" y="548246"/>
            <a:chExt cx="2024952" cy="1012596"/>
          </a:xfrm>
        </p:grpSpPr>
        <p:pic>
          <p:nvPicPr>
            <p:cNvPr id="12" name="Picture 11">
              <a:extLst>
                <a:ext uri="{FF2B5EF4-FFF2-40B4-BE49-F238E27FC236}">
                  <a16:creationId xmlns:a16="http://schemas.microsoft.com/office/drawing/2014/main" id="{6156ADA8-EB16-B714-3441-7C579A21B1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3" name="Picture 12">
              <a:extLst>
                <a:ext uri="{FF2B5EF4-FFF2-40B4-BE49-F238E27FC236}">
                  <a16:creationId xmlns:a16="http://schemas.microsoft.com/office/drawing/2014/main" id="{EDDF6EB4-1E6C-01AD-B969-182674F9B77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4" name="Group 13">
            <a:extLst>
              <a:ext uri="{FF2B5EF4-FFF2-40B4-BE49-F238E27FC236}">
                <a16:creationId xmlns:a16="http://schemas.microsoft.com/office/drawing/2014/main" id="{9CB76566-EB8C-9DBA-1708-135847A17266}"/>
              </a:ext>
              <a:ext uri="{C183D7F6-B498-43B3-948B-1728B52AA6E4}">
                <adec:decorative xmlns:adec="http://schemas.microsoft.com/office/drawing/2017/decorative" val="1"/>
              </a:ext>
            </a:extLst>
          </p:cNvPr>
          <p:cNvGrpSpPr/>
          <p:nvPr/>
        </p:nvGrpSpPr>
        <p:grpSpPr>
          <a:xfrm>
            <a:off x="4556397" y="169508"/>
            <a:ext cx="1018939" cy="509531"/>
            <a:chOff x="3299703" y="548246"/>
            <a:chExt cx="2024952" cy="1012596"/>
          </a:xfrm>
        </p:grpSpPr>
        <p:pic>
          <p:nvPicPr>
            <p:cNvPr id="15" name="Picture 14">
              <a:extLst>
                <a:ext uri="{FF2B5EF4-FFF2-40B4-BE49-F238E27FC236}">
                  <a16:creationId xmlns:a16="http://schemas.microsoft.com/office/drawing/2014/main" id="{C0A8EFC4-B2A2-5757-7A18-769EBBAB62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6" name="Picture 15">
              <a:extLst>
                <a:ext uri="{FF2B5EF4-FFF2-40B4-BE49-F238E27FC236}">
                  <a16:creationId xmlns:a16="http://schemas.microsoft.com/office/drawing/2014/main" id="{194CF13C-443F-80C2-ECDE-4052B31D59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7" name="Text Placeholder 9">
            <a:extLst>
              <a:ext uri="{FF2B5EF4-FFF2-40B4-BE49-F238E27FC236}">
                <a16:creationId xmlns:a16="http://schemas.microsoft.com/office/drawing/2014/main" id="{150C6CBB-2EA1-36A6-C6C2-8DF13AFD34AE}"/>
              </a:ext>
            </a:extLst>
          </p:cNvPr>
          <p:cNvSpPr txBox="1">
            <a:spLocks/>
          </p:cNvSpPr>
          <p:nvPr/>
        </p:nvSpPr>
        <p:spPr>
          <a:xfrm>
            <a:off x="4443108" y="722122"/>
            <a:ext cx="6352814" cy="50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dirty="0">
                <a:effectLst/>
                <a:latin typeface="Calibri" panose="020F0502020204030204" pitchFamily="34" charset="0"/>
              </a:rPr>
              <a:t>I didn’t find the timing a problem at all!  I mean As soon as I became aware of what was required for the OJC I very quickly found a few articles that I thought would be appropriate and nailed that down to one particular paper</a:t>
            </a:r>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18" name="Group 17">
            <a:extLst>
              <a:ext uri="{FF2B5EF4-FFF2-40B4-BE49-F238E27FC236}">
                <a16:creationId xmlns:a16="http://schemas.microsoft.com/office/drawing/2014/main" id="{E8C08035-A3FC-795C-1A1C-CCAD8018AD10}"/>
              </a:ext>
              <a:ext uri="{C183D7F6-B498-43B3-948B-1728B52AA6E4}">
                <adec:decorative xmlns:adec="http://schemas.microsoft.com/office/drawing/2017/decorative" val="1"/>
              </a:ext>
            </a:extLst>
          </p:cNvPr>
          <p:cNvGrpSpPr/>
          <p:nvPr/>
        </p:nvGrpSpPr>
        <p:grpSpPr>
          <a:xfrm rot="10800000">
            <a:off x="9776921" y="1911599"/>
            <a:ext cx="1018939" cy="509531"/>
            <a:chOff x="3299703" y="548246"/>
            <a:chExt cx="2024952" cy="1012596"/>
          </a:xfrm>
        </p:grpSpPr>
        <p:pic>
          <p:nvPicPr>
            <p:cNvPr id="19" name="Picture 18">
              <a:extLst>
                <a:ext uri="{FF2B5EF4-FFF2-40B4-BE49-F238E27FC236}">
                  <a16:creationId xmlns:a16="http://schemas.microsoft.com/office/drawing/2014/main" id="{378345DD-A465-EE5B-85BA-519CCE90A2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0" name="Picture 19">
              <a:extLst>
                <a:ext uri="{FF2B5EF4-FFF2-40B4-BE49-F238E27FC236}">
                  <a16:creationId xmlns:a16="http://schemas.microsoft.com/office/drawing/2014/main" id="{94A5BFC1-5598-B27D-E2DB-E2E183D139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21" name="Group 20">
            <a:extLst>
              <a:ext uri="{FF2B5EF4-FFF2-40B4-BE49-F238E27FC236}">
                <a16:creationId xmlns:a16="http://schemas.microsoft.com/office/drawing/2014/main" id="{DDC53BD2-8F9B-C1B0-FAC1-D1DAF56A9426}"/>
              </a:ext>
              <a:ext uri="{C183D7F6-B498-43B3-948B-1728B52AA6E4}">
                <adec:decorative xmlns:adec="http://schemas.microsoft.com/office/drawing/2017/decorative" val="1"/>
              </a:ext>
            </a:extLst>
          </p:cNvPr>
          <p:cNvGrpSpPr/>
          <p:nvPr/>
        </p:nvGrpSpPr>
        <p:grpSpPr>
          <a:xfrm>
            <a:off x="4443046" y="3431685"/>
            <a:ext cx="1018939" cy="509531"/>
            <a:chOff x="3299703" y="548246"/>
            <a:chExt cx="2024952" cy="1012596"/>
          </a:xfrm>
        </p:grpSpPr>
        <p:pic>
          <p:nvPicPr>
            <p:cNvPr id="22" name="Picture 21">
              <a:extLst>
                <a:ext uri="{FF2B5EF4-FFF2-40B4-BE49-F238E27FC236}">
                  <a16:creationId xmlns:a16="http://schemas.microsoft.com/office/drawing/2014/main" id="{37E67213-3EC1-BABA-B3C8-AF858DDF7A9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3" name="Picture 22">
              <a:extLst>
                <a:ext uri="{FF2B5EF4-FFF2-40B4-BE49-F238E27FC236}">
                  <a16:creationId xmlns:a16="http://schemas.microsoft.com/office/drawing/2014/main" id="{BBCBE3AC-4DF7-0B0D-BEB1-97C8F57F1FC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4" name="Text Placeholder 9">
            <a:extLst>
              <a:ext uri="{FF2B5EF4-FFF2-40B4-BE49-F238E27FC236}">
                <a16:creationId xmlns:a16="http://schemas.microsoft.com/office/drawing/2014/main" id="{3F219010-CA7C-8C47-CD52-A945FCC6F9E9}"/>
              </a:ext>
            </a:extLst>
          </p:cNvPr>
          <p:cNvSpPr txBox="1">
            <a:spLocks/>
          </p:cNvSpPr>
          <p:nvPr/>
        </p:nvSpPr>
        <p:spPr>
          <a:xfrm>
            <a:off x="4442922" y="5694134"/>
            <a:ext cx="6352814"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25" name="Group 24">
            <a:extLst>
              <a:ext uri="{FF2B5EF4-FFF2-40B4-BE49-F238E27FC236}">
                <a16:creationId xmlns:a16="http://schemas.microsoft.com/office/drawing/2014/main" id="{AB5723FA-6094-0AC1-F722-44801978744F}"/>
              </a:ext>
              <a:ext uri="{C183D7F6-B498-43B3-948B-1728B52AA6E4}">
                <adec:decorative xmlns:adec="http://schemas.microsoft.com/office/drawing/2017/decorative" val="1"/>
              </a:ext>
            </a:extLst>
          </p:cNvPr>
          <p:cNvGrpSpPr/>
          <p:nvPr/>
        </p:nvGrpSpPr>
        <p:grpSpPr>
          <a:xfrm rot="10800000">
            <a:off x="9776797" y="5057651"/>
            <a:ext cx="1018939" cy="509531"/>
            <a:chOff x="3299703" y="548246"/>
            <a:chExt cx="2024952" cy="1012596"/>
          </a:xfrm>
        </p:grpSpPr>
        <p:pic>
          <p:nvPicPr>
            <p:cNvPr id="26" name="Picture 25">
              <a:extLst>
                <a:ext uri="{FF2B5EF4-FFF2-40B4-BE49-F238E27FC236}">
                  <a16:creationId xmlns:a16="http://schemas.microsoft.com/office/drawing/2014/main" id="{2B0E1D1F-9C7C-F9AE-C900-FB08DC70DA4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7" name="Picture 26">
              <a:extLst>
                <a:ext uri="{FF2B5EF4-FFF2-40B4-BE49-F238E27FC236}">
                  <a16:creationId xmlns:a16="http://schemas.microsoft.com/office/drawing/2014/main" id="{8675D0FF-1003-B9EC-4DED-6D657B5902E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8" name="Text Placeholder 4">
            <a:extLst>
              <a:ext uri="{FF2B5EF4-FFF2-40B4-BE49-F238E27FC236}">
                <a16:creationId xmlns:a16="http://schemas.microsoft.com/office/drawing/2014/main" id="{53E4A5C9-4BFC-67E8-A82E-D44C4E2A6589}"/>
              </a:ext>
            </a:extLst>
          </p:cNvPr>
          <p:cNvSpPr txBox="1">
            <a:spLocks/>
          </p:cNvSpPr>
          <p:nvPr/>
        </p:nvSpPr>
        <p:spPr>
          <a:xfrm>
            <a:off x="414338" y="1060722"/>
            <a:ext cx="3271101" cy="4102660"/>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They were generally happy about the timings of the activity but would have appreciated more guidance on content (how much depth to go in to)</a:t>
            </a:r>
          </a:p>
          <a:p>
            <a:endParaRPr lang="en-GB" sz="1800" dirty="0"/>
          </a:p>
          <a:p>
            <a:r>
              <a:rPr lang="en-GB" sz="1800" dirty="0"/>
              <a:t>The students were anxious about the presentation and needed to be resilient. They had to push themselves to complete the activity and needed good time management.</a:t>
            </a:r>
          </a:p>
          <a:p>
            <a:pPr marL="285750" indent="-285750">
              <a:buFont typeface="Arial" panose="020B0604020202020204" pitchFamily="34" charset="0"/>
              <a:buChar char="•"/>
            </a:pPr>
            <a:endParaRPr lang="en-GB" sz="1800" dirty="0"/>
          </a:p>
        </p:txBody>
      </p:sp>
      <p:sp>
        <p:nvSpPr>
          <p:cNvPr id="30" name="Text Placeholder 15">
            <a:extLst>
              <a:ext uri="{FF2B5EF4-FFF2-40B4-BE49-F238E27FC236}">
                <a16:creationId xmlns:a16="http://schemas.microsoft.com/office/drawing/2014/main" id="{7890552F-579E-BA2A-9B40-96F8DD4E3D9B}"/>
              </a:ext>
            </a:extLst>
          </p:cNvPr>
          <p:cNvSpPr>
            <a:spLocks noGrp="1"/>
          </p:cNvSpPr>
          <p:nvPr>
            <p:ph type="body" sz="quarter" idx="24"/>
          </p:nvPr>
        </p:nvSpPr>
        <p:spPr>
          <a:xfrm>
            <a:off x="414338" y="404813"/>
            <a:ext cx="10766425" cy="496887"/>
          </a:xfrm>
        </p:spPr>
        <p:txBody>
          <a:bodyPr/>
          <a:lstStyle/>
          <a:p>
            <a:r>
              <a:rPr lang="en-GB" dirty="0"/>
              <a:t>Students - activity</a:t>
            </a:r>
          </a:p>
        </p:txBody>
      </p:sp>
      <p:grpSp>
        <p:nvGrpSpPr>
          <p:cNvPr id="2" name="Group 1">
            <a:extLst>
              <a:ext uri="{FF2B5EF4-FFF2-40B4-BE49-F238E27FC236}">
                <a16:creationId xmlns:a16="http://schemas.microsoft.com/office/drawing/2014/main" id="{09ADC977-0691-2F2C-83C3-17489B94AD37}"/>
              </a:ext>
              <a:ext uri="{C183D7F6-B498-43B3-948B-1728B52AA6E4}">
                <adec:decorative xmlns:adec="http://schemas.microsoft.com/office/drawing/2017/decorative" val="1"/>
              </a:ext>
            </a:extLst>
          </p:cNvPr>
          <p:cNvGrpSpPr/>
          <p:nvPr/>
        </p:nvGrpSpPr>
        <p:grpSpPr>
          <a:xfrm>
            <a:off x="4442922" y="5184603"/>
            <a:ext cx="1018939" cy="509531"/>
            <a:chOff x="3299703" y="548246"/>
            <a:chExt cx="2024952" cy="1012596"/>
          </a:xfrm>
        </p:grpSpPr>
        <p:pic>
          <p:nvPicPr>
            <p:cNvPr id="3" name="Picture 2">
              <a:extLst>
                <a:ext uri="{FF2B5EF4-FFF2-40B4-BE49-F238E27FC236}">
                  <a16:creationId xmlns:a16="http://schemas.microsoft.com/office/drawing/2014/main" id="{7CD7A65E-EF6A-8EC5-0E1D-2411E3550D4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 name="Picture 3">
              <a:extLst>
                <a:ext uri="{FF2B5EF4-FFF2-40B4-BE49-F238E27FC236}">
                  <a16:creationId xmlns:a16="http://schemas.microsoft.com/office/drawing/2014/main" id="{3C77FD73-4B03-9292-C005-68A53774407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31" name="Group 30">
            <a:extLst>
              <a:ext uri="{FF2B5EF4-FFF2-40B4-BE49-F238E27FC236}">
                <a16:creationId xmlns:a16="http://schemas.microsoft.com/office/drawing/2014/main" id="{01E4D8A6-31CD-F3A3-E2F9-02C0CA257C48}"/>
              </a:ext>
              <a:ext uri="{C183D7F6-B498-43B3-948B-1728B52AA6E4}">
                <adec:decorative xmlns:adec="http://schemas.microsoft.com/office/drawing/2017/decorative" val="1"/>
              </a:ext>
            </a:extLst>
          </p:cNvPr>
          <p:cNvGrpSpPr/>
          <p:nvPr/>
        </p:nvGrpSpPr>
        <p:grpSpPr>
          <a:xfrm rot="10800000">
            <a:off x="9776797" y="6325373"/>
            <a:ext cx="1018939" cy="509531"/>
            <a:chOff x="3299703" y="548246"/>
            <a:chExt cx="2024952" cy="1012596"/>
          </a:xfrm>
        </p:grpSpPr>
        <p:pic>
          <p:nvPicPr>
            <p:cNvPr id="32" name="Picture 31">
              <a:extLst>
                <a:ext uri="{FF2B5EF4-FFF2-40B4-BE49-F238E27FC236}">
                  <a16:creationId xmlns:a16="http://schemas.microsoft.com/office/drawing/2014/main" id="{5E56C8E1-4EE8-C41F-7A4C-70C2ADFF9FA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3" name="Picture 32">
              <a:extLst>
                <a:ext uri="{FF2B5EF4-FFF2-40B4-BE49-F238E27FC236}">
                  <a16:creationId xmlns:a16="http://schemas.microsoft.com/office/drawing/2014/main" id="{08FB0B01-7791-7D26-DC85-9C160DCA5CB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Tree>
    <p:extLst>
      <p:ext uri="{BB962C8B-B14F-4D97-AF65-F5344CB8AC3E}">
        <p14:creationId xmlns:p14="http://schemas.microsoft.com/office/powerpoint/2010/main" val="2720435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5">
            <a:extLst>
              <a:ext uri="{FF2B5EF4-FFF2-40B4-BE49-F238E27FC236}">
                <a16:creationId xmlns:a16="http://schemas.microsoft.com/office/drawing/2014/main" id="{7890552F-579E-BA2A-9B40-96F8DD4E3D9B}"/>
              </a:ext>
            </a:extLst>
          </p:cNvPr>
          <p:cNvSpPr>
            <a:spLocks noGrp="1"/>
          </p:cNvSpPr>
          <p:nvPr>
            <p:ph type="body" sz="quarter" idx="24"/>
          </p:nvPr>
        </p:nvSpPr>
        <p:spPr>
          <a:xfrm>
            <a:off x="387705" y="183109"/>
            <a:ext cx="10766425" cy="496887"/>
          </a:xfrm>
        </p:spPr>
        <p:txBody>
          <a:bodyPr/>
          <a:lstStyle/>
          <a:p>
            <a:r>
              <a:rPr lang="en-GB" dirty="0"/>
              <a:t>Students – development of employability skills</a:t>
            </a:r>
          </a:p>
        </p:txBody>
      </p:sp>
      <p:grpSp>
        <p:nvGrpSpPr>
          <p:cNvPr id="2" name="Group 1">
            <a:extLst>
              <a:ext uri="{FF2B5EF4-FFF2-40B4-BE49-F238E27FC236}">
                <a16:creationId xmlns:a16="http://schemas.microsoft.com/office/drawing/2014/main" id="{E2A68F3A-4E73-5502-164B-99638F9C974A}"/>
              </a:ext>
              <a:ext uri="{C183D7F6-B498-43B3-948B-1728B52AA6E4}">
                <adec:decorative xmlns:adec="http://schemas.microsoft.com/office/drawing/2017/decorative" val="1"/>
              </a:ext>
            </a:extLst>
          </p:cNvPr>
          <p:cNvGrpSpPr/>
          <p:nvPr/>
        </p:nvGrpSpPr>
        <p:grpSpPr>
          <a:xfrm>
            <a:off x="4563510" y="4506833"/>
            <a:ext cx="1018939" cy="509531"/>
            <a:chOff x="3299703" y="548246"/>
            <a:chExt cx="2024952" cy="1012596"/>
          </a:xfrm>
        </p:grpSpPr>
        <p:pic>
          <p:nvPicPr>
            <p:cNvPr id="3" name="Picture 2">
              <a:extLst>
                <a:ext uri="{FF2B5EF4-FFF2-40B4-BE49-F238E27FC236}">
                  <a16:creationId xmlns:a16="http://schemas.microsoft.com/office/drawing/2014/main" id="{C6E85522-82D9-1A6F-EF05-7C4C7E7DF46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 name="Picture 3">
              <a:extLst>
                <a:ext uri="{FF2B5EF4-FFF2-40B4-BE49-F238E27FC236}">
                  <a16:creationId xmlns:a16="http://schemas.microsoft.com/office/drawing/2014/main" id="{0F2A3449-1627-07A5-933F-AD5A791C720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6" name="Group 5">
            <a:extLst>
              <a:ext uri="{FF2B5EF4-FFF2-40B4-BE49-F238E27FC236}">
                <a16:creationId xmlns:a16="http://schemas.microsoft.com/office/drawing/2014/main" id="{7DAE7860-495B-A82A-C4BB-1B0FD8C2C5DA}"/>
              </a:ext>
              <a:ext uri="{C183D7F6-B498-43B3-948B-1728B52AA6E4}">
                <adec:decorative xmlns:adec="http://schemas.microsoft.com/office/drawing/2017/decorative" val="1"/>
              </a:ext>
            </a:extLst>
          </p:cNvPr>
          <p:cNvGrpSpPr/>
          <p:nvPr/>
        </p:nvGrpSpPr>
        <p:grpSpPr>
          <a:xfrm rot="10800000">
            <a:off x="9891317" y="6172256"/>
            <a:ext cx="1018939" cy="509531"/>
            <a:chOff x="3299703" y="548246"/>
            <a:chExt cx="2024952" cy="1012596"/>
          </a:xfrm>
        </p:grpSpPr>
        <p:pic>
          <p:nvPicPr>
            <p:cNvPr id="29" name="Picture 28">
              <a:extLst>
                <a:ext uri="{FF2B5EF4-FFF2-40B4-BE49-F238E27FC236}">
                  <a16:creationId xmlns:a16="http://schemas.microsoft.com/office/drawing/2014/main" id="{814C14F6-1F76-982E-9A95-8C79BC21D19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1" name="Picture 30">
              <a:extLst>
                <a:ext uri="{FF2B5EF4-FFF2-40B4-BE49-F238E27FC236}">
                  <a16:creationId xmlns:a16="http://schemas.microsoft.com/office/drawing/2014/main" id="{BC04F5DA-6F75-FBE7-4FDD-37F871B980F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32" name="Group 31">
            <a:extLst>
              <a:ext uri="{FF2B5EF4-FFF2-40B4-BE49-F238E27FC236}">
                <a16:creationId xmlns:a16="http://schemas.microsoft.com/office/drawing/2014/main" id="{EC677AB2-90CA-C9EC-8656-F1A05C2CA58F}"/>
              </a:ext>
              <a:ext uri="{C183D7F6-B498-43B3-948B-1728B52AA6E4}">
                <adec:decorative xmlns:adec="http://schemas.microsoft.com/office/drawing/2017/decorative" val="1"/>
              </a:ext>
            </a:extLst>
          </p:cNvPr>
          <p:cNvGrpSpPr/>
          <p:nvPr/>
        </p:nvGrpSpPr>
        <p:grpSpPr>
          <a:xfrm>
            <a:off x="4557442" y="771185"/>
            <a:ext cx="1018939" cy="509531"/>
            <a:chOff x="3299703" y="548246"/>
            <a:chExt cx="2024952" cy="1012596"/>
          </a:xfrm>
        </p:grpSpPr>
        <p:pic>
          <p:nvPicPr>
            <p:cNvPr id="33" name="Picture 32">
              <a:extLst>
                <a:ext uri="{FF2B5EF4-FFF2-40B4-BE49-F238E27FC236}">
                  <a16:creationId xmlns:a16="http://schemas.microsoft.com/office/drawing/2014/main" id="{C87C486C-4900-0D2E-B06D-64C614BF8A7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4" name="Picture 33">
              <a:extLst>
                <a:ext uri="{FF2B5EF4-FFF2-40B4-BE49-F238E27FC236}">
                  <a16:creationId xmlns:a16="http://schemas.microsoft.com/office/drawing/2014/main" id="{4887B1AF-85DF-D13E-0FC8-8850E319E43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35" name="Text Placeholder 9">
            <a:extLst>
              <a:ext uri="{FF2B5EF4-FFF2-40B4-BE49-F238E27FC236}">
                <a16:creationId xmlns:a16="http://schemas.microsoft.com/office/drawing/2014/main" id="{04ED0029-6903-E6E7-5857-700361CBF898}"/>
              </a:ext>
            </a:extLst>
          </p:cNvPr>
          <p:cNvSpPr txBox="1">
            <a:spLocks/>
          </p:cNvSpPr>
          <p:nvPr/>
        </p:nvSpPr>
        <p:spPr>
          <a:xfrm>
            <a:off x="4443418" y="1337607"/>
            <a:ext cx="6352814" cy="50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I feel that being retired and not really looking to be employed…I think what the OU is trying to do – it didn’t used to do this course, the employability factor was neve realty touched on, and I think it’s nice to see the OU trying to develop these skills in students</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36" name="Group 35">
            <a:extLst>
              <a:ext uri="{FF2B5EF4-FFF2-40B4-BE49-F238E27FC236}">
                <a16:creationId xmlns:a16="http://schemas.microsoft.com/office/drawing/2014/main" id="{E6D2C231-184B-643F-351B-B77150A8F698}"/>
              </a:ext>
              <a:ext uri="{C183D7F6-B498-43B3-948B-1728B52AA6E4}">
                <adec:decorative xmlns:adec="http://schemas.microsoft.com/office/drawing/2017/decorative" val="1"/>
              </a:ext>
            </a:extLst>
          </p:cNvPr>
          <p:cNvGrpSpPr/>
          <p:nvPr/>
        </p:nvGrpSpPr>
        <p:grpSpPr>
          <a:xfrm rot="10800000">
            <a:off x="9830726" y="2596694"/>
            <a:ext cx="1018939" cy="509531"/>
            <a:chOff x="3299703" y="548246"/>
            <a:chExt cx="2024952" cy="1012596"/>
          </a:xfrm>
        </p:grpSpPr>
        <p:pic>
          <p:nvPicPr>
            <p:cNvPr id="37" name="Picture 36">
              <a:extLst>
                <a:ext uri="{FF2B5EF4-FFF2-40B4-BE49-F238E27FC236}">
                  <a16:creationId xmlns:a16="http://schemas.microsoft.com/office/drawing/2014/main" id="{6584D86A-C97A-66C8-B33C-E150443EC75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8" name="Picture 37">
              <a:extLst>
                <a:ext uri="{FF2B5EF4-FFF2-40B4-BE49-F238E27FC236}">
                  <a16:creationId xmlns:a16="http://schemas.microsoft.com/office/drawing/2014/main" id="{600DAD8E-D3EB-86DB-489E-BFB74D3821E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39" name="Group 38">
            <a:extLst>
              <a:ext uri="{FF2B5EF4-FFF2-40B4-BE49-F238E27FC236}">
                <a16:creationId xmlns:a16="http://schemas.microsoft.com/office/drawing/2014/main" id="{B5A6CACE-D6BD-B567-DFB4-8D5257645570}"/>
              </a:ext>
              <a:ext uri="{C183D7F6-B498-43B3-948B-1728B52AA6E4}">
                <adec:decorative xmlns:adec="http://schemas.microsoft.com/office/drawing/2017/decorative" val="1"/>
              </a:ext>
            </a:extLst>
          </p:cNvPr>
          <p:cNvGrpSpPr/>
          <p:nvPr/>
        </p:nvGrpSpPr>
        <p:grpSpPr>
          <a:xfrm>
            <a:off x="4557380" y="2747064"/>
            <a:ext cx="1018939" cy="509531"/>
            <a:chOff x="3299703" y="548246"/>
            <a:chExt cx="2024952" cy="1012596"/>
          </a:xfrm>
        </p:grpSpPr>
        <p:pic>
          <p:nvPicPr>
            <p:cNvPr id="40" name="Picture 39">
              <a:extLst>
                <a:ext uri="{FF2B5EF4-FFF2-40B4-BE49-F238E27FC236}">
                  <a16:creationId xmlns:a16="http://schemas.microsoft.com/office/drawing/2014/main" id="{C0112B00-803F-49AC-A13D-3913ED4F937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1" name="Picture 40">
              <a:extLst>
                <a:ext uri="{FF2B5EF4-FFF2-40B4-BE49-F238E27FC236}">
                  <a16:creationId xmlns:a16="http://schemas.microsoft.com/office/drawing/2014/main" id="{1524EE7A-88E5-E180-8140-08EAEF464B3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42" name="Text Placeholder 9">
            <a:extLst>
              <a:ext uri="{FF2B5EF4-FFF2-40B4-BE49-F238E27FC236}">
                <a16:creationId xmlns:a16="http://schemas.microsoft.com/office/drawing/2014/main" id="{797BB889-6F92-32A8-DB62-AA74D66C8029}"/>
              </a:ext>
            </a:extLst>
          </p:cNvPr>
          <p:cNvSpPr txBox="1">
            <a:spLocks/>
          </p:cNvSpPr>
          <p:nvPr/>
        </p:nvSpPr>
        <p:spPr>
          <a:xfrm>
            <a:off x="4443418" y="3208716"/>
            <a:ext cx="6352814"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…in terms of the TMA to pick out a skill, I just, kind of,  had to fudge something really, because its stuff that I’ve just kind of  done before…I wanted to do the presentation mainly because of what that Digital Badge thing, so I mainly did it for that really! </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r>
              <a:rPr lang="en-GB" sz="1800" b="0" i="0" u="none" strike="noStrike" baseline="0" dirty="0">
                <a:latin typeface="Calibri" panose="020F0502020204030204" pitchFamily="34" charset="0"/>
              </a:rPr>
              <a:t>I don’t think  it did honestly!  </a:t>
            </a:r>
          </a:p>
          <a:p>
            <a:r>
              <a:rPr lang="en-GB" sz="1800" b="0" i="0" u="none" strike="noStrike" baseline="0" dirty="0">
                <a:latin typeface="Calibri" panose="020F0502020204030204" pitchFamily="34" charset="0"/>
              </a:rPr>
              <a:t>You are working in isolation and the only time that we – there was a Community aspect of it doing the presentation, but I don’t think there was any sense of Community at all</a:t>
            </a:r>
          </a:p>
        </p:txBody>
      </p:sp>
      <p:grpSp>
        <p:nvGrpSpPr>
          <p:cNvPr id="43" name="Group 42">
            <a:extLst>
              <a:ext uri="{FF2B5EF4-FFF2-40B4-BE49-F238E27FC236}">
                <a16:creationId xmlns:a16="http://schemas.microsoft.com/office/drawing/2014/main" id="{E79458D1-0769-B4BD-41D9-C4DBCEBA3A65}"/>
              </a:ext>
              <a:ext uri="{C183D7F6-B498-43B3-948B-1728B52AA6E4}">
                <adec:decorative xmlns:adec="http://schemas.microsoft.com/office/drawing/2017/decorative" val="1"/>
              </a:ext>
            </a:extLst>
          </p:cNvPr>
          <p:cNvGrpSpPr/>
          <p:nvPr/>
        </p:nvGrpSpPr>
        <p:grpSpPr>
          <a:xfrm rot="10800000">
            <a:off x="9891317" y="4487625"/>
            <a:ext cx="1018939" cy="509531"/>
            <a:chOff x="3299703" y="548246"/>
            <a:chExt cx="2024952" cy="1012596"/>
          </a:xfrm>
        </p:grpSpPr>
        <p:pic>
          <p:nvPicPr>
            <p:cNvPr id="44" name="Picture 43">
              <a:extLst>
                <a:ext uri="{FF2B5EF4-FFF2-40B4-BE49-F238E27FC236}">
                  <a16:creationId xmlns:a16="http://schemas.microsoft.com/office/drawing/2014/main" id="{7E8221DC-C648-130F-0664-8D16D55757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5" name="Picture 44">
              <a:extLst>
                <a:ext uri="{FF2B5EF4-FFF2-40B4-BE49-F238E27FC236}">
                  <a16:creationId xmlns:a16="http://schemas.microsoft.com/office/drawing/2014/main" id="{77798EC4-DE2C-5B1C-E615-D956B3C4BD3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46" name="Text Placeholder 4">
            <a:extLst>
              <a:ext uri="{FF2B5EF4-FFF2-40B4-BE49-F238E27FC236}">
                <a16:creationId xmlns:a16="http://schemas.microsoft.com/office/drawing/2014/main" id="{13F481F6-8E1D-2A5D-00A1-0843A24AB0B4}"/>
              </a:ext>
            </a:extLst>
          </p:cNvPr>
          <p:cNvSpPr txBox="1">
            <a:spLocks/>
          </p:cNvSpPr>
          <p:nvPr/>
        </p:nvSpPr>
        <p:spPr>
          <a:xfrm>
            <a:off x="573690" y="1386498"/>
            <a:ext cx="3271101" cy="397271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 value of developing employability skills was variable dependent on student circumstances.</a:t>
            </a:r>
          </a:p>
          <a:p>
            <a:endParaRPr lang="en-GB" sz="2000" dirty="0"/>
          </a:p>
          <a:p>
            <a:r>
              <a:rPr lang="en-GB" sz="2000" dirty="0"/>
              <a:t>Students didn’t feel there was an increase in community although recognised support from other students (and their tutors) during their presentations</a:t>
            </a:r>
          </a:p>
          <a:p>
            <a:endParaRPr lang="en-GB" sz="2000" dirty="0"/>
          </a:p>
          <a:p>
            <a:endParaRPr lang="en-GB" sz="2000" dirty="0"/>
          </a:p>
        </p:txBody>
      </p:sp>
    </p:spTree>
    <p:extLst>
      <p:ext uri="{BB962C8B-B14F-4D97-AF65-F5344CB8AC3E}">
        <p14:creationId xmlns:p14="http://schemas.microsoft.com/office/powerpoint/2010/main" val="303751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5">
            <a:extLst>
              <a:ext uri="{FF2B5EF4-FFF2-40B4-BE49-F238E27FC236}">
                <a16:creationId xmlns:a16="http://schemas.microsoft.com/office/drawing/2014/main" id="{7890552F-579E-BA2A-9B40-96F8DD4E3D9B}"/>
              </a:ext>
            </a:extLst>
          </p:cNvPr>
          <p:cNvSpPr>
            <a:spLocks noGrp="1"/>
          </p:cNvSpPr>
          <p:nvPr>
            <p:ph type="body" sz="quarter" idx="24"/>
          </p:nvPr>
        </p:nvSpPr>
        <p:spPr>
          <a:xfrm>
            <a:off x="361072" y="239971"/>
            <a:ext cx="10766425" cy="496887"/>
          </a:xfrm>
        </p:spPr>
        <p:txBody>
          <a:bodyPr/>
          <a:lstStyle/>
          <a:p>
            <a:r>
              <a:rPr lang="en-GB" dirty="0"/>
              <a:t>ALs – student engagement with the activity</a:t>
            </a:r>
          </a:p>
        </p:txBody>
      </p:sp>
      <p:grpSp>
        <p:nvGrpSpPr>
          <p:cNvPr id="7" name="Group 6">
            <a:extLst>
              <a:ext uri="{FF2B5EF4-FFF2-40B4-BE49-F238E27FC236}">
                <a16:creationId xmlns:a16="http://schemas.microsoft.com/office/drawing/2014/main" id="{A92E6BD8-4EE0-C15D-1466-F22166F9A3DA}"/>
              </a:ext>
              <a:ext uri="{C183D7F6-B498-43B3-948B-1728B52AA6E4}">
                <adec:decorative xmlns:adec="http://schemas.microsoft.com/office/drawing/2017/decorative" val="1"/>
              </a:ext>
            </a:extLst>
          </p:cNvPr>
          <p:cNvGrpSpPr/>
          <p:nvPr/>
        </p:nvGrpSpPr>
        <p:grpSpPr>
          <a:xfrm>
            <a:off x="4557442" y="1196680"/>
            <a:ext cx="1018939" cy="509531"/>
            <a:chOff x="3299703" y="548246"/>
            <a:chExt cx="2024952" cy="1012596"/>
          </a:xfrm>
        </p:grpSpPr>
        <p:pic>
          <p:nvPicPr>
            <p:cNvPr id="8" name="Picture 7">
              <a:extLst>
                <a:ext uri="{FF2B5EF4-FFF2-40B4-BE49-F238E27FC236}">
                  <a16:creationId xmlns:a16="http://schemas.microsoft.com/office/drawing/2014/main" id="{771AA5AC-4D2E-C905-181B-FA86AD1F590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DA26CBAE-B0D0-2E33-9B06-CDD0188B10C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0" name="Text Placeholder 9">
            <a:extLst>
              <a:ext uri="{FF2B5EF4-FFF2-40B4-BE49-F238E27FC236}">
                <a16:creationId xmlns:a16="http://schemas.microsoft.com/office/drawing/2014/main" id="{B379A8BD-CA56-A1BB-319F-6C23850DAD52}"/>
              </a:ext>
            </a:extLst>
          </p:cNvPr>
          <p:cNvSpPr txBox="1">
            <a:spLocks/>
          </p:cNvSpPr>
          <p:nvPr/>
        </p:nvSpPr>
        <p:spPr>
          <a:xfrm>
            <a:off x="4443418" y="1914469"/>
            <a:ext cx="6352814" cy="50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I think a lot of students are busy doing other things on top of their studies in the run up to Christmas break, and I found that a lot of mine were quite late in submitting…I just kept it as flexible as possible</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11" name="Group 10">
            <a:extLst>
              <a:ext uri="{FF2B5EF4-FFF2-40B4-BE49-F238E27FC236}">
                <a16:creationId xmlns:a16="http://schemas.microsoft.com/office/drawing/2014/main" id="{69E22FB9-2E9C-CC72-7428-F5940AE31D21}"/>
              </a:ext>
              <a:ext uri="{C183D7F6-B498-43B3-948B-1728B52AA6E4}">
                <adec:decorative xmlns:adec="http://schemas.microsoft.com/office/drawing/2017/decorative" val="1"/>
              </a:ext>
            </a:extLst>
          </p:cNvPr>
          <p:cNvGrpSpPr/>
          <p:nvPr/>
        </p:nvGrpSpPr>
        <p:grpSpPr>
          <a:xfrm rot="10800000">
            <a:off x="9777231" y="3006484"/>
            <a:ext cx="1018939" cy="509531"/>
            <a:chOff x="3299703" y="548246"/>
            <a:chExt cx="2024952" cy="1012596"/>
          </a:xfrm>
        </p:grpSpPr>
        <p:pic>
          <p:nvPicPr>
            <p:cNvPr id="12" name="Picture 11">
              <a:extLst>
                <a:ext uri="{FF2B5EF4-FFF2-40B4-BE49-F238E27FC236}">
                  <a16:creationId xmlns:a16="http://schemas.microsoft.com/office/drawing/2014/main" id="{F50600DF-35CE-30EB-57CB-5922A0D73E3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3" name="Picture 12">
              <a:extLst>
                <a:ext uri="{FF2B5EF4-FFF2-40B4-BE49-F238E27FC236}">
                  <a16:creationId xmlns:a16="http://schemas.microsoft.com/office/drawing/2014/main" id="{1918D114-AFC2-288E-7B06-3EAED4DA0F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4" name="Group 13">
            <a:extLst>
              <a:ext uri="{FF2B5EF4-FFF2-40B4-BE49-F238E27FC236}">
                <a16:creationId xmlns:a16="http://schemas.microsoft.com/office/drawing/2014/main" id="{824B78E2-83A2-1DE1-158E-481D040F7EE4}"/>
              </a:ext>
              <a:ext uri="{C183D7F6-B498-43B3-948B-1728B52AA6E4}">
                <adec:decorative xmlns:adec="http://schemas.microsoft.com/office/drawing/2017/decorative" val="1"/>
              </a:ext>
            </a:extLst>
          </p:cNvPr>
          <p:cNvGrpSpPr/>
          <p:nvPr/>
        </p:nvGrpSpPr>
        <p:grpSpPr>
          <a:xfrm rot="10800000">
            <a:off x="9777293" y="5623299"/>
            <a:ext cx="1018939" cy="509531"/>
            <a:chOff x="3299703" y="548246"/>
            <a:chExt cx="2024952" cy="1012596"/>
          </a:xfrm>
        </p:grpSpPr>
        <p:pic>
          <p:nvPicPr>
            <p:cNvPr id="15" name="Picture 14">
              <a:extLst>
                <a:ext uri="{FF2B5EF4-FFF2-40B4-BE49-F238E27FC236}">
                  <a16:creationId xmlns:a16="http://schemas.microsoft.com/office/drawing/2014/main" id="{D613287A-134A-5616-4274-FED8EC120F0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6" name="Picture 15">
              <a:extLst>
                <a:ext uri="{FF2B5EF4-FFF2-40B4-BE49-F238E27FC236}">
                  <a16:creationId xmlns:a16="http://schemas.microsoft.com/office/drawing/2014/main" id="{27002EB0-BF45-CA43-106A-0C31E51E134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7" name="Group 16">
            <a:extLst>
              <a:ext uri="{FF2B5EF4-FFF2-40B4-BE49-F238E27FC236}">
                <a16:creationId xmlns:a16="http://schemas.microsoft.com/office/drawing/2014/main" id="{894AE849-E235-7760-9937-7CF8DB07D763}"/>
              </a:ext>
              <a:ext uri="{C183D7F6-B498-43B3-948B-1728B52AA6E4}">
                <adec:decorative xmlns:adec="http://schemas.microsoft.com/office/drawing/2017/decorative" val="1"/>
              </a:ext>
            </a:extLst>
          </p:cNvPr>
          <p:cNvGrpSpPr/>
          <p:nvPr/>
        </p:nvGrpSpPr>
        <p:grpSpPr>
          <a:xfrm>
            <a:off x="4557380" y="4098500"/>
            <a:ext cx="1018939" cy="509531"/>
            <a:chOff x="3299703" y="548246"/>
            <a:chExt cx="2024952" cy="1012596"/>
          </a:xfrm>
        </p:grpSpPr>
        <p:pic>
          <p:nvPicPr>
            <p:cNvPr id="18" name="Picture 17">
              <a:extLst>
                <a:ext uri="{FF2B5EF4-FFF2-40B4-BE49-F238E27FC236}">
                  <a16:creationId xmlns:a16="http://schemas.microsoft.com/office/drawing/2014/main" id="{F7A140CF-ACB1-AA02-02A8-AB88563F723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9" name="Picture 18">
              <a:extLst>
                <a:ext uri="{FF2B5EF4-FFF2-40B4-BE49-F238E27FC236}">
                  <a16:creationId xmlns:a16="http://schemas.microsoft.com/office/drawing/2014/main" id="{E0715905-920F-448D-CD31-14B67E88D71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0" name="Text Placeholder 9">
            <a:extLst>
              <a:ext uri="{FF2B5EF4-FFF2-40B4-BE49-F238E27FC236}">
                <a16:creationId xmlns:a16="http://schemas.microsoft.com/office/drawing/2014/main" id="{BBB2AC30-2878-882D-FD6F-39340D4E66B9}"/>
              </a:ext>
            </a:extLst>
          </p:cNvPr>
          <p:cNvSpPr txBox="1">
            <a:spLocks/>
          </p:cNvSpPr>
          <p:nvPr/>
        </p:nvSpPr>
        <p:spPr>
          <a:xfrm>
            <a:off x="4557442" y="4726710"/>
            <a:ext cx="6352814" cy="75905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 …on the whole they were much more engaged…I think it was only just the time constraints rather than not interested or not engaging with us – they all found it quite enjoyable! </a:t>
            </a:r>
          </a:p>
          <a:p>
            <a:endParaRPr lang="en-GB" sz="1800" b="0" i="0" u="none" strike="noStrike" baseline="0" dirty="0">
              <a:latin typeface="Calibri" panose="020F0502020204030204" pitchFamily="34" charset="0"/>
            </a:endParaRPr>
          </a:p>
        </p:txBody>
      </p:sp>
      <p:sp>
        <p:nvSpPr>
          <p:cNvPr id="21" name="Text Placeholder 4">
            <a:extLst>
              <a:ext uri="{FF2B5EF4-FFF2-40B4-BE49-F238E27FC236}">
                <a16:creationId xmlns:a16="http://schemas.microsoft.com/office/drawing/2014/main" id="{ED95E2B9-0FA0-1F8D-17FE-98B7D2622C0D}"/>
              </a:ext>
            </a:extLst>
          </p:cNvPr>
          <p:cNvSpPr txBox="1">
            <a:spLocks/>
          </p:cNvSpPr>
          <p:nvPr/>
        </p:nvSpPr>
        <p:spPr>
          <a:xfrm>
            <a:off x="414964" y="1196680"/>
            <a:ext cx="3271101" cy="397271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They found the timing of the activity across the Christmas break problematic for their students. ALs tried to be flexible with deadlines to help with this.</a:t>
            </a:r>
          </a:p>
          <a:p>
            <a:endParaRPr lang="en-GB" sz="2000" dirty="0"/>
          </a:p>
          <a:p>
            <a:r>
              <a:rPr lang="en-GB" sz="2000" dirty="0"/>
              <a:t>Generally, students tended to engage with at least the early parts of the activity.</a:t>
            </a:r>
          </a:p>
          <a:p>
            <a:endParaRPr lang="en-GB" sz="2000" dirty="0"/>
          </a:p>
        </p:txBody>
      </p:sp>
    </p:spTree>
    <p:extLst>
      <p:ext uri="{BB962C8B-B14F-4D97-AF65-F5344CB8AC3E}">
        <p14:creationId xmlns:p14="http://schemas.microsoft.com/office/powerpoint/2010/main" val="343713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5">
            <a:extLst>
              <a:ext uri="{FF2B5EF4-FFF2-40B4-BE49-F238E27FC236}">
                <a16:creationId xmlns:a16="http://schemas.microsoft.com/office/drawing/2014/main" id="{7890552F-579E-BA2A-9B40-96F8DD4E3D9B}"/>
              </a:ext>
            </a:extLst>
          </p:cNvPr>
          <p:cNvSpPr>
            <a:spLocks noGrp="1"/>
          </p:cNvSpPr>
          <p:nvPr>
            <p:ph type="body" sz="quarter" idx="24"/>
          </p:nvPr>
        </p:nvSpPr>
        <p:spPr>
          <a:xfrm>
            <a:off x="414338" y="191915"/>
            <a:ext cx="10766425" cy="496887"/>
          </a:xfrm>
        </p:spPr>
        <p:txBody>
          <a:bodyPr/>
          <a:lstStyle/>
          <a:p>
            <a:r>
              <a:rPr lang="en-GB" dirty="0"/>
              <a:t>ALs – student barriers to engaging </a:t>
            </a:r>
          </a:p>
        </p:txBody>
      </p:sp>
      <p:grpSp>
        <p:nvGrpSpPr>
          <p:cNvPr id="7" name="Group 6">
            <a:extLst>
              <a:ext uri="{FF2B5EF4-FFF2-40B4-BE49-F238E27FC236}">
                <a16:creationId xmlns:a16="http://schemas.microsoft.com/office/drawing/2014/main" id="{7F154F6D-3F13-4610-F666-43AA1A7BA84D}"/>
              </a:ext>
              <a:ext uri="{C183D7F6-B498-43B3-948B-1728B52AA6E4}">
                <adec:decorative xmlns:adec="http://schemas.microsoft.com/office/drawing/2017/decorative" val="1"/>
              </a:ext>
            </a:extLst>
          </p:cNvPr>
          <p:cNvGrpSpPr/>
          <p:nvPr/>
        </p:nvGrpSpPr>
        <p:grpSpPr>
          <a:xfrm>
            <a:off x="4544242" y="4030257"/>
            <a:ext cx="1018939" cy="509531"/>
            <a:chOff x="3299703" y="548246"/>
            <a:chExt cx="2024952" cy="1012596"/>
          </a:xfrm>
        </p:grpSpPr>
        <p:pic>
          <p:nvPicPr>
            <p:cNvPr id="8" name="Picture 7">
              <a:extLst>
                <a:ext uri="{FF2B5EF4-FFF2-40B4-BE49-F238E27FC236}">
                  <a16:creationId xmlns:a16="http://schemas.microsoft.com/office/drawing/2014/main" id="{6C459FB0-3D44-8874-7CCD-BBF5FB5767D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AB747EFB-E04A-5ABE-FDD4-C588DE410DA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0" name="Text Placeholder 9">
            <a:extLst>
              <a:ext uri="{FF2B5EF4-FFF2-40B4-BE49-F238E27FC236}">
                <a16:creationId xmlns:a16="http://schemas.microsoft.com/office/drawing/2014/main" id="{10DED17D-CB70-24F5-4126-384DC241F05C}"/>
              </a:ext>
            </a:extLst>
          </p:cNvPr>
          <p:cNvSpPr txBox="1">
            <a:spLocks/>
          </p:cNvSpPr>
          <p:nvPr/>
        </p:nvSpPr>
        <p:spPr>
          <a:xfrm>
            <a:off x="4544242" y="4600658"/>
            <a:ext cx="6352814"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What I found was really lovely is that my – the other students that were in the group were giving  positive feedback to the group as well – oh wow, you did a great job, that was fantastic – and they started chatting, probably more than they’ve ever chatted before – you know – engaging with each other in the chat, you know – it was great! It was really lovely! </a:t>
            </a: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11" name="Group 10">
            <a:extLst>
              <a:ext uri="{FF2B5EF4-FFF2-40B4-BE49-F238E27FC236}">
                <a16:creationId xmlns:a16="http://schemas.microsoft.com/office/drawing/2014/main" id="{E9251E7B-405C-024F-503D-7D8EF164AC69}"/>
              </a:ext>
              <a:ext uri="{C183D7F6-B498-43B3-948B-1728B52AA6E4}">
                <adec:decorative xmlns:adec="http://schemas.microsoft.com/office/drawing/2017/decorative" val="1"/>
              </a:ext>
            </a:extLst>
          </p:cNvPr>
          <p:cNvGrpSpPr/>
          <p:nvPr/>
        </p:nvGrpSpPr>
        <p:grpSpPr>
          <a:xfrm rot="10800000">
            <a:off x="9878117" y="6156554"/>
            <a:ext cx="1018939" cy="509531"/>
            <a:chOff x="3299703" y="548246"/>
            <a:chExt cx="2024952" cy="1012596"/>
          </a:xfrm>
        </p:grpSpPr>
        <p:pic>
          <p:nvPicPr>
            <p:cNvPr id="12" name="Picture 11">
              <a:extLst>
                <a:ext uri="{FF2B5EF4-FFF2-40B4-BE49-F238E27FC236}">
                  <a16:creationId xmlns:a16="http://schemas.microsoft.com/office/drawing/2014/main" id="{DEDADD7E-E94B-4EF7-9FAB-C3F489630EF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3" name="Picture 12">
              <a:extLst>
                <a:ext uri="{FF2B5EF4-FFF2-40B4-BE49-F238E27FC236}">
                  <a16:creationId xmlns:a16="http://schemas.microsoft.com/office/drawing/2014/main" id="{EED12533-86F4-33D7-9330-4A44F971FCD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4" name="Group 13">
            <a:extLst>
              <a:ext uri="{FF2B5EF4-FFF2-40B4-BE49-F238E27FC236}">
                <a16:creationId xmlns:a16="http://schemas.microsoft.com/office/drawing/2014/main" id="{1FA85FA3-7C6A-B921-3AE3-4CB8CF5D3AD4}"/>
              </a:ext>
              <a:ext uri="{C183D7F6-B498-43B3-948B-1728B52AA6E4}">
                <adec:decorative xmlns:adec="http://schemas.microsoft.com/office/drawing/2017/decorative" val="1"/>
              </a:ext>
            </a:extLst>
          </p:cNvPr>
          <p:cNvGrpSpPr/>
          <p:nvPr/>
        </p:nvGrpSpPr>
        <p:grpSpPr>
          <a:xfrm>
            <a:off x="4556335" y="2489438"/>
            <a:ext cx="1018939" cy="509531"/>
            <a:chOff x="3299703" y="548246"/>
            <a:chExt cx="2024952" cy="1012596"/>
          </a:xfrm>
        </p:grpSpPr>
        <p:pic>
          <p:nvPicPr>
            <p:cNvPr id="15" name="Picture 14">
              <a:extLst>
                <a:ext uri="{FF2B5EF4-FFF2-40B4-BE49-F238E27FC236}">
                  <a16:creationId xmlns:a16="http://schemas.microsoft.com/office/drawing/2014/main" id="{F235ECA0-AA0B-1D37-D790-3D7B1AAF40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6" name="Picture 15">
              <a:extLst>
                <a:ext uri="{FF2B5EF4-FFF2-40B4-BE49-F238E27FC236}">
                  <a16:creationId xmlns:a16="http://schemas.microsoft.com/office/drawing/2014/main" id="{60549C10-9C22-B588-17A3-CEEFD7ABC88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7" name="Text Placeholder 9">
            <a:extLst>
              <a:ext uri="{FF2B5EF4-FFF2-40B4-BE49-F238E27FC236}">
                <a16:creationId xmlns:a16="http://schemas.microsoft.com/office/drawing/2014/main" id="{C2F2E6E0-C2C8-860B-1708-E82811120D3A}"/>
              </a:ext>
            </a:extLst>
          </p:cNvPr>
          <p:cNvSpPr txBox="1">
            <a:spLocks/>
          </p:cNvSpPr>
          <p:nvPr/>
        </p:nvSpPr>
        <p:spPr>
          <a:xfrm>
            <a:off x="4544242" y="2964284"/>
            <a:ext cx="6352814" cy="50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a couple of them did say ‘I’m worried about the questions, and being questioned’ so I think they probably thought that it was worse than it was</a:t>
            </a:r>
          </a:p>
          <a:p>
            <a:endParaRPr lang="en-GB" sz="1800" b="0" i="0" u="none" strike="noStrike" baseline="0" dirty="0">
              <a:latin typeface="Calibri" panose="020F0502020204030204" pitchFamily="34" charset="0"/>
            </a:endParaRPr>
          </a:p>
        </p:txBody>
      </p:sp>
      <p:grpSp>
        <p:nvGrpSpPr>
          <p:cNvPr id="18" name="Group 17">
            <a:extLst>
              <a:ext uri="{FF2B5EF4-FFF2-40B4-BE49-F238E27FC236}">
                <a16:creationId xmlns:a16="http://schemas.microsoft.com/office/drawing/2014/main" id="{21128F21-831D-1693-0C41-6FA55E44ECAB}"/>
              </a:ext>
              <a:ext uri="{C183D7F6-B498-43B3-948B-1728B52AA6E4}">
                <adec:decorative xmlns:adec="http://schemas.microsoft.com/office/drawing/2017/decorative" val="1"/>
              </a:ext>
            </a:extLst>
          </p:cNvPr>
          <p:cNvGrpSpPr/>
          <p:nvPr/>
        </p:nvGrpSpPr>
        <p:grpSpPr>
          <a:xfrm rot="10800000">
            <a:off x="9776983" y="3677797"/>
            <a:ext cx="1018939" cy="509531"/>
            <a:chOff x="3299703" y="548246"/>
            <a:chExt cx="2024952" cy="1012596"/>
          </a:xfrm>
        </p:grpSpPr>
        <p:pic>
          <p:nvPicPr>
            <p:cNvPr id="19" name="Picture 18">
              <a:extLst>
                <a:ext uri="{FF2B5EF4-FFF2-40B4-BE49-F238E27FC236}">
                  <a16:creationId xmlns:a16="http://schemas.microsoft.com/office/drawing/2014/main" id="{A0ABBB45-768B-8F23-F02B-2FA7144E38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20" name="Picture 19">
              <a:extLst>
                <a:ext uri="{FF2B5EF4-FFF2-40B4-BE49-F238E27FC236}">
                  <a16:creationId xmlns:a16="http://schemas.microsoft.com/office/drawing/2014/main" id="{37652013-F62F-918F-6647-9D8E12D192F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21" name="Group 20">
            <a:extLst>
              <a:ext uri="{FF2B5EF4-FFF2-40B4-BE49-F238E27FC236}">
                <a16:creationId xmlns:a16="http://schemas.microsoft.com/office/drawing/2014/main" id="{E90A1853-EAC9-3289-070C-174709DCE6A9}"/>
              </a:ext>
              <a:ext uri="{C183D7F6-B498-43B3-948B-1728B52AA6E4}">
                <adec:decorative xmlns:adec="http://schemas.microsoft.com/office/drawing/2017/decorative" val="1"/>
              </a:ext>
            </a:extLst>
          </p:cNvPr>
          <p:cNvGrpSpPr/>
          <p:nvPr/>
        </p:nvGrpSpPr>
        <p:grpSpPr>
          <a:xfrm>
            <a:off x="4556335" y="813034"/>
            <a:ext cx="1018939" cy="509531"/>
            <a:chOff x="3299703" y="548246"/>
            <a:chExt cx="2024952" cy="1012596"/>
          </a:xfrm>
        </p:grpSpPr>
        <p:pic>
          <p:nvPicPr>
            <p:cNvPr id="33" name="Picture 32">
              <a:extLst>
                <a:ext uri="{FF2B5EF4-FFF2-40B4-BE49-F238E27FC236}">
                  <a16:creationId xmlns:a16="http://schemas.microsoft.com/office/drawing/2014/main" id="{F6A30487-41A0-C0E3-E777-10974F26707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4" name="Picture 33">
              <a:extLst>
                <a:ext uri="{FF2B5EF4-FFF2-40B4-BE49-F238E27FC236}">
                  <a16:creationId xmlns:a16="http://schemas.microsoft.com/office/drawing/2014/main" id="{07D298C4-654C-32D4-D7F1-64F523C7CC5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35" name="Text Placeholder 9">
            <a:extLst>
              <a:ext uri="{FF2B5EF4-FFF2-40B4-BE49-F238E27FC236}">
                <a16:creationId xmlns:a16="http://schemas.microsoft.com/office/drawing/2014/main" id="{124584C8-88E6-5F43-5F3D-0BEE852CD8B4}"/>
              </a:ext>
            </a:extLst>
          </p:cNvPr>
          <p:cNvSpPr txBox="1">
            <a:spLocks/>
          </p:cNvSpPr>
          <p:nvPr/>
        </p:nvSpPr>
        <p:spPr>
          <a:xfrm>
            <a:off x="5162182" y="626771"/>
            <a:ext cx="6352814"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a:p>
            <a:endParaRPr lang="en-GB" sz="1800" b="0" i="0" u="none" strike="noStrike" baseline="0" dirty="0">
              <a:latin typeface="Calibri" panose="020F0502020204030204" pitchFamily="34" charset="0"/>
            </a:endParaRPr>
          </a:p>
        </p:txBody>
      </p:sp>
      <p:grpSp>
        <p:nvGrpSpPr>
          <p:cNvPr id="36" name="Group 35">
            <a:extLst>
              <a:ext uri="{FF2B5EF4-FFF2-40B4-BE49-F238E27FC236}">
                <a16:creationId xmlns:a16="http://schemas.microsoft.com/office/drawing/2014/main" id="{13A5641D-F8B3-D47C-0F84-059ECF79A841}"/>
              </a:ext>
              <a:ext uri="{C183D7F6-B498-43B3-948B-1728B52AA6E4}">
                <adec:decorative xmlns:adec="http://schemas.microsoft.com/office/drawing/2017/decorative" val="1"/>
              </a:ext>
            </a:extLst>
          </p:cNvPr>
          <p:cNvGrpSpPr/>
          <p:nvPr/>
        </p:nvGrpSpPr>
        <p:grpSpPr>
          <a:xfrm rot="10800000">
            <a:off x="9777045" y="2092525"/>
            <a:ext cx="1018939" cy="509531"/>
            <a:chOff x="3299703" y="548246"/>
            <a:chExt cx="2024952" cy="1012596"/>
          </a:xfrm>
        </p:grpSpPr>
        <p:pic>
          <p:nvPicPr>
            <p:cNvPr id="37" name="Picture 36">
              <a:extLst>
                <a:ext uri="{FF2B5EF4-FFF2-40B4-BE49-F238E27FC236}">
                  <a16:creationId xmlns:a16="http://schemas.microsoft.com/office/drawing/2014/main" id="{5186F5C1-80FB-09B5-61C9-5F385238751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38" name="Picture 37">
              <a:extLst>
                <a:ext uri="{FF2B5EF4-FFF2-40B4-BE49-F238E27FC236}">
                  <a16:creationId xmlns:a16="http://schemas.microsoft.com/office/drawing/2014/main" id="{B7CF08FA-DA54-0FF1-94AE-240A76B74F1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39" name="Text Placeholder 4">
            <a:extLst>
              <a:ext uri="{FF2B5EF4-FFF2-40B4-BE49-F238E27FC236}">
                <a16:creationId xmlns:a16="http://schemas.microsoft.com/office/drawing/2014/main" id="{03408E33-7C13-A45D-18A4-ABF984F02DE7}"/>
              </a:ext>
            </a:extLst>
          </p:cNvPr>
          <p:cNvSpPr txBox="1">
            <a:spLocks/>
          </p:cNvSpPr>
          <p:nvPr/>
        </p:nvSpPr>
        <p:spPr>
          <a:xfrm>
            <a:off x="775030" y="938263"/>
            <a:ext cx="3271101" cy="2029141"/>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Students were worried about presenting an being asked questions/put on the spot.</a:t>
            </a:r>
          </a:p>
          <a:p>
            <a:endParaRPr lang="en-GB" sz="2000" dirty="0"/>
          </a:p>
          <a:p>
            <a:r>
              <a:rPr lang="en-GB" sz="2000" dirty="0"/>
              <a:t>But realised it was far less daunting than they’d expected!</a:t>
            </a:r>
          </a:p>
          <a:p>
            <a:endParaRPr lang="en-GB" sz="2000" dirty="0"/>
          </a:p>
          <a:p>
            <a:r>
              <a:rPr lang="en-GB" sz="2000" dirty="0"/>
              <a:t>Students were really supportive of each other during the presentations</a:t>
            </a:r>
          </a:p>
        </p:txBody>
      </p:sp>
      <p:sp>
        <p:nvSpPr>
          <p:cNvPr id="41" name="TextBox 40">
            <a:extLst>
              <a:ext uri="{FF2B5EF4-FFF2-40B4-BE49-F238E27FC236}">
                <a16:creationId xmlns:a16="http://schemas.microsoft.com/office/drawing/2014/main" id="{2FEBDAE3-D942-5D26-E6D6-FEB71EAC88BF}"/>
              </a:ext>
            </a:extLst>
          </p:cNvPr>
          <p:cNvSpPr txBox="1"/>
          <p:nvPr/>
        </p:nvSpPr>
        <p:spPr>
          <a:xfrm>
            <a:off x="4556335" y="1063977"/>
            <a:ext cx="6096000" cy="1200329"/>
          </a:xfrm>
          <a:prstGeom prst="rect">
            <a:avLst/>
          </a:prstGeom>
          <a:noFill/>
        </p:spPr>
        <p:txBody>
          <a:bodyPr wrap="square">
            <a:spAutoFit/>
          </a:bodyPr>
          <a:lstStyle/>
          <a:p>
            <a:endParaRPr lang="en-GB" sz="1800" b="0" i="0" u="none" strike="noStrike" baseline="0" dirty="0">
              <a:latin typeface="Calibri" panose="020F0502020204030204" pitchFamily="34" charset="0"/>
            </a:endParaRPr>
          </a:p>
          <a:p>
            <a:r>
              <a:rPr lang="en-GB" sz="1800" dirty="0">
                <a:latin typeface="Calibri" panose="020F0502020204030204" pitchFamily="34" charset="0"/>
              </a:rPr>
              <a:t>I think every one of my students who put in, you know, when they reflect ‘what would you do better next time?’  it would be present!  I really wanted to present,…</a:t>
            </a:r>
          </a:p>
        </p:txBody>
      </p:sp>
    </p:spTree>
    <p:extLst>
      <p:ext uri="{BB962C8B-B14F-4D97-AF65-F5344CB8AC3E}">
        <p14:creationId xmlns:p14="http://schemas.microsoft.com/office/powerpoint/2010/main" val="497924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5">
            <a:extLst>
              <a:ext uri="{FF2B5EF4-FFF2-40B4-BE49-F238E27FC236}">
                <a16:creationId xmlns:a16="http://schemas.microsoft.com/office/drawing/2014/main" id="{7890552F-579E-BA2A-9B40-96F8DD4E3D9B}"/>
              </a:ext>
            </a:extLst>
          </p:cNvPr>
          <p:cNvSpPr>
            <a:spLocks noGrp="1"/>
          </p:cNvSpPr>
          <p:nvPr>
            <p:ph type="body" sz="quarter" idx="24"/>
          </p:nvPr>
        </p:nvSpPr>
        <p:spPr>
          <a:xfrm>
            <a:off x="414338" y="404813"/>
            <a:ext cx="10766425" cy="496887"/>
          </a:xfrm>
        </p:spPr>
        <p:txBody>
          <a:bodyPr/>
          <a:lstStyle/>
          <a:p>
            <a:r>
              <a:rPr lang="en-GB" dirty="0"/>
              <a:t>ALs – student perceptions of developing employability skills</a:t>
            </a:r>
          </a:p>
        </p:txBody>
      </p:sp>
      <p:grpSp>
        <p:nvGrpSpPr>
          <p:cNvPr id="32" name="Group 31">
            <a:extLst>
              <a:ext uri="{FF2B5EF4-FFF2-40B4-BE49-F238E27FC236}">
                <a16:creationId xmlns:a16="http://schemas.microsoft.com/office/drawing/2014/main" id="{7B4F1881-AF09-D783-2974-48C4E53CACE1}"/>
              </a:ext>
              <a:ext uri="{C183D7F6-B498-43B3-948B-1728B52AA6E4}">
                <adec:decorative xmlns:adec="http://schemas.microsoft.com/office/drawing/2017/decorative" val="1"/>
              </a:ext>
            </a:extLst>
          </p:cNvPr>
          <p:cNvGrpSpPr/>
          <p:nvPr/>
        </p:nvGrpSpPr>
        <p:grpSpPr>
          <a:xfrm>
            <a:off x="4557380" y="1870757"/>
            <a:ext cx="1018939" cy="509531"/>
            <a:chOff x="3299703" y="548246"/>
            <a:chExt cx="2024952" cy="1012596"/>
          </a:xfrm>
        </p:grpSpPr>
        <p:pic>
          <p:nvPicPr>
            <p:cNvPr id="40" name="Picture 39">
              <a:extLst>
                <a:ext uri="{FF2B5EF4-FFF2-40B4-BE49-F238E27FC236}">
                  <a16:creationId xmlns:a16="http://schemas.microsoft.com/office/drawing/2014/main" id="{57A98E30-4DA0-9BE4-8943-B3FAC6996F7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1" name="Picture 40">
              <a:extLst>
                <a:ext uri="{FF2B5EF4-FFF2-40B4-BE49-F238E27FC236}">
                  <a16:creationId xmlns:a16="http://schemas.microsoft.com/office/drawing/2014/main" id="{CEC52BB6-CF57-2FB0-B08B-164A9E0334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42" name="Text Placeholder 9">
            <a:extLst>
              <a:ext uri="{FF2B5EF4-FFF2-40B4-BE49-F238E27FC236}">
                <a16:creationId xmlns:a16="http://schemas.microsoft.com/office/drawing/2014/main" id="{84F50DB1-ED3D-794B-B4DC-F48FFD1A698E}"/>
              </a:ext>
            </a:extLst>
          </p:cNvPr>
          <p:cNvSpPr txBox="1">
            <a:spLocks/>
          </p:cNvSpPr>
          <p:nvPr/>
        </p:nvSpPr>
        <p:spPr>
          <a:xfrm>
            <a:off x="4443418" y="2376548"/>
            <a:ext cx="6352814" cy="50953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0" i="0" u="none" strike="noStrike" baseline="0" dirty="0">
                <a:latin typeface="Calibri" panose="020F0502020204030204" pitchFamily="34" charset="0"/>
              </a:rPr>
              <a:t>I think they really get it on the whole…I think I have had one student in the last 2 years that thought – and actually said it on the feedback – that they thought it was a waste of time and they didn’t get it, but everybody else did get it – they understand that it’s a part of a wider idea of communication skills and professionalism</a:t>
            </a:r>
          </a:p>
          <a:p>
            <a:endParaRPr lang="en-GB" sz="1800" b="0" i="0" u="none" strike="noStrike" baseline="0" dirty="0">
              <a:latin typeface="Calibri" panose="020F0502020204030204" pitchFamily="34" charset="0"/>
            </a:endParaRPr>
          </a:p>
        </p:txBody>
      </p:sp>
      <p:grpSp>
        <p:nvGrpSpPr>
          <p:cNvPr id="43" name="Group 42">
            <a:extLst>
              <a:ext uri="{FF2B5EF4-FFF2-40B4-BE49-F238E27FC236}">
                <a16:creationId xmlns:a16="http://schemas.microsoft.com/office/drawing/2014/main" id="{86DC1100-4836-A3F0-930D-78841065F852}"/>
              </a:ext>
              <a:ext uri="{C183D7F6-B498-43B3-948B-1728B52AA6E4}">
                <adec:decorative xmlns:adec="http://schemas.microsoft.com/office/drawing/2017/decorative" val="1"/>
              </a:ext>
            </a:extLst>
          </p:cNvPr>
          <p:cNvGrpSpPr/>
          <p:nvPr/>
        </p:nvGrpSpPr>
        <p:grpSpPr>
          <a:xfrm rot="10800000">
            <a:off x="9777293" y="4040665"/>
            <a:ext cx="1018939" cy="509531"/>
            <a:chOff x="3299703" y="548246"/>
            <a:chExt cx="2024952" cy="1012596"/>
          </a:xfrm>
        </p:grpSpPr>
        <p:pic>
          <p:nvPicPr>
            <p:cNvPr id="44" name="Picture 43">
              <a:extLst>
                <a:ext uri="{FF2B5EF4-FFF2-40B4-BE49-F238E27FC236}">
                  <a16:creationId xmlns:a16="http://schemas.microsoft.com/office/drawing/2014/main" id="{7C2ACF15-0EB4-067F-15AE-DDA900EA40D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45" name="Picture 44">
              <a:extLst>
                <a:ext uri="{FF2B5EF4-FFF2-40B4-BE49-F238E27FC236}">
                  <a16:creationId xmlns:a16="http://schemas.microsoft.com/office/drawing/2014/main" id="{6F62829C-4039-0D21-059D-C340B1CC6C6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46" name="Text Placeholder 4">
            <a:extLst>
              <a:ext uri="{FF2B5EF4-FFF2-40B4-BE49-F238E27FC236}">
                <a16:creationId xmlns:a16="http://schemas.microsoft.com/office/drawing/2014/main" id="{A3A0ADC5-7EA0-D9E5-256A-EB7D8B4F6254}"/>
              </a:ext>
            </a:extLst>
          </p:cNvPr>
          <p:cNvSpPr txBox="1">
            <a:spLocks/>
          </p:cNvSpPr>
          <p:nvPr/>
        </p:nvSpPr>
        <p:spPr>
          <a:xfrm>
            <a:off x="532976" y="2011524"/>
            <a:ext cx="3271101" cy="2029141"/>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The majority of students understood how and why this activity helped develop employability skills, although there were always a few who didn’t…</a:t>
            </a:r>
          </a:p>
        </p:txBody>
      </p:sp>
    </p:spTree>
    <p:extLst>
      <p:ext uri="{BB962C8B-B14F-4D97-AF65-F5344CB8AC3E}">
        <p14:creationId xmlns:p14="http://schemas.microsoft.com/office/powerpoint/2010/main" val="255138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solidFill>
                  <a:srgbClr val="002060"/>
                </a:solidFill>
              </a:rPr>
              <a:t>To summarise:</a:t>
            </a:r>
            <a:endParaRPr lang="en-GB" dirty="0"/>
          </a:p>
        </p:txBody>
      </p:sp>
      <p:sp>
        <p:nvSpPr>
          <p:cNvPr id="2" name="Text Placeholder 5">
            <a:extLst>
              <a:ext uri="{FF2B5EF4-FFF2-40B4-BE49-F238E27FC236}">
                <a16:creationId xmlns:a16="http://schemas.microsoft.com/office/drawing/2014/main" id="{91638C43-9829-65A3-FF08-319EA74D1255}"/>
              </a:ext>
            </a:extLst>
          </p:cNvPr>
          <p:cNvSpPr txBox="1">
            <a:spLocks/>
          </p:cNvSpPr>
          <p:nvPr/>
        </p:nvSpPr>
        <p:spPr>
          <a:xfrm>
            <a:off x="703612" y="1250471"/>
            <a:ext cx="10112170" cy="4357057"/>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700" dirty="0">
                <a:latin typeface="+mn-lt"/>
              </a:rPr>
              <a:t>Students develop a variety of employability skills from the online journal club activity – not just the anticipated communication and DIL employability skills.</a:t>
            </a:r>
          </a:p>
          <a:p>
            <a:r>
              <a:rPr lang="en-GB" sz="1700" dirty="0">
                <a:latin typeface="+mn-lt"/>
              </a:rPr>
              <a:t>Development of these skills can vary dependent on student gender and qualification pathways; this may be linked to previous experience/studying other modules.</a:t>
            </a:r>
          </a:p>
          <a:p>
            <a:r>
              <a:rPr lang="en-GB" sz="1700" dirty="0">
                <a:latin typeface="+mn-lt"/>
              </a:rPr>
              <a:t>The majority of students perceived that their employability skills did improve following engaging with the online journal club activity in S285.</a:t>
            </a:r>
          </a:p>
          <a:p>
            <a:r>
              <a:rPr lang="en-GB" sz="1700" dirty="0">
                <a:latin typeface="+mn-lt"/>
              </a:rPr>
              <a:t>Whilst many students do recognise the benefit of engaging with the online journal club activity, this can vary dependent on personal circumstances and some students are simply considering what to do to pass the TMA/gain a digital badge.</a:t>
            </a:r>
          </a:p>
          <a:p>
            <a:r>
              <a:rPr lang="en-GB" sz="1700" dirty="0">
                <a:latin typeface="+mn-lt"/>
              </a:rPr>
              <a:t>The main barrier to engaging, particularly for the final presentation stage, was fear/trepidation of presenting in front of others.</a:t>
            </a:r>
          </a:p>
          <a:p>
            <a:r>
              <a:rPr lang="en-GB" sz="1700" dirty="0"/>
              <a:t>Neither students nor ALs felt the activity specifically developed a sense of community, but clearly students were supporting each other, particularly during the presentations.</a:t>
            </a:r>
          </a:p>
          <a:p>
            <a:pPr marL="0" indent="0">
              <a:buNone/>
            </a:pPr>
            <a:r>
              <a:rPr lang="en-GB" sz="1700" dirty="0"/>
              <a:t> </a:t>
            </a:r>
          </a:p>
          <a:p>
            <a:endParaRPr lang="en-GB" sz="2400" dirty="0"/>
          </a:p>
          <a:p>
            <a:endParaRPr lang="en-GB" sz="2400" dirty="0">
              <a:latin typeface="+mn-lt"/>
            </a:endParaRPr>
          </a:p>
          <a:p>
            <a:endParaRPr lang="en-GB" sz="2400" dirty="0">
              <a:latin typeface="+mn-lt"/>
            </a:endParaRPr>
          </a:p>
        </p:txBody>
      </p:sp>
    </p:spTree>
    <p:extLst>
      <p:ext uri="{BB962C8B-B14F-4D97-AF65-F5344CB8AC3E}">
        <p14:creationId xmlns:p14="http://schemas.microsoft.com/office/powerpoint/2010/main" val="1540948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solidFill>
                  <a:srgbClr val="002060"/>
                </a:solidFill>
              </a:rPr>
              <a:t>Outcomes:</a:t>
            </a:r>
            <a:endParaRPr lang="en-GB" dirty="0"/>
          </a:p>
        </p:txBody>
      </p:sp>
      <p:sp>
        <p:nvSpPr>
          <p:cNvPr id="2" name="Text Placeholder 5">
            <a:extLst>
              <a:ext uri="{FF2B5EF4-FFF2-40B4-BE49-F238E27FC236}">
                <a16:creationId xmlns:a16="http://schemas.microsoft.com/office/drawing/2014/main" id="{91638C43-9829-65A3-FF08-319EA74D1255}"/>
              </a:ext>
            </a:extLst>
          </p:cNvPr>
          <p:cNvSpPr txBox="1">
            <a:spLocks/>
          </p:cNvSpPr>
          <p:nvPr/>
        </p:nvSpPr>
        <p:spPr>
          <a:xfrm>
            <a:off x="1106211" y="1064040"/>
            <a:ext cx="9254837" cy="4357057"/>
          </a:xfrm>
          <a:prstGeom prst="rect">
            <a:avLst/>
          </a:prstGeom>
        </p:spPr>
        <p:txBody>
          <a:bodyPr>
            <a:noAutofit/>
          </a:bodyPr>
          <a:lstStyle>
            <a:lvl1pPr marL="285750" indent="-285750" algn="l" defTabSz="914400" rtl="0" eaLnBrk="1" latinLnBrk="0" hangingPunct="1">
              <a:lnSpc>
                <a:spcPct val="110000"/>
              </a:lnSpc>
              <a:spcBef>
                <a:spcPts val="0"/>
              </a:spcBef>
              <a:spcAft>
                <a:spcPts val="600"/>
              </a:spcAft>
              <a:buFontTx/>
              <a:buBlip>
                <a:blip r:embed="rId3"/>
              </a:buBlip>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mn-lt"/>
              </a:rPr>
              <a:t>Embedding the online journal club into S285 helps students develop employability skills.</a:t>
            </a:r>
          </a:p>
          <a:p>
            <a:r>
              <a:rPr lang="en-GB" sz="2000" dirty="0">
                <a:latin typeface="+mn-lt"/>
              </a:rPr>
              <a:t>Additionally, use of these types of activities will help students prepare for their final L3 capstone project module (which now includes an oral presentation).</a:t>
            </a:r>
          </a:p>
          <a:p>
            <a:r>
              <a:rPr lang="en-GB" sz="2000" dirty="0">
                <a:latin typeface="+mn-lt"/>
              </a:rPr>
              <a:t>The main barriers to engagement are time restrictions and fear of presenting – timings for presentations should be as flexible as possible, students need to be encouraged to present and using  peer-based testimonies may be helpful.</a:t>
            </a:r>
          </a:p>
          <a:p>
            <a:r>
              <a:rPr lang="en-GB" sz="2000" dirty="0">
                <a:latin typeface="+mn-lt"/>
              </a:rPr>
              <a:t>Modules in production could consider a similar OJC-type activity to develop students’ employability skills linked to the ‘OU employability framework’, and to help students prepare for oral presentations later in their qualification.</a:t>
            </a:r>
            <a:endParaRPr lang="en-GB" sz="2000" dirty="0"/>
          </a:p>
          <a:p>
            <a:endParaRPr lang="en-GB" sz="2400" dirty="0"/>
          </a:p>
          <a:p>
            <a:endParaRPr lang="en-GB" sz="2400" dirty="0">
              <a:latin typeface="+mn-lt"/>
            </a:endParaRPr>
          </a:p>
          <a:p>
            <a:endParaRPr lang="en-GB" sz="2400" dirty="0">
              <a:latin typeface="+mn-lt"/>
            </a:endParaRPr>
          </a:p>
        </p:txBody>
      </p:sp>
    </p:spTree>
    <p:extLst>
      <p:ext uri="{BB962C8B-B14F-4D97-AF65-F5344CB8AC3E}">
        <p14:creationId xmlns:p14="http://schemas.microsoft.com/office/powerpoint/2010/main" val="411646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340167" y="3124517"/>
            <a:ext cx="7500938" cy="1946247"/>
          </a:xfrm>
        </p:spPr>
        <p:txBody>
          <a:bodyPr/>
          <a:lstStyle/>
          <a:p>
            <a:r>
              <a:rPr lang="en-GB" dirty="0"/>
              <a:t>With many thanks to </a:t>
            </a:r>
            <a:r>
              <a:rPr lang="en-GB" dirty="0" err="1"/>
              <a:t>eSTEeM</a:t>
            </a:r>
            <a:r>
              <a:rPr lang="en-GB" dirty="0"/>
              <a:t> for all their support!</a:t>
            </a:r>
          </a:p>
        </p:txBody>
      </p:sp>
      <p:pic>
        <p:nvPicPr>
          <p:cNvPr id="5" name="Picture 4" descr="Text&#10;&#10;Description automatically generated with medium confidence">
            <a:extLst>
              <a:ext uri="{FF2B5EF4-FFF2-40B4-BE49-F238E27FC236}">
                <a16:creationId xmlns:a16="http://schemas.microsoft.com/office/drawing/2014/main" id="{242045D4-164A-E6C4-9F16-41C3B6232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109" y="5624320"/>
            <a:ext cx="3366523" cy="1024130"/>
          </a:xfrm>
          <a:prstGeom prst="rect">
            <a:avLst/>
          </a:prstGeom>
        </p:spPr>
      </p:pic>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C22684-2076-CCC1-4B1D-4E021BC1FE9A}"/>
              </a:ext>
            </a:extLst>
          </p:cNvPr>
          <p:cNvSpPr>
            <a:spLocks noGrp="1"/>
          </p:cNvSpPr>
          <p:nvPr>
            <p:ph type="body" sz="quarter" idx="24"/>
          </p:nvPr>
        </p:nvSpPr>
        <p:spPr/>
        <p:txBody>
          <a:bodyPr/>
          <a:lstStyle/>
          <a:p>
            <a:r>
              <a:rPr lang="en-GB" dirty="0"/>
              <a:t>Background</a:t>
            </a:r>
          </a:p>
        </p:txBody>
      </p:sp>
      <p:sp>
        <p:nvSpPr>
          <p:cNvPr id="6" name="Text Placeholder 5">
            <a:extLst>
              <a:ext uri="{FF2B5EF4-FFF2-40B4-BE49-F238E27FC236}">
                <a16:creationId xmlns:a16="http://schemas.microsoft.com/office/drawing/2014/main" id="{899AE93D-8851-41FD-E084-4F7FB1F5208D}"/>
              </a:ext>
            </a:extLst>
          </p:cNvPr>
          <p:cNvSpPr>
            <a:spLocks noGrp="1"/>
          </p:cNvSpPr>
          <p:nvPr>
            <p:ph type="body" sz="quarter" idx="15"/>
          </p:nvPr>
        </p:nvSpPr>
        <p:spPr>
          <a:xfrm>
            <a:off x="861346" y="1248429"/>
            <a:ext cx="9591229" cy="3750980"/>
          </a:xfrm>
        </p:spPr>
        <p:txBody>
          <a:bodyPr/>
          <a:lstStyle/>
          <a:p>
            <a:r>
              <a:rPr lang="en-GB" sz="2400" dirty="0">
                <a:latin typeface="+mn-lt"/>
              </a:rPr>
              <a:t>Developing </a:t>
            </a:r>
            <a:r>
              <a:rPr lang="en-GB" sz="2400" dirty="0">
                <a:solidFill>
                  <a:schemeClr val="accent5">
                    <a:lumMod val="50000"/>
                  </a:schemeClr>
                </a:solidFill>
                <a:latin typeface="+mn-lt"/>
              </a:rPr>
              <a:t>employability skills </a:t>
            </a:r>
            <a:r>
              <a:rPr lang="en-GB" sz="2400" dirty="0">
                <a:latin typeface="+mn-lt"/>
              </a:rPr>
              <a:t>has been identified as an OU priority.</a:t>
            </a:r>
          </a:p>
          <a:p>
            <a:endParaRPr lang="en-GB" sz="2400" dirty="0">
              <a:latin typeface="+mn-lt"/>
            </a:endParaRPr>
          </a:p>
          <a:p>
            <a:r>
              <a:rPr lang="en-GB" sz="2400" dirty="0">
                <a:latin typeface="+mn-lt"/>
              </a:rPr>
              <a:t>S285 (Investigative approaches in biology and chemistry) was designed to closely follow the </a:t>
            </a:r>
            <a:r>
              <a:rPr lang="en-GB" sz="2400" dirty="0">
                <a:solidFill>
                  <a:schemeClr val="accent5">
                    <a:lumMod val="50000"/>
                  </a:schemeClr>
                </a:solidFill>
                <a:latin typeface="+mn-lt"/>
              </a:rPr>
              <a:t>‘OU Employability Framework’</a:t>
            </a:r>
            <a:r>
              <a:rPr lang="en-GB" sz="2400" dirty="0">
                <a:latin typeface="+mn-lt"/>
              </a:rPr>
              <a:t>.</a:t>
            </a:r>
          </a:p>
          <a:p>
            <a:endParaRPr lang="en-GB" sz="2400" dirty="0">
              <a:latin typeface="+mn-lt"/>
            </a:endParaRPr>
          </a:p>
          <a:p>
            <a:r>
              <a:rPr lang="en-GB" sz="2400" dirty="0">
                <a:latin typeface="+mn-lt"/>
              </a:rPr>
              <a:t>Online journal club was used to particularly develop skills mapping to the areas of </a:t>
            </a:r>
            <a:r>
              <a:rPr lang="en-GB" sz="2400" dirty="0">
                <a:solidFill>
                  <a:schemeClr val="accent5">
                    <a:lumMod val="50000"/>
                  </a:schemeClr>
                </a:solidFill>
                <a:latin typeface="+mn-lt"/>
              </a:rPr>
              <a:t>‘Core skills and competencies’</a:t>
            </a:r>
            <a:r>
              <a:rPr lang="en-GB" sz="2400" dirty="0">
                <a:latin typeface="+mn-lt"/>
              </a:rPr>
              <a:t> and </a:t>
            </a:r>
            <a:r>
              <a:rPr lang="en-GB" sz="2400" dirty="0">
                <a:solidFill>
                  <a:schemeClr val="accent5">
                    <a:lumMod val="50000"/>
                  </a:schemeClr>
                </a:solidFill>
                <a:latin typeface="+mn-lt"/>
              </a:rPr>
              <a:t>‘Personal attributes and behaviours’</a:t>
            </a:r>
          </a:p>
          <a:p>
            <a:endParaRPr lang="en-GB" sz="2400" dirty="0">
              <a:latin typeface="+mn-lt"/>
            </a:endParaRPr>
          </a:p>
          <a:p>
            <a:endParaRPr lang="en-GB" dirty="0"/>
          </a:p>
        </p:txBody>
      </p:sp>
    </p:spTree>
    <p:extLst>
      <p:ext uri="{BB962C8B-B14F-4D97-AF65-F5344CB8AC3E}">
        <p14:creationId xmlns:p14="http://schemas.microsoft.com/office/powerpoint/2010/main" val="2068605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0B4CD2-CC5D-603B-9960-D642FFF507CC}"/>
              </a:ext>
            </a:extLst>
          </p:cNvPr>
          <p:cNvSpPr>
            <a:spLocks noGrp="1"/>
          </p:cNvSpPr>
          <p:nvPr>
            <p:ph type="body" sz="quarter" idx="24"/>
          </p:nvPr>
        </p:nvSpPr>
        <p:spPr/>
        <p:txBody>
          <a:bodyPr/>
          <a:lstStyle/>
          <a:p>
            <a:r>
              <a:rPr lang="en-GB" dirty="0"/>
              <a:t>Background:</a:t>
            </a:r>
          </a:p>
        </p:txBody>
      </p:sp>
      <p:sp>
        <p:nvSpPr>
          <p:cNvPr id="6" name="Text Placeholder 5">
            <a:extLst>
              <a:ext uri="{FF2B5EF4-FFF2-40B4-BE49-F238E27FC236}">
                <a16:creationId xmlns:a16="http://schemas.microsoft.com/office/drawing/2014/main" id="{F35695A2-F887-ADC6-7F2A-92F496CCE9B4}"/>
              </a:ext>
            </a:extLst>
          </p:cNvPr>
          <p:cNvSpPr>
            <a:spLocks noGrp="1"/>
          </p:cNvSpPr>
          <p:nvPr>
            <p:ph type="body" sz="quarter" idx="15"/>
          </p:nvPr>
        </p:nvSpPr>
        <p:spPr>
          <a:xfrm>
            <a:off x="825839" y="999480"/>
            <a:ext cx="9591229" cy="4521056"/>
          </a:xfrm>
        </p:spPr>
        <p:txBody>
          <a:bodyPr/>
          <a:lstStyle/>
          <a:p>
            <a:endParaRPr lang="en-GB" sz="2000" dirty="0">
              <a:latin typeface="+mn-lt"/>
            </a:endParaRPr>
          </a:p>
          <a:p>
            <a:r>
              <a:rPr lang="en-GB" sz="2000" dirty="0">
                <a:latin typeface="+mn-lt"/>
              </a:rPr>
              <a:t>Online journal club was embedded as an </a:t>
            </a:r>
            <a:r>
              <a:rPr lang="en-GB" sz="2000" dirty="0">
                <a:solidFill>
                  <a:schemeClr val="accent5">
                    <a:lumMod val="50000"/>
                  </a:schemeClr>
                </a:solidFill>
                <a:latin typeface="+mn-lt"/>
              </a:rPr>
              <a:t>assessed activity in S285</a:t>
            </a:r>
            <a:r>
              <a:rPr lang="en-GB" sz="2000" dirty="0">
                <a:latin typeface="+mn-lt"/>
              </a:rPr>
              <a:t> – the first time it has been assessed within STEM modules.</a:t>
            </a:r>
          </a:p>
          <a:p>
            <a:endParaRPr lang="en-GB" sz="2000" dirty="0">
              <a:latin typeface="+mn-lt"/>
            </a:endParaRPr>
          </a:p>
          <a:p>
            <a:r>
              <a:rPr lang="en-GB" sz="2000" dirty="0">
                <a:latin typeface="+mn-lt"/>
              </a:rPr>
              <a:t>The premise was to </a:t>
            </a:r>
            <a:r>
              <a:rPr lang="en-GB" sz="2000" dirty="0">
                <a:solidFill>
                  <a:schemeClr val="accent5">
                    <a:lumMod val="50000"/>
                  </a:schemeClr>
                </a:solidFill>
                <a:latin typeface="+mn-lt"/>
              </a:rPr>
              <a:t>develop students’ presentation/digital information and literacy (DIL) skills </a:t>
            </a:r>
            <a:r>
              <a:rPr lang="en-GB" sz="2000" dirty="0">
                <a:latin typeface="+mn-lt"/>
              </a:rPr>
              <a:t>to help prepare for L3 study and develop a greater sense of community.</a:t>
            </a:r>
          </a:p>
          <a:p>
            <a:endParaRPr lang="en-GB" sz="2000" dirty="0">
              <a:latin typeface="+mn-lt"/>
            </a:endParaRPr>
          </a:p>
          <a:p>
            <a:r>
              <a:rPr lang="en-GB" sz="2000" b="1" dirty="0">
                <a:solidFill>
                  <a:schemeClr val="accent5">
                    <a:lumMod val="50000"/>
                  </a:schemeClr>
                </a:solidFill>
                <a:latin typeface="+mn-lt"/>
              </a:rPr>
              <a:t>Does online journal club help S285 students develop these skills?</a:t>
            </a:r>
          </a:p>
          <a:p>
            <a:endParaRPr lang="en-GB" sz="2000" dirty="0">
              <a:latin typeface="+mn-lt"/>
            </a:endParaRPr>
          </a:p>
          <a:p>
            <a:r>
              <a:rPr lang="en-GB" sz="2000" b="1" dirty="0">
                <a:solidFill>
                  <a:schemeClr val="accent5">
                    <a:lumMod val="50000"/>
                  </a:schemeClr>
                </a:solidFill>
                <a:latin typeface="+mn-lt"/>
              </a:rPr>
              <a:t>Do students perceive development of employability skills after engaging with the online journal club activity in S285?</a:t>
            </a:r>
          </a:p>
          <a:p>
            <a:pPr marL="0" indent="0">
              <a:buNone/>
            </a:pPr>
            <a:endParaRPr lang="en-GB" dirty="0"/>
          </a:p>
        </p:txBody>
      </p:sp>
    </p:spTree>
    <p:extLst>
      <p:ext uri="{BB962C8B-B14F-4D97-AF65-F5344CB8AC3E}">
        <p14:creationId xmlns:p14="http://schemas.microsoft.com/office/powerpoint/2010/main" val="3940708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E9BC4B-7393-7842-CC2E-1E5E36D83561}"/>
              </a:ext>
            </a:extLst>
          </p:cNvPr>
          <p:cNvSpPr>
            <a:spLocks noGrp="1"/>
          </p:cNvSpPr>
          <p:nvPr>
            <p:ph type="body" sz="quarter" idx="24"/>
          </p:nvPr>
        </p:nvSpPr>
        <p:spPr/>
        <p:txBody>
          <a:bodyPr/>
          <a:lstStyle/>
          <a:p>
            <a:r>
              <a:rPr lang="en-GB" sz="2800" dirty="0"/>
              <a:t>Online journal club in S285:</a:t>
            </a:r>
            <a:endParaRPr lang="en-GB" dirty="0"/>
          </a:p>
        </p:txBody>
      </p:sp>
      <p:sp>
        <p:nvSpPr>
          <p:cNvPr id="6" name="Text Placeholder 5">
            <a:extLst>
              <a:ext uri="{FF2B5EF4-FFF2-40B4-BE49-F238E27FC236}">
                <a16:creationId xmlns:a16="http://schemas.microsoft.com/office/drawing/2014/main" id="{6B151D29-14C5-41D2-14D7-9C7994111D5B}"/>
              </a:ext>
            </a:extLst>
          </p:cNvPr>
          <p:cNvSpPr>
            <a:spLocks noGrp="1"/>
          </p:cNvSpPr>
          <p:nvPr>
            <p:ph type="body" sz="quarter" idx="15"/>
          </p:nvPr>
        </p:nvSpPr>
        <p:spPr>
          <a:xfrm>
            <a:off x="868580" y="1150226"/>
            <a:ext cx="9591229" cy="3072250"/>
          </a:xfrm>
        </p:spPr>
        <p:txBody>
          <a:bodyPr/>
          <a:lstStyle/>
          <a:p>
            <a:r>
              <a:rPr lang="en-GB" sz="2400" dirty="0">
                <a:latin typeface="+mn-lt"/>
              </a:rPr>
              <a:t>OJC embedded within Topic 2 of the module (8 weeks) and assessed in TMA02.</a:t>
            </a:r>
          </a:p>
          <a:p>
            <a:r>
              <a:rPr lang="en-GB" sz="2400" dirty="0">
                <a:latin typeface="+mn-lt"/>
              </a:rPr>
              <a:t>Activity is broken down into 4 main stages:</a:t>
            </a:r>
          </a:p>
          <a:p>
            <a:pPr lvl="1"/>
            <a:r>
              <a:rPr lang="en-GB" dirty="0">
                <a:solidFill>
                  <a:schemeClr val="accent5">
                    <a:lumMod val="50000"/>
                  </a:schemeClr>
                </a:solidFill>
              </a:rPr>
              <a:t>Identification of a suitable article (food safety) to share on TGF</a:t>
            </a:r>
          </a:p>
          <a:p>
            <a:pPr lvl="1"/>
            <a:r>
              <a:rPr lang="en-GB" dirty="0">
                <a:solidFill>
                  <a:schemeClr val="accent5">
                    <a:lumMod val="50000"/>
                  </a:schemeClr>
                </a:solidFill>
                <a:latin typeface="+mn-lt"/>
              </a:rPr>
              <a:t>Drafting slides for a PowerPoint presentation (5min)</a:t>
            </a:r>
          </a:p>
          <a:p>
            <a:pPr lvl="1"/>
            <a:r>
              <a:rPr lang="en-GB" dirty="0">
                <a:solidFill>
                  <a:schemeClr val="accent5">
                    <a:lumMod val="50000"/>
                  </a:schemeClr>
                </a:solidFill>
              </a:rPr>
              <a:t>Presentation of the article at a tutor group-based journal club</a:t>
            </a:r>
          </a:p>
          <a:p>
            <a:pPr lvl="1"/>
            <a:r>
              <a:rPr lang="en-GB" dirty="0">
                <a:solidFill>
                  <a:schemeClr val="accent5">
                    <a:lumMod val="50000"/>
                  </a:schemeClr>
                </a:solidFill>
                <a:latin typeface="+mn-lt"/>
              </a:rPr>
              <a:t>Option to gain a </a:t>
            </a:r>
            <a:r>
              <a:rPr lang="en-GB" dirty="0">
                <a:solidFill>
                  <a:schemeClr val="accent5">
                    <a:lumMod val="50000"/>
                  </a:schemeClr>
                </a:solidFill>
              </a:rPr>
              <a:t>digital </a:t>
            </a:r>
            <a:r>
              <a:rPr lang="en-GB" dirty="0">
                <a:solidFill>
                  <a:schemeClr val="accent5">
                    <a:lumMod val="50000"/>
                  </a:schemeClr>
                </a:solidFill>
                <a:latin typeface="+mn-lt"/>
              </a:rPr>
              <a:t>badge on completion. </a:t>
            </a:r>
          </a:p>
          <a:p>
            <a:r>
              <a:rPr lang="en-GB" sz="2400" dirty="0">
                <a:latin typeface="+mn-lt"/>
              </a:rPr>
              <a:t>Complete reflection questions as part of TMA02 (worth 25 marks).</a:t>
            </a:r>
          </a:p>
          <a:p>
            <a:pPr marL="0" indent="0">
              <a:buNone/>
            </a:pPr>
            <a:endParaRPr lang="en-GB" dirty="0"/>
          </a:p>
        </p:txBody>
      </p:sp>
    </p:spTree>
    <p:extLst>
      <p:ext uri="{BB962C8B-B14F-4D97-AF65-F5344CB8AC3E}">
        <p14:creationId xmlns:p14="http://schemas.microsoft.com/office/powerpoint/2010/main" val="137931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BBC84D-4623-5F7E-917D-63388E4A4703}"/>
              </a:ext>
            </a:extLst>
          </p:cNvPr>
          <p:cNvSpPr>
            <a:spLocks noGrp="1"/>
          </p:cNvSpPr>
          <p:nvPr>
            <p:ph type="body" sz="quarter" idx="24"/>
          </p:nvPr>
        </p:nvSpPr>
        <p:spPr>
          <a:xfrm>
            <a:off x="413913" y="138334"/>
            <a:ext cx="10766703" cy="497161"/>
          </a:xfrm>
        </p:spPr>
        <p:txBody>
          <a:bodyPr/>
          <a:lstStyle/>
          <a:p>
            <a:r>
              <a:rPr lang="en-GB" dirty="0"/>
              <a:t>Our approach:</a:t>
            </a:r>
          </a:p>
        </p:txBody>
      </p:sp>
      <p:sp>
        <p:nvSpPr>
          <p:cNvPr id="6" name="Text Placeholder 5">
            <a:extLst>
              <a:ext uri="{FF2B5EF4-FFF2-40B4-BE49-F238E27FC236}">
                <a16:creationId xmlns:a16="http://schemas.microsoft.com/office/drawing/2014/main" id="{2B0D0E68-32EB-625E-3B53-DD669B8E4CE8}"/>
              </a:ext>
            </a:extLst>
          </p:cNvPr>
          <p:cNvSpPr>
            <a:spLocks noGrp="1"/>
          </p:cNvSpPr>
          <p:nvPr>
            <p:ph type="body" sz="quarter" idx="15"/>
          </p:nvPr>
        </p:nvSpPr>
        <p:spPr>
          <a:xfrm>
            <a:off x="886241" y="764001"/>
            <a:ext cx="9591229" cy="4260027"/>
          </a:xfrm>
        </p:spPr>
        <p:txBody>
          <a:bodyPr/>
          <a:lstStyle/>
          <a:p>
            <a:r>
              <a:rPr lang="en-GB" sz="2400" dirty="0">
                <a:latin typeface="+mn-lt"/>
              </a:rPr>
              <a:t>Data from S285 22J (second presentation)</a:t>
            </a:r>
          </a:p>
          <a:p>
            <a:r>
              <a:rPr lang="en-GB" sz="2400" dirty="0">
                <a:latin typeface="+mn-lt"/>
              </a:rPr>
              <a:t>A small cohort of students (5 students) agreed to complete a diary during the activity. </a:t>
            </a:r>
          </a:p>
          <a:p>
            <a:r>
              <a:rPr lang="en-GB" sz="2400" dirty="0"/>
              <a:t>After the activity the same small cohort of students were asked to take part in a focus group to share their experiences (3 students).</a:t>
            </a:r>
          </a:p>
          <a:p>
            <a:r>
              <a:rPr lang="en-GB" sz="2400" dirty="0"/>
              <a:t>A small group of ALs took part in a focus group to share their perceptions of student engagement with the activity (7 ALs).</a:t>
            </a:r>
          </a:p>
          <a:p>
            <a:r>
              <a:rPr lang="en-GB" sz="2400" dirty="0"/>
              <a:t>The reflective questions from TMA02 were collected and used to evaluate students’ perceptions of employability skill development from the activity (162 students).</a:t>
            </a:r>
            <a:endParaRPr lang="en-GB" dirty="0"/>
          </a:p>
          <a:p>
            <a:endParaRPr lang="en-GB" dirty="0"/>
          </a:p>
        </p:txBody>
      </p:sp>
    </p:spTree>
    <p:extLst>
      <p:ext uri="{BB962C8B-B14F-4D97-AF65-F5344CB8AC3E}">
        <p14:creationId xmlns:p14="http://schemas.microsoft.com/office/powerpoint/2010/main" val="3850514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solidFill>
                  <a:srgbClr val="002060"/>
                </a:solidFill>
              </a:rPr>
              <a:t>Engagement with the online journal club 22J:</a:t>
            </a:r>
            <a:endParaRPr lang="en-GB" dirty="0"/>
          </a:p>
        </p:txBody>
      </p:sp>
      <p:sp>
        <p:nvSpPr>
          <p:cNvPr id="14" name="Text Placeholder 9">
            <a:extLst>
              <a:ext uri="{FF2B5EF4-FFF2-40B4-BE49-F238E27FC236}">
                <a16:creationId xmlns:a16="http://schemas.microsoft.com/office/drawing/2014/main" id="{94CBB934-145F-6CF3-5DC5-05E40AFB6CF4}"/>
              </a:ext>
            </a:extLst>
          </p:cNvPr>
          <p:cNvSpPr>
            <a:spLocks noGrp="1"/>
          </p:cNvSpPr>
          <p:nvPr>
            <p:ph type="body" sz="quarter" idx="15"/>
          </p:nvPr>
        </p:nvSpPr>
        <p:spPr>
          <a:xfrm>
            <a:off x="924371" y="1119931"/>
            <a:ext cx="9591229" cy="3697166"/>
          </a:xfrm>
        </p:spPr>
        <p:txBody>
          <a:bodyPr/>
          <a:lstStyle/>
          <a:p>
            <a:r>
              <a:rPr lang="en-GB" sz="24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225 - 213 students were registered during the online journal club in Topic 2.</a:t>
            </a:r>
          </a:p>
          <a:p>
            <a:r>
              <a:rPr lang="en-GB" sz="2400" dirty="0">
                <a:latin typeface="Calibri" panose="020F0502020204030204" pitchFamily="34" charset="0"/>
                <a:ea typeface="Times New Roman" panose="02020603050405020304" pitchFamily="18" charset="0"/>
                <a:cs typeface="Arial" panose="020B0604020202020204" pitchFamily="34" charset="0"/>
              </a:rPr>
              <a:t>79.6% students engaged with the first part of the activity (selecting an article and posting to the tutor group forum).</a:t>
            </a:r>
          </a:p>
          <a:p>
            <a:r>
              <a:rPr lang="en-GB" sz="2400" dirty="0">
                <a:latin typeface="Calibri" panose="020F0502020204030204" pitchFamily="34" charset="0"/>
                <a:ea typeface="Times New Roman" panose="02020603050405020304" pitchFamily="18" charset="0"/>
                <a:cs typeface="Arial" panose="020B0604020202020204" pitchFamily="34" charset="0"/>
              </a:rPr>
              <a:t>66.1% students prepared PowerPoint slides for tutors to comment on (private forum).</a:t>
            </a:r>
          </a:p>
          <a:p>
            <a:r>
              <a:rPr lang="en-GB" sz="2400" dirty="0">
                <a:latin typeface="Calibri" panose="020F0502020204030204" pitchFamily="34" charset="0"/>
                <a:ea typeface="Times New Roman" panose="02020603050405020304" pitchFamily="18" charset="0"/>
                <a:cs typeface="Arial" panose="020B0604020202020204" pitchFamily="34" charset="0"/>
              </a:rPr>
              <a:t>39% students completed the presentation.</a:t>
            </a:r>
          </a:p>
          <a:p>
            <a:pPr marL="0" indent="0">
              <a:buNone/>
            </a:pPr>
            <a:endParaRPr lang="en-GB" sz="2400" dirty="0">
              <a:latin typeface="Calibri" panose="020F0502020204030204" pitchFamily="34" charset="0"/>
              <a:ea typeface="Times New Roman" panose="02020603050405020304" pitchFamily="18" charset="0"/>
              <a:cs typeface="Arial" panose="020B0604020202020204" pitchFamily="34" charset="0"/>
            </a:endParaRPr>
          </a:p>
          <a:p>
            <a:r>
              <a:rPr lang="en-GB" sz="2400" dirty="0">
                <a:solidFill>
                  <a:schemeClr val="accent5">
                    <a:lumMod val="50000"/>
                  </a:schemeClr>
                </a:solidFill>
                <a:latin typeface="Calibri" panose="020F0502020204030204" pitchFamily="34" charset="0"/>
                <a:ea typeface="Times New Roman" panose="02020603050405020304" pitchFamily="18" charset="0"/>
                <a:cs typeface="Arial" panose="020B0604020202020204" pitchFamily="34" charset="0"/>
              </a:rPr>
              <a:t>162 students submitted TMA02 including the reflective question for OJC – used for analysis.</a:t>
            </a:r>
            <a:endParaRPr lang="en-GB" sz="2400" dirty="0">
              <a:solidFill>
                <a:srgbClr val="002060"/>
              </a:solidFill>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8373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80F758-F957-74E4-22F2-B28C84C20849}"/>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6" name="Text Placeholder 10">
            <a:extLst>
              <a:ext uri="{FF2B5EF4-FFF2-40B4-BE49-F238E27FC236}">
                <a16:creationId xmlns:a16="http://schemas.microsoft.com/office/drawing/2014/main" id="{71059421-F4D7-DA88-C7A2-06AF63311C68}"/>
              </a:ext>
            </a:extLst>
          </p:cNvPr>
          <p:cNvSpPr>
            <a:spLocks noGrp="1"/>
          </p:cNvSpPr>
          <p:nvPr>
            <p:ph type="body" sz="quarter" idx="24"/>
          </p:nvPr>
        </p:nvSpPr>
        <p:spPr>
          <a:xfrm>
            <a:off x="413915" y="404664"/>
            <a:ext cx="10766703" cy="497161"/>
          </a:xfrm>
        </p:spPr>
        <p:txBody>
          <a:bodyPr/>
          <a:lstStyle/>
          <a:p>
            <a:r>
              <a:rPr lang="en-GB" dirty="0">
                <a:solidFill>
                  <a:srgbClr val="002060"/>
                </a:solidFill>
              </a:rPr>
              <a:t>Identification of employability skill development:</a:t>
            </a:r>
            <a:endParaRPr lang="en-GB" dirty="0"/>
          </a:p>
          <a:p>
            <a:endParaRPr lang="en-GB" dirty="0"/>
          </a:p>
        </p:txBody>
      </p:sp>
      <p:sp>
        <p:nvSpPr>
          <p:cNvPr id="14" name="Text Placeholder 9">
            <a:extLst>
              <a:ext uri="{FF2B5EF4-FFF2-40B4-BE49-F238E27FC236}">
                <a16:creationId xmlns:a16="http://schemas.microsoft.com/office/drawing/2014/main" id="{94CBB934-145F-6CF3-5DC5-05E40AFB6CF4}"/>
              </a:ext>
            </a:extLst>
          </p:cNvPr>
          <p:cNvSpPr>
            <a:spLocks noGrp="1"/>
          </p:cNvSpPr>
          <p:nvPr>
            <p:ph type="body" sz="quarter" idx="15"/>
          </p:nvPr>
        </p:nvSpPr>
        <p:spPr>
          <a:xfrm>
            <a:off x="8669969" y="1078637"/>
            <a:ext cx="3494948" cy="4619134"/>
          </a:xfrm>
        </p:spPr>
        <p:txBody>
          <a:bodyPr/>
          <a:lstStyle/>
          <a:p>
            <a:pPr>
              <a:buFont typeface="Arial" panose="020B0604020202020204" pitchFamily="34" charset="0"/>
              <a:buChar char="•"/>
            </a:pPr>
            <a:r>
              <a:rPr lang="en-GB" dirty="0"/>
              <a:t>Majority of students identified development of communication and digital information literacy (DIL) skills</a:t>
            </a:r>
          </a:p>
          <a:p>
            <a:pPr>
              <a:buFont typeface="Arial" panose="020B0604020202020204" pitchFamily="34" charset="0"/>
              <a:buChar char="•"/>
            </a:pPr>
            <a:r>
              <a:rPr lang="en-GB" dirty="0"/>
              <a:t>Students also indicated development of self-management and resilience skills</a:t>
            </a:r>
          </a:p>
          <a:p>
            <a:pPr>
              <a:buFont typeface="Arial" panose="020B0604020202020204" pitchFamily="34" charset="0"/>
              <a:buChar char="•"/>
            </a:pPr>
            <a:r>
              <a:rPr lang="en-GB" dirty="0"/>
              <a:t>Surprisingly students also identified development of commercial and/or sector awareness skills</a:t>
            </a:r>
          </a:p>
          <a:p>
            <a:pPr>
              <a:buFont typeface="Arial" panose="020B0604020202020204" pitchFamily="34" charset="0"/>
              <a:buChar char="•"/>
            </a:pPr>
            <a:r>
              <a:rPr lang="en-GB" dirty="0"/>
              <a:t>7% of students didn’t identify one of the named skills from the employability framework</a:t>
            </a:r>
          </a:p>
        </p:txBody>
      </p:sp>
      <p:graphicFrame>
        <p:nvGraphicFramePr>
          <p:cNvPr id="3" name="Chart 2">
            <a:extLst>
              <a:ext uri="{FF2B5EF4-FFF2-40B4-BE49-F238E27FC236}">
                <a16:creationId xmlns:a16="http://schemas.microsoft.com/office/drawing/2014/main" id="{77350B1E-4C52-F0D0-3DA5-9B58DC5008F7}"/>
              </a:ext>
            </a:extLst>
          </p:cNvPr>
          <p:cNvGraphicFramePr>
            <a:graphicFrameLocks/>
          </p:cNvGraphicFramePr>
          <p:nvPr>
            <p:extLst>
              <p:ext uri="{D42A27DB-BD31-4B8C-83A1-F6EECF244321}">
                <p14:modId xmlns:p14="http://schemas.microsoft.com/office/powerpoint/2010/main" val="4036995693"/>
              </p:ext>
            </p:extLst>
          </p:nvPr>
        </p:nvGraphicFramePr>
        <p:xfrm>
          <a:off x="326069" y="1069942"/>
          <a:ext cx="8343900" cy="5364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418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804A38-1C27-8256-D67E-5845E3F0BFC9}"/>
              </a:ext>
            </a:extLst>
          </p:cNvPr>
          <p:cNvSpPr>
            <a:spLocks noGrp="1"/>
          </p:cNvSpPr>
          <p:nvPr>
            <p:ph type="body" sz="quarter" idx="24"/>
          </p:nvPr>
        </p:nvSpPr>
        <p:spPr/>
        <p:txBody>
          <a:bodyPr/>
          <a:lstStyle/>
          <a:p>
            <a:r>
              <a:rPr lang="en-GB" dirty="0"/>
              <a:t>Perceived improvement in employability skills</a:t>
            </a:r>
          </a:p>
        </p:txBody>
      </p:sp>
      <p:sp>
        <p:nvSpPr>
          <p:cNvPr id="5" name="Text Placeholder 4">
            <a:extLst>
              <a:ext uri="{FF2B5EF4-FFF2-40B4-BE49-F238E27FC236}">
                <a16:creationId xmlns:a16="http://schemas.microsoft.com/office/drawing/2014/main" id="{45FE882D-8E5C-8C86-F90E-488E70DDB2E1}"/>
              </a:ext>
            </a:extLst>
          </p:cNvPr>
          <p:cNvSpPr>
            <a:spLocks noGrp="1"/>
          </p:cNvSpPr>
          <p:nvPr>
            <p:ph type="body" sz="quarter" idx="14"/>
          </p:nvPr>
        </p:nvSpPr>
        <p:spPr>
          <a:xfrm>
            <a:off x="8200369" y="1167499"/>
            <a:ext cx="3361975" cy="5099952"/>
          </a:xfrm>
        </p:spPr>
        <p:txBody>
          <a:bodyPr/>
          <a:lstStyle/>
          <a:p>
            <a:pPr marL="285750" indent="-285750">
              <a:buFont typeface="Arial" panose="020B0604020202020204" pitchFamily="34" charset="0"/>
              <a:buChar char="•"/>
            </a:pPr>
            <a:r>
              <a:rPr lang="en-GB" dirty="0"/>
              <a:t>Students indicated an arbitrary score from 1- 5 for employability skills (TMA00)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Students were asked to apply a second arbitrary score for employability skills after completion of OJC (TMA02 reflective question)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Majority students indicated a perceived improvement in employability skills following the activity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Students who didn’t include a score in either TMA00 or TMA02 were excluded from this data</a:t>
            </a:r>
          </a:p>
          <a:p>
            <a:endParaRPr lang="en-GB" dirty="0"/>
          </a:p>
        </p:txBody>
      </p:sp>
      <p:graphicFrame>
        <p:nvGraphicFramePr>
          <p:cNvPr id="3" name="Chart 2">
            <a:extLst>
              <a:ext uri="{FF2B5EF4-FFF2-40B4-BE49-F238E27FC236}">
                <a16:creationId xmlns:a16="http://schemas.microsoft.com/office/drawing/2014/main" id="{EE9D05C6-20BC-E7AB-5347-D8AAD976A730}"/>
              </a:ext>
            </a:extLst>
          </p:cNvPr>
          <p:cNvGraphicFramePr>
            <a:graphicFrameLocks/>
          </p:cNvGraphicFramePr>
          <p:nvPr>
            <p:extLst>
              <p:ext uri="{D42A27DB-BD31-4B8C-83A1-F6EECF244321}">
                <p14:modId xmlns:p14="http://schemas.microsoft.com/office/powerpoint/2010/main" val="2827212542"/>
              </p:ext>
            </p:extLst>
          </p:nvPr>
        </p:nvGraphicFramePr>
        <p:xfrm>
          <a:off x="367214" y="1531652"/>
          <a:ext cx="7510885" cy="415099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F831BD7-DAB2-2AF5-CA3B-482625185C19}"/>
              </a:ext>
            </a:extLst>
          </p:cNvPr>
          <p:cNvSpPr txBox="1"/>
          <p:nvPr/>
        </p:nvSpPr>
        <p:spPr>
          <a:xfrm>
            <a:off x="990600" y="5405648"/>
            <a:ext cx="360996" cy="276999"/>
          </a:xfrm>
          <a:prstGeom prst="rect">
            <a:avLst/>
          </a:prstGeom>
          <a:noFill/>
        </p:spPr>
        <p:txBody>
          <a:bodyPr wrap="none" rtlCol="0">
            <a:spAutoFit/>
          </a:bodyPr>
          <a:lstStyle/>
          <a:p>
            <a:r>
              <a:rPr lang="en-GB" sz="1200" dirty="0"/>
              <a:t>-3</a:t>
            </a:r>
          </a:p>
        </p:txBody>
      </p:sp>
      <p:sp>
        <p:nvSpPr>
          <p:cNvPr id="6" name="TextBox 5">
            <a:extLst>
              <a:ext uri="{FF2B5EF4-FFF2-40B4-BE49-F238E27FC236}">
                <a16:creationId xmlns:a16="http://schemas.microsoft.com/office/drawing/2014/main" id="{2BB8AD10-EF30-2645-C42F-31422F9523D8}"/>
              </a:ext>
            </a:extLst>
          </p:cNvPr>
          <p:cNvSpPr txBox="1"/>
          <p:nvPr/>
        </p:nvSpPr>
        <p:spPr>
          <a:xfrm>
            <a:off x="1771650" y="5397494"/>
            <a:ext cx="357790" cy="276999"/>
          </a:xfrm>
          <a:prstGeom prst="rect">
            <a:avLst/>
          </a:prstGeom>
          <a:noFill/>
        </p:spPr>
        <p:txBody>
          <a:bodyPr wrap="none" rtlCol="0">
            <a:spAutoFit/>
          </a:bodyPr>
          <a:lstStyle/>
          <a:p>
            <a:r>
              <a:rPr lang="en-GB" sz="1200" dirty="0"/>
              <a:t>-2</a:t>
            </a:r>
          </a:p>
        </p:txBody>
      </p:sp>
      <p:sp>
        <p:nvSpPr>
          <p:cNvPr id="8" name="TextBox 7">
            <a:extLst>
              <a:ext uri="{FF2B5EF4-FFF2-40B4-BE49-F238E27FC236}">
                <a16:creationId xmlns:a16="http://schemas.microsoft.com/office/drawing/2014/main" id="{B82050E3-216F-EA28-4764-1BC2E889DABE}"/>
              </a:ext>
            </a:extLst>
          </p:cNvPr>
          <p:cNvSpPr txBox="1"/>
          <p:nvPr/>
        </p:nvSpPr>
        <p:spPr>
          <a:xfrm>
            <a:off x="2549494" y="5397493"/>
            <a:ext cx="319318" cy="276999"/>
          </a:xfrm>
          <a:prstGeom prst="rect">
            <a:avLst/>
          </a:prstGeom>
          <a:noFill/>
        </p:spPr>
        <p:txBody>
          <a:bodyPr wrap="none" rtlCol="0">
            <a:spAutoFit/>
          </a:bodyPr>
          <a:lstStyle/>
          <a:p>
            <a:r>
              <a:rPr lang="en-GB" sz="1200" dirty="0"/>
              <a:t>-1</a:t>
            </a:r>
          </a:p>
        </p:txBody>
      </p:sp>
      <p:sp>
        <p:nvSpPr>
          <p:cNvPr id="9" name="TextBox 8">
            <a:extLst>
              <a:ext uri="{FF2B5EF4-FFF2-40B4-BE49-F238E27FC236}">
                <a16:creationId xmlns:a16="http://schemas.microsoft.com/office/drawing/2014/main" id="{235CF63F-C922-594E-1688-767D7FDC5472}"/>
              </a:ext>
            </a:extLst>
          </p:cNvPr>
          <p:cNvSpPr txBox="1"/>
          <p:nvPr/>
        </p:nvSpPr>
        <p:spPr>
          <a:xfrm>
            <a:off x="3288866" y="5397492"/>
            <a:ext cx="280846" cy="276999"/>
          </a:xfrm>
          <a:prstGeom prst="rect">
            <a:avLst/>
          </a:prstGeom>
          <a:noFill/>
        </p:spPr>
        <p:txBody>
          <a:bodyPr wrap="none" rtlCol="0">
            <a:spAutoFit/>
          </a:bodyPr>
          <a:lstStyle/>
          <a:p>
            <a:r>
              <a:rPr lang="en-GB" sz="1200" dirty="0"/>
              <a:t>0</a:t>
            </a:r>
          </a:p>
        </p:txBody>
      </p:sp>
      <p:sp>
        <p:nvSpPr>
          <p:cNvPr id="10" name="TextBox 9">
            <a:extLst>
              <a:ext uri="{FF2B5EF4-FFF2-40B4-BE49-F238E27FC236}">
                <a16:creationId xmlns:a16="http://schemas.microsoft.com/office/drawing/2014/main" id="{BAC017F2-ADD6-488C-D18B-F00C3DF100F4}"/>
              </a:ext>
            </a:extLst>
          </p:cNvPr>
          <p:cNvSpPr txBox="1"/>
          <p:nvPr/>
        </p:nvSpPr>
        <p:spPr>
          <a:xfrm>
            <a:off x="3984187" y="5405648"/>
            <a:ext cx="514885" cy="276999"/>
          </a:xfrm>
          <a:prstGeom prst="rect">
            <a:avLst/>
          </a:prstGeom>
          <a:noFill/>
        </p:spPr>
        <p:txBody>
          <a:bodyPr wrap="none" rtlCol="0">
            <a:spAutoFit/>
          </a:bodyPr>
          <a:lstStyle/>
          <a:p>
            <a:r>
              <a:rPr lang="en-GB" sz="1200" dirty="0"/>
              <a:t>+0.5</a:t>
            </a:r>
          </a:p>
        </p:txBody>
      </p:sp>
      <p:sp>
        <p:nvSpPr>
          <p:cNvPr id="11" name="TextBox 10">
            <a:extLst>
              <a:ext uri="{FF2B5EF4-FFF2-40B4-BE49-F238E27FC236}">
                <a16:creationId xmlns:a16="http://schemas.microsoft.com/office/drawing/2014/main" id="{B54216AC-A1A0-83BC-8DEF-2D0B9E9040D8}"/>
              </a:ext>
            </a:extLst>
          </p:cNvPr>
          <p:cNvSpPr txBox="1"/>
          <p:nvPr/>
        </p:nvSpPr>
        <p:spPr>
          <a:xfrm>
            <a:off x="4762031" y="5407614"/>
            <a:ext cx="340158" cy="276999"/>
          </a:xfrm>
          <a:prstGeom prst="rect">
            <a:avLst/>
          </a:prstGeom>
          <a:noFill/>
        </p:spPr>
        <p:txBody>
          <a:bodyPr wrap="none" rtlCol="0">
            <a:spAutoFit/>
          </a:bodyPr>
          <a:lstStyle/>
          <a:p>
            <a:r>
              <a:rPr lang="en-GB" sz="1200" dirty="0"/>
              <a:t>+1</a:t>
            </a:r>
          </a:p>
        </p:txBody>
      </p:sp>
      <p:sp>
        <p:nvSpPr>
          <p:cNvPr id="12" name="TextBox 11">
            <a:extLst>
              <a:ext uri="{FF2B5EF4-FFF2-40B4-BE49-F238E27FC236}">
                <a16:creationId xmlns:a16="http://schemas.microsoft.com/office/drawing/2014/main" id="{D3841686-FAF7-D6A5-0A16-958022130DFC}"/>
              </a:ext>
            </a:extLst>
          </p:cNvPr>
          <p:cNvSpPr txBox="1"/>
          <p:nvPr/>
        </p:nvSpPr>
        <p:spPr>
          <a:xfrm>
            <a:off x="5424459" y="5405648"/>
            <a:ext cx="468398" cy="276999"/>
          </a:xfrm>
          <a:prstGeom prst="rect">
            <a:avLst/>
          </a:prstGeom>
          <a:noFill/>
        </p:spPr>
        <p:txBody>
          <a:bodyPr wrap="none" rtlCol="0">
            <a:spAutoFit/>
          </a:bodyPr>
          <a:lstStyle/>
          <a:p>
            <a:r>
              <a:rPr lang="en-GB" sz="1200" dirty="0"/>
              <a:t>+1.5</a:t>
            </a:r>
          </a:p>
        </p:txBody>
      </p:sp>
      <p:sp>
        <p:nvSpPr>
          <p:cNvPr id="13" name="TextBox 12">
            <a:extLst>
              <a:ext uri="{FF2B5EF4-FFF2-40B4-BE49-F238E27FC236}">
                <a16:creationId xmlns:a16="http://schemas.microsoft.com/office/drawing/2014/main" id="{5FD39BDB-A41B-FAF3-133A-8B04AD591333}"/>
              </a:ext>
            </a:extLst>
          </p:cNvPr>
          <p:cNvSpPr txBox="1"/>
          <p:nvPr/>
        </p:nvSpPr>
        <p:spPr>
          <a:xfrm>
            <a:off x="6317533" y="5407614"/>
            <a:ext cx="378630" cy="276999"/>
          </a:xfrm>
          <a:prstGeom prst="rect">
            <a:avLst/>
          </a:prstGeom>
          <a:noFill/>
        </p:spPr>
        <p:txBody>
          <a:bodyPr wrap="none" rtlCol="0">
            <a:spAutoFit/>
          </a:bodyPr>
          <a:lstStyle/>
          <a:p>
            <a:r>
              <a:rPr lang="en-GB" sz="1200" dirty="0"/>
              <a:t>+2</a:t>
            </a:r>
          </a:p>
        </p:txBody>
      </p:sp>
      <p:sp>
        <p:nvSpPr>
          <p:cNvPr id="14" name="TextBox 13">
            <a:extLst>
              <a:ext uri="{FF2B5EF4-FFF2-40B4-BE49-F238E27FC236}">
                <a16:creationId xmlns:a16="http://schemas.microsoft.com/office/drawing/2014/main" id="{004C2341-1371-BEF9-F392-2DEF9D821ED1}"/>
              </a:ext>
            </a:extLst>
          </p:cNvPr>
          <p:cNvSpPr txBox="1"/>
          <p:nvPr/>
        </p:nvSpPr>
        <p:spPr>
          <a:xfrm>
            <a:off x="7074314" y="5397491"/>
            <a:ext cx="381836" cy="276999"/>
          </a:xfrm>
          <a:prstGeom prst="rect">
            <a:avLst/>
          </a:prstGeom>
          <a:noFill/>
        </p:spPr>
        <p:txBody>
          <a:bodyPr wrap="none" rtlCol="0">
            <a:spAutoFit/>
          </a:bodyPr>
          <a:lstStyle/>
          <a:p>
            <a:r>
              <a:rPr lang="en-GB" sz="1200" dirty="0"/>
              <a:t>+3</a:t>
            </a:r>
          </a:p>
        </p:txBody>
      </p:sp>
      <p:sp>
        <p:nvSpPr>
          <p:cNvPr id="15" name="TextBox 14">
            <a:extLst>
              <a:ext uri="{FF2B5EF4-FFF2-40B4-BE49-F238E27FC236}">
                <a16:creationId xmlns:a16="http://schemas.microsoft.com/office/drawing/2014/main" id="{1D8CB78E-A9CF-7645-B907-311ED78C7F58}"/>
              </a:ext>
            </a:extLst>
          </p:cNvPr>
          <p:cNvSpPr txBox="1"/>
          <p:nvPr/>
        </p:nvSpPr>
        <p:spPr>
          <a:xfrm>
            <a:off x="3846783" y="5689571"/>
            <a:ext cx="1577676" cy="276999"/>
          </a:xfrm>
          <a:prstGeom prst="rect">
            <a:avLst/>
          </a:prstGeom>
          <a:noFill/>
        </p:spPr>
        <p:txBody>
          <a:bodyPr wrap="none" rtlCol="0">
            <a:spAutoFit/>
          </a:bodyPr>
          <a:lstStyle/>
          <a:p>
            <a:r>
              <a:rPr lang="en-GB" sz="1200" dirty="0"/>
              <a:t>Perceived change</a:t>
            </a:r>
          </a:p>
        </p:txBody>
      </p:sp>
    </p:spTree>
    <p:extLst>
      <p:ext uri="{BB962C8B-B14F-4D97-AF65-F5344CB8AC3E}">
        <p14:creationId xmlns:p14="http://schemas.microsoft.com/office/powerpoint/2010/main" val="87043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70A884-F90D-CAA0-3DDE-F1089D7BD9A0}"/>
              </a:ext>
            </a:extLst>
          </p:cNvPr>
          <p:cNvSpPr>
            <a:spLocks noGrp="1"/>
          </p:cNvSpPr>
          <p:nvPr>
            <p:ph type="body" sz="quarter" idx="24"/>
          </p:nvPr>
        </p:nvSpPr>
        <p:spPr/>
        <p:txBody>
          <a:bodyPr/>
          <a:lstStyle/>
          <a:p>
            <a:r>
              <a:rPr lang="en-GB" dirty="0"/>
              <a:t>Perceived employability skill development by gender:</a:t>
            </a:r>
          </a:p>
        </p:txBody>
      </p:sp>
      <p:sp>
        <p:nvSpPr>
          <p:cNvPr id="5" name="Text Placeholder 4">
            <a:extLst>
              <a:ext uri="{FF2B5EF4-FFF2-40B4-BE49-F238E27FC236}">
                <a16:creationId xmlns:a16="http://schemas.microsoft.com/office/drawing/2014/main" id="{1025503D-C1E0-7259-358D-8EF4E7475256}"/>
              </a:ext>
            </a:extLst>
          </p:cNvPr>
          <p:cNvSpPr>
            <a:spLocks noGrp="1"/>
          </p:cNvSpPr>
          <p:nvPr>
            <p:ph type="body" sz="quarter" idx="14"/>
          </p:nvPr>
        </p:nvSpPr>
        <p:spPr>
          <a:xfrm>
            <a:off x="8182466" y="1036947"/>
            <a:ext cx="3271101" cy="5637229"/>
          </a:xfrm>
        </p:spPr>
        <p:txBody>
          <a:bodyPr/>
          <a:lstStyle/>
          <a:p>
            <a:pPr marL="285750" indent="-285750">
              <a:buFont typeface="Arial" panose="020B0604020202020204" pitchFamily="34" charset="0"/>
              <a:buChar char="•"/>
            </a:pPr>
            <a:r>
              <a:rPr lang="en-GB" dirty="0"/>
              <a:t>Gender was determined based on student records all students were indicated as male or female (non-binary terms were not included within the students’ records).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Similar proportions of male and female students identified communication and DIL as main skill areas.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Female students were more likely to indicate development of self-management and resilience skills.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Male students were more likely to indicate development of commercial and/or sector awareness.</a:t>
            </a:r>
          </a:p>
          <a:p>
            <a:pPr marL="285750" indent="-285750">
              <a:buFont typeface="Arial" panose="020B0604020202020204" pitchFamily="34" charset="0"/>
              <a:buChar char="•"/>
            </a:pPr>
            <a:endParaRPr lang="en-GB" dirty="0"/>
          </a:p>
        </p:txBody>
      </p:sp>
      <p:graphicFrame>
        <p:nvGraphicFramePr>
          <p:cNvPr id="3" name="Chart 2">
            <a:extLst>
              <a:ext uri="{FF2B5EF4-FFF2-40B4-BE49-F238E27FC236}">
                <a16:creationId xmlns:a16="http://schemas.microsoft.com/office/drawing/2014/main" id="{BB1D0177-50D0-5C8A-DF73-A3A483A81FC1}"/>
              </a:ext>
            </a:extLst>
          </p:cNvPr>
          <p:cNvGraphicFramePr>
            <a:graphicFrameLocks/>
          </p:cNvGraphicFramePr>
          <p:nvPr>
            <p:extLst>
              <p:ext uri="{D42A27DB-BD31-4B8C-83A1-F6EECF244321}">
                <p14:modId xmlns:p14="http://schemas.microsoft.com/office/powerpoint/2010/main" val="3891632040"/>
              </p:ext>
            </p:extLst>
          </p:nvPr>
        </p:nvGraphicFramePr>
        <p:xfrm>
          <a:off x="413915" y="1219200"/>
          <a:ext cx="7406110" cy="5234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3114923"/>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60A6B559-7EF3-1146-8945-35F68351DF66}"/>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45991D4C-FE3A-DD49-9F9D-812C6DA697D5}"/>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EB94B822-F5A1-864D-A2F5-29356FFCDE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E7A8613C21C848AD2F91B91A9AAB64" ma:contentTypeVersion="20" ma:contentTypeDescription="Create a new document." ma:contentTypeScope="" ma:versionID="c1d9353f12382b36ac3f9f5b2f1dd716">
  <xsd:schema xmlns:xsd="http://www.w3.org/2001/XMLSchema" xmlns:xs="http://www.w3.org/2001/XMLSchema" xmlns:p="http://schemas.microsoft.com/office/2006/metadata/properties" xmlns:ns2="4ed73a0e-c0f4-4682-9833-b80ae4bd0773" xmlns:ns3="23060362-3cc1-48ff-8e33-88570e39b161" xmlns:ns4="e4476828-269d-41e7-8c7f-463a607b843c" targetNamespace="http://schemas.microsoft.com/office/2006/metadata/properties" ma:root="true" ma:fieldsID="c254bfd5ec353ffdfb8a6f8fbb6c5717" ns2:_="" ns3:_="" ns4:_="">
    <xsd:import namespace="4ed73a0e-c0f4-4682-9833-b80ae4bd0773"/>
    <xsd:import namespace="23060362-3cc1-48ff-8e33-88570e39b161"/>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73a0e-c0f4-4682-9833-b80ae4bd0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60362-3cc1-48ff-8e33-88570e39b1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206e9e1-5a8f-47ca-9c1f-db2539ee6553}" ma:internalName="TaxCatchAll" ma:showField="CatchAllData" ma:web="23060362-3cc1-48ff-8e33-88570e39b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4ed73a0e-c0f4-4682-9833-b80ae4bd077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DD03CB-2A88-4644-BBA9-D7ABCC1D4135}">
  <ds:schemaRefs>
    <ds:schemaRef ds:uri="23060362-3cc1-48ff-8e33-88570e39b161"/>
    <ds:schemaRef ds:uri="4ed73a0e-c0f4-4682-9833-b80ae4bd0773"/>
    <ds:schemaRef ds:uri="e4476828-269d-41e7-8c7f-463a607b84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OU-Powerpoint-Template-Master</Template>
  <TotalTime>2322</TotalTime>
  <Words>2054</Words>
  <Application>Microsoft Office PowerPoint</Application>
  <PresentationFormat>Widescreen</PresentationFormat>
  <Paragraphs>181</Paragraphs>
  <Slides>20</Slides>
  <Notes>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20</vt:i4>
      </vt:variant>
    </vt:vector>
  </HeadingPairs>
  <TitlesOfParts>
    <vt:vector size="29" baseType="lpstr">
      <vt:lpstr>Arial</vt:lpstr>
      <vt:lpstr>Calibri</vt:lpstr>
      <vt:lpstr>Poppins</vt:lpstr>
      <vt:lpstr>Poppins SemiBold</vt:lpstr>
      <vt:lpstr>Covers</vt:lpstr>
      <vt:lpstr>Contents Slides</vt:lpstr>
      <vt:lpstr>Chapter Headings / Dividers</vt:lpstr>
      <vt:lpstr>Slide Options</vt:lpstr>
      <vt:lpstr>End Slides</vt:lpstr>
      <vt:lpstr>Intro Slide Title 1</vt:lpstr>
      <vt:lpstr>PowerPoint Presentation</vt:lpstr>
      <vt:lpstr>PowerPoint Presentation</vt:lpstr>
      <vt:lpstr>PowerPoint Presentation</vt:lpstr>
      <vt:lpstr>PowerPoint Presentation</vt:lpstr>
      <vt:lpstr>Slide Title 11</vt:lpstr>
      <vt:lpstr>Slide Title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11</vt:lpstr>
      <vt:lpstr>Slide Title 11</vt:lpstr>
      <vt:lpstr>Slide Title 30</vt:lpstr>
      <vt:lpstr>Slide Title 31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1</dc:title>
  <dc:subject>OU Master PowerPoint Template with accessibility guidance and best practice tips</dc:subject>
  <dc:creator>Sarah.Daniell</dc:creator>
  <cp:keywords>OU Master PowerPoint Template</cp:keywords>
  <dc:description/>
  <cp:lastModifiedBy>Diane.Ford</cp:lastModifiedBy>
  <cp:revision>8</cp:revision>
  <dcterms:created xsi:type="dcterms:W3CDTF">2023-04-05T17:00:15Z</dcterms:created>
  <dcterms:modified xsi:type="dcterms:W3CDTF">2024-04-09T09:31:48Z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0x01010003E7A8613C21C848AD2F91B91A9AAB64</vt:lpwstr>
  </property>
  <property fmtid="{D5CDD505-2E9C-101B-9397-08002B2CF9AE}" pid="3" name="MediaServiceImageTags">
    <vt:lpwstr/>
  </property>
</Properties>
</file>