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49" r:id="rId2"/>
    <p:sldMasterId id="2147483651" r:id="rId3"/>
  </p:sldMasterIdLst>
  <p:notesMasterIdLst>
    <p:notesMasterId r:id="rId24"/>
  </p:notesMasterIdLst>
  <p:sldIdLst>
    <p:sldId id="256" r:id="rId4"/>
    <p:sldId id="257" r:id="rId5"/>
    <p:sldId id="258" r:id="rId6"/>
    <p:sldId id="259" r:id="rId7"/>
    <p:sldId id="260" r:id="rId8"/>
    <p:sldId id="261" r:id="rId9"/>
    <p:sldId id="263" r:id="rId10"/>
    <p:sldId id="264" r:id="rId11"/>
    <p:sldId id="265" r:id="rId12"/>
    <p:sldId id="266" r:id="rId13"/>
    <p:sldId id="281" r:id="rId14"/>
    <p:sldId id="269" r:id="rId15"/>
    <p:sldId id="271" r:id="rId16"/>
    <p:sldId id="270" r:id="rId17"/>
    <p:sldId id="276" r:id="rId18"/>
    <p:sldId id="277" r:id="rId19"/>
    <p:sldId id="278" r:id="rId20"/>
    <p:sldId id="279" r:id="rId21"/>
    <p:sldId id="280" r:id="rId22"/>
    <p:sldId id="275"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FAA00"/>
    <a:srgbClr val="99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3" autoAdjust="0"/>
  </p:normalViewPr>
  <p:slideViewPr>
    <p:cSldViewPr>
      <p:cViewPr>
        <p:scale>
          <a:sx n="66" d="100"/>
          <a:sy n="66" d="100"/>
        </p:scale>
        <p:origin x="-114" y="4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4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7892"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56BB01B-6862-464F-AE1F-94FB8120C35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r>
              <a:rPr lang="en-GB" smtClean="0"/>
              <a:t>"Public policies are increasingly being advocated on the grounds that they enable ?choice.? This approach tends to ignore the fact that choices are made by people who live in households. </a:t>
            </a:r>
          </a:p>
          <a:p>
            <a:r>
              <a:rPr lang="en-GB" smtClean="0"/>
              <a:t>The politics of choice ignores internal households dynamics by implicitly considering households to be unitary decision makers and ignores significant gender and other inequalities in the control of resources within households. It fails to take account of how gender norms structure decision-making within households, that individuals? subjective identification of their interests with those of their households may be a complex dynamic issue, and that individuals are members of a variety of different households over their lifetimes.</a:t>
            </a:r>
          </a:p>
          <a:p>
            <a:r>
              <a:rPr lang="en-GB" smtClean="0"/>
              <a:t>Policy makers are equally vague about who is being given choices, whether it is service users or their families, children or their parents, individuals or their families. This paper will draw on results from a UK mixed methods study of intra-household inequality and public policy to consider what the recognition of household dynamics says about the role of choice in public policy."</a:t>
            </a:r>
          </a:p>
          <a:p>
            <a:r>
              <a:rPr lang="en-GB" smtClean="0"/>
              <a:t> </a:t>
            </a:r>
            <a:endParaRPr lang="en-US" smtClean="0"/>
          </a:p>
        </p:txBody>
      </p:sp>
      <p:sp>
        <p:nvSpPr>
          <p:cNvPr id="39939" name="Slide Number Placeholder 3"/>
          <p:cNvSpPr>
            <a:spLocks noGrp="1"/>
          </p:cNvSpPr>
          <p:nvPr>
            <p:ph type="sldNum" sz="quarter" idx="5"/>
          </p:nvPr>
        </p:nvSpPr>
        <p:spPr>
          <a:noFill/>
        </p:spPr>
        <p:txBody>
          <a:bodyPr/>
          <a:lstStyle/>
          <a:p>
            <a:fld id="{DEB75E89-1AEC-470A-BC63-CCAB10876B13}" type="slidenum">
              <a:rPr lang="en-GB" smtClean="0"/>
              <a:pPr/>
              <a:t>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rrowheads="1" noTextEdit="1"/>
          </p:cNvSpPr>
          <p:nvPr>
            <p:ph type="sldImg"/>
          </p:nvPr>
        </p:nvSpPr>
        <p:spPr>
          <a:xfrm>
            <a:off x="1125538" y="684213"/>
            <a:ext cx="4572000" cy="3429000"/>
          </a:xfrm>
          <a:ln/>
        </p:spPr>
      </p:sp>
      <p:sp>
        <p:nvSpPr>
          <p:cNvPr id="419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5CF3F34-6C97-43B9-BABD-CD5AE8F9FB1C}" type="slidenum">
              <a:rPr lang="en-GB" sz="1200"/>
              <a:pPr algn="r"/>
              <a:t>20</a:t>
            </a:fld>
            <a:endParaRPr lang="en-GB" sz="1200"/>
          </a:p>
        </p:txBody>
      </p:sp>
      <p:sp>
        <p:nvSpPr>
          <p:cNvPr id="61442" name="Rectangle 2"/>
          <p:cNvSpPr>
            <a:spLocks noGrp="1" noRot="1" noChangeArrowheads="1" noTextEdit="1"/>
          </p:cNvSpPr>
          <p:nvPr>
            <p:ph type="sldImg"/>
          </p:nvPr>
        </p:nvSpPr>
        <p:spPr>
          <a:xfrm>
            <a:off x="1233488" y="685800"/>
            <a:ext cx="4572000" cy="3429000"/>
          </a:xfrm>
          <a:ln/>
        </p:spPr>
      </p:sp>
      <p:sp>
        <p:nvSpPr>
          <p:cNvPr id="61443"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A430345-F60F-4186-856B-02F4C1AF6764}" type="datetime1">
              <a:rPr lang="en-GB"/>
              <a:pPr>
                <a:defRPr/>
              </a:pPr>
              <a:t>23/07/2010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EF1B05-C033-439D-AC38-3191F46E0BE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FAD72F4-5477-4919-AB8D-C6D489B0EDC0}" type="datetime1">
              <a:rPr lang="en-GB"/>
              <a:pPr>
                <a:defRPr/>
              </a:pPr>
              <a:t>23/07/2010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991EBD9-53EA-4A80-86CA-43856D7984F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9C317DE-BFAB-4858-A2D9-7760EEACD605}" type="datetime1">
              <a:rPr lang="en-GB"/>
              <a:pPr>
                <a:defRPr/>
              </a:pPr>
              <a:t>23/07/2010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A6CB911-5F1A-49FF-9185-CB815CC6810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346075" y="3282950"/>
            <a:ext cx="6051550" cy="619125"/>
          </a:xfrm>
        </p:spPr>
        <p:txBody>
          <a:bodyPr anchor="t"/>
          <a:lstStyle>
            <a:lvl1pPr>
              <a:defRPr sz="3600">
                <a:solidFill>
                  <a:schemeClr val="tx1"/>
                </a:solidFill>
              </a:defRPr>
            </a:lvl1pPr>
          </a:lstStyle>
          <a:p>
            <a:r>
              <a:rPr lang="en-GB"/>
              <a:t>Title in Black - Arial 40pt</a:t>
            </a:r>
          </a:p>
        </p:txBody>
      </p:sp>
      <p:sp>
        <p:nvSpPr>
          <p:cNvPr id="15365" name="Rectangle 5"/>
          <p:cNvSpPr>
            <a:spLocks noGrp="1" noChangeArrowheads="1"/>
          </p:cNvSpPr>
          <p:nvPr>
            <p:ph type="subTitle" idx="1"/>
          </p:nvPr>
        </p:nvSpPr>
        <p:spPr>
          <a:xfrm>
            <a:off x="346075" y="5192713"/>
            <a:ext cx="7310438" cy="481012"/>
          </a:xfrm>
        </p:spPr>
        <p:txBody>
          <a:bodyPr/>
          <a:lstStyle>
            <a:lvl1pPr marL="0" indent="0">
              <a:buFontTx/>
              <a:buNone/>
              <a:defRPr sz="2700">
                <a:solidFill>
                  <a:schemeClr val="bg2"/>
                </a:solidFill>
              </a:defRPr>
            </a:lvl1pPr>
          </a:lstStyle>
          <a:p>
            <a:r>
              <a:rPr lang="en-GB"/>
              <a:t>Subheading and date in grey - Arial 30pt</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7C2CC63-6C4C-453E-B6DE-026FB2EBEF66}"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05F5D6A7-3D28-4E07-8C4F-EE5EE6B3E8BF}"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C099EE0-28AD-42D0-872B-67FB916567D7}"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2133600"/>
            <a:ext cx="41005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2133600"/>
            <a:ext cx="41005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582B031-CAD6-462F-A82F-834466C8974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1E9AA0E0-731F-4292-BCD2-B04D22AC9DD4}"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7C7E0F4-837A-4C8E-AEA3-37A17E4D43F4}"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722E2A0A-EB46-45AC-A3CB-516BCB0B704A}"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5ED4EC78-88B8-4723-847C-AA68E8E6F1B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28231543-96EA-4F26-B8D7-2CBE703E7335}" type="datetime1">
              <a:rPr lang="en-GB"/>
              <a:pPr>
                <a:defRPr/>
              </a:pPr>
              <a:t>23/07/2010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8F6FD8A-463A-4E86-AF5F-AC1188DF505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0ACC054-596A-41E4-B4D3-2D10D5EAA23A}"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8C2B208-672E-464D-A683-C64BE1A70CD4}"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403225"/>
            <a:ext cx="2087563" cy="3883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403225"/>
            <a:ext cx="6113462" cy="3883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65412889-8A4E-454C-B353-21D45FCF8D05}"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78610BAD-0AD2-40DF-90B8-8367EDD5D8B6}"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4EBA07B0-1886-41E3-A8BE-0D6548872E54}"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22DAB043-63BB-4AE8-9D73-84A0A8E34763}"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2133600"/>
            <a:ext cx="4100512"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2133600"/>
            <a:ext cx="4100513" cy="215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5F85BDE-7C7A-4191-BD6E-199FCA7F8B61}"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D8E4A6B3-05BA-4338-A5EB-2E3E183F8D56}"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75A1A827-561C-49F0-ACAA-3216DC8C11D2}"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92B76102-54BF-4FA6-8A08-F6F989E03AA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C3018AC-E6AD-4EEB-BC77-1AB2A3DC396C}" type="datetime1">
              <a:rPr lang="en-GB"/>
              <a:pPr>
                <a:defRPr/>
              </a:pPr>
              <a:t>23/07/2010</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B2577FF-68D4-4491-AFD2-0FC9878B7EE1}"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A5C5F71D-7B64-40AD-845C-0CA9D3DCE8FC}"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8323E95-5E0A-46D5-8B75-BF43128004BC}"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758D48A-6978-4ADE-B4C1-B0C67A03199A}"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403225"/>
            <a:ext cx="2087563" cy="3883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403225"/>
            <a:ext cx="6113462" cy="3883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607714B-20A3-440C-A681-7CAEC0A6496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AE656C7A-EF8A-42DB-85D7-24DB3EC3E368}" type="datetime1">
              <a:rPr lang="en-GB"/>
              <a:pPr>
                <a:defRPr/>
              </a:pPr>
              <a:t>23/07/2010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7B62073-5859-4C3C-A483-95598059E1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D33AAB7E-9EDD-47CD-836F-AEAA3340C3DC}" type="datetime1">
              <a:rPr lang="en-GB"/>
              <a:pPr>
                <a:defRPr/>
              </a:pPr>
              <a:t>23/07/2010</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20204C8-ABA8-427C-9446-10E038EF949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83956D6B-E65C-4664-A74A-3AE3689B4926}" type="datetime1">
              <a:rPr lang="en-GB"/>
              <a:pPr>
                <a:defRPr/>
              </a:pPr>
              <a:t>23/07/2010</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9A72CB9-98CA-4796-B5A0-035EA54DD84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7D28657-192B-4D56-B1CF-FB47D031D12B}" type="datetime1">
              <a:rPr lang="en-GB"/>
              <a:pPr>
                <a:defRPr/>
              </a:pPr>
              <a:t>23/07/2010</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E44A08A-3021-4EDD-B99D-BD936E5BF2C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CBE5265-F23E-4685-9E82-85B87594C15F}" type="datetime1">
              <a:rPr lang="en-GB"/>
              <a:pPr>
                <a:defRPr/>
              </a:pPr>
              <a:t>23/07/2010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4E3B2C7-4EE3-46A7-88A4-E4698AA7DAA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94FB6CC-57BB-4CE3-90D4-8A7F79E58343}" type="datetime1">
              <a:rPr lang="en-GB"/>
              <a:pPr>
                <a:defRPr/>
              </a:pPr>
              <a:t>23/07/2010</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F7F1010-D863-48E8-B030-4E557295BD7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hyperlink" Target="http://www.genet.ac.uk/index.html" TargetMode="Externa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3CBA4BA9-660F-43B6-A355-3CA60A5D8CB4}" type="datetime1">
              <a:rPr lang="en-GB"/>
              <a:pPr>
                <a:defRPr/>
              </a:pPr>
              <a:t>23/07/2010</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D23D5C9-F771-4020-B26E-B31336E71D9A}" type="slidenum">
              <a:rPr lang="en-GB"/>
              <a:pPr>
                <a:defRPr/>
              </a:pPr>
              <a:t>‹#›</a:t>
            </a:fld>
            <a:endParaRPr lang="en-GB"/>
          </a:p>
        </p:txBody>
      </p:sp>
      <p:pic>
        <p:nvPicPr>
          <p:cNvPr id="1031" name="Picture 7" descr="OUPowerPoint18mmShield"/>
          <p:cNvPicPr>
            <a:picLocks noChangeAspect="1" noChangeArrowheads="1"/>
          </p:cNvPicPr>
          <p:nvPr userDrawn="1"/>
        </p:nvPicPr>
        <p:blipFill>
          <a:blip r:embed="rId13"/>
          <a:srcRect/>
          <a:stretch>
            <a:fillRect/>
          </a:stretch>
        </p:blipFill>
        <p:spPr bwMode="auto">
          <a:xfrm>
            <a:off x="8243888" y="260350"/>
            <a:ext cx="650875" cy="811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539750" y="403225"/>
            <a:ext cx="7362825" cy="725488"/>
          </a:xfrm>
          <a:prstGeom prst="rect">
            <a:avLst/>
          </a:prstGeom>
          <a:noFill/>
          <a:ln w="9525">
            <a:noFill/>
            <a:miter lim="800000"/>
            <a:headEnd/>
            <a:tailEnd/>
          </a:ln>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13315" name="Rectangle 3"/>
          <p:cNvSpPr>
            <a:spLocks noGrp="1" noChangeArrowheads="1"/>
          </p:cNvSpPr>
          <p:nvPr>
            <p:ph type="body" idx="1"/>
          </p:nvPr>
        </p:nvSpPr>
        <p:spPr bwMode="auto">
          <a:xfrm>
            <a:off x="179388" y="2133600"/>
            <a:ext cx="8353425" cy="2152650"/>
          </a:xfrm>
          <a:prstGeom prst="rect">
            <a:avLst/>
          </a:prstGeom>
          <a:noFill/>
          <a:ln w="9525">
            <a:noFill/>
            <a:miter lim="800000"/>
            <a:headEnd/>
            <a:tailEnd/>
          </a:ln>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434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ctr">
              <a:defRPr sz="1000"/>
            </a:lvl1pPr>
          </a:lstStyle>
          <a:p>
            <a:pPr>
              <a:defRPr/>
            </a:pPr>
            <a:endParaRPr lang="en-US"/>
          </a:p>
        </p:txBody>
      </p:sp>
      <p:sp>
        <p:nvSpPr>
          <p:cNvPr id="1434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r">
              <a:defRPr sz="1000"/>
            </a:lvl1pPr>
          </a:lstStyle>
          <a:p>
            <a:pPr>
              <a:defRPr/>
            </a:pPr>
            <a:fld id="{5EF9F9BE-9610-4BF6-9649-43248952290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xStyles>
    <p:title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cs typeface="Arial" charset="0"/>
        </a:defRPr>
      </a:lvl2pPr>
      <a:lvl3pPr algn="l" defTabSz="708025" rtl="0" eaLnBrk="0" fontAlgn="base" hangingPunct="0">
        <a:spcBef>
          <a:spcPct val="0"/>
        </a:spcBef>
        <a:spcAft>
          <a:spcPct val="0"/>
        </a:spcAft>
        <a:defRPr sz="4300">
          <a:solidFill>
            <a:srgbClr val="9FAA00"/>
          </a:solidFill>
          <a:latin typeface="Arial" charset="0"/>
          <a:cs typeface="Arial" charset="0"/>
        </a:defRPr>
      </a:lvl3pPr>
      <a:lvl4pPr algn="l" defTabSz="708025" rtl="0" eaLnBrk="0" fontAlgn="base" hangingPunct="0">
        <a:spcBef>
          <a:spcPct val="0"/>
        </a:spcBef>
        <a:spcAft>
          <a:spcPct val="0"/>
        </a:spcAft>
        <a:defRPr sz="4300">
          <a:solidFill>
            <a:srgbClr val="9FAA00"/>
          </a:solidFill>
          <a:latin typeface="Arial" charset="0"/>
          <a:cs typeface="Arial" charset="0"/>
        </a:defRPr>
      </a:lvl4pPr>
      <a:lvl5pPr algn="l" defTabSz="708025" rtl="0" eaLnBrk="0" fontAlgn="base" hangingPunct="0">
        <a:spcBef>
          <a:spcPct val="0"/>
        </a:spcBef>
        <a:spcAft>
          <a:spcPct val="0"/>
        </a:spcAft>
        <a:defRPr sz="4300">
          <a:solidFill>
            <a:srgbClr val="9FAA00"/>
          </a:solidFill>
          <a:latin typeface="Arial" charset="0"/>
          <a:cs typeface="Arial" charset="0"/>
        </a:defRPr>
      </a:lvl5pPr>
      <a:lvl6pPr marL="457200" algn="l" defTabSz="708025" rtl="0" fontAlgn="base">
        <a:spcBef>
          <a:spcPct val="0"/>
        </a:spcBef>
        <a:spcAft>
          <a:spcPct val="0"/>
        </a:spcAft>
        <a:defRPr sz="4300">
          <a:solidFill>
            <a:srgbClr val="9FAA00"/>
          </a:solidFill>
          <a:latin typeface="Arial" charset="0"/>
          <a:cs typeface="Arial" charset="0"/>
        </a:defRPr>
      </a:lvl6pPr>
      <a:lvl7pPr marL="914400" algn="l" defTabSz="708025" rtl="0" fontAlgn="base">
        <a:spcBef>
          <a:spcPct val="0"/>
        </a:spcBef>
        <a:spcAft>
          <a:spcPct val="0"/>
        </a:spcAft>
        <a:defRPr sz="4300">
          <a:solidFill>
            <a:srgbClr val="9FAA00"/>
          </a:solidFill>
          <a:latin typeface="Arial" charset="0"/>
          <a:cs typeface="Arial" charset="0"/>
        </a:defRPr>
      </a:lvl7pPr>
      <a:lvl8pPr marL="1371600" algn="l" defTabSz="708025" rtl="0" fontAlgn="base">
        <a:spcBef>
          <a:spcPct val="0"/>
        </a:spcBef>
        <a:spcAft>
          <a:spcPct val="0"/>
        </a:spcAft>
        <a:defRPr sz="4300">
          <a:solidFill>
            <a:srgbClr val="9FAA00"/>
          </a:solidFill>
          <a:latin typeface="Arial" charset="0"/>
          <a:cs typeface="Arial" charset="0"/>
        </a:defRPr>
      </a:lvl8pPr>
      <a:lvl9pPr marL="1828800" algn="l" defTabSz="708025" rtl="0" fontAlgn="base">
        <a:spcBef>
          <a:spcPct val="0"/>
        </a:spcBef>
        <a:spcAft>
          <a:spcPct val="0"/>
        </a:spcAft>
        <a:defRPr sz="4300">
          <a:solidFill>
            <a:srgbClr val="9FAA00"/>
          </a:solidFill>
          <a:latin typeface="Arial" charset="0"/>
          <a:cs typeface="Arial" charset="0"/>
        </a:defRPr>
      </a:lvl9pPr>
    </p:titleStyle>
    <p:bodyStyle>
      <a:lvl1pPr marL="265113" indent="-265113" algn="l" defTabSz="708025" rtl="0" eaLnBrk="0" fontAlgn="base" hangingPunct="0">
        <a:spcBef>
          <a:spcPct val="20000"/>
        </a:spcBef>
        <a:spcAft>
          <a:spcPct val="0"/>
        </a:spcAft>
        <a:buClr>
          <a:srgbClr val="9FAA00"/>
        </a:buClr>
        <a:buChar char="•"/>
        <a:defRPr sz="2500">
          <a:solidFill>
            <a:schemeClr val="tx1"/>
          </a:solidFill>
          <a:latin typeface="+mn-lt"/>
          <a:ea typeface="+mn-ea"/>
          <a:cs typeface="+mn-cs"/>
        </a:defRPr>
      </a:lvl1pPr>
      <a:lvl2pPr marL="574675" indent="-220663" algn="l" defTabSz="708025" rtl="0" eaLnBrk="0" fontAlgn="base" hangingPunct="0">
        <a:spcBef>
          <a:spcPct val="20000"/>
        </a:spcBef>
        <a:spcAft>
          <a:spcPct val="0"/>
        </a:spcAft>
        <a:buChar char="–"/>
        <a:defRPr sz="2500">
          <a:solidFill>
            <a:schemeClr val="tx1"/>
          </a:solidFill>
          <a:latin typeface="+mn-lt"/>
          <a:cs typeface="+mn-cs"/>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cs typeface="+mn-cs"/>
        </a:defRPr>
      </a:lvl3pPr>
      <a:lvl4pPr marL="1236663" indent="-176213" algn="l" defTabSz="708025" rtl="0" eaLnBrk="0" fontAlgn="base" hangingPunct="0">
        <a:spcBef>
          <a:spcPct val="20000"/>
        </a:spcBef>
        <a:spcAft>
          <a:spcPct val="0"/>
        </a:spcAft>
        <a:buChar char="–"/>
        <a:defRPr sz="2500">
          <a:solidFill>
            <a:schemeClr val="tx1"/>
          </a:solidFill>
          <a:latin typeface="+mn-lt"/>
          <a:cs typeface="+mn-cs"/>
        </a:defRPr>
      </a:lvl4pPr>
      <a:lvl5pPr marL="1587500" indent="-176213" algn="l" defTabSz="708025" rtl="0" eaLnBrk="0" fontAlgn="base" hangingPunct="0">
        <a:spcBef>
          <a:spcPct val="20000"/>
        </a:spcBef>
        <a:spcAft>
          <a:spcPct val="0"/>
        </a:spcAft>
        <a:buChar char="»"/>
        <a:defRPr>
          <a:solidFill>
            <a:schemeClr val="tx1"/>
          </a:solidFill>
          <a:latin typeface="+mn-lt"/>
          <a:cs typeface="+mn-cs"/>
        </a:defRPr>
      </a:lvl5pPr>
      <a:lvl6pPr marL="2044700" indent="-176213" algn="l" defTabSz="708025" rtl="0" fontAlgn="base">
        <a:spcBef>
          <a:spcPct val="20000"/>
        </a:spcBef>
        <a:spcAft>
          <a:spcPct val="0"/>
        </a:spcAft>
        <a:buChar char="»"/>
        <a:defRPr>
          <a:solidFill>
            <a:schemeClr val="tx1"/>
          </a:solidFill>
          <a:latin typeface="+mn-lt"/>
          <a:cs typeface="+mn-cs"/>
        </a:defRPr>
      </a:lvl6pPr>
      <a:lvl7pPr marL="2501900" indent="-176213" algn="l" defTabSz="708025" rtl="0" fontAlgn="base">
        <a:spcBef>
          <a:spcPct val="20000"/>
        </a:spcBef>
        <a:spcAft>
          <a:spcPct val="0"/>
        </a:spcAft>
        <a:buChar char="»"/>
        <a:defRPr>
          <a:solidFill>
            <a:schemeClr val="tx1"/>
          </a:solidFill>
          <a:latin typeface="+mn-lt"/>
          <a:cs typeface="+mn-cs"/>
        </a:defRPr>
      </a:lvl7pPr>
      <a:lvl8pPr marL="2959100" indent="-176213" algn="l" defTabSz="708025" rtl="0" fontAlgn="base">
        <a:spcBef>
          <a:spcPct val="20000"/>
        </a:spcBef>
        <a:spcAft>
          <a:spcPct val="0"/>
        </a:spcAft>
        <a:buChar char="»"/>
        <a:defRPr>
          <a:solidFill>
            <a:schemeClr val="tx1"/>
          </a:solidFill>
          <a:latin typeface="+mn-lt"/>
          <a:cs typeface="+mn-cs"/>
        </a:defRPr>
      </a:lvl8pPr>
      <a:lvl9pPr marL="3416300" indent="-176213" algn="l" defTabSz="708025"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539750" y="403225"/>
            <a:ext cx="7362825" cy="725488"/>
          </a:xfrm>
          <a:prstGeom prst="rect">
            <a:avLst/>
          </a:prstGeom>
          <a:noFill/>
          <a:ln w="9525">
            <a:noFill/>
            <a:miter lim="800000"/>
            <a:headEnd/>
            <a:tailEnd/>
          </a:ln>
        </p:spPr>
        <p:txBody>
          <a:bodyPr vert="horz" wrap="square" lIns="70533" tIns="35266" rIns="70533" bIns="35266" numCol="1" anchor="ctr" anchorCtr="0" compatLnSpc="1">
            <a:prstTxWarp prst="textNoShape">
              <a:avLst/>
            </a:prstTxWarp>
            <a:spAutoFit/>
          </a:bodyPr>
          <a:lstStyle/>
          <a:p>
            <a:pPr lvl="0"/>
            <a:r>
              <a:rPr lang="en-GB" smtClean="0"/>
              <a:t>Title in colour - Arial 48pt</a:t>
            </a:r>
          </a:p>
        </p:txBody>
      </p:sp>
      <p:sp>
        <p:nvSpPr>
          <p:cNvPr id="25603" name="Rectangle 3"/>
          <p:cNvSpPr>
            <a:spLocks noGrp="1" noChangeArrowheads="1"/>
          </p:cNvSpPr>
          <p:nvPr>
            <p:ph type="body" idx="1"/>
          </p:nvPr>
        </p:nvSpPr>
        <p:spPr bwMode="auto">
          <a:xfrm>
            <a:off x="179388" y="2133600"/>
            <a:ext cx="8353425" cy="2152650"/>
          </a:xfrm>
          <a:prstGeom prst="rect">
            <a:avLst/>
          </a:prstGeom>
          <a:noFill/>
          <a:ln w="9525">
            <a:noFill/>
            <a:miter lim="800000"/>
            <a:headEnd/>
            <a:tailEnd/>
          </a:ln>
        </p:spPr>
        <p:txBody>
          <a:bodyPr vert="horz" wrap="square" lIns="70533" tIns="35266" rIns="70533" bIns="35266" numCol="1" anchor="t" anchorCtr="0" compatLnSpc="1">
            <a:prstTxWarp prst="textNoShape">
              <a:avLst/>
            </a:prstTxWarp>
            <a:spAutoFit/>
          </a:bodyPr>
          <a:lstStyle/>
          <a:p>
            <a:pPr lvl="0"/>
            <a:r>
              <a:rPr lang="en-GB" smtClean="0"/>
              <a:t>Tabbed text information in black with bullet - Arial 28pt</a:t>
            </a:r>
          </a:p>
          <a:p>
            <a:pPr lvl="1"/>
            <a:r>
              <a:rPr lang="en-GB" smtClean="0"/>
              <a:t>Bullet point should be in the same colour as heading</a:t>
            </a:r>
          </a:p>
          <a:p>
            <a:pPr lvl="2"/>
            <a:r>
              <a:rPr lang="en-GB" smtClean="0"/>
              <a:t>Third level</a:t>
            </a:r>
          </a:p>
          <a:p>
            <a:pPr lvl="3"/>
            <a:r>
              <a:rPr lang="en-GB" smtClean="0"/>
              <a:t>Fourth level</a:t>
            </a:r>
          </a:p>
          <a:p>
            <a:pPr lvl="4"/>
            <a:r>
              <a:rPr lang="en-GB" smtClean="0"/>
              <a:t>Fifth level</a:t>
            </a:r>
          </a:p>
        </p:txBody>
      </p:sp>
      <p:sp>
        <p:nvSpPr>
          <p:cNvPr id="157700" name="Rectangle 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ctr">
              <a:defRPr sz="1000"/>
            </a:lvl1pPr>
          </a:lstStyle>
          <a:p>
            <a:pPr>
              <a:defRPr/>
            </a:pPr>
            <a:endParaRPr lang="en-US"/>
          </a:p>
        </p:txBody>
      </p:sp>
      <p:sp>
        <p:nvSpPr>
          <p:cNvPr id="157701" name="Rectangle 5"/>
          <p:cNvSpPr>
            <a:spLocks noGrp="1" noChangeArrowheads="1"/>
          </p:cNvSpPr>
          <p:nvPr>
            <p:ph type="sldNum" sz="quarter" idx="4"/>
          </p:nvPr>
        </p:nvSpPr>
        <p:spPr bwMode="auto">
          <a:xfrm>
            <a:off x="6551613" y="6245225"/>
            <a:ext cx="2135187" cy="476250"/>
          </a:xfrm>
          <a:prstGeom prst="rect">
            <a:avLst/>
          </a:prstGeom>
          <a:noFill/>
          <a:ln w="9525">
            <a:noFill/>
            <a:miter lim="800000"/>
            <a:headEnd/>
            <a:tailEnd/>
          </a:ln>
          <a:effectLst/>
        </p:spPr>
        <p:txBody>
          <a:bodyPr vert="horz" wrap="square" lIns="70533" tIns="35266" rIns="70533" bIns="35266" numCol="1" anchor="t" anchorCtr="0" compatLnSpc="1">
            <a:prstTxWarp prst="textNoShape">
              <a:avLst/>
            </a:prstTxWarp>
          </a:bodyPr>
          <a:lstStyle>
            <a:lvl1pPr algn="r">
              <a:defRPr sz="1000"/>
            </a:lvl1pPr>
          </a:lstStyle>
          <a:p>
            <a:pPr>
              <a:defRPr/>
            </a:pPr>
            <a:fld id="{D59A40AA-ABAE-4DCA-87C7-0E663087CED2}" type="slidenum">
              <a:rPr lang="en-GB"/>
              <a:pPr>
                <a:defRPr/>
              </a:pPr>
              <a:t>‹#›</a:t>
            </a:fld>
            <a:endParaRPr lang="en-GB"/>
          </a:p>
        </p:txBody>
      </p:sp>
      <p:pic>
        <p:nvPicPr>
          <p:cNvPr id="25606" name="Picture 7" descr="GeNet Logo">
            <a:hlinkClick r:id="rId13"/>
          </p:cNvPr>
          <p:cNvPicPr>
            <a:picLocks noChangeAspect="1" noChangeArrowheads="1"/>
          </p:cNvPicPr>
          <p:nvPr userDrawn="1"/>
        </p:nvPicPr>
        <p:blipFill>
          <a:blip r:embed="rId14"/>
          <a:srcRect/>
          <a:stretch>
            <a:fillRect/>
          </a:stretch>
        </p:blipFill>
        <p:spPr bwMode="auto">
          <a:xfrm>
            <a:off x="7092950" y="404813"/>
            <a:ext cx="1655763" cy="574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hf hdr="0" ftr="0" dt="0"/>
  <p:txStyles>
    <p:titleStyle>
      <a:lvl1pPr algn="l" defTabSz="708025" rtl="0" eaLnBrk="0" fontAlgn="base" hangingPunct="0">
        <a:spcBef>
          <a:spcPct val="0"/>
        </a:spcBef>
        <a:spcAft>
          <a:spcPct val="0"/>
        </a:spcAft>
        <a:defRPr sz="4300">
          <a:solidFill>
            <a:srgbClr val="9FAA00"/>
          </a:solidFill>
          <a:latin typeface="+mj-lt"/>
          <a:ea typeface="+mj-ea"/>
          <a:cs typeface="+mj-cs"/>
        </a:defRPr>
      </a:lvl1pPr>
      <a:lvl2pPr algn="l" defTabSz="708025" rtl="0" eaLnBrk="0" fontAlgn="base" hangingPunct="0">
        <a:spcBef>
          <a:spcPct val="0"/>
        </a:spcBef>
        <a:spcAft>
          <a:spcPct val="0"/>
        </a:spcAft>
        <a:defRPr sz="4300">
          <a:solidFill>
            <a:srgbClr val="9FAA00"/>
          </a:solidFill>
          <a:latin typeface="Arial" charset="0"/>
          <a:cs typeface="Arial" charset="0"/>
        </a:defRPr>
      </a:lvl2pPr>
      <a:lvl3pPr algn="l" defTabSz="708025" rtl="0" eaLnBrk="0" fontAlgn="base" hangingPunct="0">
        <a:spcBef>
          <a:spcPct val="0"/>
        </a:spcBef>
        <a:spcAft>
          <a:spcPct val="0"/>
        </a:spcAft>
        <a:defRPr sz="4300">
          <a:solidFill>
            <a:srgbClr val="9FAA00"/>
          </a:solidFill>
          <a:latin typeface="Arial" charset="0"/>
          <a:cs typeface="Arial" charset="0"/>
        </a:defRPr>
      </a:lvl3pPr>
      <a:lvl4pPr algn="l" defTabSz="708025" rtl="0" eaLnBrk="0" fontAlgn="base" hangingPunct="0">
        <a:spcBef>
          <a:spcPct val="0"/>
        </a:spcBef>
        <a:spcAft>
          <a:spcPct val="0"/>
        </a:spcAft>
        <a:defRPr sz="4300">
          <a:solidFill>
            <a:srgbClr val="9FAA00"/>
          </a:solidFill>
          <a:latin typeface="Arial" charset="0"/>
          <a:cs typeface="Arial" charset="0"/>
        </a:defRPr>
      </a:lvl4pPr>
      <a:lvl5pPr algn="l" defTabSz="708025" rtl="0" eaLnBrk="0" fontAlgn="base" hangingPunct="0">
        <a:spcBef>
          <a:spcPct val="0"/>
        </a:spcBef>
        <a:spcAft>
          <a:spcPct val="0"/>
        </a:spcAft>
        <a:defRPr sz="4300">
          <a:solidFill>
            <a:srgbClr val="9FAA00"/>
          </a:solidFill>
          <a:latin typeface="Arial" charset="0"/>
          <a:cs typeface="Arial" charset="0"/>
        </a:defRPr>
      </a:lvl5pPr>
      <a:lvl6pPr marL="457200" algn="l" defTabSz="708025" rtl="0" fontAlgn="base">
        <a:spcBef>
          <a:spcPct val="0"/>
        </a:spcBef>
        <a:spcAft>
          <a:spcPct val="0"/>
        </a:spcAft>
        <a:defRPr sz="4300">
          <a:solidFill>
            <a:srgbClr val="9FAA00"/>
          </a:solidFill>
          <a:latin typeface="Arial" charset="0"/>
          <a:cs typeface="Arial" charset="0"/>
        </a:defRPr>
      </a:lvl6pPr>
      <a:lvl7pPr marL="914400" algn="l" defTabSz="708025" rtl="0" fontAlgn="base">
        <a:spcBef>
          <a:spcPct val="0"/>
        </a:spcBef>
        <a:spcAft>
          <a:spcPct val="0"/>
        </a:spcAft>
        <a:defRPr sz="4300">
          <a:solidFill>
            <a:srgbClr val="9FAA00"/>
          </a:solidFill>
          <a:latin typeface="Arial" charset="0"/>
          <a:cs typeface="Arial" charset="0"/>
        </a:defRPr>
      </a:lvl7pPr>
      <a:lvl8pPr marL="1371600" algn="l" defTabSz="708025" rtl="0" fontAlgn="base">
        <a:spcBef>
          <a:spcPct val="0"/>
        </a:spcBef>
        <a:spcAft>
          <a:spcPct val="0"/>
        </a:spcAft>
        <a:defRPr sz="4300">
          <a:solidFill>
            <a:srgbClr val="9FAA00"/>
          </a:solidFill>
          <a:latin typeface="Arial" charset="0"/>
          <a:cs typeface="Arial" charset="0"/>
        </a:defRPr>
      </a:lvl8pPr>
      <a:lvl9pPr marL="1828800" algn="l" defTabSz="708025" rtl="0" fontAlgn="base">
        <a:spcBef>
          <a:spcPct val="0"/>
        </a:spcBef>
        <a:spcAft>
          <a:spcPct val="0"/>
        </a:spcAft>
        <a:defRPr sz="4300">
          <a:solidFill>
            <a:srgbClr val="9FAA00"/>
          </a:solidFill>
          <a:latin typeface="Arial" charset="0"/>
          <a:cs typeface="Arial" charset="0"/>
        </a:defRPr>
      </a:lvl9pPr>
    </p:titleStyle>
    <p:bodyStyle>
      <a:lvl1pPr marL="265113" indent="-265113" algn="l" defTabSz="708025" rtl="0" eaLnBrk="0" fontAlgn="base" hangingPunct="0">
        <a:spcBef>
          <a:spcPct val="20000"/>
        </a:spcBef>
        <a:spcAft>
          <a:spcPct val="0"/>
        </a:spcAft>
        <a:buClr>
          <a:srgbClr val="9FAA00"/>
        </a:buClr>
        <a:buChar char="•"/>
        <a:defRPr sz="2500">
          <a:solidFill>
            <a:schemeClr val="tx1"/>
          </a:solidFill>
          <a:latin typeface="+mn-lt"/>
          <a:ea typeface="+mn-ea"/>
          <a:cs typeface="+mn-cs"/>
        </a:defRPr>
      </a:lvl1pPr>
      <a:lvl2pPr marL="574675" indent="-220663" algn="l" defTabSz="708025" rtl="0" eaLnBrk="0" fontAlgn="base" hangingPunct="0">
        <a:spcBef>
          <a:spcPct val="20000"/>
        </a:spcBef>
        <a:spcAft>
          <a:spcPct val="0"/>
        </a:spcAft>
        <a:buChar char="–"/>
        <a:defRPr sz="2500">
          <a:solidFill>
            <a:schemeClr val="tx1"/>
          </a:solidFill>
          <a:latin typeface="+mn-lt"/>
          <a:cs typeface="+mn-cs"/>
        </a:defRPr>
      </a:lvl2pPr>
      <a:lvl3pPr marL="882650" indent="-174625" algn="l" defTabSz="708025" rtl="0" eaLnBrk="0" fontAlgn="base" hangingPunct="0">
        <a:spcBef>
          <a:spcPct val="20000"/>
        </a:spcBef>
        <a:spcAft>
          <a:spcPct val="0"/>
        </a:spcAft>
        <a:buClr>
          <a:srgbClr val="9FAA00"/>
        </a:buClr>
        <a:buChar char="•"/>
        <a:defRPr sz="2500">
          <a:solidFill>
            <a:schemeClr val="tx1"/>
          </a:solidFill>
          <a:latin typeface="+mn-lt"/>
          <a:cs typeface="+mn-cs"/>
        </a:defRPr>
      </a:lvl3pPr>
      <a:lvl4pPr marL="1236663" indent="-176213" algn="l" defTabSz="708025" rtl="0" eaLnBrk="0" fontAlgn="base" hangingPunct="0">
        <a:spcBef>
          <a:spcPct val="20000"/>
        </a:spcBef>
        <a:spcAft>
          <a:spcPct val="0"/>
        </a:spcAft>
        <a:buChar char="–"/>
        <a:defRPr sz="2500">
          <a:solidFill>
            <a:schemeClr val="tx1"/>
          </a:solidFill>
          <a:latin typeface="+mn-lt"/>
          <a:cs typeface="+mn-cs"/>
        </a:defRPr>
      </a:lvl4pPr>
      <a:lvl5pPr marL="1587500" indent="-176213" algn="l" defTabSz="708025" rtl="0" eaLnBrk="0" fontAlgn="base" hangingPunct="0">
        <a:spcBef>
          <a:spcPct val="20000"/>
        </a:spcBef>
        <a:spcAft>
          <a:spcPct val="0"/>
        </a:spcAft>
        <a:buChar char="»"/>
        <a:defRPr>
          <a:solidFill>
            <a:schemeClr val="tx1"/>
          </a:solidFill>
          <a:latin typeface="+mn-lt"/>
          <a:cs typeface="+mn-cs"/>
        </a:defRPr>
      </a:lvl5pPr>
      <a:lvl6pPr marL="2044700" indent="-176213" algn="l" defTabSz="708025" rtl="0" fontAlgn="base">
        <a:spcBef>
          <a:spcPct val="20000"/>
        </a:spcBef>
        <a:spcAft>
          <a:spcPct val="0"/>
        </a:spcAft>
        <a:buChar char="»"/>
        <a:defRPr>
          <a:solidFill>
            <a:schemeClr val="tx1"/>
          </a:solidFill>
          <a:latin typeface="+mn-lt"/>
          <a:cs typeface="+mn-cs"/>
        </a:defRPr>
      </a:lvl6pPr>
      <a:lvl7pPr marL="2501900" indent="-176213" algn="l" defTabSz="708025" rtl="0" fontAlgn="base">
        <a:spcBef>
          <a:spcPct val="20000"/>
        </a:spcBef>
        <a:spcAft>
          <a:spcPct val="0"/>
        </a:spcAft>
        <a:buChar char="»"/>
        <a:defRPr>
          <a:solidFill>
            <a:schemeClr val="tx1"/>
          </a:solidFill>
          <a:latin typeface="+mn-lt"/>
          <a:cs typeface="+mn-cs"/>
        </a:defRPr>
      </a:lvl7pPr>
      <a:lvl8pPr marL="2959100" indent="-176213" algn="l" defTabSz="708025" rtl="0" fontAlgn="base">
        <a:spcBef>
          <a:spcPct val="20000"/>
        </a:spcBef>
        <a:spcAft>
          <a:spcPct val="0"/>
        </a:spcAft>
        <a:buChar char="»"/>
        <a:defRPr>
          <a:solidFill>
            <a:schemeClr val="tx1"/>
          </a:solidFill>
          <a:latin typeface="+mn-lt"/>
          <a:cs typeface="+mn-cs"/>
        </a:defRPr>
      </a:lvl8pPr>
      <a:lvl9pPr marL="3416300" indent="-176213" algn="l" defTabSz="708025"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f.himmelweit@open.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www.genet.ac.uk/index.html" TargetMode="External"/><Relationship Id="rId4" Type="http://schemas.openxmlformats.org/officeDocument/2006/relationships/hyperlink" Target="mailto:j.de-henau@open.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ctrTitle"/>
          </p:nvPr>
        </p:nvSpPr>
        <p:spPr>
          <a:xfrm>
            <a:off x="684213" y="1196975"/>
            <a:ext cx="7772400" cy="1470025"/>
          </a:xfrm>
        </p:spPr>
        <p:txBody>
          <a:bodyPr/>
          <a:lstStyle/>
          <a:p>
            <a:pPr eaLnBrk="1" hangingPunct="1"/>
            <a:r>
              <a:rPr lang="en-GB" sz="4000" i="1" smtClean="0"/>
              <a:t>The politics of choice in a world made of households</a:t>
            </a:r>
          </a:p>
        </p:txBody>
      </p:sp>
      <p:sp>
        <p:nvSpPr>
          <p:cNvPr id="38914" name="Rectangle 3"/>
          <p:cNvSpPr>
            <a:spLocks noGrp="1" noChangeArrowheads="1"/>
          </p:cNvSpPr>
          <p:nvPr>
            <p:ph type="subTitle" idx="1"/>
          </p:nvPr>
        </p:nvSpPr>
        <p:spPr>
          <a:xfrm>
            <a:off x="1371600" y="3573463"/>
            <a:ext cx="6400800" cy="2735262"/>
          </a:xfrm>
        </p:spPr>
        <p:txBody>
          <a:bodyPr/>
          <a:lstStyle/>
          <a:p>
            <a:pPr>
              <a:lnSpc>
                <a:spcPct val="80000"/>
              </a:lnSpc>
            </a:pPr>
            <a:r>
              <a:rPr lang="en-GB" sz="2000" smtClean="0"/>
              <a:t>Susan Himmelweit and Jerome de Henau</a:t>
            </a:r>
          </a:p>
          <a:p>
            <a:pPr>
              <a:lnSpc>
                <a:spcPct val="80000"/>
              </a:lnSpc>
            </a:pPr>
            <a:r>
              <a:rPr lang="en-GB" sz="2000" smtClean="0"/>
              <a:t>Open University, UK</a:t>
            </a:r>
          </a:p>
          <a:p>
            <a:pPr>
              <a:lnSpc>
                <a:spcPct val="80000"/>
              </a:lnSpc>
            </a:pPr>
            <a:endParaRPr lang="en-GB" sz="2000" smtClean="0"/>
          </a:p>
          <a:p>
            <a:pPr>
              <a:lnSpc>
                <a:spcPct val="80000"/>
              </a:lnSpc>
            </a:pPr>
            <a:r>
              <a:rPr lang="en-GB" sz="2000" smtClean="0">
                <a:hlinkClick r:id="rId3"/>
              </a:rPr>
              <a:t>s.f.himmelweit@open.ac.uk</a:t>
            </a:r>
            <a:endParaRPr lang="en-GB" sz="2000" smtClean="0"/>
          </a:p>
          <a:p>
            <a:pPr>
              <a:lnSpc>
                <a:spcPct val="80000"/>
              </a:lnSpc>
            </a:pPr>
            <a:r>
              <a:rPr lang="en-GB" sz="2000" smtClean="0">
                <a:hlinkClick r:id="rId4"/>
              </a:rPr>
              <a:t>j.de-henau@open.ac.uk</a:t>
            </a:r>
            <a:endParaRPr lang="en-GB" sz="2000" smtClean="0"/>
          </a:p>
          <a:p>
            <a:pPr>
              <a:lnSpc>
                <a:spcPct val="80000"/>
              </a:lnSpc>
            </a:pPr>
            <a:endParaRPr lang="en-GB" sz="2000" smtClean="0"/>
          </a:p>
          <a:p>
            <a:pPr>
              <a:lnSpc>
                <a:spcPct val="80000"/>
              </a:lnSpc>
            </a:pPr>
            <a:endParaRPr lang="en-GB" sz="2000" smtClean="0"/>
          </a:p>
          <a:p>
            <a:pPr>
              <a:lnSpc>
                <a:spcPct val="80000"/>
              </a:lnSpc>
            </a:pPr>
            <a:r>
              <a:rPr lang="en-GB" sz="1900" smtClean="0"/>
              <a:t>IAFFE annual conference, 22-24 July 2010, Buenos Aires</a:t>
            </a:r>
          </a:p>
        </p:txBody>
      </p:sp>
      <p:pic>
        <p:nvPicPr>
          <p:cNvPr id="38915" name="Picture 4" descr="GeNet Logo">
            <a:hlinkClick r:id="rId5"/>
          </p:cNvPr>
          <p:cNvPicPr>
            <a:picLocks noChangeAspect="1" noChangeArrowheads="1"/>
          </p:cNvPicPr>
          <p:nvPr/>
        </p:nvPicPr>
        <p:blipFill>
          <a:blip r:embed="rId6"/>
          <a:srcRect/>
          <a:stretch>
            <a:fillRect/>
          </a:stretch>
        </p:blipFill>
        <p:spPr bwMode="auto">
          <a:xfrm>
            <a:off x="250825" y="260350"/>
            <a:ext cx="1655763" cy="574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0"/>
            <a:ext cx="8229600" cy="1125538"/>
          </a:xfrm>
        </p:spPr>
        <p:txBody>
          <a:bodyPr/>
          <a:lstStyle/>
          <a:p>
            <a:r>
              <a:rPr lang="en-GB" smtClean="0"/>
              <a:t>Tax credits</a:t>
            </a:r>
          </a:p>
        </p:txBody>
      </p:sp>
      <p:sp>
        <p:nvSpPr>
          <p:cNvPr id="50178" name="Rectangle 3"/>
          <p:cNvSpPr>
            <a:spLocks noGrp="1" noChangeArrowheads="1"/>
          </p:cNvSpPr>
          <p:nvPr>
            <p:ph type="body" idx="1"/>
          </p:nvPr>
        </p:nvSpPr>
        <p:spPr>
          <a:xfrm>
            <a:off x="457200" y="1196975"/>
            <a:ext cx="8229600" cy="5661025"/>
          </a:xfrm>
        </p:spPr>
        <p:txBody>
          <a:bodyPr/>
          <a:lstStyle/>
          <a:p>
            <a:r>
              <a:rPr lang="en-GB" sz="2400" smtClean="0"/>
              <a:t>1997 Labour government introduced tax credits for working </a:t>
            </a:r>
            <a:r>
              <a:rPr lang="en-GB" sz="2400" i="1" smtClean="0"/>
              <a:t>families (WFTC)</a:t>
            </a:r>
          </a:p>
          <a:p>
            <a:pPr lvl="1"/>
            <a:r>
              <a:rPr lang="en-GB" sz="2400" smtClean="0"/>
              <a:t>Initially planned to be paid in wage packet (therefore more likely to go to the man)</a:t>
            </a:r>
          </a:p>
          <a:p>
            <a:pPr lvl="1"/>
            <a:r>
              <a:rPr lang="en-GB" sz="2400" smtClean="0"/>
              <a:t>Replaced smaller payments previously made to the mother</a:t>
            </a:r>
          </a:p>
          <a:p>
            <a:pPr lvl="1"/>
            <a:r>
              <a:rPr lang="en-GB" sz="2400" smtClean="0"/>
              <a:t>After feminist objections, </a:t>
            </a:r>
            <a:r>
              <a:rPr lang="en-GB" sz="2400" i="1" smtClean="0"/>
              <a:t>couples</a:t>
            </a:r>
            <a:r>
              <a:rPr lang="en-GB" sz="2400" smtClean="0"/>
              <a:t> were given the right to choose who received WFTC</a:t>
            </a:r>
          </a:p>
          <a:p>
            <a:pPr lvl="1"/>
            <a:r>
              <a:rPr lang="en-GB" sz="2400" smtClean="0"/>
              <a:t>Feminists pointed out that it was in those couples that couldn’t reach agreement that it was most important for women to have an income of their own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z="4000" smtClean="0"/>
              <a:t>Current system “new” tax credits </a:t>
            </a:r>
            <a:br>
              <a:rPr lang="en-GB" sz="4000" smtClean="0"/>
            </a:br>
            <a:endParaRPr lang="en-US" sz="4000" smtClean="0"/>
          </a:p>
        </p:txBody>
      </p:sp>
      <p:sp>
        <p:nvSpPr>
          <p:cNvPr id="68611" name="Rectangle 3"/>
          <p:cNvSpPr>
            <a:spLocks noGrp="1" noChangeArrowheads="1"/>
          </p:cNvSpPr>
          <p:nvPr>
            <p:ph type="body" idx="1"/>
          </p:nvPr>
        </p:nvSpPr>
        <p:spPr>
          <a:xfrm>
            <a:off x="457200" y="1600200"/>
            <a:ext cx="8229600" cy="4997450"/>
          </a:xfrm>
        </p:spPr>
        <p:txBody>
          <a:bodyPr/>
          <a:lstStyle/>
          <a:p>
            <a:pPr>
              <a:lnSpc>
                <a:spcPct val="80000"/>
              </a:lnSpc>
            </a:pPr>
            <a:r>
              <a:rPr lang="en-GB" sz="2400" smtClean="0"/>
              <a:t>Working tax credit (WTC) paid to one wage earner</a:t>
            </a:r>
          </a:p>
          <a:p>
            <a:pPr>
              <a:lnSpc>
                <a:spcPct val="80000"/>
              </a:lnSpc>
            </a:pPr>
            <a:r>
              <a:rPr lang="en-GB" sz="2400" smtClean="0"/>
              <a:t>Includes childcare subsidies, if both parents are in employment, paid to “</a:t>
            </a:r>
            <a:r>
              <a:rPr lang="en-GB" sz="2400" i="1" smtClean="0"/>
              <a:t>main carer</a:t>
            </a:r>
            <a:r>
              <a:rPr lang="en-GB" sz="2400" smtClean="0"/>
              <a:t>” </a:t>
            </a:r>
          </a:p>
          <a:p>
            <a:pPr>
              <a:lnSpc>
                <a:spcPct val="80000"/>
              </a:lnSpc>
            </a:pPr>
            <a:r>
              <a:rPr lang="en-GB" sz="2400" smtClean="0"/>
              <a:t>Child Tax Credit (CTC) payments also paid to main carer</a:t>
            </a:r>
          </a:p>
          <a:p>
            <a:pPr>
              <a:lnSpc>
                <a:spcPct val="80000"/>
              </a:lnSpc>
            </a:pPr>
            <a:r>
              <a:rPr lang="en-GB" sz="2400" smtClean="0"/>
              <a:t>Main carer is new construct</a:t>
            </a:r>
          </a:p>
          <a:p>
            <a:pPr lvl="1">
              <a:lnSpc>
                <a:spcPct val="80000"/>
              </a:lnSpc>
            </a:pPr>
            <a:r>
              <a:rPr lang="en-GB" sz="2000" i="1" smtClean="0"/>
              <a:t>couple</a:t>
            </a:r>
            <a:r>
              <a:rPr lang="en-GB" sz="2000" smtClean="0"/>
              <a:t> has to decide who that is, but meant to reflect actual practice </a:t>
            </a:r>
          </a:p>
          <a:p>
            <a:pPr lvl="1">
              <a:lnSpc>
                <a:spcPct val="80000"/>
              </a:lnSpc>
            </a:pPr>
            <a:r>
              <a:rPr lang="en-GB" sz="2000" smtClean="0"/>
              <a:t>implies a particular view of child rearing</a:t>
            </a:r>
          </a:p>
          <a:p>
            <a:pPr>
              <a:lnSpc>
                <a:spcPct val="80000"/>
              </a:lnSpc>
            </a:pPr>
            <a:r>
              <a:rPr lang="en-GB" sz="2400" smtClean="0"/>
              <a:t> No “main wage earner” but means testing make incentives different for first and second earners (</a:t>
            </a:r>
            <a:r>
              <a:rPr lang="en-GB" sz="2400" i="1" smtClean="0"/>
              <a:t>couples</a:t>
            </a:r>
            <a:r>
              <a:rPr lang="en-GB" sz="2400" smtClean="0"/>
              <a:t> can choose which of two workers is paid WTC)</a:t>
            </a:r>
          </a:p>
          <a:p>
            <a:pPr>
              <a:lnSpc>
                <a:spcPct val="80000"/>
              </a:lnSpc>
            </a:pPr>
            <a:r>
              <a:rPr lang="en-GB" sz="2400" smtClean="0"/>
              <a:t>Aim: reduce workless </a:t>
            </a:r>
            <a:r>
              <a:rPr lang="en-GB" sz="2400" i="1" smtClean="0"/>
              <a:t>households</a:t>
            </a:r>
          </a:p>
          <a:p>
            <a:pPr lvl="1">
              <a:lnSpc>
                <a:spcPct val="80000"/>
              </a:lnSpc>
            </a:pPr>
            <a:r>
              <a:rPr lang="en-GB" sz="2000" smtClean="0"/>
              <a:t>By providing incentive for one parent to take employment </a:t>
            </a:r>
          </a:p>
          <a:p>
            <a:pPr lvl="1">
              <a:lnSpc>
                <a:spcPct val="80000"/>
              </a:lnSpc>
            </a:pPr>
            <a:r>
              <a:rPr lang="en-GB" sz="2000" smtClean="0"/>
              <a:t>Ambivalent about other parent – sometimes justified as enabling mother to stay at home, at other time enabling women to work</a:t>
            </a:r>
          </a:p>
          <a:p>
            <a:pPr>
              <a:lnSpc>
                <a:spcPct val="80000"/>
              </a:lnSpc>
            </a:pPr>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GB" sz="4000" smtClean="0"/>
              <a:t>No consistency in how subject of choice is constructed</a:t>
            </a:r>
          </a:p>
        </p:txBody>
      </p:sp>
      <p:sp>
        <p:nvSpPr>
          <p:cNvPr id="51202" name="Rectangle 3"/>
          <p:cNvSpPr>
            <a:spLocks noGrp="1" noChangeArrowheads="1"/>
          </p:cNvSpPr>
          <p:nvPr>
            <p:ph type="body" idx="1"/>
          </p:nvPr>
        </p:nvSpPr>
        <p:spPr>
          <a:xfrm>
            <a:off x="457200" y="2060575"/>
            <a:ext cx="8229600" cy="4065588"/>
          </a:xfrm>
        </p:spPr>
        <p:txBody>
          <a:bodyPr/>
          <a:lstStyle/>
          <a:p>
            <a:pPr>
              <a:lnSpc>
                <a:spcPct val="90000"/>
              </a:lnSpc>
            </a:pPr>
            <a:r>
              <a:rPr lang="en-GB" sz="2800" smtClean="0"/>
              <a:t>Personalisation: Care recipients or their families???)</a:t>
            </a:r>
          </a:p>
          <a:p>
            <a:pPr>
              <a:lnSpc>
                <a:spcPct val="90000"/>
              </a:lnSpc>
            </a:pPr>
            <a:r>
              <a:rPr lang="en-GB" sz="2800" smtClean="0"/>
              <a:t>Working time: employees (but not their partners) or is it families?</a:t>
            </a:r>
          </a:p>
          <a:p>
            <a:pPr>
              <a:lnSpc>
                <a:spcPct val="90000"/>
              </a:lnSpc>
            </a:pPr>
            <a:r>
              <a:rPr lang="en-GB" sz="2800" smtClean="0"/>
              <a:t>Parental leave: mothers first (to return to work) and fathers only if mothers want</a:t>
            </a:r>
          </a:p>
          <a:p>
            <a:pPr>
              <a:lnSpc>
                <a:spcPct val="90000"/>
              </a:lnSpc>
            </a:pPr>
            <a:r>
              <a:rPr lang="en-GB" sz="2800" smtClean="0"/>
              <a:t>Tax Credits: couples, and within them first earners and “the main carer”, with policy targeted on household behaviour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GB" smtClean="0"/>
              <a:t>Fluid specification of subject</a:t>
            </a:r>
          </a:p>
        </p:txBody>
      </p:sp>
      <p:sp>
        <p:nvSpPr>
          <p:cNvPr id="52226" name="Rectangle 3"/>
          <p:cNvSpPr>
            <a:spLocks noGrp="1" noChangeArrowheads="1"/>
          </p:cNvSpPr>
          <p:nvPr>
            <p:ph type="body" idx="1"/>
          </p:nvPr>
        </p:nvSpPr>
        <p:spPr/>
        <p:txBody>
          <a:bodyPr/>
          <a:lstStyle/>
          <a:p>
            <a:pPr>
              <a:lnSpc>
                <a:spcPct val="90000"/>
              </a:lnSpc>
            </a:pPr>
            <a:r>
              <a:rPr lang="en-GB" sz="2400" smtClean="0"/>
              <a:t>According to policy makers’ objectives </a:t>
            </a:r>
          </a:p>
          <a:p>
            <a:pPr lvl="1">
              <a:lnSpc>
                <a:spcPct val="90000"/>
              </a:lnSpc>
            </a:pPr>
            <a:r>
              <a:rPr lang="en-GB" sz="2000" smtClean="0"/>
              <a:t>Sometimes individuals: often ignoring that effects on others in their households create</a:t>
            </a:r>
          </a:p>
          <a:p>
            <a:pPr lvl="1">
              <a:lnSpc>
                <a:spcPct val="90000"/>
              </a:lnSpc>
            </a:pPr>
            <a:r>
              <a:rPr lang="en-GB" sz="2000" smtClean="0"/>
              <a:t>At other times collectivities: households, families, parents, assuming unity</a:t>
            </a:r>
          </a:p>
          <a:p>
            <a:pPr>
              <a:lnSpc>
                <a:spcPct val="90000"/>
              </a:lnSpc>
            </a:pPr>
            <a:r>
              <a:rPr lang="en-GB" sz="2400" smtClean="0"/>
              <a:t>Either way externalities within households are either ignored or assumed away</a:t>
            </a:r>
          </a:p>
          <a:p>
            <a:pPr>
              <a:lnSpc>
                <a:spcPct val="90000"/>
              </a:lnSpc>
            </a:pPr>
            <a:r>
              <a:rPr lang="en-GB" sz="2400" smtClean="0"/>
              <a:t>This leads to interests of subject being constructed as short-term rather than following from an individual life course perspective</a:t>
            </a:r>
          </a:p>
          <a:p>
            <a:pPr>
              <a:lnSpc>
                <a:spcPct val="90000"/>
              </a:lnSpc>
            </a:pPr>
            <a:r>
              <a:rPr lang="en-GB" sz="2400" smtClean="0"/>
              <a:t>Suspicion that “choice” has become a flexible rhetoric to to justify policies introduced for other objectives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GB" smtClean="0"/>
              <a:t>Feminists (on choice)</a:t>
            </a:r>
          </a:p>
        </p:txBody>
      </p:sp>
      <p:sp>
        <p:nvSpPr>
          <p:cNvPr id="53250" name="Rectangle 3"/>
          <p:cNvSpPr>
            <a:spLocks noGrp="1" noChangeArrowheads="1"/>
          </p:cNvSpPr>
          <p:nvPr>
            <p:ph type="body" idx="1"/>
          </p:nvPr>
        </p:nvSpPr>
        <p:spPr>
          <a:xfrm>
            <a:off x="457200" y="1600200"/>
            <a:ext cx="8229600" cy="4997450"/>
          </a:xfrm>
        </p:spPr>
        <p:txBody>
          <a:bodyPr/>
          <a:lstStyle/>
          <a:p>
            <a:pPr>
              <a:lnSpc>
                <a:spcPct val="80000"/>
              </a:lnSpc>
            </a:pPr>
            <a:r>
              <a:rPr lang="en-GB" sz="2400" smtClean="0"/>
              <a:t>Also value choice, particularly in contexts where women have traditionally lacked it eg:</a:t>
            </a:r>
          </a:p>
          <a:p>
            <a:pPr lvl="1">
              <a:lnSpc>
                <a:spcPct val="80000"/>
              </a:lnSpc>
            </a:pPr>
            <a:r>
              <a:rPr lang="en-GB" sz="2000" smtClean="0"/>
              <a:t>“a woman’s right to choose” </a:t>
            </a:r>
          </a:p>
          <a:p>
            <a:pPr lvl="1">
              <a:lnSpc>
                <a:spcPct val="80000"/>
              </a:lnSpc>
            </a:pPr>
            <a:r>
              <a:rPr lang="en-GB" sz="2000" smtClean="0"/>
              <a:t>financial autonomy for women. </a:t>
            </a:r>
          </a:p>
          <a:p>
            <a:pPr>
              <a:lnSpc>
                <a:spcPct val="80000"/>
              </a:lnSpc>
            </a:pPr>
            <a:r>
              <a:rPr lang="en-GB" sz="2400" smtClean="0"/>
              <a:t>But recognise that the process of choice is not one of simple maximisation under constraints, which</a:t>
            </a:r>
          </a:p>
          <a:p>
            <a:pPr lvl="1">
              <a:lnSpc>
                <a:spcPct val="80000"/>
              </a:lnSpc>
            </a:pPr>
            <a:r>
              <a:rPr lang="en-GB" sz="2000" smtClean="0"/>
              <a:t>relies on unjustifiable separation of preferences from constraints </a:t>
            </a:r>
          </a:p>
          <a:p>
            <a:pPr lvl="1">
              <a:lnSpc>
                <a:spcPct val="80000"/>
              </a:lnSpc>
            </a:pPr>
            <a:r>
              <a:rPr lang="en-GB" sz="2000" smtClean="0"/>
              <a:t>fails to take account of changing social norms </a:t>
            </a:r>
          </a:p>
          <a:p>
            <a:pPr>
              <a:lnSpc>
                <a:spcPct val="80000"/>
              </a:lnSpc>
            </a:pPr>
            <a:r>
              <a:rPr lang="en-GB" sz="2400" smtClean="0"/>
              <a:t>Recognition of influence of gendered social norms lead feminists to question:</a:t>
            </a:r>
          </a:p>
          <a:p>
            <a:pPr lvl="1">
              <a:lnSpc>
                <a:spcPct val="80000"/>
              </a:lnSpc>
            </a:pPr>
            <a:r>
              <a:rPr lang="en-GB" sz="2000" smtClean="0"/>
              <a:t>whether what individuals “choose” is necessarily in their own best interest </a:t>
            </a:r>
          </a:p>
          <a:p>
            <a:pPr lvl="1">
              <a:lnSpc>
                <a:spcPct val="80000"/>
              </a:lnSpc>
            </a:pPr>
            <a:r>
              <a:rPr lang="en-GB" sz="2000" smtClean="0"/>
              <a:t>even more so within the family where individuals vary in </a:t>
            </a:r>
          </a:p>
          <a:p>
            <a:pPr lvl="2">
              <a:lnSpc>
                <a:spcPct val="80000"/>
              </a:lnSpc>
            </a:pPr>
            <a:r>
              <a:rPr lang="en-GB" sz="1800" smtClean="0"/>
              <a:t>how far they distinguish their own interests from those of their family</a:t>
            </a:r>
          </a:p>
          <a:p>
            <a:pPr lvl="2">
              <a:lnSpc>
                <a:spcPct val="80000"/>
              </a:lnSpc>
            </a:pPr>
            <a:r>
              <a:rPr lang="en-GB" sz="1800" smtClean="0"/>
              <a:t>Power to influence collective decisions</a:t>
            </a:r>
          </a:p>
          <a:p>
            <a:pPr>
              <a:lnSpc>
                <a:spcPct val="80000"/>
              </a:lnSpc>
            </a:pPr>
            <a:r>
              <a:rPr lang="en-GB" sz="2400" smtClean="0"/>
              <a:t>Will use the results of our research to investigate this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z="4000" smtClean="0"/>
              <a:t>Same regressions as previous paper</a:t>
            </a:r>
            <a:endParaRPr lang="en-US" sz="4000" smtClean="0"/>
          </a:p>
        </p:txBody>
      </p:sp>
      <p:sp>
        <p:nvSpPr>
          <p:cNvPr id="62467" name="Rectangle 3"/>
          <p:cNvSpPr>
            <a:spLocks noGrp="1" noChangeArrowheads="1"/>
          </p:cNvSpPr>
          <p:nvPr>
            <p:ph type="body" idx="1"/>
          </p:nvPr>
        </p:nvSpPr>
        <p:spPr/>
        <p:txBody>
          <a:bodyPr/>
          <a:lstStyle/>
          <a:p>
            <a:pPr>
              <a:lnSpc>
                <a:spcPct val="80000"/>
              </a:lnSpc>
            </a:pPr>
            <a:r>
              <a:rPr lang="en-GB" sz="2400" smtClean="0"/>
              <a:t>Answers to questions on satisfaction with household income may throw light on:</a:t>
            </a:r>
          </a:p>
          <a:p>
            <a:pPr lvl="1">
              <a:lnSpc>
                <a:spcPct val="80000"/>
              </a:lnSpc>
            </a:pPr>
            <a:r>
              <a:rPr lang="en-GB" sz="2000" smtClean="0"/>
              <a:t>what individuals would choose</a:t>
            </a:r>
          </a:p>
          <a:p>
            <a:pPr lvl="1">
              <a:lnSpc>
                <a:spcPct val="80000"/>
              </a:lnSpc>
            </a:pPr>
            <a:r>
              <a:rPr lang="en-GB" sz="2000" smtClean="0"/>
              <a:t>how well households choices reflect their interests</a:t>
            </a:r>
          </a:p>
          <a:p>
            <a:pPr>
              <a:lnSpc>
                <a:spcPct val="80000"/>
              </a:lnSpc>
            </a:pPr>
            <a:r>
              <a:rPr lang="en-GB" sz="2400" smtClean="0"/>
              <a:t>Interested in correlates of satisfaction with household income of men and women who have same household income</a:t>
            </a:r>
          </a:p>
          <a:p>
            <a:pPr>
              <a:lnSpc>
                <a:spcPct val="80000"/>
              </a:lnSpc>
            </a:pPr>
            <a:r>
              <a:rPr lang="en-GB" sz="2400" smtClean="0"/>
              <a:t>If satisfaction of each correlated to different extent with various factors may be because those factors affect access to that income</a:t>
            </a:r>
          </a:p>
          <a:p>
            <a:pPr>
              <a:lnSpc>
                <a:spcPct val="80000"/>
              </a:lnSpc>
            </a:pPr>
            <a:r>
              <a:rPr lang="en-GB" sz="2400" smtClean="0"/>
              <a:t>Control for many other possible interpretation by using fixed effects and controlling for overall satisfaction</a:t>
            </a:r>
          </a:p>
          <a:p>
            <a:pPr>
              <a:lnSpc>
                <a:spcPct val="80000"/>
              </a:lnSpc>
            </a:pPr>
            <a:r>
              <a:rPr lang="en-GB" sz="2400" smtClean="0"/>
              <a:t>Do not know direction of causation</a:t>
            </a:r>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smtClean="0"/>
              <a:t>In general</a:t>
            </a:r>
            <a:endParaRPr lang="en-US" smtClean="0"/>
          </a:p>
        </p:txBody>
      </p:sp>
      <p:sp>
        <p:nvSpPr>
          <p:cNvPr id="63491" name="Rectangle 3"/>
          <p:cNvSpPr>
            <a:spLocks noGrp="1" noChangeArrowheads="1"/>
          </p:cNvSpPr>
          <p:nvPr>
            <p:ph type="body" idx="1"/>
          </p:nvPr>
        </p:nvSpPr>
        <p:spPr/>
        <p:txBody>
          <a:bodyPr/>
          <a:lstStyle/>
          <a:p>
            <a:pPr>
              <a:lnSpc>
                <a:spcPct val="80000"/>
              </a:lnSpc>
            </a:pPr>
            <a:r>
              <a:rPr lang="en-GB" sz="2400" smtClean="0"/>
              <a:t>Everything else equal, within couples individuals’ satisfaction with their household income is more correlated with the man’s than the woman's</a:t>
            </a:r>
          </a:p>
          <a:p>
            <a:pPr lvl="1">
              <a:lnSpc>
                <a:spcPct val="80000"/>
              </a:lnSpc>
            </a:pPr>
            <a:r>
              <a:rPr lang="en-GB" sz="2000" smtClean="0"/>
              <a:t>Full-time employment (+ve)</a:t>
            </a:r>
          </a:p>
          <a:p>
            <a:pPr lvl="1">
              <a:lnSpc>
                <a:spcPct val="80000"/>
              </a:lnSpc>
            </a:pPr>
            <a:r>
              <a:rPr lang="en-GB" sz="2000" smtClean="0"/>
              <a:t>Unemployment (-ve)</a:t>
            </a:r>
          </a:p>
          <a:p>
            <a:pPr lvl="1">
              <a:lnSpc>
                <a:spcPct val="80000"/>
              </a:lnSpc>
            </a:pPr>
            <a:r>
              <a:rPr lang="en-GB" sz="2000" smtClean="0"/>
              <a:t>Being out of labour market (-ve)</a:t>
            </a:r>
          </a:p>
          <a:p>
            <a:pPr lvl="1">
              <a:lnSpc>
                <a:spcPct val="80000"/>
              </a:lnSpc>
            </a:pPr>
            <a:r>
              <a:rPr lang="en-GB" sz="2000" smtClean="0"/>
              <a:t>Disability (-ve)</a:t>
            </a:r>
          </a:p>
          <a:p>
            <a:pPr lvl="1">
              <a:lnSpc>
                <a:spcPct val="80000"/>
              </a:lnSpc>
            </a:pPr>
            <a:r>
              <a:rPr lang="en-GB" sz="2000" smtClean="0"/>
              <a:t>Hours of housework (-ve)</a:t>
            </a:r>
          </a:p>
          <a:p>
            <a:pPr>
              <a:lnSpc>
                <a:spcPct val="80000"/>
              </a:lnSpc>
            </a:pPr>
            <a:r>
              <a:rPr lang="en-GB" sz="2400" smtClean="0"/>
              <a:t>Rather traditional gendered views, that may reflect:</a:t>
            </a:r>
          </a:p>
          <a:p>
            <a:pPr lvl="1">
              <a:lnSpc>
                <a:spcPct val="80000"/>
              </a:lnSpc>
            </a:pPr>
            <a:r>
              <a:rPr lang="en-GB" sz="2000" smtClean="0">
                <a:sym typeface="Wingdings" pitchFamily="2" charset="2"/>
              </a:rPr>
              <a:t>Recognition of external constraints?</a:t>
            </a:r>
          </a:p>
          <a:p>
            <a:pPr lvl="1">
              <a:lnSpc>
                <a:spcPct val="80000"/>
              </a:lnSpc>
            </a:pPr>
            <a:r>
              <a:rPr lang="en-GB" sz="2000" smtClean="0">
                <a:sym typeface="Wingdings" pitchFamily="2" charset="2"/>
              </a:rPr>
              <a:t>Gender norms?</a:t>
            </a:r>
          </a:p>
          <a:p>
            <a:pPr>
              <a:lnSpc>
                <a:spcPct val="80000"/>
              </a:lnSpc>
            </a:pPr>
            <a:r>
              <a:rPr lang="en-GB" sz="2400" smtClean="0"/>
              <a:t>If this reflects what really benefits household income then greater overall household resources go with traditional gender roles</a:t>
            </a:r>
          </a:p>
          <a:p>
            <a:pPr>
              <a:lnSpc>
                <a:spcPct val="80000"/>
              </a:lnSpc>
            </a:pPr>
            <a:endParaRPr lang="en-US" sz="2400" smtClean="0"/>
          </a:p>
          <a:p>
            <a:pPr>
              <a:lnSpc>
                <a:spcPct val="80000"/>
              </a:lnSpc>
            </a:pPr>
            <a:endParaRPr lang="en-GB" sz="2400" smtClean="0">
              <a:sym typeface="Wingdings"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mtClean="0"/>
              <a:t>But </a:t>
            </a:r>
            <a:endParaRPr lang="en-US" smtClean="0"/>
          </a:p>
        </p:txBody>
      </p:sp>
      <p:sp>
        <p:nvSpPr>
          <p:cNvPr id="64515" name="Rectangle 3"/>
          <p:cNvSpPr>
            <a:spLocks noGrp="1" noChangeArrowheads="1"/>
          </p:cNvSpPr>
          <p:nvPr>
            <p:ph type="body" idx="1"/>
          </p:nvPr>
        </p:nvSpPr>
        <p:spPr/>
        <p:txBody>
          <a:bodyPr/>
          <a:lstStyle/>
          <a:p>
            <a:pPr>
              <a:lnSpc>
                <a:spcPct val="90000"/>
              </a:lnSpc>
            </a:pPr>
            <a:r>
              <a:rPr lang="en-GB" sz="2400" smtClean="0"/>
              <a:t>Everything else equal, individuals’ satisfaction with their household income is more correlated with their own than their partner's:</a:t>
            </a:r>
          </a:p>
          <a:p>
            <a:pPr lvl="1">
              <a:lnSpc>
                <a:spcPct val="90000"/>
              </a:lnSpc>
            </a:pPr>
            <a:r>
              <a:rPr lang="en-GB" sz="2000" smtClean="0"/>
              <a:t>Full-time employment (+ve)</a:t>
            </a:r>
          </a:p>
          <a:p>
            <a:pPr lvl="1">
              <a:lnSpc>
                <a:spcPct val="90000"/>
              </a:lnSpc>
            </a:pPr>
            <a:r>
              <a:rPr lang="en-GB" sz="2000" smtClean="0"/>
              <a:t>Unemployment (-ve)</a:t>
            </a:r>
          </a:p>
          <a:p>
            <a:pPr lvl="1">
              <a:lnSpc>
                <a:spcPct val="90000"/>
              </a:lnSpc>
            </a:pPr>
            <a:r>
              <a:rPr lang="en-GB" sz="2000" smtClean="0"/>
              <a:t>Being out of labour market (-ve)</a:t>
            </a:r>
          </a:p>
          <a:p>
            <a:pPr lvl="1">
              <a:lnSpc>
                <a:spcPct val="90000"/>
              </a:lnSpc>
            </a:pPr>
            <a:r>
              <a:rPr lang="en-GB" sz="2000" smtClean="0"/>
              <a:t>Disability (-ve)</a:t>
            </a:r>
          </a:p>
          <a:p>
            <a:pPr lvl="1">
              <a:lnSpc>
                <a:spcPct val="90000"/>
              </a:lnSpc>
            </a:pPr>
            <a:r>
              <a:rPr lang="en-GB" sz="2000" smtClean="0"/>
              <a:t>Hours of housework (-ve)</a:t>
            </a:r>
          </a:p>
          <a:p>
            <a:pPr>
              <a:lnSpc>
                <a:spcPct val="90000"/>
              </a:lnSpc>
            </a:pPr>
            <a:r>
              <a:rPr lang="en-GB" sz="2400" smtClean="0"/>
              <a:t>Same factors as before</a:t>
            </a:r>
          </a:p>
          <a:p>
            <a:pPr>
              <a:lnSpc>
                <a:spcPct val="90000"/>
              </a:lnSpc>
            </a:pPr>
            <a:r>
              <a:rPr lang="en-GB" sz="2400" smtClean="0"/>
              <a:t>If this reflects differential access to household income then factors characteristic of traditionally male role in household go with great access to household resources</a:t>
            </a:r>
          </a:p>
          <a:p>
            <a:pPr>
              <a:lnSpc>
                <a:spcPct val="90000"/>
              </a:lnSpc>
            </a:pPr>
            <a:endParaRPr lang="en-U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4294967295"/>
          </p:nvPr>
        </p:nvSpPr>
        <p:spPr>
          <a:xfrm>
            <a:off x="395288" y="765175"/>
            <a:ext cx="8229600" cy="6092825"/>
          </a:xfrm>
        </p:spPr>
        <p:txBody>
          <a:bodyPr/>
          <a:lstStyle/>
          <a:p>
            <a:pPr>
              <a:lnSpc>
                <a:spcPct val="90000"/>
              </a:lnSpc>
            </a:pPr>
            <a:r>
              <a:rPr lang="en-GB" sz="2400" smtClean="0"/>
              <a:t>Illustration that division of labour that is most efficient (or seen as most efficient?) in increasing total household resources may advantage one partner in access to the fruits of those household resources (Sen, 1990)</a:t>
            </a:r>
          </a:p>
          <a:p>
            <a:pPr>
              <a:lnSpc>
                <a:spcPct val="90000"/>
              </a:lnSpc>
            </a:pPr>
            <a:r>
              <a:rPr lang="en-GB" sz="2400" smtClean="0"/>
              <a:t>For men there is no conflict: their full-time employment (for example) rather than their partner’s is correlated with:</a:t>
            </a:r>
          </a:p>
          <a:p>
            <a:pPr lvl="1">
              <a:lnSpc>
                <a:spcPct val="90000"/>
              </a:lnSpc>
            </a:pPr>
            <a:r>
              <a:rPr lang="en-GB" sz="2000" smtClean="0"/>
              <a:t>Greater (perceived) overall household resources</a:t>
            </a:r>
          </a:p>
          <a:p>
            <a:pPr lvl="1">
              <a:lnSpc>
                <a:spcPct val="90000"/>
              </a:lnSpc>
            </a:pPr>
            <a:r>
              <a:rPr lang="en-GB" sz="2000" smtClean="0"/>
              <a:t>Greater share for themselves</a:t>
            </a:r>
          </a:p>
          <a:p>
            <a:pPr>
              <a:lnSpc>
                <a:spcPct val="90000"/>
              </a:lnSpc>
            </a:pPr>
            <a:r>
              <a:rPr lang="en-GB" sz="2400" smtClean="0"/>
              <a:t>For women there is conflict; their full-time employment rather than their partner’s is correlated with:</a:t>
            </a:r>
          </a:p>
          <a:p>
            <a:pPr lvl="1">
              <a:lnSpc>
                <a:spcPct val="90000"/>
              </a:lnSpc>
            </a:pPr>
            <a:r>
              <a:rPr lang="en-GB" sz="2000" smtClean="0"/>
              <a:t>Lesser (perceived) overall household resources </a:t>
            </a:r>
          </a:p>
          <a:p>
            <a:pPr lvl="1">
              <a:lnSpc>
                <a:spcPct val="90000"/>
              </a:lnSpc>
            </a:pPr>
            <a:r>
              <a:rPr lang="en-GB" sz="2000" smtClean="0"/>
              <a:t>Greater share for themselves</a:t>
            </a:r>
          </a:p>
          <a:p>
            <a:pPr>
              <a:lnSpc>
                <a:spcPct val="90000"/>
              </a:lnSpc>
            </a:pPr>
            <a:r>
              <a:rPr lang="en-GB" sz="2400" smtClean="0"/>
              <a:t>So immediate household resources may be (perceived as) increased by reinforcing gender inequalities within and beyond the household</a:t>
            </a:r>
          </a:p>
          <a:p>
            <a:pPr eaLnBrk="1" hangingPunct="1">
              <a:lnSpc>
                <a:spcPct val="90000"/>
              </a:lnSpc>
              <a:buClr>
                <a:schemeClr val="tx1"/>
              </a:buClr>
              <a:buFont typeface="Wingdings" pitchFamily="2" charset="2"/>
              <a:buChar char="Ø"/>
            </a:pPr>
            <a:endParaRPr 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z="3700" b="1" smtClean="0"/>
              <a:t>Implications</a:t>
            </a:r>
            <a:endParaRPr lang="en-US" sz="3700" b="1" smtClean="0"/>
          </a:p>
        </p:txBody>
      </p:sp>
      <p:sp>
        <p:nvSpPr>
          <p:cNvPr id="66563" name="Rectangle 3"/>
          <p:cNvSpPr>
            <a:spLocks noGrp="1" noChangeArrowheads="1"/>
          </p:cNvSpPr>
          <p:nvPr>
            <p:ph type="body" idx="1"/>
          </p:nvPr>
        </p:nvSpPr>
        <p:spPr>
          <a:xfrm>
            <a:off x="457200" y="1268413"/>
            <a:ext cx="8229600" cy="5329237"/>
          </a:xfrm>
        </p:spPr>
        <p:txBody>
          <a:bodyPr/>
          <a:lstStyle/>
          <a:p>
            <a:pPr eaLnBrk="1" hangingPunct="1">
              <a:lnSpc>
                <a:spcPct val="80000"/>
              </a:lnSpc>
              <a:buClr>
                <a:schemeClr val="tx1"/>
              </a:buClr>
            </a:pPr>
            <a:r>
              <a:rPr lang="en-GB" sz="2400" smtClean="0"/>
              <a:t>It matters who is given “choice”. For example, giving couples ‘choice’:</a:t>
            </a:r>
          </a:p>
          <a:p>
            <a:pPr lvl="1" eaLnBrk="1" hangingPunct="1">
              <a:lnSpc>
                <a:spcPct val="80000"/>
              </a:lnSpc>
              <a:buClr>
                <a:schemeClr val="tx1"/>
              </a:buClr>
            </a:pPr>
            <a:r>
              <a:rPr lang="en-GB" sz="2000" smtClean="0"/>
              <a:t>is not the same as giving individuals choice</a:t>
            </a:r>
          </a:p>
          <a:p>
            <a:pPr lvl="1" eaLnBrk="1" hangingPunct="1">
              <a:lnSpc>
                <a:spcPct val="80000"/>
              </a:lnSpc>
              <a:buClr>
                <a:schemeClr val="tx1"/>
              </a:buClr>
            </a:pPr>
            <a:r>
              <a:rPr lang="en-GB" sz="2000" smtClean="0"/>
              <a:t>may result in choices that are in the (perceived) short-term interests of the couple and favour the man’s access to household resources</a:t>
            </a:r>
          </a:p>
          <a:p>
            <a:pPr lvl="1" eaLnBrk="1" hangingPunct="1">
              <a:lnSpc>
                <a:spcPct val="80000"/>
              </a:lnSpc>
              <a:buClr>
                <a:schemeClr val="tx1"/>
              </a:buClr>
            </a:pPr>
            <a:r>
              <a:rPr lang="en-GB" sz="2000" smtClean="0"/>
              <a:t>may be against women’s long-term interests and autonomy</a:t>
            </a:r>
          </a:p>
          <a:p>
            <a:pPr eaLnBrk="1" hangingPunct="1">
              <a:lnSpc>
                <a:spcPct val="80000"/>
              </a:lnSpc>
              <a:buClr>
                <a:schemeClr val="tx1"/>
              </a:buClr>
            </a:pPr>
            <a:r>
              <a:rPr lang="en-GB" sz="2400" smtClean="0"/>
              <a:t>In practice, decisions in accord with perceived immediate household interests can have deleterious long-term consequences for women </a:t>
            </a:r>
          </a:p>
          <a:p>
            <a:pPr eaLnBrk="1" hangingPunct="1">
              <a:lnSpc>
                <a:spcPct val="80000"/>
              </a:lnSpc>
              <a:buClr>
                <a:schemeClr val="tx1"/>
              </a:buClr>
            </a:pPr>
            <a:r>
              <a:rPr lang="en-GB" sz="2400" smtClean="0"/>
              <a:t>Choices made by households are part of the way in which gender inequalities are reproduced within and beyond households</a:t>
            </a:r>
          </a:p>
          <a:p>
            <a:pPr eaLnBrk="1" hangingPunct="1">
              <a:lnSpc>
                <a:spcPct val="80000"/>
              </a:lnSpc>
              <a:buClr>
                <a:schemeClr val="tx1"/>
              </a:buClr>
            </a:pPr>
            <a:r>
              <a:rPr lang="en-GB" sz="2400" smtClean="0"/>
              <a:t>Need to be very careful about to whom choice is given</a:t>
            </a:r>
          </a:p>
          <a:p>
            <a:pPr eaLnBrk="1" hangingPunct="1">
              <a:lnSpc>
                <a:spcPct val="80000"/>
              </a:lnSpc>
              <a:buClr>
                <a:schemeClr val="tx1"/>
              </a:buClr>
            </a:pPr>
            <a:endParaRPr lang="en-GB" sz="2400" smtClean="0"/>
          </a:p>
          <a:p>
            <a:pPr>
              <a:lnSpc>
                <a:spcPct val="80000"/>
              </a:lnSpc>
            </a:pPr>
            <a:endParaRPr 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body" idx="1"/>
          </p:nvPr>
        </p:nvSpPr>
        <p:spPr>
          <a:xfrm>
            <a:off x="457200" y="1600200"/>
            <a:ext cx="8229600" cy="4997450"/>
          </a:xfrm>
        </p:spPr>
        <p:txBody>
          <a:bodyPr/>
          <a:lstStyle/>
          <a:p>
            <a:pPr>
              <a:lnSpc>
                <a:spcPct val="80000"/>
              </a:lnSpc>
            </a:pPr>
            <a:r>
              <a:rPr lang="en-GB" sz="2400" smtClean="0"/>
              <a:t>Increasingly called on as a political value by policy makers</a:t>
            </a:r>
          </a:p>
          <a:p>
            <a:pPr lvl="1">
              <a:lnSpc>
                <a:spcPct val="80000"/>
              </a:lnSpc>
            </a:pPr>
            <a:r>
              <a:rPr lang="en-GB" sz="2000" smtClean="0"/>
              <a:t>throughout Europe </a:t>
            </a:r>
          </a:p>
          <a:p>
            <a:pPr lvl="1">
              <a:lnSpc>
                <a:spcPct val="80000"/>
              </a:lnSpc>
            </a:pPr>
            <a:r>
              <a:rPr lang="en-GB" sz="2000" smtClean="0"/>
              <a:t>examples mainly from UK</a:t>
            </a:r>
          </a:p>
          <a:p>
            <a:pPr>
              <a:lnSpc>
                <a:spcPct val="80000"/>
              </a:lnSpc>
            </a:pPr>
            <a:r>
              <a:rPr lang="en-GB" sz="2400" smtClean="0"/>
              <a:t>Choice is supposed to:</a:t>
            </a:r>
          </a:p>
          <a:p>
            <a:pPr lvl="1">
              <a:lnSpc>
                <a:spcPct val="80000"/>
              </a:lnSpc>
            </a:pPr>
            <a:r>
              <a:rPr lang="en-GB" sz="2000" smtClean="0"/>
              <a:t>Be what everyone wants </a:t>
            </a:r>
          </a:p>
          <a:p>
            <a:pPr lvl="2">
              <a:lnSpc>
                <a:spcPct val="80000"/>
              </a:lnSpc>
            </a:pPr>
            <a:r>
              <a:rPr lang="en-GB" sz="1800" smtClean="0"/>
              <a:t>But isn’t achieved by public services</a:t>
            </a:r>
          </a:p>
          <a:p>
            <a:pPr lvl="1">
              <a:lnSpc>
                <a:spcPct val="80000"/>
              </a:lnSpc>
            </a:pPr>
            <a:r>
              <a:rPr lang="en-GB" sz="2000" smtClean="0"/>
              <a:t>Promote active citizen/consumers</a:t>
            </a:r>
          </a:p>
          <a:p>
            <a:pPr lvl="2">
              <a:lnSpc>
                <a:spcPct val="80000"/>
              </a:lnSpc>
            </a:pPr>
            <a:r>
              <a:rPr lang="en-GB" sz="1800" smtClean="0"/>
              <a:t>Co-production</a:t>
            </a:r>
          </a:p>
          <a:p>
            <a:pPr lvl="1">
              <a:lnSpc>
                <a:spcPct val="80000"/>
              </a:lnSpc>
            </a:pPr>
            <a:r>
              <a:rPr lang="en-GB" sz="2000" smtClean="0"/>
              <a:t>Rescue enabling policies from the dead hand of a bureaucratic state </a:t>
            </a:r>
          </a:p>
          <a:p>
            <a:pPr lvl="2">
              <a:lnSpc>
                <a:spcPct val="80000"/>
              </a:lnSpc>
            </a:pPr>
            <a:r>
              <a:rPr lang="en-GB" sz="1800" smtClean="0"/>
              <a:t>“nanny state” modern term for “paternalism”!</a:t>
            </a:r>
          </a:p>
          <a:p>
            <a:pPr lvl="2">
              <a:lnSpc>
                <a:spcPct val="80000"/>
              </a:lnSpc>
            </a:pPr>
            <a:r>
              <a:rPr lang="en-GB" sz="1800" smtClean="0"/>
              <a:t>politics of “nudge”</a:t>
            </a:r>
          </a:p>
          <a:p>
            <a:pPr lvl="1">
              <a:lnSpc>
                <a:spcPct val="80000"/>
              </a:lnSpc>
            </a:pPr>
            <a:r>
              <a:rPr lang="en-GB" sz="2000" smtClean="0"/>
              <a:t>Deliver the benefits of the market:</a:t>
            </a:r>
          </a:p>
          <a:p>
            <a:pPr lvl="2">
              <a:lnSpc>
                <a:spcPct val="80000"/>
              </a:lnSpc>
            </a:pPr>
            <a:r>
              <a:rPr lang="en-GB" sz="1800" smtClean="0"/>
              <a:t>Value for money</a:t>
            </a:r>
          </a:p>
          <a:p>
            <a:pPr lvl="2">
              <a:lnSpc>
                <a:spcPct val="80000"/>
              </a:lnSpc>
            </a:pPr>
            <a:r>
              <a:rPr lang="en-GB" sz="1800" smtClean="0"/>
              <a:t>Innovation/competition to improve quality</a:t>
            </a:r>
          </a:p>
        </p:txBody>
      </p:sp>
      <p:sp>
        <p:nvSpPr>
          <p:cNvPr id="40962" name="Rectangle 5"/>
          <p:cNvSpPr>
            <a:spLocks noGrp="1" noChangeArrowheads="1"/>
          </p:cNvSpPr>
          <p:nvPr>
            <p:ph type="title"/>
          </p:nvPr>
        </p:nvSpPr>
        <p:spPr/>
        <p:txBody>
          <a:bodyPr/>
          <a:lstStyle/>
          <a:p>
            <a:r>
              <a:rPr lang="en-GB" smtClean="0"/>
              <a:t>Choice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Number Placeholder 4"/>
          <p:cNvSpPr txBox="1">
            <a:spLocks noGrp="1"/>
          </p:cNvSpPr>
          <p:nvPr/>
        </p:nvSpPr>
        <p:spPr bwMode="auto">
          <a:xfrm>
            <a:off x="6551613" y="6245225"/>
            <a:ext cx="2135187" cy="476250"/>
          </a:xfrm>
          <a:prstGeom prst="rect">
            <a:avLst/>
          </a:prstGeom>
          <a:noFill/>
          <a:ln w="9525">
            <a:noFill/>
            <a:miter lim="800000"/>
            <a:headEnd/>
            <a:tailEnd/>
          </a:ln>
        </p:spPr>
        <p:txBody>
          <a:bodyPr lIns="70533" tIns="35266" rIns="70533" bIns="35266"/>
          <a:lstStyle/>
          <a:p>
            <a:pPr algn="r" defTabSz="708025"/>
            <a:fld id="{F4FF0761-2AA6-47B7-9496-4F0CDA155662}" type="slidenum">
              <a:rPr lang="en-GB" sz="1000"/>
              <a:pPr algn="r" defTabSz="708025"/>
              <a:t>20</a:t>
            </a:fld>
            <a:endParaRPr lang="en-GB" sz="1000"/>
          </a:p>
        </p:txBody>
      </p:sp>
      <p:sp>
        <p:nvSpPr>
          <p:cNvPr id="60421" name="Rectangle 5"/>
          <p:cNvSpPr>
            <a:spLocks noGrp="1" noChangeArrowheads="1"/>
          </p:cNvSpPr>
          <p:nvPr>
            <p:ph type="title" idx="4294967295"/>
          </p:nvPr>
        </p:nvSpPr>
        <p:spPr/>
        <p:txBody>
          <a:bodyPr/>
          <a:lstStyle/>
          <a:p>
            <a:r>
              <a:rPr lang="en-GB" sz="4000" smtClean="0"/>
              <a:t>But this is not enough</a:t>
            </a:r>
            <a:endParaRPr lang="en-US" sz="4000" smtClean="0"/>
          </a:p>
        </p:txBody>
      </p:sp>
      <p:sp>
        <p:nvSpPr>
          <p:cNvPr id="60419" name="Rectangle 3"/>
          <p:cNvSpPr>
            <a:spLocks noGrp="1" noChangeArrowheads="1"/>
          </p:cNvSpPr>
          <p:nvPr>
            <p:ph type="body" idx="4294967295"/>
          </p:nvPr>
        </p:nvSpPr>
        <p:spPr>
          <a:xfrm>
            <a:off x="457200" y="1600200"/>
            <a:ext cx="8229600" cy="1350963"/>
          </a:xfrm>
        </p:spPr>
        <p:txBody>
          <a:bodyPr lIns="70533" tIns="35266" rIns="70533" bIns="35266">
            <a:spAutoFit/>
          </a:bodyPr>
          <a:lstStyle/>
          <a:p>
            <a:pPr marL="476250" indent="-476250" defTabSz="708025" eaLnBrk="1" hangingPunct="1">
              <a:buClr>
                <a:schemeClr val="tx1"/>
              </a:buClr>
            </a:pPr>
            <a:r>
              <a:rPr lang="en-GB" sz="2800" smtClean="0"/>
              <a:t>To challenge gender inequalities and break cycle need to loosen the economic constraints and/or gender norms giving rise to such choices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68313" y="0"/>
            <a:ext cx="8229600" cy="1143000"/>
          </a:xfrm>
        </p:spPr>
        <p:txBody>
          <a:bodyPr/>
          <a:lstStyle/>
          <a:p>
            <a:r>
              <a:rPr lang="en-GB" smtClean="0"/>
              <a:t>Rhetoric of choice is used (UK)</a:t>
            </a:r>
          </a:p>
        </p:txBody>
      </p:sp>
      <p:sp>
        <p:nvSpPr>
          <p:cNvPr id="43010" name="Rectangle 3"/>
          <p:cNvSpPr>
            <a:spLocks noGrp="1" noChangeArrowheads="1"/>
          </p:cNvSpPr>
          <p:nvPr>
            <p:ph type="body" idx="1"/>
          </p:nvPr>
        </p:nvSpPr>
        <p:spPr>
          <a:xfrm>
            <a:off x="468313" y="1700213"/>
            <a:ext cx="8229600" cy="5157787"/>
          </a:xfrm>
        </p:spPr>
        <p:txBody>
          <a:bodyPr/>
          <a:lstStyle/>
          <a:p>
            <a:pPr>
              <a:lnSpc>
                <a:spcPct val="80000"/>
              </a:lnSpc>
            </a:pPr>
            <a:r>
              <a:rPr lang="en-GB" sz="2800" smtClean="0"/>
              <a:t>To justify privatisation of public services</a:t>
            </a:r>
          </a:p>
          <a:p>
            <a:pPr lvl="1">
              <a:lnSpc>
                <a:spcPct val="80000"/>
              </a:lnSpc>
            </a:pPr>
            <a:r>
              <a:rPr lang="en-GB" sz="2400" smtClean="0"/>
              <a:t>Initially through competitive tendering by state agencies</a:t>
            </a:r>
          </a:p>
          <a:p>
            <a:pPr lvl="2">
              <a:lnSpc>
                <a:spcPct val="80000"/>
              </a:lnSpc>
            </a:pPr>
            <a:r>
              <a:rPr lang="en-GB" sz="2000" smtClean="0"/>
              <a:t>Delivers efficiency benefits of the market </a:t>
            </a:r>
          </a:p>
          <a:p>
            <a:pPr lvl="2">
              <a:lnSpc>
                <a:spcPct val="80000"/>
              </a:lnSpc>
            </a:pPr>
            <a:r>
              <a:rPr lang="en-GB" sz="2000" smtClean="0"/>
              <a:t>Political choice exercised in local elections (highly constrained in practice)</a:t>
            </a:r>
          </a:p>
          <a:p>
            <a:pPr lvl="1">
              <a:lnSpc>
                <a:spcPct val="80000"/>
              </a:lnSpc>
            </a:pPr>
            <a:r>
              <a:rPr lang="en-GB" sz="2400" smtClean="0"/>
              <a:t>Increasingly through individual budgets, personalisation</a:t>
            </a:r>
          </a:p>
          <a:p>
            <a:pPr lvl="2">
              <a:lnSpc>
                <a:spcPct val="80000"/>
              </a:lnSpc>
            </a:pPr>
            <a:r>
              <a:rPr lang="en-GB" sz="2000" smtClean="0"/>
              <a:t>Recipient chooses, most efficient</a:t>
            </a:r>
          </a:p>
          <a:p>
            <a:pPr lvl="2">
              <a:lnSpc>
                <a:spcPct val="80000"/>
              </a:lnSpc>
            </a:pPr>
            <a:r>
              <a:rPr lang="en-GB" sz="2000" smtClean="0"/>
              <a:t>Cuts out wasteful spending</a:t>
            </a:r>
          </a:p>
          <a:p>
            <a:pPr>
              <a:lnSpc>
                <a:spcPct val="80000"/>
              </a:lnSpc>
            </a:pPr>
            <a:r>
              <a:rPr lang="en-GB" sz="2800" smtClean="0"/>
              <a:t>To justify flexible labour market</a:t>
            </a:r>
          </a:p>
          <a:p>
            <a:pPr lvl="1">
              <a:lnSpc>
                <a:spcPct val="80000"/>
              </a:lnSpc>
            </a:pPr>
            <a:r>
              <a:rPr lang="en-GB" sz="2400" smtClean="0"/>
              <a:t>Said to be easier to “hire and fire” than in other EU countries</a:t>
            </a:r>
          </a:p>
          <a:p>
            <a:pPr lvl="1">
              <a:lnSpc>
                <a:spcPct val="80000"/>
              </a:lnSpc>
            </a:pPr>
            <a:r>
              <a:rPr lang="en-GB" sz="2400" smtClean="0"/>
              <a:t>UK individual opt out from European labour regulations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79388" y="260350"/>
            <a:ext cx="8064500" cy="882650"/>
          </a:xfrm>
        </p:spPr>
        <p:txBody>
          <a:bodyPr/>
          <a:lstStyle/>
          <a:p>
            <a:r>
              <a:rPr lang="en-GB" sz="4000" smtClean="0"/>
              <a:t>“Choice” is sometimes used (UK)</a:t>
            </a:r>
          </a:p>
        </p:txBody>
      </p:sp>
      <p:sp>
        <p:nvSpPr>
          <p:cNvPr id="44034" name="Rectangle 3"/>
          <p:cNvSpPr>
            <a:spLocks noGrp="1" noChangeArrowheads="1"/>
          </p:cNvSpPr>
          <p:nvPr>
            <p:ph type="body" idx="1"/>
          </p:nvPr>
        </p:nvSpPr>
        <p:spPr>
          <a:xfrm>
            <a:off x="468313" y="1817688"/>
            <a:ext cx="8229600" cy="5040312"/>
          </a:xfrm>
        </p:spPr>
        <p:txBody>
          <a:bodyPr/>
          <a:lstStyle/>
          <a:p>
            <a:r>
              <a:rPr lang="en-GB" smtClean="0"/>
              <a:t>With respect to welfare spending</a:t>
            </a:r>
          </a:p>
          <a:p>
            <a:pPr lvl="1"/>
            <a:r>
              <a:rPr lang="en-GB" smtClean="0"/>
              <a:t>Paid parental leave</a:t>
            </a:r>
          </a:p>
          <a:p>
            <a:pPr lvl="1"/>
            <a:r>
              <a:rPr lang="en-GB" smtClean="0"/>
              <a:t>Tax credits/childcare subsidies</a:t>
            </a:r>
          </a:p>
          <a:p>
            <a:pPr lvl="1"/>
            <a:r>
              <a:rPr lang="en-GB" smtClean="0"/>
              <a:t>But often in one direction rather than the other: </a:t>
            </a:r>
          </a:p>
          <a:p>
            <a:pPr lvl="2"/>
            <a:r>
              <a:rPr lang="en-GB" smtClean="0"/>
              <a:t>e.g. different policies promoted as giving parents/mothers the choice:</a:t>
            </a:r>
          </a:p>
          <a:p>
            <a:pPr lvl="3"/>
            <a:r>
              <a:rPr lang="en-GB" smtClean="0"/>
              <a:t>to continue in employment</a:t>
            </a:r>
          </a:p>
          <a:p>
            <a:pPr lvl="3"/>
            <a:r>
              <a:rPr lang="en-GB" smtClean="0"/>
              <a:t>or to stay at home when their children are small</a:t>
            </a:r>
          </a:p>
          <a:p>
            <a:pPr lvl="1"/>
            <a:r>
              <a:rPr lang="en-GB" smtClean="0"/>
              <a:t>And not generally where its exercise could impose higher costs on the state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GB" smtClean="0"/>
              <a:t>Economic arguments</a:t>
            </a:r>
          </a:p>
        </p:txBody>
      </p:sp>
      <p:sp>
        <p:nvSpPr>
          <p:cNvPr id="45058" name="Rectangle 3"/>
          <p:cNvSpPr>
            <a:spLocks noGrp="1" noChangeArrowheads="1"/>
          </p:cNvSpPr>
          <p:nvPr>
            <p:ph type="body" idx="1"/>
          </p:nvPr>
        </p:nvSpPr>
        <p:spPr/>
        <p:txBody>
          <a:bodyPr/>
          <a:lstStyle/>
          <a:p>
            <a:pPr>
              <a:lnSpc>
                <a:spcPct val="80000"/>
              </a:lnSpc>
            </a:pPr>
            <a:r>
              <a:rPr lang="en-GB" sz="2800" smtClean="0"/>
              <a:t>“Free to choose” – unregulated markets promote individual freedom and dynamic efficiency</a:t>
            </a:r>
          </a:p>
          <a:p>
            <a:pPr lvl="1">
              <a:lnSpc>
                <a:spcPct val="80000"/>
              </a:lnSpc>
            </a:pPr>
            <a:r>
              <a:rPr lang="en-GB" sz="2400" smtClean="0"/>
              <a:t>Value for money</a:t>
            </a:r>
          </a:p>
          <a:p>
            <a:pPr lvl="1">
              <a:lnSpc>
                <a:spcPct val="80000"/>
              </a:lnSpc>
            </a:pPr>
            <a:r>
              <a:rPr lang="en-GB" sz="2400" smtClean="0"/>
              <a:t>Innovation and high quality</a:t>
            </a:r>
          </a:p>
          <a:p>
            <a:pPr lvl="1">
              <a:lnSpc>
                <a:spcPct val="80000"/>
              </a:lnSpc>
            </a:pPr>
            <a:r>
              <a:rPr lang="en-GB" sz="2400" smtClean="0"/>
              <a:t>Requires competitive markets</a:t>
            </a:r>
          </a:p>
          <a:p>
            <a:pPr>
              <a:lnSpc>
                <a:spcPct val="80000"/>
              </a:lnSpc>
            </a:pPr>
            <a:r>
              <a:rPr lang="en-GB" sz="2800" smtClean="0"/>
              <a:t>Welfare theorems – under strict conditions</a:t>
            </a:r>
          </a:p>
          <a:p>
            <a:pPr lvl="1">
              <a:lnSpc>
                <a:spcPct val="80000"/>
              </a:lnSpc>
            </a:pPr>
            <a:r>
              <a:rPr lang="en-GB" sz="2400" smtClean="0"/>
              <a:t>a competitive market equilibrium is Pareto-optimal</a:t>
            </a:r>
          </a:p>
          <a:p>
            <a:pPr lvl="1">
              <a:lnSpc>
                <a:spcPct val="80000"/>
              </a:lnSpc>
            </a:pPr>
            <a:r>
              <a:rPr lang="en-GB" sz="2400" smtClean="0"/>
              <a:t>All Pareto-optima can be reached through the market from some initial allocation</a:t>
            </a:r>
          </a:p>
          <a:p>
            <a:pPr lvl="1">
              <a:lnSpc>
                <a:spcPct val="80000"/>
              </a:lnSpc>
            </a:pPr>
            <a:r>
              <a:rPr lang="en-GB" sz="2400" smtClean="0"/>
              <a:t>Strict conditions include not only competitive markets but:</a:t>
            </a:r>
          </a:p>
          <a:p>
            <a:pPr lvl="2">
              <a:lnSpc>
                <a:spcPct val="80000"/>
              </a:lnSpc>
            </a:pPr>
            <a:r>
              <a:rPr lang="en-GB" sz="2000" smtClean="0"/>
              <a:t>No externalities i.e. that all impacts of a decision are on the decision maker alone</a:t>
            </a:r>
          </a:p>
          <a:p>
            <a:pPr>
              <a:lnSpc>
                <a:spcPct val="80000"/>
              </a:lnSpc>
            </a:pPr>
            <a:endParaRPr lang="en-GB"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GB" smtClean="0"/>
              <a:t>Who gets to choose?</a:t>
            </a:r>
          </a:p>
        </p:txBody>
      </p:sp>
      <p:sp>
        <p:nvSpPr>
          <p:cNvPr id="46082" name="Rectangle 3"/>
          <p:cNvSpPr>
            <a:spLocks noGrp="1" noChangeArrowheads="1"/>
          </p:cNvSpPr>
          <p:nvPr>
            <p:ph type="body" idx="1"/>
          </p:nvPr>
        </p:nvSpPr>
        <p:spPr/>
        <p:txBody>
          <a:bodyPr/>
          <a:lstStyle/>
          <a:p>
            <a:pPr>
              <a:lnSpc>
                <a:spcPct val="80000"/>
              </a:lnSpc>
            </a:pPr>
            <a:r>
              <a:rPr lang="en-GB" sz="2800" smtClean="0"/>
              <a:t>In practice, policy makers have had to construct a decision-making subject for each policy</a:t>
            </a:r>
          </a:p>
          <a:p>
            <a:pPr lvl="1">
              <a:lnSpc>
                <a:spcPct val="80000"/>
              </a:lnSpc>
            </a:pPr>
            <a:r>
              <a:rPr lang="en-GB" sz="2400" smtClean="0"/>
              <a:t>Household/ family unit</a:t>
            </a:r>
          </a:p>
          <a:p>
            <a:pPr lvl="1">
              <a:lnSpc>
                <a:spcPct val="80000"/>
              </a:lnSpc>
            </a:pPr>
            <a:r>
              <a:rPr lang="en-GB" sz="2400" smtClean="0"/>
              <a:t>Particular individuals with the family</a:t>
            </a:r>
          </a:p>
          <a:p>
            <a:pPr lvl="1">
              <a:lnSpc>
                <a:spcPct val="80000"/>
              </a:lnSpc>
            </a:pPr>
            <a:r>
              <a:rPr lang="en-GB" sz="2400" smtClean="0"/>
              <a:t>Not always consistent</a:t>
            </a:r>
          </a:p>
          <a:p>
            <a:pPr>
              <a:lnSpc>
                <a:spcPct val="80000"/>
              </a:lnSpc>
            </a:pPr>
            <a:endParaRPr lang="en-GB" sz="2800" smtClean="0"/>
          </a:p>
          <a:p>
            <a:pPr>
              <a:lnSpc>
                <a:spcPct val="80000"/>
              </a:lnSpc>
            </a:pPr>
            <a:endParaRPr lang="en-GB" sz="2800" smtClean="0"/>
          </a:p>
          <a:p>
            <a:pPr>
              <a:lnSpc>
                <a:spcPct val="80000"/>
              </a:lnSpc>
            </a:pPr>
            <a:endParaRPr lang="en-GB" sz="2800" smtClean="0"/>
          </a:p>
          <a:p>
            <a:pPr>
              <a:lnSpc>
                <a:spcPct val="80000"/>
              </a:lnSpc>
            </a:pPr>
            <a:endParaRPr lang="en-GB" sz="2800" smtClean="0"/>
          </a:p>
          <a:p>
            <a:pPr>
              <a:lnSpc>
                <a:spcPct val="80000"/>
              </a:lnSpc>
              <a:buFontTx/>
              <a:buNone/>
            </a:pPr>
            <a:endParaRPr lang="en-GB" sz="2800" smtClean="0"/>
          </a:p>
          <a:p>
            <a:pPr>
              <a:lnSpc>
                <a:spcPct val="80000"/>
              </a:lnSpc>
            </a:pPr>
            <a:r>
              <a:rPr lang="en-GB" sz="2800" smtClean="0"/>
              <a:t>Next few slides give some UK examples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GB" smtClean="0"/>
              <a:t>Personal care services</a:t>
            </a:r>
          </a:p>
        </p:txBody>
      </p:sp>
      <p:sp>
        <p:nvSpPr>
          <p:cNvPr id="47106" name="Rectangle 3"/>
          <p:cNvSpPr>
            <a:spLocks noGrp="1" noChangeArrowheads="1"/>
          </p:cNvSpPr>
          <p:nvPr>
            <p:ph type="body" idx="1"/>
          </p:nvPr>
        </p:nvSpPr>
        <p:spPr/>
        <p:txBody>
          <a:bodyPr/>
          <a:lstStyle/>
          <a:p>
            <a:r>
              <a:rPr lang="en-GB" sz="2800" smtClean="0"/>
              <a:t>Decisions should made by the </a:t>
            </a:r>
            <a:r>
              <a:rPr lang="en-GB" sz="2800" i="1" smtClean="0"/>
              <a:t>service recipients</a:t>
            </a:r>
          </a:p>
          <a:p>
            <a:pPr lvl="1"/>
            <a:r>
              <a:rPr lang="en-GB" sz="2400" smtClean="0"/>
              <a:t>This is the logic of personalisation for elder/disabled care</a:t>
            </a:r>
          </a:p>
          <a:p>
            <a:pPr lvl="1"/>
            <a:r>
              <a:rPr lang="en-GB" sz="2400" smtClean="0"/>
              <a:t>In practice it is often </a:t>
            </a:r>
            <a:r>
              <a:rPr lang="en-GB" sz="2400" i="1" smtClean="0"/>
              <a:t>relatives</a:t>
            </a:r>
            <a:r>
              <a:rPr lang="en-GB" sz="2400" smtClean="0"/>
              <a:t> (and sometimes professionals) who decide, who may have</a:t>
            </a:r>
          </a:p>
          <a:p>
            <a:pPr lvl="2"/>
            <a:r>
              <a:rPr lang="en-GB" sz="2000" smtClean="0"/>
              <a:t>different motives</a:t>
            </a:r>
          </a:p>
          <a:p>
            <a:pPr lvl="2"/>
            <a:r>
              <a:rPr lang="en-GB" sz="2000" smtClean="0"/>
              <a:t>even greater information problems e.g. about quality</a:t>
            </a:r>
          </a:p>
          <a:p>
            <a:pPr lvl="2"/>
            <a:endParaRPr lang="en-GB" sz="2000" smtClean="0"/>
          </a:p>
          <a:p>
            <a:pPr lvl="1"/>
            <a:r>
              <a:rPr lang="en-GB" sz="2400" smtClean="0"/>
              <a:t>Budget is often not carer blind</a:t>
            </a:r>
          </a:p>
          <a:p>
            <a:pPr lvl="2"/>
            <a:r>
              <a:rPr lang="en-GB" sz="2000" smtClean="0"/>
              <a:t>Inherent externalities</a:t>
            </a:r>
          </a:p>
          <a:p>
            <a:pPr>
              <a:buFontTx/>
              <a:buNone/>
            </a:pPr>
            <a:endParaRPr lang="en-GB"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GB" smtClean="0"/>
              <a:t>Working time regulations</a:t>
            </a:r>
          </a:p>
        </p:txBody>
      </p:sp>
      <p:sp>
        <p:nvSpPr>
          <p:cNvPr id="48130" name="Rectangle 3"/>
          <p:cNvSpPr>
            <a:spLocks noGrp="1" noChangeArrowheads="1"/>
          </p:cNvSpPr>
          <p:nvPr>
            <p:ph type="body" idx="1"/>
          </p:nvPr>
        </p:nvSpPr>
        <p:spPr/>
        <p:txBody>
          <a:bodyPr/>
          <a:lstStyle/>
          <a:p>
            <a:pPr>
              <a:lnSpc>
                <a:spcPct val="80000"/>
              </a:lnSpc>
            </a:pPr>
            <a:r>
              <a:rPr lang="en-GB" sz="2000" smtClean="0"/>
              <a:t>UK opt out allows employers and employees to make individuals agreement to work long hours than regulations allow</a:t>
            </a:r>
          </a:p>
          <a:p>
            <a:pPr lvl="1">
              <a:lnSpc>
                <a:spcPct val="80000"/>
              </a:lnSpc>
            </a:pPr>
            <a:r>
              <a:rPr lang="en-GB" sz="1800" smtClean="0"/>
              <a:t>weak safeguards against coercion e.g. making such an agreement not allowed to be a condition of employment </a:t>
            </a:r>
          </a:p>
          <a:p>
            <a:pPr lvl="1">
              <a:lnSpc>
                <a:spcPct val="80000"/>
              </a:lnSpc>
            </a:pPr>
            <a:r>
              <a:rPr lang="en-GB" sz="1800" smtClean="0"/>
              <a:t>seen as widely flaunted in practice</a:t>
            </a:r>
          </a:p>
          <a:p>
            <a:pPr>
              <a:lnSpc>
                <a:spcPct val="80000"/>
              </a:lnSpc>
            </a:pPr>
            <a:r>
              <a:rPr lang="en-GB" sz="2000" smtClean="0"/>
              <a:t>Opt-out justified by giving </a:t>
            </a:r>
            <a:r>
              <a:rPr lang="en-GB" sz="2000" i="1" smtClean="0"/>
              <a:t>individual employees</a:t>
            </a:r>
            <a:r>
              <a:rPr lang="en-GB" sz="2000" smtClean="0"/>
              <a:t> the right to choose their hours of employment</a:t>
            </a:r>
          </a:p>
          <a:p>
            <a:pPr>
              <a:lnSpc>
                <a:spcPct val="80000"/>
              </a:lnSpc>
            </a:pPr>
            <a:r>
              <a:rPr lang="en-GB" sz="2000" smtClean="0"/>
              <a:t>Feminists have criticised notion of choice where there are shared caring responsibilities </a:t>
            </a:r>
          </a:p>
          <a:p>
            <a:pPr lvl="1">
              <a:lnSpc>
                <a:spcPct val="80000"/>
              </a:lnSpc>
            </a:pPr>
            <a:r>
              <a:rPr lang="en-GB" sz="1800" smtClean="0"/>
              <a:t>Man’s choice is woman’s constraint</a:t>
            </a:r>
          </a:p>
          <a:p>
            <a:pPr lvl="1">
              <a:lnSpc>
                <a:spcPct val="80000"/>
              </a:lnSpc>
            </a:pPr>
            <a:r>
              <a:rPr lang="en-GB" sz="1800" smtClean="0"/>
              <a:t>Inherent externalities</a:t>
            </a:r>
          </a:p>
          <a:p>
            <a:pPr>
              <a:lnSpc>
                <a:spcPct val="80000"/>
              </a:lnSpc>
            </a:pPr>
            <a:r>
              <a:rPr lang="en-GB" sz="2000" smtClean="0"/>
              <a:t>Working time highly skewed by gender in UK</a:t>
            </a:r>
          </a:p>
          <a:p>
            <a:pPr lvl="1">
              <a:lnSpc>
                <a:spcPct val="80000"/>
              </a:lnSpc>
            </a:pPr>
            <a:r>
              <a:rPr lang="en-GB" sz="1800" smtClean="0"/>
              <a:t>men with children work very long hours </a:t>
            </a:r>
          </a:p>
          <a:p>
            <a:pPr lvl="1">
              <a:lnSpc>
                <a:spcPct val="80000"/>
              </a:lnSpc>
            </a:pPr>
            <a:r>
              <a:rPr lang="en-GB" sz="1800" smtClean="0"/>
              <a:t>majority of women with children work part-time</a:t>
            </a:r>
          </a:p>
          <a:p>
            <a:pPr>
              <a:lnSpc>
                <a:spcPct val="80000"/>
              </a:lnSpc>
            </a:pPr>
            <a:r>
              <a:rPr lang="en-GB" sz="2000" smtClean="0"/>
              <a:t>Government argued this was evidence of </a:t>
            </a:r>
            <a:r>
              <a:rPr lang="en-GB" sz="2000" i="1" smtClean="0"/>
              <a:t>families</a:t>
            </a:r>
            <a:r>
              <a:rPr lang="en-GB" sz="2000" smtClean="0"/>
              <a:t> having “chosen” a particular division of labour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GB" smtClean="0"/>
              <a:t>Maternity/paternity leave</a:t>
            </a:r>
          </a:p>
        </p:txBody>
      </p:sp>
      <p:sp>
        <p:nvSpPr>
          <p:cNvPr id="49154" name="Rectangle 3"/>
          <p:cNvSpPr>
            <a:spLocks noGrp="1" noChangeArrowheads="1"/>
          </p:cNvSpPr>
          <p:nvPr>
            <p:ph type="body" idx="1"/>
          </p:nvPr>
        </p:nvSpPr>
        <p:spPr/>
        <p:txBody>
          <a:bodyPr/>
          <a:lstStyle/>
          <a:p>
            <a:pPr>
              <a:lnSpc>
                <a:spcPct val="80000"/>
              </a:lnSpc>
            </a:pPr>
            <a:r>
              <a:rPr lang="en-GB" sz="2400" smtClean="0"/>
              <a:t>Paid maternity leave now 9 months</a:t>
            </a:r>
          </a:p>
          <a:p>
            <a:pPr lvl="1">
              <a:lnSpc>
                <a:spcPct val="80000"/>
              </a:lnSpc>
            </a:pPr>
            <a:r>
              <a:rPr lang="en-GB" sz="2000" smtClean="0"/>
              <a:t>Funded by state</a:t>
            </a:r>
          </a:p>
          <a:p>
            <a:pPr lvl="1">
              <a:lnSpc>
                <a:spcPct val="80000"/>
              </a:lnSpc>
            </a:pPr>
            <a:r>
              <a:rPr lang="en-GB" sz="2000" smtClean="0"/>
              <a:t>at very low fixed rate of pay (except for fist six weeks earnings related)</a:t>
            </a:r>
          </a:p>
          <a:p>
            <a:pPr>
              <a:lnSpc>
                <a:spcPct val="80000"/>
              </a:lnSpc>
            </a:pPr>
            <a:r>
              <a:rPr lang="en-GB" sz="2400" smtClean="0"/>
              <a:t>Fathers get</a:t>
            </a:r>
          </a:p>
          <a:p>
            <a:pPr lvl="1">
              <a:lnSpc>
                <a:spcPct val="80000"/>
              </a:lnSpc>
            </a:pPr>
            <a:r>
              <a:rPr lang="en-GB" sz="2000" smtClean="0"/>
              <a:t>Two weeks paid at same very low fixed rate</a:t>
            </a:r>
          </a:p>
          <a:p>
            <a:pPr lvl="1">
              <a:lnSpc>
                <a:spcPct val="80000"/>
              </a:lnSpc>
            </a:pPr>
            <a:r>
              <a:rPr lang="en-GB" sz="2000" smtClean="0"/>
              <a:t>Additional paternity leave of any time after six months that the mother doesn’t take</a:t>
            </a:r>
          </a:p>
          <a:p>
            <a:pPr>
              <a:lnSpc>
                <a:spcPct val="80000"/>
              </a:lnSpc>
            </a:pPr>
            <a:r>
              <a:rPr lang="en-GB" sz="2400" i="1" smtClean="0"/>
              <a:t>Mother</a:t>
            </a:r>
            <a:r>
              <a:rPr lang="en-GB" sz="2400" smtClean="0"/>
              <a:t> chooses first; </a:t>
            </a:r>
            <a:r>
              <a:rPr lang="en-GB" sz="2400" i="1" smtClean="0"/>
              <a:t>father</a:t>
            </a:r>
            <a:r>
              <a:rPr lang="en-GB" sz="2400" smtClean="0"/>
              <a:t> can then choose</a:t>
            </a:r>
          </a:p>
          <a:p>
            <a:pPr>
              <a:lnSpc>
                <a:spcPct val="80000"/>
              </a:lnSpc>
            </a:pPr>
            <a:r>
              <a:rPr lang="en-GB" sz="2400" smtClean="0"/>
              <a:t>Legislated externalities</a:t>
            </a:r>
          </a:p>
          <a:p>
            <a:pPr>
              <a:lnSpc>
                <a:spcPct val="80000"/>
              </a:lnSpc>
            </a:pPr>
            <a:r>
              <a:rPr lang="en-GB" sz="2400" smtClean="0"/>
              <a:t>Justified as giving </a:t>
            </a:r>
            <a:r>
              <a:rPr lang="en-GB" sz="2400" i="1" smtClean="0"/>
              <a:t>mothers</a:t>
            </a:r>
            <a:r>
              <a:rPr lang="en-GB" sz="2400" smtClean="0"/>
              <a:t> the right to choose to stay in employment after the birth of a child, and if mothers want, </a:t>
            </a:r>
            <a:r>
              <a:rPr lang="en-GB" sz="2400" i="1" smtClean="0"/>
              <a:t>fathers</a:t>
            </a:r>
            <a:r>
              <a:rPr lang="en-GB" sz="2400" smtClean="0"/>
              <a:t> the right to participate in the care of that child</a:t>
            </a:r>
          </a:p>
          <a:p>
            <a:pPr>
              <a:lnSpc>
                <a:spcPct val="80000"/>
              </a:lnSpc>
            </a:pPr>
            <a:endParaRPr lang="en-GB" sz="2400" smtClean="0"/>
          </a:p>
          <a:p>
            <a:pPr lvl="1">
              <a:lnSpc>
                <a:spcPct val="80000"/>
              </a:lnSpc>
            </a:pPr>
            <a:endParaRPr lang="en-GB" sz="20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U Template">
  <a:themeElements>
    <a:clrScheme name="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U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U Template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U Template">
  <a:themeElements>
    <a:clrScheme name="1_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OU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2">
        <a:dk1>
          <a:srgbClr val="000000"/>
        </a:dk1>
        <a:lt1>
          <a:srgbClr val="D60077"/>
        </a:lt1>
        <a:dk2>
          <a:srgbClr val="000000"/>
        </a:dk2>
        <a:lt2>
          <a:srgbClr val="808080"/>
        </a:lt2>
        <a:accent1>
          <a:srgbClr val="BBE0E3"/>
        </a:accent1>
        <a:accent2>
          <a:srgbClr val="333399"/>
        </a:accent2>
        <a:accent3>
          <a:srgbClr val="E8AABD"/>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3">
        <a:dk1>
          <a:srgbClr val="000000"/>
        </a:dk1>
        <a:lt1>
          <a:srgbClr val="FFD100"/>
        </a:lt1>
        <a:dk2>
          <a:srgbClr val="000000"/>
        </a:dk2>
        <a:lt2>
          <a:srgbClr val="808080"/>
        </a:lt2>
        <a:accent1>
          <a:srgbClr val="BBE0E3"/>
        </a:accent1>
        <a:accent2>
          <a:srgbClr val="333399"/>
        </a:accent2>
        <a:accent3>
          <a:srgbClr val="FFE5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4">
        <a:dk1>
          <a:srgbClr val="000000"/>
        </a:dk1>
        <a:lt1>
          <a:srgbClr val="9FAA00"/>
        </a:lt1>
        <a:dk2>
          <a:srgbClr val="000000"/>
        </a:dk2>
        <a:lt2>
          <a:srgbClr val="808080"/>
        </a:lt2>
        <a:accent1>
          <a:srgbClr val="BBE0E3"/>
        </a:accent1>
        <a:accent2>
          <a:srgbClr val="333399"/>
        </a:accent2>
        <a:accent3>
          <a:srgbClr val="CDD2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5">
        <a:dk1>
          <a:srgbClr val="000000"/>
        </a:dk1>
        <a:lt1>
          <a:srgbClr val="00AFAD"/>
        </a:lt1>
        <a:dk2>
          <a:srgbClr val="000000"/>
        </a:dk2>
        <a:lt2>
          <a:srgbClr val="808080"/>
        </a:lt2>
        <a:accent1>
          <a:srgbClr val="BBE0E3"/>
        </a:accent1>
        <a:accent2>
          <a:srgbClr val="333399"/>
        </a:accent2>
        <a:accent3>
          <a:srgbClr val="AAD4D3"/>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6">
        <a:dk1>
          <a:srgbClr val="000000"/>
        </a:dk1>
        <a:lt1>
          <a:srgbClr val="5C705E"/>
        </a:lt1>
        <a:dk2>
          <a:srgbClr val="000000"/>
        </a:dk2>
        <a:lt2>
          <a:srgbClr val="808080"/>
        </a:lt2>
        <a:accent1>
          <a:srgbClr val="BBE0E3"/>
        </a:accent1>
        <a:accent2>
          <a:srgbClr val="333399"/>
        </a:accent2>
        <a:accent3>
          <a:srgbClr val="B5BBB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7">
        <a:dk1>
          <a:srgbClr val="000000"/>
        </a:dk1>
        <a:lt1>
          <a:srgbClr val="EF6820"/>
        </a:lt1>
        <a:dk2>
          <a:srgbClr val="000000"/>
        </a:dk2>
        <a:lt2>
          <a:srgbClr val="808080"/>
        </a:lt2>
        <a:accent1>
          <a:srgbClr val="BBE0E3"/>
        </a:accent1>
        <a:accent2>
          <a:srgbClr val="333399"/>
        </a:accent2>
        <a:accent3>
          <a:srgbClr val="F6B9AB"/>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8">
        <a:dk1>
          <a:srgbClr val="000000"/>
        </a:dk1>
        <a:lt1>
          <a:srgbClr val="E3284A"/>
        </a:lt1>
        <a:dk2>
          <a:srgbClr val="000000"/>
        </a:dk2>
        <a:lt2>
          <a:srgbClr val="808080"/>
        </a:lt2>
        <a:accent1>
          <a:srgbClr val="BBE0E3"/>
        </a:accent1>
        <a:accent2>
          <a:srgbClr val="333399"/>
        </a:accent2>
        <a:accent3>
          <a:srgbClr val="EFACB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OU Template 9">
        <a:dk1>
          <a:srgbClr val="000000"/>
        </a:dk1>
        <a:lt1>
          <a:srgbClr val="856FB3"/>
        </a:lt1>
        <a:dk2>
          <a:srgbClr val="000000"/>
        </a:dk2>
        <a:lt2>
          <a:srgbClr val="808080"/>
        </a:lt2>
        <a:accent1>
          <a:srgbClr val="BBE0E3"/>
        </a:accent1>
        <a:accent2>
          <a:srgbClr val="333399"/>
        </a:accent2>
        <a:accent3>
          <a:srgbClr val="C2BBD6"/>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8076</TotalTime>
  <Words>1656</Words>
  <Application>Microsoft Office PowerPoint</Application>
  <PresentationFormat>On-screen Show (4:3)</PresentationFormat>
  <Paragraphs>191</Paragraphs>
  <Slides>20</Slides>
  <Notes>3</Notes>
  <HiddenSlides>0</HiddenSlides>
  <MMClips>0</MMClips>
  <ScaleCrop>false</ScaleCrop>
  <HeadingPairs>
    <vt:vector size="6" baseType="variant">
      <vt:variant>
        <vt:lpstr>Fonts Used</vt:lpstr>
      </vt:variant>
      <vt:variant>
        <vt:i4>2</vt:i4>
      </vt:variant>
      <vt:variant>
        <vt:lpstr>Design Template</vt:lpstr>
      </vt:variant>
      <vt:variant>
        <vt:i4>3</vt:i4>
      </vt:variant>
      <vt:variant>
        <vt:lpstr>Slide Titles</vt:lpstr>
      </vt:variant>
      <vt:variant>
        <vt:i4>20</vt:i4>
      </vt:variant>
    </vt:vector>
  </HeadingPairs>
  <TitlesOfParts>
    <vt:vector size="25" baseType="lpstr">
      <vt:lpstr>Arial</vt:lpstr>
      <vt:lpstr>Wingdings</vt:lpstr>
      <vt:lpstr>Default Design</vt:lpstr>
      <vt:lpstr>OU Template</vt:lpstr>
      <vt:lpstr>1_OU Template</vt:lpstr>
      <vt:lpstr>The politics of choice in a world made of households</vt:lpstr>
      <vt:lpstr>Choice</vt:lpstr>
      <vt:lpstr>Rhetoric of choice is used (UK)</vt:lpstr>
      <vt:lpstr>“Choice” is sometimes used (UK)</vt:lpstr>
      <vt:lpstr>Economic arguments</vt:lpstr>
      <vt:lpstr>Who gets to choose?</vt:lpstr>
      <vt:lpstr>Personal care services</vt:lpstr>
      <vt:lpstr>Working time regulations</vt:lpstr>
      <vt:lpstr>Maternity/paternity leave</vt:lpstr>
      <vt:lpstr>Tax credits</vt:lpstr>
      <vt:lpstr>Current system “new” tax credits  </vt:lpstr>
      <vt:lpstr>No consistency in how subject of choice is constructed</vt:lpstr>
      <vt:lpstr>Fluid specification of subject</vt:lpstr>
      <vt:lpstr>Feminists (on choice)</vt:lpstr>
      <vt:lpstr>Same regressions as previous paper</vt:lpstr>
      <vt:lpstr>In general</vt:lpstr>
      <vt:lpstr>But </vt:lpstr>
      <vt:lpstr>Slide 18</vt:lpstr>
      <vt:lpstr>Implications</vt:lpstr>
      <vt:lpstr>But this is not enough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GeNix advisory group meeting</dc:title>
  <dc:creator>Sue</dc:creator>
  <cp:lastModifiedBy>Simon Mohun</cp:lastModifiedBy>
  <cp:revision>99</cp:revision>
  <dcterms:created xsi:type="dcterms:W3CDTF">2010-03-18T14:02:18Z</dcterms:created>
  <dcterms:modified xsi:type="dcterms:W3CDTF">2010-07-23T11:21:15Z</dcterms:modified>
</cp:coreProperties>
</file>