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C1BD-5288-4D51-9FF8-B94271FBDBF2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9551-406C-4388-883B-DC424ED5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5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C1BD-5288-4D51-9FF8-B94271FBDBF2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9551-406C-4388-883B-DC424ED5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44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C1BD-5288-4D51-9FF8-B94271FBDBF2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9551-406C-4388-883B-DC424ED5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29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C1BD-5288-4D51-9FF8-B94271FBDBF2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9551-406C-4388-883B-DC424ED5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09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C1BD-5288-4D51-9FF8-B94271FBDBF2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9551-406C-4388-883B-DC424ED5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02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C1BD-5288-4D51-9FF8-B94271FBDBF2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9551-406C-4388-883B-DC424ED5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5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C1BD-5288-4D51-9FF8-B94271FBDBF2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9551-406C-4388-883B-DC424ED5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3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C1BD-5288-4D51-9FF8-B94271FBDBF2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9551-406C-4388-883B-DC424ED5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50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C1BD-5288-4D51-9FF8-B94271FBDBF2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9551-406C-4388-883B-DC424ED5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43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C1BD-5288-4D51-9FF8-B94271FBDBF2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9551-406C-4388-883B-DC424ED5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8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C1BD-5288-4D51-9FF8-B94271FBDBF2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9551-406C-4388-883B-DC424ED5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30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2C1BD-5288-4D51-9FF8-B94271FBDBF2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D9551-406C-4388-883B-DC424ED5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1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open.edu/openlearncym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470" y="3717994"/>
            <a:ext cx="6469621" cy="671788"/>
          </a:xfrm>
        </p:spPr>
        <p:txBody>
          <a:bodyPr>
            <a:normAutofit fontScale="85000" lnSpcReduction="10000"/>
          </a:bodyPr>
          <a:lstStyle/>
          <a:p>
            <a:r>
              <a:rPr lang="en-GB" sz="4400" b="1" dirty="0" err="1"/>
              <a:t>Prosiect</a:t>
            </a:r>
            <a:r>
              <a:rPr lang="en-GB" sz="4400" b="1" dirty="0"/>
              <a:t> </a:t>
            </a:r>
            <a:r>
              <a:rPr lang="en-GB" sz="4400" b="1" dirty="0" err="1"/>
              <a:t>Sgiliau</a:t>
            </a:r>
            <a:r>
              <a:rPr lang="en-GB" sz="4400" b="1" dirty="0"/>
              <a:t> </a:t>
            </a:r>
            <a:r>
              <a:rPr lang="en-GB" sz="4400" b="1" dirty="0" err="1"/>
              <a:t>Hanfodol</a:t>
            </a:r>
            <a:r>
              <a:rPr lang="en-GB" sz="4400" b="1" dirty="0"/>
              <a:t> </a:t>
            </a:r>
            <a:r>
              <a:rPr lang="en-GB" sz="4400" b="1" dirty="0" err="1"/>
              <a:t>Hyblyg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053282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Ennill</a:t>
            </a:r>
            <a:r>
              <a:rPr lang="en-GB" dirty="0"/>
              <a:t> y </a:t>
            </a:r>
            <a:r>
              <a:rPr lang="en-GB" dirty="0" err="1"/>
              <a:t>Cymhwyster</a:t>
            </a:r>
            <a:r>
              <a:rPr lang="en-GB" dirty="0"/>
              <a:t> </a:t>
            </a:r>
            <a:r>
              <a:rPr lang="en-GB" dirty="0" err="1"/>
              <a:t>Sgiliau</a:t>
            </a:r>
            <a:r>
              <a:rPr lang="en-GB" dirty="0"/>
              <a:t> </a:t>
            </a:r>
            <a:r>
              <a:rPr lang="en-GB" dirty="0" err="1"/>
              <a:t>Hanfodol</a:t>
            </a:r>
            <a:endParaRPr lang="en-GB" dirty="0"/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i="1" dirty="0" err="1">
                <a:solidFill>
                  <a:srgbClr val="FF0000"/>
                </a:solidFill>
              </a:rPr>
              <a:t>Pob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coleg</a:t>
            </a:r>
            <a:r>
              <a:rPr lang="en-GB" i="1" dirty="0">
                <a:solidFill>
                  <a:srgbClr val="FF0000"/>
                </a:solidFill>
              </a:rPr>
              <a:t> i </a:t>
            </a:r>
            <a:r>
              <a:rPr lang="en-GB" i="1" dirty="0" err="1">
                <a:solidFill>
                  <a:srgbClr val="FF0000"/>
                </a:solidFill>
              </a:rPr>
              <a:t>ychwanegu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eu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gofynion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eu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hunain</a:t>
            </a: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21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7553" y="1608486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Beth </a:t>
            </a:r>
            <a:r>
              <a:rPr lang="en-GB" b="1" dirty="0" err="1"/>
              <a:t>yw’r</a:t>
            </a:r>
            <a:r>
              <a:rPr lang="en-GB" b="1" dirty="0"/>
              <a:t> </a:t>
            </a:r>
            <a:r>
              <a:rPr lang="en-GB" b="1" dirty="0" err="1"/>
              <a:t>Prosiect</a:t>
            </a:r>
            <a:r>
              <a:rPr lang="en-GB" b="1" dirty="0"/>
              <a:t> </a:t>
            </a:r>
            <a:r>
              <a:rPr lang="en-GB" b="1" dirty="0" err="1"/>
              <a:t>Sgiliau</a:t>
            </a:r>
            <a:r>
              <a:rPr lang="en-GB" b="1" dirty="0"/>
              <a:t> </a:t>
            </a:r>
            <a:r>
              <a:rPr lang="en-GB" b="1" dirty="0" err="1"/>
              <a:t>Hanfodol</a:t>
            </a:r>
            <a:r>
              <a:rPr lang="en-GB" b="1" dirty="0"/>
              <a:t> </a:t>
            </a:r>
            <a:r>
              <a:rPr lang="en-GB" b="1" dirty="0" err="1"/>
              <a:t>Hyblyg</a:t>
            </a:r>
            <a:r>
              <a:rPr lang="en-GB" b="1" dirty="0"/>
              <a:t>?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 err="1"/>
              <a:t>Ariennir</a:t>
            </a:r>
            <a:r>
              <a:rPr lang="en-GB" dirty="0"/>
              <a:t> y </a:t>
            </a:r>
            <a:r>
              <a:rPr lang="en-GB" dirty="0" err="1"/>
              <a:t>prosiect</a:t>
            </a:r>
            <a:r>
              <a:rPr lang="en-GB" dirty="0"/>
              <a:t> </a:t>
            </a:r>
            <a:r>
              <a:rPr lang="en-GB" dirty="0" err="1"/>
              <a:t>hwn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</a:t>
            </a:r>
            <a:r>
              <a:rPr lang="en-GB" dirty="0" err="1"/>
              <a:t>Gyngor</a:t>
            </a:r>
            <a:r>
              <a:rPr lang="en-GB" dirty="0"/>
              <a:t> </a:t>
            </a:r>
            <a:r>
              <a:rPr lang="en-GB" dirty="0" err="1"/>
              <a:t>Cyllido</a:t>
            </a:r>
            <a:r>
              <a:rPr lang="en-GB" dirty="0"/>
              <a:t> </a:t>
            </a:r>
            <a:r>
              <a:rPr lang="en-GB" dirty="0" err="1"/>
              <a:t>Addysg</a:t>
            </a:r>
            <a:r>
              <a:rPr lang="en-GB" dirty="0"/>
              <a:t> </a:t>
            </a:r>
            <a:r>
              <a:rPr lang="en-GB" dirty="0" err="1"/>
              <a:t>Uwch</a:t>
            </a:r>
            <a:r>
              <a:rPr lang="en-GB" dirty="0"/>
              <a:t> Cymru </a:t>
            </a:r>
            <a:r>
              <a:rPr lang="en-GB" dirty="0" err="1"/>
              <a:t>a’i</a:t>
            </a:r>
            <a:r>
              <a:rPr lang="en-GB" dirty="0"/>
              <a:t> </a:t>
            </a:r>
            <a:r>
              <a:rPr lang="en-GB" dirty="0" err="1"/>
              <a:t>ddarparu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partneriaeth</a:t>
            </a:r>
            <a:r>
              <a:rPr lang="en-GB" dirty="0"/>
              <a:t> </a:t>
            </a:r>
            <a:r>
              <a:rPr lang="en-GB" dirty="0" err="1"/>
              <a:t>rhwng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Gyda'r</a:t>
            </a:r>
            <a:r>
              <a:rPr lang="en-GB" dirty="0"/>
              <a:t> nod o </a:t>
            </a:r>
            <a:r>
              <a:rPr lang="en-GB" dirty="0" err="1"/>
              <a:t>gynyddu</a:t>
            </a:r>
            <a:r>
              <a:rPr lang="en-GB" dirty="0"/>
              <a:t> </a:t>
            </a:r>
            <a:r>
              <a:rPr lang="en-GB" dirty="0" err="1"/>
              <a:t>sgiliau</a:t>
            </a:r>
            <a:r>
              <a:rPr lang="en-GB" dirty="0"/>
              <a:t> </a:t>
            </a:r>
            <a:r>
              <a:rPr lang="en-GB" dirty="0" err="1"/>
              <a:t>hanfodol</a:t>
            </a:r>
            <a:r>
              <a:rPr lang="en-GB" dirty="0"/>
              <a:t> </a:t>
            </a:r>
            <a:r>
              <a:rPr lang="en-GB" dirty="0" err="1"/>
              <a:t>pob</a:t>
            </a:r>
            <a:r>
              <a:rPr lang="en-GB" dirty="0"/>
              <a:t> </a:t>
            </a:r>
            <a:r>
              <a:rPr lang="en-GB" dirty="0" err="1"/>
              <a:t>dydd</a:t>
            </a:r>
            <a:r>
              <a:rPr lang="en-GB" dirty="0"/>
              <a:t>, i </a:t>
            </a:r>
            <a:r>
              <a:rPr lang="en-GB" dirty="0" err="1"/>
              <a:t>fwy</a:t>
            </a:r>
            <a:r>
              <a:rPr lang="en-GB" dirty="0"/>
              <a:t> o </a:t>
            </a:r>
            <a:r>
              <a:rPr lang="en-GB" dirty="0" err="1"/>
              <a:t>ddysgwyr</a:t>
            </a:r>
            <a:r>
              <a:rPr lang="en-GB" dirty="0"/>
              <a:t> </a:t>
            </a:r>
            <a:r>
              <a:rPr lang="en-GB" dirty="0" err="1"/>
              <a:t>sy'n</a:t>
            </a:r>
            <a:r>
              <a:rPr lang="en-GB" dirty="0"/>
              <a:t> </a:t>
            </a:r>
            <a:r>
              <a:rPr lang="en-GB" dirty="0" err="1"/>
              <a:t>oedolion</a:t>
            </a:r>
            <a:r>
              <a:rPr lang="en-GB" dirty="0"/>
              <a:t> </a:t>
            </a:r>
            <a:r>
              <a:rPr lang="en-GB" dirty="0" err="1"/>
              <a:t>yng</a:t>
            </a:r>
            <a:r>
              <a:rPr lang="en-GB" dirty="0"/>
              <a:t> </a:t>
            </a:r>
            <a:r>
              <a:rPr lang="en-GB" dirty="0" err="1"/>
              <a:t>Nghymru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D97996-8A9C-49D9-BAE4-5DCE4E97B9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773" y="3927578"/>
            <a:ext cx="1017312" cy="73082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DF47128-ADE5-46BF-94F8-C75DC86C54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68" y="3899692"/>
            <a:ext cx="1118754" cy="76091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7DDC4D8-ED76-4297-B654-2DFE7911A5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653" y="3895075"/>
            <a:ext cx="815586" cy="81558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555F332-A6F4-4CDA-B38A-5FEC59556D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17" y="3895075"/>
            <a:ext cx="829541" cy="82954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61576CA-22EA-4FC7-B17D-A4C19C0F0A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991" y="3923017"/>
            <a:ext cx="1670030" cy="75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48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Mae </a:t>
            </a:r>
            <a:r>
              <a:rPr lang="en-GB" dirty="0" err="1"/>
              <a:t>ystod</a:t>
            </a:r>
            <a:r>
              <a:rPr lang="en-GB" dirty="0"/>
              <a:t> o </a:t>
            </a:r>
            <a:r>
              <a:rPr lang="en-GB" dirty="0" err="1"/>
              <a:t>gyrsiau</a:t>
            </a:r>
            <a:r>
              <a:rPr lang="en-GB" dirty="0"/>
              <a:t> </a:t>
            </a:r>
            <a:r>
              <a:rPr lang="en-GB" dirty="0" err="1"/>
              <a:t>ar-lein</a:t>
            </a:r>
            <a:r>
              <a:rPr lang="en-GB" dirty="0"/>
              <a:t> AM DDIM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gael</a:t>
            </a:r>
            <a:r>
              <a:rPr lang="en-GB" dirty="0"/>
              <a:t> i </a:t>
            </a:r>
            <a:r>
              <a:rPr lang="en-GB" dirty="0" err="1"/>
              <a:t>unrhyw</a:t>
            </a:r>
            <a:r>
              <a:rPr lang="en-GB" dirty="0"/>
              <a:t> un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eisiau</a:t>
            </a:r>
            <a:r>
              <a:rPr lang="en-GB" dirty="0"/>
              <a:t> </a:t>
            </a:r>
            <a:r>
              <a:rPr lang="en-GB" dirty="0" err="1"/>
              <a:t>gwella</a:t>
            </a:r>
            <a:r>
              <a:rPr lang="en-GB" dirty="0"/>
              <a:t> ac </a:t>
            </a:r>
            <a:r>
              <a:rPr lang="en-GB" dirty="0" err="1"/>
              <a:t>adnewyddu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sgiliau</a:t>
            </a:r>
            <a:r>
              <a:rPr lang="en-GB" dirty="0"/>
              <a:t> </a:t>
            </a:r>
            <a:r>
              <a:rPr lang="en-GB" dirty="0" err="1"/>
              <a:t>pob</a:t>
            </a:r>
            <a:r>
              <a:rPr lang="en-GB" dirty="0"/>
              <a:t> </a:t>
            </a:r>
            <a:r>
              <a:rPr lang="en-GB" dirty="0" err="1"/>
              <a:t>dydd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Mathemateg</a:t>
            </a:r>
            <a:r>
              <a:rPr lang="en-GB" dirty="0"/>
              <a:t> a </a:t>
            </a:r>
            <a:r>
              <a:rPr lang="en-GB" dirty="0" err="1"/>
              <a:t>Saesneg</a:t>
            </a:r>
            <a:endParaRPr lang="en-GB" dirty="0"/>
          </a:p>
          <a:p>
            <a:pPr marL="0" indent="0" algn="ctr">
              <a:buNone/>
            </a:pPr>
            <a:endParaRPr lang="en-GB" sz="3600" b="1" dirty="0"/>
          </a:p>
          <a:p>
            <a:pPr marL="0" indent="0" algn="ctr">
              <a:buNone/>
            </a:pPr>
            <a:r>
              <a:rPr lang="en-GB" sz="3600" b="1" dirty="0" err="1"/>
              <a:t>Cyrsiau</a:t>
            </a:r>
            <a:r>
              <a:rPr lang="en-GB" sz="3600" b="1" dirty="0"/>
              <a:t> </a:t>
            </a:r>
            <a:r>
              <a:rPr lang="en-GB" sz="3600" b="1" dirty="0" err="1"/>
              <a:t>Sgiliau</a:t>
            </a:r>
            <a:r>
              <a:rPr lang="en-GB" sz="3600" b="1" dirty="0"/>
              <a:t> </a:t>
            </a:r>
            <a:r>
              <a:rPr lang="en-GB" sz="3600" b="1" dirty="0" err="1"/>
              <a:t>Pob</a:t>
            </a:r>
            <a:r>
              <a:rPr lang="en-GB" sz="3600" b="1" dirty="0"/>
              <a:t> </a:t>
            </a:r>
            <a:r>
              <a:rPr lang="en-GB" sz="3600" b="1" dirty="0" err="1"/>
              <a:t>dydd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93298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0818" y="1793728"/>
            <a:ext cx="8515350" cy="4351338"/>
          </a:xfrm>
        </p:spPr>
        <p:txBody>
          <a:bodyPr/>
          <a:lstStyle/>
          <a:p>
            <a:r>
              <a:rPr lang="en-GB" b="1" dirty="0" err="1"/>
              <a:t>Saesneg</a:t>
            </a:r>
            <a:r>
              <a:rPr lang="en-GB" b="1" dirty="0"/>
              <a:t> </a:t>
            </a:r>
            <a:r>
              <a:rPr lang="en-GB" b="1" dirty="0" err="1"/>
              <a:t>Pob</a:t>
            </a:r>
            <a:r>
              <a:rPr lang="en-GB" b="1" dirty="0"/>
              <a:t> </a:t>
            </a:r>
            <a:r>
              <a:rPr lang="en-GB" b="1" dirty="0" err="1"/>
              <a:t>dydd</a:t>
            </a:r>
            <a:r>
              <a:rPr lang="en-GB" b="1" dirty="0"/>
              <a:t> 1 		</a:t>
            </a:r>
            <a:r>
              <a:rPr lang="en-GB" sz="1800" dirty="0" err="1"/>
              <a:t>ar</a:t>
            </a:r>
            <a:r>
              <a:rPr lang="en-GB" sz="1800" dirty="0"/>
              <a:t> </a:t>
            </a:r>
            <a:r>
              <a:rPr lang="en-GB" sz="1800" dirty="0" err="1"/>
              <a:t>gael</a:t>
            </a:r>
            <a:r>
              <a:rPr lang="en-GB" sz="1800" dirty="0"/>
              <a:t> o </a:t>
            </a:r>
            <a:r>
              <a:rPr lang="en-GB" sz="1800" dirty="0" err="1"/>
              <a:t>ddiwedd</a:t>
            </a:r>
            <a:r>
              <a:rPr lang="en-GB" sz="1800" dirty="0"/>
              <a:t> mis </a:t>
            </a:r>
            <a:r>
              <a:rPr lang="en-GB" sz="1800" dirty="0" err="1"/>
              <a:t>Ionawr</a:t>
            </a:r>
            <a:r>
              <a:rPr lang="en-GB" sz="1800" dirty="0"/>
              <a:t> 2019</a:t>
            </a:r>
          </a:p>
          <a:p>
            <a:r>
              <a:rPr lang="en-GB" b="1" dirty="0" err="1"/>
              <a:t>Mathemateg</a:t>
            </a:r>
            <a:r>
              <a:rPr lang="en-GB" b="1" dirty="0"/>
              <a:t> </a:t>
            </a:r>
            <a:r>
              <a:rPr lang="en-GB" b="1" dirty="0" err="1"/>
              <a:t>Pob</a:t>
            </a:r>
            <a:r>
              <a:rPr lang="en-GB" b="1" dirty="0"/>
              <a:t> </a:t>
            </a:r>
            <a:r>
              <a:rPr lang="en-GB" b="1" dirty="0" err="1"/>
              <a:t>dydd</a:t>
            </a:r>
            <a:r>
              <a:rPr lang="en-GB" b="1" dirty="0"/>
              <a:t> 1 	</a:t>
            </a:r>
            <a:r>
              <a:rPr lang="en-GB" sz="1800" dirty="0" err="1"/>
              <a:t>fersiwn</a:t>
            </a:r>
            <a:r>
              <a:rPr lang="en-GB" sz="1800" dirty="0"/>
              <a:t> </a:t>
            </a:r>
            <a:r>
              <a:rPr lang="en-GB" sz="1800" dirty="0" err="1"/>
              <a:t>Saesneg</a:t>
            </a:r>
            <a:r>
              <a:rPr lang="en-GB" sz="1800" dirty="0"/>
              <a:t> </a:t>
            </a:r>
            <a:r>
              <a:rPr lang="en-GB" sz="1800" dirty="0" err="1"/>
              <a:t>ar</a:t>
            </a:r>
            <a:r>
              <a:rPr lang="en-GB" sz="1800" dirty="0"/>
              <a:t> </a:t>
            </a:r>
            <a:r>
              <a:rPr lang="en-GB" sz="1800" dirty="0" err="1"/>
              <a:t>gael</a:t>
            </a:r>
            <a:r>
              <a:rPr lang="en-GB" sz="1800" dirty="0"/>
              <a:t> o </a:t>
            </a:r>
            <a:r>
              <a:rPr lang="en-GB" sz="1800" dirty="0" err="1"/>
              <a:t>ddiwedd</a:t>
            </a:r>
            <a:r>
              <a:rPr lang="en-GB" sz="1800" dirty="0"/>
              <a:t> mis 						</a:t>
            </a:r>
            <a:r>
              <a:rPr lang="en-GB" sz="1800" dirty="0" err="1"/>
              <a:t>Ionawr</a:t>
            </a:r>
            <a:r>
              <a:rPr lang="en-GB" sz="1800" dirty="0"/>
              <a:t> 2019</a:t>
            </a:r>
          </a:p>
          <a:p>
            <a:r>
              <a:rPr lang="en-GB" b="1" dirty="0" err="1"/>
              <a:t>Mathemateg</a:t>
            </a:r>
            <a:r>
              <a:rPr lang="en-GB" b="1" dirty="0"/>
              <a:t> </a:t>
            </a:r>
            <a:r>
              <a:rPr lang="en-GB" b="1" dirty="0" err="1"/>
              <a:t>Pob</a:t>
            </a:r>
            <a:r>
              <a:rPr lang="en-GB" b="1" dirty="0"/>
              <a:t> </a:t>
            </a:r>
            <a:r>
              <a:rPr lang="en-GB" b="1" dirty="0" err="1"/>
              <a:t>dydd</a:t>
            </a:r>
            <a:r>
              <a:rPr lang="en-GB" b="1" dirty="0"/>
              <a:t> 1 	</a:t>
            </a:r>
            <a:r>
              <a:rPr lang="en-GB" sz="1800" dirty="0" err="1"/>
              <a:t>fersiwn</a:t>
            </a:r>
            <a:r>
              <a:rPr lang="en-GB" sz="1800" dirty="0"/>
              <a:t> </a:t>
            </a:r>
            <a:r>
              <a:rPr lang="en-GB" sz="1800" dirty="0" err="1"/>
              <a:t>Gymraeg</a:t>
            </a:r>
            <a:r>
              <a:rPr lang="en-GB" sz="1800" dirty="0"/>
              <a:t> </a:t>
            </a:r>
            <a:r>
              <a:rPr lang="en-GB" sz="1800" dirty="0" err="1"/>
              <a:t>ar</a:t>
            </a:r>
            <a:r>
              <a:rPr lang="en-GB" sz="1800" dirty="0"/>
              <a:t> </a:t>
            </a:r>
            <a:r>
              <a:rPr lang="en-GB" sz="1800" dirty="0" err="1"/>
              <a:t>gael</a:t>
            </a:r>
            <a:r>
              <a:rPr lang="en-GB" sz="1800" dirty="0"/>
              <a:t> o </a:t>
            </a:r>
            <a:r>
              <a:rPr lang="en-GB" sz="1800" dirty="0" err="1"/>
              <a:t>fis</a:t>
            </a:r>
            <a:r>
              <a:rPr lang="en-GB" sz="1800" dirty="0"/>
              <a:t> </a:t>
            </a:r>
            <a:r>
              <a:rPr lang="en-GB" sz="1800" dirty="0" err="1"/>
              <a:t>Mawrth</a:t>
            </a:r>
            <a:r>
              <a:rPr lang="en-GB" sz="1800" dirty="0"/>
              <a:t> 						2019</a:t>
            </a:r>
            <a:endParaRPr lang="en-GB" dirty="0"/>
          </a:p>
          <a:p>
            <a:r>
              <a:rPr lang="en-GB" b="1" dirty="0" err="1"/>
              <a:t>Saesneg</a:t>
            </a:r>
            <a:r>
              <a:rPr lang="en-GB" b="1" dirty="0"/>
              <a:t> </a:t>
            </a:r>
            <a:r>
              <a:rPr lang="en-GB" b="1" dirty="0" err="1"/>
              <a:t>Pob</a:t>
            </a:r>
            <a:r>
              <a:rPr lang="en-GB" b="1" dirty="0"/>
              <a:t> </a:t>
            </a:r>
            <a:r>
              <a:rPr lang="en-GB" b="1" dirty="0" err="1"/>
              <a:t>dydd</a:t>
            </a:r>
            <a:r>
              <a:rPr lang="en-GB" b="1" dirty="0"/>
              <a:t> 2 		</a:t>
            </a:r>
            <a:r>
              <a:rPr lang="en-GB" sz="1800" dirty="0" err="1"/>
              <a:t>ar</a:t>
            </a:r>
            <a:r>
              <a:rPr lang="en-GB" sz="1800" dirty="0"/>
              <a:t> </a:t>
            </a:r>
            <a:r>
              <a:rPr lang="en-GB" sz="1800" dirty="0" err="1"/>
              <a:t>gael</a:t>
            </a:r>
            <a:r>
              <a:rPr lang="en-GB" sz="1800" dirty="0"/>
              <a:t> o </a:t>
            </a:r>
            <a:r>
              <a:rPr lang="en-GB" sz="1800" dirty="0" err="1"/>
              <a:t>ddiwedd</a:t>
            </a:r>
            <a:r>
              <a:rPr lang="en-GB" sz="1800" dirty="0"/>
              <a:t> mis </a:t>
            </a:r>
            <a:r>
              <a:rPr lang="en-GB" sz="1800" dirty="0" err="1"/>
              <a:t>Mawrth</a:t>
            </a:r>
            <a:r>
              <a:rPr lang="en-GB" sz="1800" dirty="0"/>
              <a:t> 2019</a:t>
            </a:r>
            <a:endParaRPr lang="en-GB" dirty="0"/>
          </a:p>
          <a:p>
            <a:r>
              <a:rPr lang="en-GB" b="1" dirty="0" err="1"/>
              <a:t>Mathemateg</a:t>
            </a:r>
            <a:r>
              <a:rPr lang="en-GB" b="1" dirty="0"/>
              <a:t> </a:t>
            </a:r>
            <a:r>
              <a:rPr lang="en-GB" b="1" dirty="0" err="1"/>
              <a:t>Pob</a:t>
            </a:r>
            <a:r>
              <a:rPr lang="en-GB" b="1" dirty="0"/>
              <a:t> </a:t>
            </a:r>
            <a:r>
              <a:rPr lang="en-GB" b="1" dirty="0" err="1"/>
              <a:t>dydd</a:t>
            </a:r>
            <a:r>
              <a:rPr lang="en-GB" b="1" dirty="0"/>
              <a:t> 2 	</a:t>
            </a:r>
            <a:r>
              <a:rPr lang="en-GB" sz="1600" dirty="0" err="1"/>
              <a:t>fersiwn</a:t>
            </a:r>
            <a:r>
              <a:rPr lang="en-GB" sz="1600" dirty="0"/>
              <a:t> </a:t>
            </a:r>
            <a:r>
              <a:rPr lang="en-GB" sz="1600" dirty="0" err="1"/>
              <a:t>Saesneg</a:t>
            </a:r>
            <a:r>
              <a:rPr lang="en-GB" sz="1600" dirty="0"/>
              <a:t> </a:t>
            </a:r>
            <a:r>
              <a:rPr lang="en-GB" sz="1600" dirty="0" err="1"/>
              <a:t>ar</a:t>
            </a:r>
            <a:r>
              <a:rPr lang="en-GB" sz="1600" dirty="0"/>
              <a:t> </a:t>
            </a:r>
            <a:r>
              <a:rPr lang="en-GB" sz="1600" dirty="0" err="1"/>
              <a:t>gael</a:t>
            </a:r>
            <a:r>
              <a:rPr lang="en-GB" sz="1600" dirty="0"/>
              <a:t> o </a:t>
            </a:r>
            <a:r>
              <a:rPr lang="en-GB" sz="1600" dirty="0" err="1"/>
              <a:t>ddiwedd</a:t>
            </a:r>
            <a:r>
              <a:rPr lang="en-GB" sz="1600" dirty="0"/>
              <a:t> mis 						</a:t>
            </a:r>
            <a:r>
              <a:rPr lang="en-GB" sz="1700" dirty="0" err="1"/>
              <a:t>Mawrth</a:t>
            </a:r>
            <a:r>
              <a:rPr lang="en-GB" sz="1700" dirty="0"/>
              <a:t> 2019</a:t>
            </a:r>
          </a:p>
          <a:p>
            <a:r>
              <a:rPr lang="en-GB" b="1" dirty="0" err="1"/>
              <a:t>Mathemateg</a:t>
            </a:r>
            <a:r>
              <a:rPr lang="en-GB" b="1" dirty="0"/>
              <a:t> </a:t>
            </a:r>
            <a:r>
              <a:rPr lang="en-GB" b="1" dirty="0" err="1"/>
              <a:t>Pob</a:t>
            </a:r>
            <a:r>
              <a:rPr lang="en-GB" b="1" dirty="0"/>
              <a:t> </a:t>
            </a:r>
            <a:r>
              <a:rPr lang="en-GB" b="1" dirty="0" err="1"/>
              <a:t>dydd</a:t>
            </a:r>
            <a:r>
              <a:rPr lang="en-GB" b="1" dirty="0"/>
              <a:t> 2 	</a:t>
            </a:r>
            <a:r>
              <a:rPr lang="en-GB" sz="1800" dirty="0" err="1"/>
              <a:t>fersiwn</a:t>
            </a:r>
            <a:r>
              <a:rPr lang="en-GB" sz="1800" dirty="0"/>
              <a:t> </a:t>
            </a:r>
            <a:r>
              <a:rPr lang="en-GB" sz="1800" dirty="0" err="1"/>
              <a:t>Gymraeg</a:t>
            </a:r>
            <a:r>
              <a:rPr lang="en-GB" sz="1800" dirty="0"/>
              <a:t> </a:t>
            </a:r>
            <a:r>
              <a:rPr lang="en-GB" sz="1800" dirty="0" err="1"/>
              <a:t>ar</a:t>
            </a:r>
            <a:r>
              <a:rPr lang="en-GB" sz="1800" dirty="0"/>
              <a:t> </a:t>
            </a:r>
            <a:r>
              <a:rPr lang="en-GB" sz="1800" dirty="0" err="1"/>
              <a:t>gael</a:t>
            </a:r>
            <a:r>
              <a:rPr lang="en-GB" sz="1800" dirty="0"/>
              <a:t> o </a:t>
            </a:r>
            <a:r>
              <a:rPr lang="en-GB" sz="1800" dirty="0" err="1"/>
              <a:t>fis</a:t>
            </a:r>
            <a:r>
              <a:rPr lang="en-GB" sz="1800" dirty="0"/>
              <a:t> </a:t>
            </a:r>
            <a:r>
              <a:rPr lang="en-GB" sz="1800" dirty="0" err="1"/>
              <a:t>Mehefin</a:t>
            </a:r>
            <a:r>
              <a:rPr lang="en-GB" sz="1800" dirty="0"/>
              <a:t> 						2019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71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3469" y="1719299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cy-GB" dirty="0"/>
              <a:t>Mae cyrsiau Sgiliau Pob Dydd wedi cael eu gosod yn erbyn Fframwaith Sgiliau Hanfodol Cymru er mwyn i ddysgwyr allu:</a:t>
            </a:r>
            <a:endParaRPr lang="en-GB" dirty="0"/>
          </a:p>
          <a:p>
            <a:r>
              <a:rPr lang="en-GB" dirty="0" err="1"/>
              <a:t>Astudio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pennau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hunain</a:t>
            </a:r>
            <a:r>
              <a:rPr lang="en-GB" dirty="0"/>
              <a:t> ac </a:t>
            </a:r>
            <a:r>
              <a:rPr lang="en-GB" dirty="0" err="1"/>
              <a:t>ennill</a:t>
            </a:r>
            <a:r>
              <a:rPr lang="en-GB" dirty="0"/>
              <a:t> "</a:t>
            </a:r>
            <a:r>
              <a:rPr lang="en-GB" dirty="0" err="1"/>
              <a:t>bathodyn</a:t>
            </a:r>
            <a:r>
              <a:rPr lang="en-GB" dirty="0"/>
              <a:t> </a:t>
            </a:r>
            <a:r>
              <a:rPr lang="en-GB" dirty="0" err="1"/>
              <a:t>digidol</a:t>
            </a:r>
            <a:r>
              <a:rPr lang="en-GB" dirty="0"/>
              <a:t>“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Ac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bydd</a:t>
            </a:r>
            <a:r>
              <a:rPr lang="en-GB" dirty="0"/>
              <a:t> </a:t>
            </a:r>
            <a:r>
              <a:rPr lang="en-GB" dirty="0" err="1"/>
              <a:t>angen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Cael </a:t>
            </a:r>
            <a:r>
              <a:rPr lang="en-GB" dirty="0" err="1"/>
              <a:t>cefnogaeth</a:t>
            </a:r>
            <a:r>
              <a:rPr lang="en-GB" dirty="0"/>
              <a:t> </a:t>
            </a:r>
            <a:r>
              <a:rPr lang="en-GB" dirty="0" err="1"/>
              <a:t>drwy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coleg</a:t>
            </a:r>
            <a:r>
              <a:rPr lang="en-GB" dirty="0"/>
              <a:t> ac </a:t>
            </a:r>
            <a:r>
              <a:rPr lang="en-GB" dirty="0" err="1"/>
              <a:t>ennill</a:t>
            </a:r>
            <a:r>
              <a:rPr lang="en-GB" dirty="0"/>
              <a:t> </a:t>
            </a:r>
            <a:r>
              <a:rPr lang="en-GB" dirty="0" err="1"/>
              <a:t>Cymhwyster</a:t>
            </a:r>
            <a:r>
              <a:rPr lang="en-GB" dirty="0"/>
              <a:t> </a:t>
            </a:r>
            <a:r>
              <a:rPr lang="en-GB" dirty="0" err="1"/>
              <a:t>Sgiliau</a:t>
            </a:r>
            <a:r>
              <a:rPr lang="en-GB" dirty="0"/>
              <a:t> </a:t>
            </a:r>
            <a:r>
              <a:rPr lang="en-GB" dirty="0" err="1"/>
              <a:t>Hanfodol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577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365" y="1817236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/>
              <a:t>Bydd</a:t>
            </a:r>
            <a:r>
              <a:rPr lang="en-GB" b="1" dirty="0"/>
              <a:t> </a:t>
            </a:r>
            <a:r>
              <a:rPr lang="en-GB" b="1" dirty="0" err="1"/>
              <a:t>cyrsiau</a:t>
            </a:r>
            <a:r>
              <a:rPr lang="en-GB" b="1" dirty="0"/>
              <a:t> </a:t>
            </a:r>
            <a:r>
              <a:rPr lang="en-GB" b="1" dirty="0" err="1"/>
              <a:t>ar-lein</a:t>
            </a:r>
            <a:r>
              <a:rPr lang="en-GB" b="1" dirty="0"/>
              <a:t> AM DDIM</a:t>
            </a:r>
          </a:p>
          <a:p>
            <a:pPr marL="0" indent="0">
              <a:buNone/>
            </a:pPr>
            <a:r>
              <a:rPr lang="en-GB" sz="2000" dirty="0" err="1"/>
              <a:t>ar</a:t>
            </a:r>
            <a:r>
              <a:rPr lang="en-GB" sz="2000" dirty="0"/>
              <a:t> </a:t>
            </a:r>
            <a:r>
              <a:rPr lang="en-GB" sz="2000" dirty="0" err="1"/>
              <a:t>gael</a:t>
            </a:r>
            <a:r>
              <a:rPr lang="en-GB" sz="2000" dirty="0"/>
              <a:t> </a:t>
            </a:r>
            <a:r>
              <a:rPr lang="en-GB" sz="2000" dirty="0" err="1"/>
              <a:t>yma</a:t>
            </a:r>
            <a:endParaRPr lang="en-GB" sz="2000" dirty="0"/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www.open.edu/openlearncymru</a:t>
            </a:r>
            <a:r>
              <a:rPr lang="en-GB" sz="2000" dirty="0"/>
              <a:t>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err="1"/>
              <a:t>Bydd</a:t>
            </a:r>
            <a:r>
              <a:rPr lang="en-GB" sz="2000" dirty="0"/>
              <a:t> </a:t>
            </a:r>
            <a:r>
              <a:rPr lang="en-GB" sz="2000" dirty="0" err="1"/>
              <a:t>cwblhau’r</a:t>
            </a:r>
            <a:r>
              <a:rPr lang="en-GB" sz="2000" dirty="0"/>
              <a:t> </a:t>
            </a:r>
            <a:r>
              <a:rPr lang="en-GB" sz="2000" dirty="0" err="1"/>
              <a:t>rhan</a:t>
            </a:r>
            <a:r>
              <a:rPr lang="en-GB" sz="2000" dirty="0"/>
              <a:t> </a:t>
            </a:r>
            <a:r>
              <a:rPr lang="en-GB" sz="2000" dirty="0" err="1"/>
              <a:t>o’r</a:t>
            </a:r>
            <a:r>
              <a:rPr lang="en-GB" sz="2000" dirty="0"/>
              <a:t> </a:t>
            </a:r>
            <a:r>
              <a:rPr lang="en-GB" sz="2000" dirty="0" err="1"/>
              <a:t>cwrs</a:t>
            </a:r>
            <a:r>
              <a:rPr lang="en-GB" sz="2000" dirty="0"/>
              <a:t> </a:t>
            </a:r>
            <a:r>
              <a:rPr lang="en-GB" sz="2000" dirty="0" err="1"/>
              <a:t>sydd</a:t>
            </a:r>
            <a:r>
              <a:rPr lang="en-GB" sz="2000" dirty="0"/>
              <a:t> </a:t>
            </a:r>
            <a:r>
              <a:rPr lang="en-GB" sz="2000" dirty="0" err="1"/>
              <a:t>ar-lein</a:t>
            </a:r>
            <a:r>
              <a:rPr lang="en-GB" sz="2000" dirty="0"/>
              <a:t> </a:t>
            </a:r>
            <a:r>
              <a:rPr lang="en-GB" sz="2000" dirty="0" err="1"/>
              <a:t>yn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err="1"/>
              <a:t>cymryd</a:t>
            </a:r>
            <a:r>
              <a:rPr lang="en-GB" sz="2000" dirty="0"/>
              <a:t> </a:t>
            </a:r>
            <a:r>
              <a:rPr lang="en-GB" sz="2000" dirty="0" err="1"/>
              <a:t>oddeutu</a:t>
            </a:r>
            <a:r>
              <a:rPr lang="en-GB" sz="2000" dirty="0"/>
              <a:t> 48 </a:t>
            </a:r>
            <a:r>
              <a:rPr lang="en-GB" sz="2000" dirty="0" err="1"/>
              <a:t>awr</a:t>
            </a:r>
            <a:r>
              <a:rPr lang="en-GB" sz="20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42035"/>
          <a:stretch/>
        </p:blipFill>
        <p:spPr>
          <a:xfrm>
            <a:off x="5078972" y="1671075"/>
            <a:ext cx="3241859" cy="328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133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86390" y="1538546"/>
                <a:ext cx="7886700" cy="4600342"/>
              </a:xfrm>
            </p:spPr>
            <p:txBody>
              <a:bodyPr>
                <a:normAutofit/>
              </a:bodyPr>
              <a:lstStyle/>
              <a:p>
                <a:pPr marL="457200" lv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GB" sz="1500" b="1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Saesneg</a:t>
                </a:r>
                <a:r>
                  <a:rPr lang="en-GB" sz="1500" b="1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b="1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Pob</a:t>
                </a:r>
                <a:r>
                  <a:rPr lang="en-GB" sz="1500" b="1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b="1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Dydd</a:t>
                </a:r>
                <a:r>
                  <a:rPr lang="en-GB" sz="1500" b="1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1: </a:t>
                </a:r>
                <a:endParaRPr lang="en-GB" sz="15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lv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Cyflwyniad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i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sgiliau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Saesneg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sylfaenol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gan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gynnwys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sillafu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atalnodi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gramadeg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darllen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deall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ystyr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sgiliau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cyfathrebu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457200" lv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GB" sz="1500" b="1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Saesneg</a:t>
                </a:r>
                <a:r>
                  <a:rPr lang="en-GB" sz="1500" b="1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b="1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Pob</a:t>
                </a:r>
                <a:r>
                  <a:rPr lang="en-GB" sz="1500" b="1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b="1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Dydd</a:t>
                </a:r>
                <a:r>
                  <a:rPr lang="en-GB" sz="1500" b="1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2: </a:t>
                </a:r>
                <a:endParaRPr lang="en-GB" sz="15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lv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Cwrs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ar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uwch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sgiliau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Saesneg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ar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gyfer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ysgrifennu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adroddiadau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negeseuon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e-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bost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llythyrau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casglu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gwybodaeth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meddwl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yn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ddadansoddol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sgiliau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cyflwyno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457200" lv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GB" sz="1500" b="1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Mathemateg</a:t>
                </a:r>
                <a:r>
                  <a:rPr lang="en-GB" sz="1500" b="1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b="1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Pob</a:t>
                </a:r>
                <a:r>
                  <a:rPr lang="en-GB" sz="1500" b="1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b="1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Dydd</a:t>
                </a:r>
                <a:r>
                  <a:rPr lang="en-GB" sz="1500" b="1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1: 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Ar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gael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drwy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gyfrwng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y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Gymraeg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neu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Saesneg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457200" lv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Cyflwyniad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i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sgiliau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rhifedd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sylfaenol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sy’n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cynnwys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adio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(+),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tynnu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(-),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lluosi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(x),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rhannu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(÷),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ffracsiynau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sylfaenol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) a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chanrannau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(%).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Mae’r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cwrs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hwn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hefyd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yn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cynnwys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gweithio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gydag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arian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mesurau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siapiau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yn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ogystal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ag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ymdrin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â data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sylfaenol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457200" lv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GB" sz="1500" b="1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Mathemateg</a:t>
                </a:r>
                <a:r>
                  <a:rPr lang="en-GB" sz="1500" b="1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b="1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Pob</a:t>
                </a:r>
                <a:r>
                  <a:rPr lang="en-GB" sz="1500" b="1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b="1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Dydd</a:t>
                </a:r>
                <a:r>
                  <a:rPr lang="en-GB" sz="1500" b="1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2: 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Ar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gael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drwy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gyfrwng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y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Gymraeg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neu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Saesneg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457200" lv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Cwrs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uwch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sgiliau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mathemateg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yn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edrych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ar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newid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canran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chanrannau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gwrthol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;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sut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i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drawsnewid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gwerthoedd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rhwng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ffracsiynau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pwynt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degol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chanrannau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;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sut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i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gyfrifo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perimedrau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arwyneb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a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chyfaint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;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yn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ogystal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â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throsi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arian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500" dirty="0" err="1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tramor</a:t>
                </a:r>
                <a:r>
                  <a:rPr lang="en-GB" sz="1500" dirty="0">
                    <a:solidFill>
                      <a:prstClr val="black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GB" sz="15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390" y="1538546"/>
                <a:ext cx="7886700" cy="4600342"/>
              </a:xfrm>
              <a:blipFill>
                <a:blip r:embed="rId2"/>
                <a:stretch>
                  <a:fillRect t="-1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6491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6371" y="1565566"/>
            <a:ext cx="78867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Sut</a:t>
            </a: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fath</a:t>
            </a: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gyrsiau</a:t>
            </a: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yw’r</a:t>
            </a: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rhain</a:t>
            </a: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pob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cwrs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Sgiliau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Pob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dydd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canolbwyntio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ddatrys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gryfhau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sgiliau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i’w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defnyddio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mewn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sefyllfaoedd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iawn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neu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gweithle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Gweithio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gydag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arian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Ysgrifennu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negeseuon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e-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bost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llythyrau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adroddiadau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Cyfathrebu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gyda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phobl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Datrys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canrannau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Datrys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problemau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cyflwyniadau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Rheoli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cyllid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Casglu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gwybodaeth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Meddwl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ddadansoddol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573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Mae’r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cyrsiau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ddim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mae’n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bosib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cael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mynediad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atynt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24/7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pob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cwrs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golygu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oddeutu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48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astudio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Rydym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argymell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leiaf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wythnos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cwis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gweithgareddau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rhyngweithiol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ym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mhob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rhan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Mae’n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cynnwys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cwis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terfynol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gyda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marc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60%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sy’n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arwain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fathodyn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digidol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Brifysgol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Agored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ddysgwyr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wedyn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gysylltu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â’u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coleg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asesiad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Sgiliau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Sylfaenol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ac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ydynt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dymuno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gallant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dderbyn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rhagor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gefnogaeth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drwy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coleg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feddu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Gymhwyster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Sgiliau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Hanfodol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20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1177</TotalTime>
  <Words>484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Matthew</dc:creator>
  <cp:lastModifiedBy>Claire.Evans</cp:lastModifiedBy>
  <cp:revision>30</cp:revision>
  <dcterms:created xsi:type="dcterms:W3CDTF">2018-12-04T10:10:34Z</dcterms:created>
  <dcterms:modified xsi:type="dcterms:W3CDTF">2019-01-08T11:29:12Z</dcterms:modified>
</cp:coreProperties>
</file>