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60" r:id="rId4"/>
    <p:sldId id="277" r:id="rId5"/>
    <p:sldId id="261" r:id="rId6"/>
    <p:sldId id="262" r:id="rId7"/>
    <p:sldId id="263" r:id="rId8"/>
    <p:sldId id="264" r:id="rId9"/>
    <p:sldId id="265" r:id="rId10"/>
    <p:sldId id="266" r:id="rId11"/>
    <p:sldId id="272" r:id="rId12"/>
    <p:sldId id="273" r:id="rId13"/>
    <p:sldId id="274" r:id="rId14"/>
    <p:sldId id="278" r:id="rId15"/>
    <p:sldId id="275" r:id="rId16"/>
    <p:sldId id="279" r:id="rId17"/>
    <p:sldId id="268" r:id="rId18"/>
    <p:sldId id="276"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94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105" d="100"/>
          <a:sy n="105" d="100"/>
        </p:scale>
        <p:origin x="75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766FD0-202E-4822-8055-9601719A5620}"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906FA0-46AD-4B55-8299-3802A0FB66E8}" type="slidenum">
              <a:rPr lang="en-US" smtClean="0"/>
              <a:t>‹#›</a:t>
            </a:fld>
            <a:endParaRPr lang="en-US"/>
          </a:p>
        </p:txBody>
      </p:sp>
    </p:spTree>
    <p:extLst>
      <p:ext uri="{BB962C8B-B14F-4D97-AF65-F5344CB8AC3E}">
        <p14:creationId xmlns:p14="http://schemas.microsoft.com/office/powerpoint/2010/main" val="3996193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906FA0-46AD-4B55-8299-3802A0FB66E8}" type="slidenum">
              <a:rPr lang="en-US" smtClean="0"/>
              <a:t>1</a:t>
            </a:fld>
            <a:endParaRPr lang="en-US"/>
          </a:p>
        </p:txBody>
      </p:sp>
    </p:spTree>
    <p:extLst>
      <p:ext uri="{BB962C8B-B14F-4D97-AF65-F5344CB8AC3E}">
        <p14:creationId xmlns:p14="http://schemas.microsoft.com/office/powerpoint/2010/main" val="2572476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1566B2-0D87-48D2-B00D-8A814ADFCA4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1238373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6B2-0D87-48D2-B00D-8A814ADFCA4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1231459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6B2-0D87-48D2-B00D-8A814ADFCA4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260773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1566B2-0D87-48D2-B00D-8A814ADFCA4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1424526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1566B2-0D87-48D2-B00D-8A814ADFCA47}"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244344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1566B2-0D87-48D2-B00D-8A814ADFCA47}"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215656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1566B2-0D87-48D2-B00D-8A814ADFCA47}"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302484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1566B2-0D87-48D2-B00D-8A814ADFCA47}"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1392802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566B2-0D87-48D2-B00D-8A814ADFCA47}"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2913617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91566B2-0D87-48D2-B00D-8A814ADFCA47}"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357626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91566B2-0D87-48D2-B00D-8A814ADFCA47}"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F7E29-8ABE-4A7E-A452-E381D77B4500}" type="slidenum">
              <a:rPr lang="en-US" smtClean="0"/>
              <a:t>‹#›</a:t>
            </a:fld>
            <a:endParaRPr lang="en-US"/>
          </a:p>
        </p:txBody>
      </p:sp>
    </p:spTree>
    <p:extLst>
      <p:ext uri="{BB962C8B-B14F-4D97-AF65-F5344CB8AC3E}">
        <p14:creationId xmlns:p14="http://schemas.microsoft.com/office/powerpoint/2010/main" val="478225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566B2-0D87-48D2-B00D-8A814ADFCA47}" type="datetimeFigureOut">
              <a:rPr lang="en-US" smtClean="0"/>
              <a:t>11/5/2018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F7E29-8ABE-4A7E-A452-E381D77B4500}" type="slidenum">
              <a:rPr lang="en-US" smtClean="0"/>
              <a:t>‹#›</a:t>
            </a:fld>
            <a:endParaRPr lang="en-US"/>
          </a:p>
        </p:txBody>
      </p:sp>
    </p:spTree>
    <p:extLst>
      <p:ext uri="{BB962C8B-B14F-4D97-AF65-F5344CB8AC3E}">
        <p14:creationId xmlns:p14="http://schemas.microsoft.com/office/powerpoint/2010/main" val="2490152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ight Triangle 5"/>
          <p:cNvSpPr/>
          <p:nvPr/>
        </p:nvSpPr>
        <p:spPr>
          <a:xfrm rot="10800000" flipH="1">
            <a:off x="0" y="2679"/>
            <a:ext cx="9768114" cy="1990896"/>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rot="10800000">
            <a:off x="0" y="0"/>
            <a:ext cx="12192000" cy="2288311"/>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Right Triangle 17"/>
          <p:cNvSpPr/>
          <p:nvPr/>
        </p:nvSpPr>
        <p:spPr>
          <a:xfrm flipH="1">
            <a:off x="2423886" y="4864426"/>
            <a:ext cx="9768114" cy="1990896"/>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p:cNvSpPr/>
          <p:nvPr/>
        </p:nvSpPr>
        <p:spPr>
          <a:xfrm>
            <a:off x="0" y="4569689"/>
            <a:ext cx="12192000" cy="2288311"/>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0" name="TextBox 19"/>
          <p:cNvSpPr txBox="1"/>
          <p:nvPr/>
        </p:nvSpPr>
        <p:spPr>
          <a:xfrm>
            <a:off x="2140281" y="1844315"/>
            <a:ext cx="7829550" cy="3539430"/>
          </a:xfrm>
          <a:prstGeom prst="rect">
            <a:avLst/>
          </a:prstGeom>
          <a:noFill/>
          <a:ln w="38100">
            <a:noFill/>
          </a:ln>
        </p:spPr>
        <p:txBody>
          <a:bodyPr wrap="square" rtlCol="0">
            <a:spAutoFit/>
          </a:bodyPr>
          <a:lstStyle/>
          <a:p>
            <a:pPr algn="ctr"/>
            <a:r>
              <a:rPr lang="en-US" sz="4800" dirty="0" smtClean="0">
                <a:latin typeface="Franklin Gothic Demi" panose="020B0703020102020204" pitchFamily="34" charset="0"/>
              </a:rPr>
              <a:t>Instructor Perceptions of Quality Learning in MOOCs</a:t>
            </a:r>
          </a:p>
          <a:p>
            <a:pPr algn="ctr"/>
            <a:endParaRPr lang="en-US" sz="2400" dirty="0">
              <a:latin typeface="Franklin Gothic Demi" panose="020B0703020102020204" pitchFamily="34" charset="0"/>
            </a:endParaRPr>
          </a:p>
          <a:p>
            <a:pPr algn="ctr"/>
            <a:r>
              <a:rPr lang="en-US" sz="3200" dirty="0" smtClean="0">
                <a:latin typeface="Franklin Gothic Demi" panose="020B0703020102020204" pitchFamily="34" charset="0"/>
              </a:rPr>
              <a:t>Jacob Askeroth</a:t>
            </a:r>
          </a:p>
          <a:p>
            <a:pPr algn="ctr"/>
            <a:r>
              <a:rPr lang="en-US" sz="3200" dirty="0" smtClean="0">
                <a:solidFill>
                  <a:schemeClr val="accent4">
                    <a:lumMod val="75000"/>
                  </a:schemeClr>
                </a:solidFill>
                <a:latin typeface="Franklin Gothic Demi" panose="020B0703020102020204" pitchFamily="34" charset="0"/>
              </a:rPr>
              <a:t>Purdue University</a:t>
            </a:r>
          </a:p>
          <a:p>
            <a:pPr algn="ctr"/>
            <a:r>
              <a:rPr lang="en-US" sz="3200" dirty="0" smtClean="0">
                <a:solidFill>
                  <a:srgbClr val="3B3B3B"/>
                </a:solidFill>
                <a:latin typeface="Franklin Gothic Demi" panose="020B0703020102020204" pitchFamily="34" charset="0"/>
              </a:rPr>
              <a:t>November 6, 2018</a:t>
            </a:r>
            <a:endParaRPr lang="en-US" sz="3200" dirty="0">
              <a:solidFill>
                <a:srgbClr val="3B3B3B"/>
              </a:solidFill>
              <a:latin typeface="Franklin Gothic Demi" panose="020B0703020102020204" pitchFamily="34" charset="0"/>
            </a:endParaRPr>
          </a:p>
        </p:txBody>
      </p:sp>
      <p:grpSp>
        <p:nvGrpSpPr>
          <p:cNvPr id="29" name="Group 28"/>
          <p:cNvGrpSpPr/>
          <p:nvPr/>
        </p:nvGrpSpPr>
        <p:grpSpPr>
          <a:xfrm>
            <a:off x="8462017" y="3477550"/>
            <a:ext cx="2612194" cy="2431849"/>
            <a:chOff x="8874651" y="2436464"/>
            <a:chExt cx="2612194" cy="2431849"/>
          </a:xfrm>
        </p:grpSpPr>
        <p:grpSp>
          <p:nvGrpSpPr>
            <p:cNvPr id="30" name="Group 29"/>
            <p:cNvGrpSpPr/>
            <p:nvPr/>
          </p:nvGrpSpPr>
          <p:grpSpPr>
            <a:xfrm rot="914026">
              <a:off x="10022548" y="3456958"/>
              <a:ext cx="1464297" cy="1411355"/>
              <a:chOff x="9695276" y="3139294"/>
              <a:chExt cx="1522509" cy="1411355"/>
            </a:xfrm>
          </p:grpSpPr>
          <p:sp>
            <p:nvSpPr>
              <p:cNvPr id="31" name="Oval 30"/>
              <p:cNvSpPr/>
              <p:nvPr/>
            </p:nvSpPr>
            <p:spPr>
              <a:xfrm>
                <a:off x="9695276" y="3139294"/>
                <a:ext cx="1522509" cy="1411355"/>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2" descr="Image result for mooc transparent background"/>
              <p:cNvPicPr>
                <a:picLocks noChangeAspect="1" noChangeArrowheads="1"/>
              </p:cNvPicPr>
              <p:nvPr/>
            </p:nvPicPr>
            <p:blipFill>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9948383" y="3679462"/>
                <a:ext cx="1052018" cy="3081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8" name="Group 27"/>
            <p:cNvGrpSpPr/>
            <p:nvPr/>
          </p:nvGrpSpPr>
          <p:grpSpPr>
            <a:xfrm rot="21012805">
              <a:off x="8874651" y="2436464"/>
              <a:ext cx="1840475" cy="1773932"/>
              <a:chOff x="9517915" y="2941184"/>
              <a:chExt cx="1913642" cy="1773932"/>
            </a:xfrm>
          </p:grpSpPr>
          <p:sp>
            <p:nvSpPr>
              <p:cNvPr id="27" name="Oval 26"/>
              <p:cNvSpPr/>
              <p:nvPr/>
            </p:nvSpPr>
            <p:spPr>
              <a:xfrm>
                <a:off x="9517915" y="2941184"/>
                <a:ext cx="1913642" cy="1773932"/>
              </a:xfrm>
              <a:prstGeom prst="ellipse">
                <a:avLst/>
              </a:prstGeom>
              <a:solidFill>
                <a:srgbClr val="3B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Image result for mooc transparent background"/>
              <p:cNvPicPr>
                <a:picLocks noChangeAspect="1" noChangeArrowheads="1"/>
              </p:cNvPicPr>
              <p:nvPr/>
            </p:nvPicPr>
            <p:blipFill>
              <a:blip r:embed="rId5" cstate="print">
                <a:extLst>
                  <a:ext uri="{BEBA8EAE-BF5A-486C-A8C5-ECC9F3942E4B}">
                    <a14:imgProps xmlns:a14="http://schemas.microsoft.com/office/drawing/2010/main">
                      <a14:imgLayer r:embed="rId6">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9768114" y="3616151"/>
                <a:ext cx="1447753" cy="423998"/>
              </a:xfrm>
              <a:prstGeom prst="rect">
                <a:avLst/>
              </a:prstGeom>
              <a:noFill/>
              <a:ln>
                <a:noFill/>
              </a:ln>
              <a:extLst>
                <a:ext uri="{909E8E84-426E-40DD-AFC4-6F175D3DCCD1}">
                  <a14:hiddenFill xmlns:a14="http://schemas.microsoft.com/office/drawing/2010/main">
                    <a:solidFill>
                      <a:srgbClr val="FFFFFF"/>
                    </a:solidFill>
                  </a14:hiddenFill>
                </a:ext>
              </a:extLst>
            </p:spPr>
          </p:pic>
        </p:grpSp>
      </p:gr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716801" y="273280"/>
            <a:ext cx="2346894" cy="700939"/>
          </a:xfrm>
          <a:prstGeom prst="rect">
            <a:avLst/>
          </a:prstGeom>
        </p:spPr>
      </p:pic>
    </p:spTree>
    <p:extLst>
      <p:ext uri="{BB962C8B-B14F-4D97-AF65-F5344CB8AC3E}">
        <p14:creationId xmlns:p14="http://schemas.microsoft.com/office/powerpoint/2010/main" val="6031207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sp>
        <p:nvSpPr>
          <p:cNvPr id="2" name="Rectangle 1"/>
          <p:cNvSpPr/>
          <p:nvPr/>
        </p:nvSpPr>
        <p:spPr>
          <a:xfrm>
            <a:off x="687169" y="338713"/>
            <a:ext cx="10817661" cy="5201424"/>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Results</a:t>
            </a:r>
          </a:p>
          <a:p>
            <a:endParaRPr lang="en-US" sz="2000" dirty="0" smtClean="0">
              <a:solidFill>
                <a:srgbClr val="C2940A"/>
              </a:solidFill>
              <a:latin typeface="Franklin Gothic Demi" panose="020B0703020102020204" pitchFamily="34" charset="0"/>
            </a:endParaRPr>
          </a:p>
          <a:p>
            <a:pPr marL="463550"/>
            <a:r>
              <a:rPr lang="en-US" sz="2800" dirty="0" smtClean="0">
                <a:latin typeface="Franklin Gothic Demi" panose="020B0703020102020204" pitchFamily="34" charset="0"/>
              </a:rPr>
              <a:t>Three main themes emerged:</a:t>
            </a:r>
          </a:p>
          <a:p>
            <a:pPr marL="977900" indent="-514350">
              <a:buFont typeface="+mj-lt"/>
              <a:buAutoNum type="arabicPeriod"/>
            </a:pPr>
            <a:r>
              <a:rPr lang="en-US" sz="2800" dirty="0">
                <a:latin typeface="Franklin Gothic Demi" panose="020B0703020102020204" pitchFamily="34" charset="0"/>
              </a:rPr>
              <a:t>I</a:t>
            </a:r>
            <a:r>
              <a:rPr lang="en-US" sz="2800" dirty="0" smtClean="0">
                <a:latin typeface="Franklin Gothic Demi" panose="020B0703020102020204" pitchFamily="34" charset="0"/>
              </a:rPr>
              <a:t>nstructors </a:t>
            </a:r>
            <a:r>
              <a:rPr lang="en-US" sz="2800" dirty="0">
                <a:latin typeface="Franklin Gothic Demi" panose="020B0703020102020204" pitchFamily="34" charset="0"/>
              </a:rPr>
              <a:t>perceive that </a:t>
            </a:r>
            <a:r>
              <a:rPr lang="en-US" sz="2800" u="sng" dirty="0">
                <a:solidFill>
                  <a:srgbClr val="C2940A"/>
                </a:solidFill>
                <a:latin typeface="Franklin Gothic Demi" panose="020B0703020102020204" pitchFamily="34" charset="0"/>
              </a:rPr>
              <a:t>social interactions in </a:t>
            </a:r>
            <a:r>
              <a:rPr lang="en-US" sz="2800" u="sng" dirty="0" smtClean="0">
                <a:solidFill>
                  <a:srgbClr val="C2940A"/>
                </a:solidFill>
                <a:latin typeface="Franklin Gothic Demi" panose="020B0703020102020204" pitchFamily="34" charset="0"/>
              </a:rPr>
              <a:t>MOOCs</a:t>
            </a:r>
            <a:r>
              <a:rPr lang="en-US" sz="2800" dirty="0" smtClean="0">
                <a:solidFill>
                  <a:srgbClr val="C2940A"/>
                </a:solidFill>
                <a:latin typeface="Franklin Gothic Demi" panose="020B0703020102020204" pitchFamily="34" charset="0"/>
              </a:rPr>
              <a:t> </a:t>
            </a:r>
            <a:r>
              <a:rPr lang="en-US" sz="2800" dirty="0" smtClean="0">
                <a:latin typeface="Franklin Gothic Demi" panose="020B0703020102020204" pitchFamily="34" charset="0"/>
              </a:rPr>
              <a:t>can </a:t>
            </a:r>
            <a:r>
              <a:rPr lang="en-US" sz="2800" dirty="0">
                <a:latin typeface="Franklin Gothic Demi" panose="020B0703020102020204" pitchFamily="34" charset="0"/>
              </a:rPr>
              <a:t>foster quality and meaningful learning experiences for both learners and </a:t>
            </a:r>
            <a:r>
              <a:rPr lang="en-US" sz="2800" dirty="0" smtClean="0">
                <a:latin typeface="Franklin Gothic Demi" panose="020B0703020102020204" pitchFamily="34" charset="0"/>
              </a:rPr>
              <a:t>instructors</a:t>
            </a:r>
          </a:p>
          <a:p>
            <a:pPr marL="977900" indent="-514350">
              <a:buFont typeface="+mj-lt"/>
              <a:buAutoNum type="arabicPeriod"/>
            </a:pPr>
            <a:endParaRPr lang="en-US" sz="2800" dirty="0" smtClean="0">
              <a:latin typeface="Franklin Gothic Demi" panose="020B0703020102020204" pitchFamily="34" charset="0"/>
            </a:endParaRPr>
          </a:p>
          <a:p>
            <a:pPr marL="977900" indent="-514350">
              <a:buFont typeface="+mj-lt"/>
              <a:buAutoNum type="arabicPeriod"/>
            </a:pPr>
            <a:r>
              <a:rPr lang="en-US" sz="2800" dirty="0">
                <a:latin typeface="Franklin Gothic Demi" panose="020B0703020102020204" pitchFamily="34" charset="0"/>
              </a:rPr>
              <a:t>I</a:t>
            </a:r>
            <a:r>
              <a:rPr lang="en-US" sz="2800" dirty="0" smtClean="0">
                <a:latin typeface="Franklin Gothic Demi" panose="020B0703020102020204" pitchFamily="34" charset="0"/>
              </a:rPr>
              <a:t>nstructors </a:t>
            </a:r>
            <a:r>
              <a:rPr lang="en-US" sz="2800" dirty="0">
                <a:latin typeface="Franklin Gothic Demi" panose="020B0703020102020204" pitchFamily="34" charset="0"/>
              </a:rPr>
              <a:t>perceive that </a:t>
            </a:r>
            <a:r>
              <a:rPr lang="en-US" sz="2800" u="sng" dirty="0">
                <a:solidFill>
                  <a:srgbClr val="C2940A"/>
                </a:solidFill>
                <a:latin typeface="Franklin Gothic Demi" panose="020B0703020102020204" pitchFamily="34" charset="0"/>
              </a:rPr>
              <a:t>learner goals and interests</a:t>
            </a:r>
            <a:r>
              <a:rPr lang="en-US" sz="2800" dirty="0">
                <a:latin typeface="Franklin Gothic Demi" panose="020B0703020102020204" pitchFamily="34" charset="0"/>
              </a:rPr>
              <a:t> can ultimately influence their participation and learning in </a:t>
            </a:r>
            <a:r>
              <a:rPr lang="en-US" sz="2800" dirty="0" smtClean="0">
                <a:latin typeface="Franklin Gothic Demi" panose="020B0703020102020204" pitchFamily="34" charset="0"/>
              </a:rPr>
              <a:t>MOOCs</a:t>
            </a:r>
          </a:p>
          <a:p>
            <a:pPr marL="977900" indent="-514350">
              <a:buFont typeface="+mj-lt"/>
              <a:buAutoNum type="arabicPeriod"/>
            </a:pPr>
            <a:endParaRPr lang="en-US" sz="2800" dirty="0" smtClean="0">
              <a:latin typeface="Franklin Gothic Demi" panose="020B0703020102020204" pitchFamily="34" charset="0"/>
            </a:endParaRPr>
          </a:p>
          <a:p>
            <a:pPr marL="977900" indent="-514350">
              <a:buFont typeface="+mj-lt"/>
              <a:buAutoNum type="arabicPeriod"/>
            </a:pPr>
            <a:r>
              <a:rPr lang="en-US" sz="2800" dirty="0">
                <a:latin typeface="Franklin Gothic Demi" panose="020B0703020102020204" pitchFamily="34" charset="0"/>
              </a:rPr>
              <a:t>I</a:t>
            </a:r>
            <a:r>
              <a:rPr lang="en-US" sz="2800" dirty="0" smtClean="0">
                <a:latin typeface="Franklin Gothic Demi" panose="020B0703020102020204" pitchFamily="34" charset="0"/>
              </a:rPr>
              <a:t>nstructors </a:t>
            </a:r>
            <a:r>
              <a:rPr lang="en-US" sz="2800" dirty="0" smtClean="0">
                <a:latin typeface="Franklin Gothic Demi" panose="020B0703020102020204" pitchFamily="34" charset="0"/>
              </a:rPr>
              <a:t>perceive or witness </a:t>
            </a:r>
            <a:r>
              <a:rPr lang="en-US" sz="2800" dirty="0">
                <a:latin typeface="Franklin Gothic Demi" panose="020B0703020102020204" pitchFamily="34" charset="0"/>
              </a:rPr>
              <a:t>social learning in MOOCs through </a:t>
            </a:r>
            <a:r>
              <a:rPr lang="en-US" sz="2800" dirty="0" smtClean="0">
                <a:latin typeface="Franklin Gothic Demi" panose="020B0703020102020204" pitchFamily="34" charset="0"/>
              </a:rPr>
              <a:t>learner interactions </a:t>
            </a:r>
            <a:r>
              <a:rPr lang="en-US" sz="2800" u="sng" dirty="0" smtClean="0">
                <a:solidFill>
                  <a:srgbClr val="C2940A"/>
                </a:solidFill>
                <a:latin typeface="Franklin Gothic Demi" panose="020B0703020102020204" pitchFamily="34" charset="0"/>
              </a:rPr>
              <a:t>through learner discussions</a:t>
            </a:r>
            <a:endParaRPr lang="en-US" sz="2800" u="sng" dirty="0" smtClean="0">
              <a:solidFill>
                <a:srgbClr val="C2940A"/>
              </a:solidFill>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Tree>
    <p:extLst>
      <p:ext uri="{BB962C8B-B14F-4D97-AF65-F5344CB8AC3E}">
        <p14:creationId xmlns:p14="http://schemas.microsoft.com/office/powerpoint/2010/main" val="3057613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sp>
        <p:nvSpPr>
          <p:cNvPr id="2" name="Rectangle 1"/>
          <p:cNvSpPr/>
          <p:nvPr/>
        </p:nvSpPr>
        <p:spPr>
          <a:xfrm>
            <a:off x="687169" y="338713"/>
            <a:ext cx="10817661" cy="2185214"/>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Themes</a:t>
            </a:r>
            <a:endParaRPr lang="en-US" sz="3200" dirty="0" smtClean="0">
              <a:solidFill>
                <a:srgbClr val="C2940A"/>
              </a:solidFill>
              <a:latin typeface="Franklin Gothic Demi" panose="020B0703020102020204" pitchFamily="34" charset="0"/>
            </a:endParaRPr>
          </a:p>
          <a:p>
            <a:endParaRPr lang="en-US" sz="2000" dirty="0" smtClean="0">
              <a:solidFill>
                <a:srgbClr val="C2940A"/>
              </a:solidFill>
              <a:latin typeface="Franklin Gothic Demi" panose="020B0703020102020204" pitchFamily="34" charset="0"/>
            </a:endParaRPr>
          </a:p>
          <a:p>
            <a:pPr marL="977900" indent="-514350">
              <a:buFont typeface="+mj-lt"/>
              <a:buAutoNum type="arabicPeriod"/>
            </a:pPr>
            <a:r>
              <a:rPr lang="en-US" sz="2800" dirty="0" smtClean="0">
                <a:latin typeface="Franklin Gothic Demi" panose="020B0703020102020204" pitchFamily="34" charset="0"/>
              </a:rPr>
              <a:t>Instructors </a:t>
            </a:r>
            <a:r>
              <a:rPr lang="en-US" sz="2800" dirty="0">
                <a:latin typeface="Franklin Gothic Demi" panose="020B0703020102020204" pitchFamily="34" charset="0"/>
              </a:rPr>
              <a:t>perceive that </a:t>
            </a:r>
            <a:r>
              <a:rPr lang="en-US" sz="2800" u="sng" dirty="0">
                <a:solidFill>
                  <a:srgbClr val="C2940A"/>
                </a:solidFill>
                <a:latin typeface="Franklin Gothic Demi" panose="020B0703020102020204" pitchFamily="34" charset="0"/>
              </a:rPr>
              <a:t>social interactions in </a:t>
            </a:r>
            <a:r>
              <a:rPr lang="en-US" sz="2800" u="sng" dirty="0" smtClean="0">
                <a:solidFill>
                  <a:srgbClr val="C2940A"/>
                </a:solidFill>
                <a:latin typeface="Franklin Gothic Demi" panose="020B0703020102020204" pitchFamily="34" charset="0"/>
              </a:rPr>
              <a:t>MOOCs</a:t>
            </a:r>
            <a:r>
              <a:rPr lang="en-US" sz="2800" dirty="0" smtClean="0">
                <a:solidFill>
                  <a:srgbClr val="C2940A"/>
                </a:solidFill>
                <a:latin typeface="Franklin Gothic Demi" panose="020B0703020102020204" pitchFamily="34" charset="0"/>
              </a:rPr>
              <a:t> </a:t>
            </a:r>
            <a:r>
              <a:rPr lang="en-US" sz="2800" dirty="0" smtClean="0">
                <a:latin typeface="Franklin Gothic Demi" panose="020B0703020102020204" pitchFamily="34" charset="0"/>
              </a:rPr>
              <a:t>can </a:t>
            </a:r>
            <a:r>
              <a:rPr lang="en-US" sz="2800" dirty="0">
                <a:latin typeface="Franklin Gothic Demi" panose="020B0703020102020204" pitchFamily="34" charset="0"/>
              </a:rPr>
              <a:t>foster quality and meaningful learning experiences for both learners and </a:t>
            </a:r>
            <a:r>
              <a:rPr lang="en-US" sz="2800" dirty="0" smtClean="0">
                <a:latin typeface="Franklin Gothic Demi" panose="020B0703020102020204" pitchFamily="34" charset="0"/>
              </a:rPr>
              <a:t>instructors</a:t>
            </a:r>
            <a:endParaRPr lang="en-US" sz="2800" dirty="0" smtClean="0">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3" name="Rectangle 2"/>
          <p:cNvSpPr/>
          <p:nvPr/>
        </p:nvSpPr>
        <p:spPr>
          <a:xfrm>
            <a:off x="1611543" y="2333702"/>
            <a:ext cx="9868242" cy="3785652"/>
          </a:xfrm>
          <a:prstGeom prst="rect">
            <a:avLst/>
          </a:prstGeom>
        </p:spPr>
        <p:txBody>
          <a:bodyPr wrap="square">
            <a:spAutoFit/>
          </a:bodyPr>
          <a:lstStyle/>
          <a:p>
            <a:pPr marL="457200" marR="0">
              <a:lnSpc>
                <a:spcPct val="200000"/>
              </a:lnSpc>
              <a:spcBef>
                <a:spcPts val="0"/>
              </a:spcBef>
              <a:spcAft>
                <a:spcPts val="0"/>
              </a:spcAft>
            </a:pPr>
            <a:r>
              <a:rPr lang="en-US" sz="2000" dirty="0" smtClean="0">
                <a:ea typeface="Times New Roman" panose="02020603050405020304" pitchFamily="18" charset="0"/>
                <a:cs typeface="Times New Roman" panose="02020603050405020304" pitchFamily="18" charset="0"/>
              </a:rPr>
              <a:t>“I </a:t>
            </a:r>
            <a:r>
              <a:rPr lang="en-US" sz="2000" dirty="0">
                <a:ea typeface="Times New Roman" panose="02020603050405020304" pitchFamily="18" charset="0"/>
                <a:cs typeface="Times New Roman" panose="02020603050405020304" pitchFamily="18" charset="0"/>
              </a:rPr>
              <a:t>have learner's that are 70 and I have learner's that are 18, and when they're participating and sharing their ideas with one another I think that really contributes to how everyone's looking at the </a:t>
            </a:r>
            <a:r>
              <a:rPr lang="en-US" sz="2000" dirty="0" smtClean="0">
                <a:ea typeface="Times New Roman" panose="02020603050405020304" pitchFamily="18" charset="0"/>
                <a:cs typeface="Times New Roman" panose="02020603050405020304" pitchFamily="18" charset="0"/>
              </a:rPr>
              <a:t>information</a:t>
            </a:r>
            <a:r>
              <a:rPr lang="en-US" sz="2000" dirty="0">
                <a:ea typeface="Times New Roman" panose="02020603050405020304" pitchFamily="18" charset="0"/>
                <a:cs typeface="Times New Roman" panose="02020603050405020304" pitchFamily="18" charset="0"/>
              </a:rPr>
              <a:t>… [it prompts them to] think </a:t>
            </a:r>
            <a:r>
              <a:rPr lang="en-US" sz="2000" dirty="0">
                <a:ea typeface="Times New Roman" panose="02020603050405020304" pitchFamily="18" charset="0"/>
                <a:cs typeface="Times New Roman" panose="02020603050405020304" pitchFamily="18" charset="0"/>
              </a:rPr>
              <a:t>about things in a different way and it allows </a:t>
            </a:r>
            <a:r>
              <a:rPr lang="en-US" sz="2000" dirty="0" smtClean="0">
                <a:ea typeface="Times New Roman" panose="02020603050405020304" pitchFamily="18" charset="0"/>
                <a:cs typeface="Times New Roman" panose="02020603050405020304" pitchFamily="18" charset="0"/>
              </a:rPr>
              <a:t>them to </a:t>
            </a:r>
            <a:r>
              <a:rPr lang="en-US" sz="2000" dirty="0">
                <a:ea typeface="Times New Roman" panose="02020603050405020304" pitchFamily="18" charset="0"/>
                <a:cs typeface="Times New Roman" panose="02020603050405020304" pitchFamily="18" charset="0"/>
              </a:rPr>
              <a:t>express what they're thinking </a:t>
            </a:r>
            <a:r>
              <a:rPr lang="en-US" sz="2000" dirty="0" smtClean="0">
                <a:ea typeface="Times New Roman" panose="02020603050405020304" pitchFamily="18" charset="0"/>
                <a:cs typeface="Times New Roman" panose="02020603050405020304" pitchFamily="18" charset="0"/>
              </a:rPr>
              <a:t>about, </a:t>
            </a:r>
            <a:r>
              <a:rPr lang="en-US" sz="2000" dirty="0">
                <a:ea typeface="Times New Roman" panose="02020603050405020304" pitchFamily="18" charset="0"/>
                <a:cs typeface="Times New Roman" panose="02020603050405020304" pitchFamily="18" charset="0"/>
              </a:rPr>
              <a:t>what they're feeling about. There has been some disagreements about </a:t>
            </a:r>
            <a:r>
              <a:rPr lang="en-US" sz="2000" dirty="0" smtClean="0">
                <a:ea typeface="Times New Roman" panose="02020603050405020304" pitchFamily="18" charset="0"/>
                <a:cs typeface="Times New Roman" panose="02020603050405020304" pitchFamily="18" charset="0"/>
              </a:rPr>
              <a:t>ideas, </a:t>
            </a:r>
            <a:r>
              <a:rPr lang="en-US" sz="2000" dirty="0">
                <a:ea typeface="Times New Roman" panose="02020603050405020304" pitchFamily="18" charset="0"/>
                <a:cs typeface="Times New Roman" panose="02020603050405020304" pitchFamily="18" charset="0"/>
              </a:rPr>
              <a:t>which </a:t>
            </a:r>
            <a:r>
              <a:rPr lang="en-US" sz="2000" dirty="0" smtClean="0">
                <a:ea typeface="Times New Roman" panose="02020603050405020304" pitchFamily="18" charset="0"/>
                <a:cs typeface="Times New Roman" panose="02020603050405020304" pitchFamily="18" charset="0"/>
              </a:rPr>
              <a:t>has </a:t>
            </a:r>
            <a:r>
              <a:rPr lang="en-US" sz="2000" dirty="0">
                <a:ea typeface="Times New Roman" panose="02020603050405020304" pitchFamily="18" charset="0"/>
                <a:cs typeface="Times New Roman" panose="02020603050405020304" pitchFamily="18" charset="0"/>
              </a:rPr>
              <a:t>been </a:t>
            </a:r>
            <a:r>
              <a:rPr lang="en-US" sz="2000" dirty="0" smtClean="0">
                <a:ea typeface="Times New Roman" panose="02020603050405020304" pitchFamily="18" charset="0"/>
                <a:cs typeface="Times New Roman" panose="02020603050405020304" pitchFamily="18" charset="0"/>
              </a:rPr>
              <a:t>interesting, </a:t>
            </a:r>
            <a:r>
              <a:rPr lang="en-US" sz="2000" dirty="0">
                <a:ea typeface="Times New Roman" panose="02020603050405020304" pitchFamily="18" charset="0"/>
                <a:cs typeface="Times New Roman" panose="02020603050405020304" pitchFamily="18" charset="0"/>
              </a:rPr>
              <a:t>but they work it out.”</a:t>
            </a:r>
          </a:p>
        </p:txBody>
      </p:sp>
      <p:pic>
        <p:nvPicPr>
          <p:cNvPr id="15" name="Picture 14" descr="Vector People"/>
          <p:cNvPicPr>
            <a:picLocks noChangeAspect="1"/>
          </p:cNvPicPr>
          <p:nvPr/>
        </p:nvPicPr>
        <p:blipFill rotWithShape="1">
          <a:blip r:embed="rId3" cstate="print">
            <a:extLst>
              <a:ext uri="{28A0092B-C50C-407E-A947-70E740481C1C}">
                <a14:useLocalDpi xmlns:a14="http://schemas.microsoft.com/office/drawing/2010/main" val="0"/>
              </a:ext>
            </a:extLst>
          </a:blip>
          <a:srcRect l="2504" r="37424"/>
          <a:stretch/>
        </p:blipFill>
        <p:spPr>
          <a:xfrm>
            <a:off x="528897" y="2914200"/>
            <a:ext cx="1082646" cy="1261560"/>
          </a:xfrm>
          <a:prstGeom prst="rect">
            <a:avLst/>
          </a:prstGeom>
        </p:spPr>
      </p:pic>
      <p:sp>
        <p:nvSpPr>
          <p:cNvPr id="16" name="TextBox 15"/>
          <p:cNvSpPr txBox="1"/>
          <p:nvPr/>
        </p:nvSpPr>
        <p:spPr>
          <a:xfrm>
            <a:off x="553942" y="4105485"/>
            <a:ext cx="980710" cy="461665"/>
          </a:xfrm>
          <a:prstGeom prst="rect">
            <a:avLst/>
          </a:prstGeom>
          <a:noFill/>
        </p:spPr>
        <p:txBody>
          <a:bodyPr wrap="square" rtlCol="0">
            <a:spAutoFit/>
          </a:bodyPr>
          <a:lstStyle/>
          <a:p>
            <a:pPr algn="r"/>
            <a:r>
              <a:rPr lang="en-US" sz="2400" b="1" dirty="0" smtClean="0"/>
              <a:t>Laura</a:t>
            </a:r>
            <a:endParaRPr lang="en-US" sz="2400" b="1" dirty="0"/>
          </a:p>
        </p:txBody>
      </p:sp>
    </p:spTree>
    <p:extLst>
      <p:ext uri="{BB962C8B-B14F-4D97-AF65-F5344CB8AC3E}">
        <p14:creationId xmlns:p14="http://schemas.microsoft.com/office/powerpoint/2010/main" val="3016637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sp>
        <p:nvSpPr>
          <p:cNvPr id="2" name="Rectangle 1"/>
          <p:cNvSpPr/>
          <p:nvPr/>
        </p:nvSpPr>
        <p:spPr>
          <a:xfrm>
            <a:off x="687169" y="338713"/>
            <a:ext cx="10817661" cy="2185214"/>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Themes</a:t>
            </a:r>
            <a:endParaRPr lang="en-US" sz="3200" dirty="0" smtClean="0">
              <a:solidFill>
                <a:srgbClr val="C2940A"/>
              </a:solidFill>
              <a:latin typeface="Franklin Gothic Demi" panose="020B0703020102020204" pitchFamily="34" charset="0"/>
            </a:endParaRPr>
          </a:p>
          <a:p>
            <a:endParaRPr lang="en-US" sz="2000" dirty="0" smtClean="0">
              <a:solidFill>
                <a:srgbClr val="C2940A"/>
              </a:solidFill>
              <a:latin typeface="Franklin Gothic Demi" panose="020B0703020102020204" pitchFamily="34" charset="0"/>
            </a:endParaRPr>
          </a:p>
          <a:p>
            <a:pPr marL="977900" indent="-514350">
              <a:buFont typeface="+mj-lt"/>
              <a:buAutoNum type="arabicPeriod"/>
            </a:pPr>
            <a:r>
              <a:rPr lang="en-US" sz="2800" dirty="0" smtClean="0">
                <a:latin typeface="Franklin Gothic Demi" panose="020B0703020102020204" pitchFamily="34" charset="0"/>
              </a:rPr>
              <a:t>Instructors </a:t>
            </a:r>
            <a:r>
              <a:rPr lang="en-US" sz="2800" dirty="0">
                <a:latin typeface="Franklin Gothic Demi" panose="020B0703020102020204" pitchFamily="34" charset="0"/>
              </a:rPr>
              <a:t>perceive that </a:t>
            </a:r>
            <a:r>
              <a:rPr lang="en-US" sz="2800" u="sng" dirty="0">
                <a:solidFill>
                  <a:srgbClr val="C2940A"/>
                </a:solidFill>
                <a:latin typeface="Franklin Gothic Demi" panose="020B0703020102020204" pitchFamily="34" charset="0"/>
              </a:rPr>
              <a:t>social interactions in </a:t>
            </a:r>
            <a:r>
              <a:rPr lang="en-US" sz="2800" u="sng" dirty="0" smtClean="0">
                <a:solidFill>
                  <a:srgbClr val="C2940A"/>
                </a:solidFill>
                <a:latin typeface="Franklin Gothic Demi" panose="020B0703020102020204" pitchFamily="34" charset="0"/>
              </a:rPr>
              <a:t>MOOCs</a:t>
            </a:r>
            <a:r>
              <a:rPr lang="en-US" sz="2800" dirty="0" smtClean="0">
                <a:solidFill>
                  <a:srgbClr val="C2940A"/>
                </a:solidFill>
                <a:latin typeface="Franklin Gothic Demi" panose="020B0703020102020204" pitchFamily="34" charset="0"/>
              </a:rPr>
              <a:t> </a:t>
            </a:r>
            <a:r>
              <a:rPr lang="en-US" sz="2800" dirty="0" smtClean="0">
                <a:latin typeface="Franklin Gothic Demi" panose="020B0703020102020204" pitchFamily="34" charset="0"/>
              </a:rPr>
              <a:t>can </a:t>
            </a:r>
            <a:r>
              <a:rPr lang="en-US" sz="2800" dirty="0">
                <a:latin typeface="Franklin Gothic Demi" panose="020B0703020102020204" pitchFamily="34" charset="0"/>
              </a:rPr>
              <a:t>foster quality and meaningful learning experiences for both learners and </a:t>
            </a:r>
            <a:r>
              <a:rPr lang="en-US" sz="2800" dirty="0" smtClean="0">
                <a:latin typeface="Franklin Gothic Demi" panose="020B0703020102020204" pitchFamily="34" charset="0"/>
              </a:rPr>
              <a:t>instructors</a:t>
            </a:r>
            <a:endParaRPr lang="en-US" sz="2800" dirty="0" smtClean="0">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16" name="TextBox 15"/>
          <p:cNvSpPr txBox="1"/>
          <p:nvPr/>
        </p:nvSpPr>
        <p:spPr>
          <a:xfrm>
            <a:off x="553942" y="4105485"/>
            <a:ext cx="980710" cy="461665"/>
          </a:xfrm>
          <a:prstGeom prst="rect">
            <a:avLst/>
          </a:prstGeom>
          <a:noFill/>
        </p:spPr>
        <p:txBody>
          <a:bodyPr wrap="square" rtlCol="0">
            <a:spAutoFit/>
          </a:bodyPr>
          <a:lstStyle/>
          <a:p>
            <a:pPr algn="ctr"/>
            <a:r>
              <a:rPr lang="en-US" sz="2400" b="1" dirty="0" smtClean="0"/>
              <a:t>Dave</a:t>
            </a:r>
            <a:endParaRPr lang="en-US" sz="2400" b="1" dirty="0"/>
          </a:p>
        </p:txBody>
      </p:sp>
      <p:sp>
        <p:nvSpPr>
          <p:cNvPr id="4" name="Rectangle 3"/>
          <p:cNvSpPr/>
          <p:nvPr/>
        </p:nvSpPr>
        <p:spPr>
          <a:xfrm>
            <a:off x="1678583" y="2682825"/>
            <a:ext cx="9061704" cy="1938992"/>
          </a:xfrm>
          <a:prstGeom prst="rect">
            <a:avLst/>
          </a:prstGeom>
        </p:spPr>
        <p:txBody>
          <a:bodyPr wrap="square">
            <a:spAutoFit/>
          </a:bodyPr>
          <a:lstStyle/>
          <a:p>
            <a:pPr marL="457200" marR="0">
              <a:lnSpc>
                <a:spcPct val="200000"/>
              </a:lnSpc>
              <a:spcBef>
                <a:spcPts val="0"/>
              </a:spcBef>
              <a:spcAft>
                <a:spcPts val="0"/>
              </a:spcAft>
            </a:pPr>
            <a:r>
              <a:rPr lang="en-US" sz="2000" dirty="0" smtClean="0">
                <a:ea typeface="Times New Roman" panose="02020603050405020304" pitchFamily="18" charset="0"/>
                <a:cs typeface="Times New Roman" panose="02020603050405020304" pitchFamily="18" charset="0"/>
              </a:rPr>
              <a:t>“I </a:t>
            </a:r>
            <a:r>
              <a:rPr lang="en-US" sz="2000" dirty="0">
                <a:ea typeface="Times New Roman" panose="02020603050405020304" pitchFamily="18" charset="0"/>
                <a:cs typeface="Times New Roman" panose="02020603050405020304" pitchFamily="18" charset="0"/>
              </a:rPr>
              <a:t>really tried to get into more of the discussion with the learners this last </a:t>
            </a:r>
            <a:r>
              <a:rPr lang="en-US" sz="2000" dirty="0" smtClean="0">
                <a:ea typeface="Times New Roman" panose="02020603050405020304" pitchFamily="18" charset="0"/>
                <a:cs typeface="Times New Roman" panose="02020603050405020304" pitchFamily="18" charset="0"/>
              </a:rPr>
              <a:t>time [in the course]. </a:t>
            </a:r>
            <a:r>
              <a:rPr lang="en-US" sz="2000" dirty="0">
                <a:ea typeface="Times New Roman" panose="02020603050405020304" pitchFamily="18" charset="0"/>
                <a:cs typeface="Times New Roman" panose="02020603050405020304" pitchFamily="18" charset="0"/>
              </a:rPr>
              <a:t>And I feel like I was energized by it and I would assume the learners maybe felt energized as </a:t>
            </a:r>
            <a:r>
              <a:rPr lang="en-US" sz="2000" dirty="0" smtClean="0">
                <a:ea typeface="Times New Roman" panose="02020603050405020304" pitchFamily="18" charset="0"/>
                <a:cs typeface="Times New Roman" panose="02020603050405020304" pitchFamily="18" charset="0"/>
              </a:rPr>
              <a:t>well, </a:t>
            </a:r>
            <a:r>
              <a:rPr lang="en-US" sz="2000" dirty="0">
                <a:ea typeface="Times New Roman" panose="02020603050405020304" pitchFamily="18" charset="0"/>
                <a:cs typeface="Times New Roman" panose="02020603050405020304" pitchFamily="18" charset="0"/>
              </a:rPr>
              <a:t>if they were participating</a:t>
            </a:r>
            <a:r>
              <a:rPr lang="en-US" sz="2000" dirty="0" smtClean="0">
                <a:ea typeface="Times New Roman" panose="02020603050405020304" pitchFamily="18"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p:txBody>
      </p:sp>
      <p:pic>
        <p:nvPicPr>
          <p:cNvPr id="17" name="Picture 16" descr="Vector People"/>
          <p:cNvPicPr>
            <a:picLocks noChangeAspect="1"/>
          </p:cNvPicPr>
          <p:nvPr/>
        </p:nvPicPr>
        <p:blipFill rotWithShape="1">
          <a:blip r:embed="rId3" cstate="print">
            <a:extLst>
              <a:ext uri="{28A0092B-C50C-407E-A947-70E740481C1C}">
                <a14:useLocalDpi xmlns:a14="http://schemas.microsoft.com/office/drawing/2010/main" val="0"/>
              </a:ext>
            </a:extLst>
          </a:blip>
          <a:srcRect l="69189" t="11417" b="47335"/>
          <a:stretch/>
        </p:blipFill>
        <p:spPr>
          <a:xfrm>
            <a:off x="410010" y="2916660"/>
            <a:ext cx="1268573" cy="1188825"/>
          </a:xfrm>
          <a:prstGeom prst="rect">
            <a:avLst/>
          </a:prstGeom>
        </p:spPr>
      </p:pic>
    </p:spTree>
    <p:extLst>
      <p:ext uri="{BB962C8B-B14F-4D97-AF65-F5344CB8AC3E}">
        <p14:creationId xmlns:p14="http://schemas.microsoft.com/office/powerpoint/2010/main" val="2923912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1+#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1+#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sp>
        <p:nvSpPr>
          <p:cNvPr id="2" name="Rectangle 1"/>
          <p:cNvSpPr/>
          <p:nvPr/>
        </p:nvSpPr>
        <p:spPr>
          <a:xfrm>
            <a:off x="687169" y="338713"/>
            <a:ext cx="10817661" cy="2308324"/>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Results</a:t>
            </a:r>
          </a:p>
          <a:p>
            <a:pPr marL="463550"/>
            <a:endParaRPr lang="en-US" sz="2800" dirty="0" smtClean="0">
              <a:latin typeface="Franklin Gothic Demi" panose="020B0703020102020204" pitchFamily="34" charset="0"/>
            </a:endParaRPr>
          </a:p>
          <a:p>
            <a:pPr marL="977900" indent="-514350">
              <a:buFont typeface="+mj-lt"/>
              <a:buAutoNum type="arabicPeriod" startAt="2"/>
            </a:pPr>
            <a:r>
              <a:rPr lang="en-US" sz="2800" dirty="0" smtClean="0">
                <a:latin typeface="Franklin Gothic Demi" panose="020B0703020102020204" pitchFamily="34" charset="0"/>
              </a:rPr>
              <a:t>Instructors </a:t>
            </a:r>
            <a:r>
              <a:rPr lang="en-US" sz="2800" dirty="0">
                <a:latin typeface="Franklin Gothic Demi" panose="020B0703020102020204" pitchFamily="34" charset="0"/>
              </a:rPr>
              <a:t>perceive that </a:t>
            </a:r>
            <a:r>
              <a:rPr lang="en-US" sz="2800" u="sng" dirty="0">
                <a:solidFill>
                  <a:srgbClr val="C2940A"/>
                </a:solidFill>
                <a:latin typeface="Franklin Gothic Demi" panose="020B0703020102020204" pitchFamily="34" charset="0"/>
              </a:rPr>
              <a:t>learner goals and interests</a:t>
            </a:r>
            <a:r>
              <a:rPr lang="en-US" sz="2800" dirty="0">
                <a:latin typeface="Franklin Gothic Demi" panose="020B0703020102020204" pitchFamily="34" charset="0"/>
              </a:rPr>
              <a:t> can ultimately influence their participation and learning in </a:t>
            </a:r>
            <a:r>
              <a:rPr lang="en-US" sz="2800" dirty="0" smtClean="0">
                <a:latin typeface="Franklin Gothic Demi" panose="020B0703020102020204" pitchFamily="34" charset="0"/>
              </a:rPr>
              <a:t>MOOCs</a:t>
            </a:r>
          </a:p>
          <a:p>
            <a:pPr marL="463550"/>
            <a:endParaRPr lang="en-US" sz="2800" dirty="0" smtClean="0">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3" name="Rectangle 2"/>
          <p:cNvSpPr/>
          <p:nvPr/>
        </p:nvSpPr>
        <p:spPr>
          <a:xfrm>
            <a:off x="2056602" y="2628158"/>
            <a:ext cx="8659368" cy="1938992"/>
          </a:xfrm>
          <a:prstGeom prst="rect">
            <a:avLst/>
          </a:prstGeom>
        </p:spPr>
        <p:txBody>
          <a:bodyPr wrap="square">
            <a:spAutoFit/>
          </a:bodyPr>
          <a:lstStyle/>
          <a:p>
            <a:pPr marL="457200" marR="0">
              <a:lnSpc>
                <a:spcPct val="200000"/>
              </a:lnSpc>
              <a:spcBef>
                <a:spcPts val="0"/>
              </a:spcBef>
              <a:spcAft>
                <a:spcPts val="0"/>
              </a:spcAft>
            </a:pPr>
            <a:r>
              <a:rPr lang="en-US" sz="2000" dirty="0" smtClean="0">
                <a:ea typeface="Times New Roman" panose="02020603050405020304" pitchFamily="18" charset="0"/>
                <a:cs typeface="Times New Roman" panose="02020603050405020304" pitchFamily="18" charset="0"/>
              </a:rPr>
              <a:t>“I </a:t>
            </a:r>
            <a:r>
              <a:rPr lang="en-US" sz="2000" dirty="0">
                <a:ea typeface="Times New Roman" panose="02020603050405020304" pitchFamily="18" charset="0"/>
                <a:cs typeface="Times New Roman" panose="02020603050405020304" pitchFamily="18" charset="0"/>
              </a:rPr>
              <a:t>consider real learning to be allowing the student to get what they want to get out of the course. I think that can happen in a traditional class and I think it happens in a MOOC. You can look at the numbers and see that</a:t>
            </a:r>
            <a:r>
              <a:rPr lang="en-US" sz="2000" dirty="0" smtClean="0">
                <a:ea typeface="Times New Roman" panose="02020603050405020304" pitchFamily="18"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p:txBody>
      </p:sp>
      <p:sp>
        <p:nvSpPr>
          <p:cNvPr id="15" name="TextBox 14"/>
          <p:cNvSpPr txBox="1"/>
          <p:nvPr/>
        </p:nvSpPr>
        <p:spPr>
          <a:xfrm>
            <a:off x="553942" y="4105485"/>
            <a:ext cx="980710" cy="461665"/>
          </a:xfrm>
          <a:prstGeom prst="rect">
            <a:avLst/>
          </a:prstGeom>
          <a:noFill/>
        </p:spPr>
        <p:txBody>
          <a:bodyPr wrap="square" rtlCol="0">
            <a:spAutoFit/>
          </a:bodyPr>
          <a:lstStyle/>
          <a:p>
            <a:pPr algn="ctr"/>
            <a:r>
              <a:rPr lang="en-US" sz="2400" b="1" dirty="0" smtClean="0"/>
              <a:t>Dave</a:t>
            </a:r>
            <a:endParaRPr lang="en-US" sz="2400" b="1" dirty="0"/>
          </a:p>
        </p:txBody>
      </p:sp>
      <p:pic>
        <p:nvPicPr>
          <p:cNvPr id="16" name="Picture 15" descr="Vector People"/>
          <p:cNvPicPr>
            <a:picLocks noChangeAspect="1"/>
          </p:cNvPicPr>
          <p:nvPr/>
        </p:nvPicPr>
        <p:blipFill rotWithShape="1">
          <a:blip r:embed="rId3" cstate="print">
            <a:extLst>
              <a:ext uri="{28A0092B-C50C-407E-A947-70E740481C1C}">
                <a14:useLocalDpi xmlns:a14="http://schemas.microsoft.com/office/drawing/2010/main" val="0"/>
              </a:ext>
            </a:extLst>
          </a:blip>
          <a:srcRect l="69189" t="11417" b="47335"/>
          <a:stretch/>
        </p:blipFill>
        <p:spPr>
          <a:xfrm>
            <a:off x="410010" y="2916660"/>
            <a:ext cx="1268573" cy="1188825"/>
          </a:xfrm>
          <a:prstGeom prst="rect">
            <a:avLst/>
          </a:prstGeom>
        </p:spPr>
      </p:pic>
    </p:spTree>
    <p:extLst>
      <p:ext uri="{BB962C8B-B14F-4D97-AF65-F5344CB8AC3E}">
        <p14:creationId xmlns:p14="http://schemas.microsoft.com/office/powerpoint/2010/main" val="549337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sp>
        <p:nvSpPr>
          <p:cNvPr id="2" name="Rectangle 1"/>
          <p:cNvSpPr/>
          <p:nvPr/>
        </p:nvSpPr>
        <p:spPr>
          <a:xfrm>
            <a:off x="687169" y="338713"/>
            <a:ext cx="10817661" cy="2308324"/>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Results</a:t>
            </a:r>
          </a:p>
          <a:p>
            <a:pPr marL="463550"/>
            <a:endParaRPr lang="en-US" sz="2800" dirty="0" smtClean="0">
              <a:latin typeface="Franklin Gothic Demi" panose="020B0703020102020204" pitchFamily="34" charset="0"/>
            </a:endParaRPr>
          </a:p>
          <a:p>
            <a:pPr marL="977900" indent="-514350">
              <a:buFont typeface="+mj-lt"/>
              <a:buAutoNum type="arabicPeriod" startAt="2"/>
            </a:pPr>
            <a:r>
              <a:rPr lang="en-US" sz="2800" dirty="0" smtClean="0">
                <a:latin typeface="Franklin Gothic Demi" panose="020B0703020102020204" pitchFamily="34" charset="0"/>
              </a:rPr>
              <a:t>Instructors </a:t>
            </a:r>
            <a:r>
              <a:rPr lang="en-US" sz="2800" dirty="0">
                <a:latin typeface="Franklin Gothic Demi" panose="020B0703020102020204" pitchFamily="34" charset="0"/>
              </a:rPr>
              <a:t>perceive that </a:t>
            </a:r>
            <a:r>
              <a:rPr lang="en-US" sz="2800" u="sng" dirty="0">
                <a:solidFill>
                  <a:srgbClr val="C2940A"/>
                </a:solidFill>
                <a:latin typeface="Franklin Gothic Demi" panose="020B0703020102020204" pitchFamily="34" charset="0"/>
              </a:rPr>
              <a:t>learner goals and interests</a:t>
            </a:r>
            <a:r>
              <a:rPr lang="en-US" sz="2800" dirty="0">
                <a:latin typeface="Franklin Gothic Demi" panose="020B0703020102020204" pitchFamily="34" charset="0"/>
              </a:rPr>
              <a:t> can ultimately influence their participation and learning in </a:t>
            </a:r>
            <a:r>
              <a:rPr lang="en-US" sz="2800" dirty="0" smtClean="0">
                <a:latin typeface="Franklin Gothic Demi" panose="020B0703020102020204" pitchFamily="34" charset="0"/>
              </a:rPr>
              <a:t>MOOCs</a:t>
            </a:r>
          </a:p>
          <a:p>
            <a:pPr marL="463550"/>
            <a:endParaRPr lang="en-US" sz="2800" dirty="0" smtClean="0">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3" name="Rectangle 2"/>
          <p:cNvSpPr/>
          <p:nvPr/>
        </p:nvSpPr>
        <p:spPr>
          <a:xfrm>
            <a:off x="2056602" y="2628158"/>
            <a:ext cx="8659368" cy="1852815"/>
          </a:xfrm>
          <a:prstGeom prst="rect">
            <a:avLst/>
          </a:prstGeom>
        </p:spPr>
        <p:txBody>
          <a:bodyPr wrap="square">
            <a:spAutoFit/>
          </a:bodyPr>
          <a:lstStyle/>
          <a:p>
            <a:pPr marL="457200" marR="0">
              <a:lnSpc>
                <a:spcPct val="200000"/>
              </a:lnSpc>
              <a:spcBef>
                <a:spcPts val="0"/>
              </a:spcBef>
              <a:spcAft>
                <a:spcPts val="0"/>
              </a:spcAft>
            </a:pPr>
            <a:r>
              <a:rPr lang="en-US" sz="2000" dirty="0" smtClean="0">
                <a:ea typeface="Times New Roman" panose="02020603050405020304" pitchFamily="18" charset="0"/>
                <a:cs typeface="Times New Roman" panose="02020603050405020304" pitchFamily="18" charset="0"/>
              </a:rPr>
              <a:t>“MOOCs allow </a:t>
            </a:r>
            <a:r>
              <a:rPr lang="en-US" sz="2000" dirty="0">
                <a:ea typeface="Times New Roman" panose="02020603050405020304" pitchFamily="18" charset="0"/>
                <a:cs typeface="Times New Roman" panose="02020603050405020304" pitchFamily="18" charset="0"/>
              </a:rPr>
              <a:t>learners to come into the course and participate in only those areas or aspects that are of interest to them or fulfill their individual purpose for taking the course</a:t>
            </a:r>
            <a:r>
              <a:rPr lang="en-US" sz="2000" dirty="0" smtClean="0">
                <a:ea typeface="Times New Roman" panose="02020603050405020304" pitchFamily="18"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p:txBody>
      </p:sp>
      <p:pic>
        <p:nvPicPr>
          <p:cNvPr id="17" name="Picture 16" descr="Vector People"/>
          <p:cNvPicPr>
            <a:picLocks noChangeAspect="1"/>
          </p:cNvPicPr>
          <p:nvPr/>
        </p:nvPicPr>
        <p:blipFill rotWithShape="1">
          <a:blip r:embed="rId3" cstate="print">
            <a:extLst>
              <a:ext uri="{28A0092B-C50C-407E-A947-70E740481C1C}">
                <a14:useLocalDpi xmlns:a14="http://schemas.microsoft.com/office/drawing/2010/main" val="0"/>
              </a:ext>
            </a:extLst>
          </a:blip>
          <a:srcRect l="68077" t="53590" r="1112" b="7370"/>
          <a:stretch/>
        </p:blipFill>
        <p:spPr>
          <a:xfrm>
            <a:off x="687169" y="2943094"/>
            <a:ext cx="1473408" cy="1306848"/>
          </a:xfrm>
          <a:prstGeom prst="rect">
            <a:avLst/>
          </a:prstGeom>
        </p:spPr>
      </p:pic>
      <p:sp>
        <p:nvSpPr>
          <p:cNvPr id="18" name="TextBox 17"/>
          <p:cNvSpPr txBox="1"/>
          <p:nvPr/>
        </p:nvSpPr>
        <p:spPr>
          <a:xfrm>
            <a:off x="400179" y="4289388"/>
            <a:ext cx="1392071" cy="461665"/>
          </a:xfrm>
          <a:prstGeom prst="rect">
            <a:avLst/>
          </a:prstGeom>
          <a:noFill/>
        </p:spPr>
        <p:txBody>
          <a:bodyPr wrap="square" rtlCol="0">
            <a:spAutoFit/>
          </a:bodyPr>
          <a:lstStyle/>
          <a:p>
            <a:pPr algn="r"/>
            <a:r>
              <a:rPr lang="en-US" sz="2400" b="1" dirty="0" smtClean="0"/>
              <a:t>Jane</a:t>
            </a:r>
            <a:endParaRPr lang="en-US" sz="2400" b="1" dirty="0"/>
          </a:p>
        </p:txBody>
      </p:sp>
    </p:spTree>
    <p:extLst>
      <p:ext uri="{BB962C8B-B14F-4D97-AF65-F5344CB8AC3E}">
        <p14:creationId xmlns:p14="http://schemas.microsoft.com/office/powerpoint/2010/main" val="3097963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1+#ppt_w/2"/>
                                          </p:val>
                                        </p:tav>
                                        <p:tav tm="100000">
                                          <p:val>
                                            <p:strVal val="#ppt_x"/>
                                          </p:val>
                                        </p:tav>
                                      </p:tavLst>
                                    </p:anim>
                                    <p:anim calcmode="lin" valueType="num">
                                      <p:cBhvr additive="base">
                                        <p:cTn id="13" dur="500" fill="hold"/>
                                        <p:tgtEl>
                                          <p:spTgt spid="17"/>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500" fill="hold"/>
                                        <p:tgtEl>
                                          <p:spTgt spid="18"/>
                                        </p:tgtEl>
                                        <p:attrNameLst>
                                          <p:attrName>ppt_x</p:attrName>
                                        </p:attrNameLst>
                                      </p:cBhvr>
                                      <p:tavLst>
                                        <p:tav tm="0">
                                          <p:val>
                                            <p:strVal val="1+#ppt_w/2"/>
                                          </p:val>
                                        </p:tav>
                                        <p:tav tm="100000">
                                          <p:val>
                                            <p:strVal val="#ppt_x"/>
                                          </p:val>
                                        </p:tav>
                                      </p:tavLst>
                                    </p:anim>
                                    <p:anim calcmode="lin" valueType="num">
                                      <p:cBhvr additive="base">
                                        <p:cTn id="17"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sp>
        <p:nvSpPr>
          <p:cNvPr id="2" name="Rectangle 1"/>
          <p:cNvSpPr/>
          <p:nvPr/>
        </p:nvSpPr>
        <p:spPr>
          <a:xfrm>
            <a:off x="687169" y="338713"/>
            <a:ext cx="10817661" cy="1877437"/>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Results</a:t>
            </a:r>
          </a:p>
          <a:p>
            <a:pPr marL="463550"/>
            <a:endParaRPr lang="en-US" sz="2800" dirty="0" smtClean="0">
              <a:latin typeface="Franklin Gothic Demi" panose="020B0703020102020204" pitchFamily="34" charset="0"/>
            </a:endParaRPr>
          </a:p>
          <a:p>
            <a:pPr marL="977900" indent="-514350">
              <a:buFont typeface="+mj-lt"/>
              <a:buAutoNum type="arabicPeriod" startAt="3"/>
            </a:pPr>
            <a:r>
              <a:rPr lang="en-US" sz="2800" dirty="0">
                <a:latin typeface="Franklin Gothic Demi" panose="020B0703020102020204" pitchFamily="34" charset="0"/>
              </a:rPr>
              <a:t>I</a:t>
            </a:r>
            <a:r>
              <a:rPr lang="en-US" sz="2800" dirty="0" smtClean="0">
                <a:latin typeface="Franklin Gothic Demi" panose="020B0703020102020204" pitchFamily="34" charset="0"/>
              </a:rPr>
              <a:t>nstructors </a:t>
            </a:r>
            <a:r>
              <a:rPr lang="en-US" sz="2800" dirty="0" smtClean="0">
                <a:latin typeface="Franklin Gothic Demi" panose="020B0703020102020204" pitchFamily="34" charset="0"/>
              </a:rPr>
              <a:t>perceive or witness </a:t>
            </a:r>
            <a:r>
              <a:rPr lang="en-US" sz="2800" dirty="0">
                <a:latin typeface="Franklin Gothic Demi" panose="020B0703020102020204" pitchFamily="34" charset="0"/>
              </a:rPr>
              <a:t>social learning in MOOCs through </a:t>
            </a:r>
            <a:r>
              <a:rPr lang="en-US" sz="2800" dirty="0" smtClean="0">
                <a:latin typeface="Franklin Gothic Demi" panose="020B0703020102020204" pitchFamily="34" charset="0"/>
              </a:rPr>
              <a:t>learner interactions </a:t>
            </a:r>
            <a:r>
              <a:rPr lang="en-US" sz="2800" u="sng" dirty="0">
                <a:solidFill>
                  <a:srgbClr val="C2940A"/>
                </a:solidFill>
                <a:latin typeface="Franklin Gothic Demi" panose="020B0703020102020204" pitchFamily="34" charset="0"/>
              </a:rPr>
              <a:t>through learner discussions</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3" name="Rectangle 2"/>
          <p:cNvSpPr/>
          <p:nvPr/>
        </p:nvSpPr>
        <p:spPr>
          <a:xfrm>
            <a:off x="2029968" y="2437881"/>
            <a:ext cx="8540496" cy="3170099"/>
          </a:xfrm>
          <a:prstGeom prst="rect">
            <a:avLst/>
          </a:prstGeom>
        </p:spPr>
        <p:txBody>
          <a:bodyPr wrap="square">
            <a:spAutoFit/>
          </a:bodyPr>
          <a:lstStyle/>
          <a:p>
            <a:pPr marL="457200" marR="0">
              <a:lnSpc>
                <a:spcPct val="200000"/>
              </a:lnSpc>
              <a:spcBef>
                <a:spcPts val="0"/>
              </a:spcBef>
              <a:spcAft>
                <a:spcPts val="0"/>
              </a:spcAft>
            </a:pPr>
            <a:r>
              <a:rPr lang="en-US" sz="2000" dirty="0" smtClean="0">
                <a:ea typeface="Times New Roman" panose="02020603050405020304" pitchFamily="18" charset="0"/>
                <a:cs typeface="Times New Roman" panose="02020603050405020304" pitchFamily="18" charset="0"/>
              </a:rPr>
              <a:t>“What </a:t>
            </a:r>
            <a:r>
              <a:rPr lang="en-US" sz="2000" dirty="0">
                <a:ea typeface="Times New Roman" panose="02020603050405020304" pitchFamily="18" charset="0"/>
                <a:cs typeface="Times New Roman" panose="02020603050405020304" pitchFamily="18" charset="0"/>
              </a:rPr>
              <a:t>I found was that a well-designed discussion was a much better way of evaluating what the students learn than taking quizzes on random historical details because in the end, do I care if they know the exact years of the Spanish Civil War? Or do I want them to remember what was important to them in the course</a:t>
            </a:r>
            <a:r>
              <a:rPr lang="en-US" sz="2000" dirty="0" smtClean="0">
                <a:ea typeface="Times New Roman" panose="02020603050405020304" pitchFamily="18"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p:txBody>
      </p:sp>
      <p:pic>
        <p:nvPicPr>
          <p:cNvPr id="15" name="Picture 14" descr="Vector People"/>
          <p:cNvPicPr>
            <a:picLocks noChangeAspect="1"/>
          </p:cNvPicPr>
          <p:nvPr/>
        </p:nvPicPr>
        <p:blipFill rotWithShape="1">
          <a:blip r:embed="rId3" cstate="print">
            <a:extLst>
              <a:ext uri="{28A0092B-C50C-407E-A947-70E740481C1C}">
                <a14:useLocalDpi xmlns:a14="http://schemas.microsoft.com/office/drawing/2010/main" val="0"/>
              </a:ext>
            </a:extLst>
          </a:blip>
          <a:srcRect l="68077" t="53590" r="1112" b="7370"/>
          <a:stretch/>
        </p:blipFill>
        <p:spPr>
          <a:xfrm>
            <a:off x="687169" y="2943094"/>
            <a:ext cx="1473408" cy="1306848"/>
          </a:xfrm>
          <a:prstGeom prst="rect">
            <a:avLst/>
          </a:prstGeom>
        </p:spPr>
      </p:pic>
      <p:sp>
        <p:nvSpPr>
          <p:cNvPr id="16" name="TextBox 15"/>
          <p:cNvSpPr txBox="1"/>
          <p:nvPr/>
        </p:nvSpPr>
        <p:spPr>
          <a:xfrm>
            <a:off x="400179" y="4289388"/>
            <a:ext cx="1392071" cy="461665"/>
          </a:xfrm>
          <a:prstGeom prst="rect">
            <a:avLst/>
          </a:prstGeom>
          <a:noFill/>
        </p:spPr>
        <p:txBody>
          <a:bodyPr wrap="square" rtlCol="0">
            <a:spAutoFit/>
          </a:bodyPr>
          <a:lstStyle/>
          <a:p>
            <a:pPr algn="r"/>
            <a:r>
              <a:rPr lang="en-US" sz="2400" b="1" dirty="0" smtClean="0"/>
              <a:t>Jane</a:t>
            </a:r>
            <a:endParaRPr lang="en-US" sz="2400" b="1" dirty="0"/>
          </a:p>
        </p:txBody>
      </p:sp>
    </p:spTree>
    <p:extLst>
      <p:ext uri="{BB962C8B-B14F-4D97-AF65-F5344CB8AC3E}">
        <p14:creationId xmlns:p14="http://schemas.microsoft.com/office/powerpoint/2010/main" val="2419661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sp>
        <p:nvSpPr>
          <p:cNvPr id="2" name="Rectangle 1"/>
          <p:cNvSpPr/>
          <p:nvPr/>
        </p:nvSpPr>
        <p:spPr>
          <a:xfrm>
            <a:off x="687169" y="338713"/>
            <a:ext cx="10817661" cy="1877437"/>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Results</a:t>
            </a:r>
          </a:p>
          <a:p>
            <a:pPr marL="463550"/>
            <a:endParaRPr lang="en-US" sz="2800" dirty="0" smtClean="0">
              <a:latin typeface="Franklin Gothic Demi" panose="020B0703020102020204" pitchFamily="34" charset="0"/>
            </a:endParaRPr>
          </a:p>
          <a:p>
            <a:pPr marL="977900" indent="-514350">
              <a:buFont typeface="+mj-lt"/>
              <a:buAutoNum type="arabicPeriod" startAt="3"/>
            </a:pPr>
            <a:r>
              <a:rPr lang="en-US" sz="2800" dirty="0">
                <a:latin typeface="Franklin Gothic Demi" panose="020B0703020102020204" pitchFamily="34" charset="0"/>
              </a:rPr>
              <a:t>I</a:t>
            </a:r>
            <a:r>
              <a:rPr lang="en-US" sz="2800" dirty="0" smtClean="0">
                <a:latin typeface="Franklin Gothic Demi" panose="020B0703020102020204" pitchFamily="34" charset="0"/>
              </a:rPr>
              <a:t>nstructors </a:t>
            </a:r>
            <a:r>
              <a:rPr lang="en-US" sz="2800" dirty="0" smtClean="0">
                <a:latin typeface="Franklin Gothic Demi" panose="020B0703020102020204" pitchFamily="34" charset="0"/>
              </a:rPr>
              <a:t>perceive or witness </a:t>
            </a:r>
            <a:r>
              <a:rPr lang="en-US" sz="2800" dirty="0">
                <a:latin typeface="Franklin Gothic Demi" panose="020B0703020102020204" pitchFamily="34" charset="0"/>
              </a:rPr>
              <a:t>social learning in MOOCs through </a:t>
            </a:r>
            <a:r>
              <a:rPr lang="en-US" sz="2800" dirty="0" smtClean="0">
                <a:latin typeface="Franklin Gothic Demi" panose="020B0703020102020204" pitchFamily="34" charset="0"/>
              </a:rPr>
              <a:t>learner interactions </a:t>
            </a:r>
            <a:r>
              <a:rPr lang="en-US" sz="2800" u="sng" dirty="0">
                <a:solidFill>
                  <a:srgbClr val="C2940A"/>
                </a:solidFill>
                <a:latin typeface="Franklin Gothic Demi" panose="020B0703020102020204" pitchFamily="34" charset="0"/>
              </a:rPr>
              <a:t>through learner discussions</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3" name="Rectangle 2"/>
          <p:cNvSpPr/>
          <p:nvPr/>
        </p:nvSpPr>
        <p:spPr>
          <a:xfrm>
            <a:off x="2029968" y="2437881"/>
            <a:ext cx="8540496" cy="2468368"/>
          </a:xfrm>
          <a:prstGeom prst="rect">
            <a:avLst/>
          </a:prstGeom>
        </p:spPr>
        <p:txBody>
          <a:bodyPr wrap="square">
            <a:spAutoFit/>
          </a:bodyPr>
          <a:lstStyle/>
          <a:p>
            <a:pPr marL="457200" marR="0">
              <a:lnSpc>
                <a:spcPct val="200000"/>
              </a:lnSpc>
              <a:spcBef>
                <a:spcPts val="0"/>
              </a:spcBef>
              <a:spcAft>
                <a:spcPts val="0"/>
              </a:spcAft>
            </a:pPr>
            <a:r>
              <a:rPr lang="en-US" sz="2000" dirty="0" smtClean="0">
                <a:ea typeface="Times New Roman" panose="02020603050405020304" pitchFamily="18" charset="0"/>
                <a:cs typeface="Times New Roman" panose="02020603050405020304" pitchFamily="18" charset="0"/>
              </a:rPr>
              <a:t>“The </a:t>
            </a:r>
            <a:r>
              <a:rPr lang="en-US" sz="2000" dirty="0">
                <a:ea typeface="Times New Roman" panose="02020603050405020304" pitchFamily="18" charset="0"/>
                <a:cs typeface="Times New Roman" panose="02020603050405020304" pitchFamily="18" charset="0"/>
              </a:rPr>
              <a:t>online discussion boards in </a:t>
            </a:r>
            <a:r>
              <a:rPr lang="en-US" sz="2000" dirty="0" smtClean="0">
                <a:ea typeface="Times New Roman" panose="02020603050405020304" pitchFamily="18" charset="0"/>
                <a:cs typeface="Times New Roman" panose="02020603050405020304" pitchFamily="18" charset="0"/>
              </a:rPr>
              <a:t>my </a:t>
            </a:r>
            <a:r>
              <a:rPr lang="en-US" sz="2000" dirty="0">
                <a:ea typeface="Times New Roman" panose="02020603050405020304" pitchFamily="18" charset="0"/>
                <a:cs typeface="Times New Roman" panose="02020603050405020304" pitchFamily="18" charset="0"/>
              </a:rPr>
              <a:t>MOOC seem to make the learning more obvious because learners interact with one another by articulating their own independent thoughts, which can be an indicator of their conceptual knowledge and understanding of the </a:t>
            </a:r>
            <a:r>
              <a:rPr lang="en-US" sz="2000" dirty="0" smtClean="0">
                <a:ea typeface="Times New Roman" panose="02020603050405020304" pitchFamily="18" charset="0"/>
                <a:cs typeface="Times New Roman" panose="02020603050405020304" pitchFamily="18" charset="0"/>
              </a:rPr>
              <a:t>content.” </a:t>
            </a:r>
            <a:endParaRPr lang="en-US" dirty="0">
              <a:effectLst/>
              <a:ea typeface="Calibri" panose="020F0502020204030204" pitchFamily="34" charset="0"/>
              <a:cs typeface="Times New Roman" panose="02020603050405020304" pitchFamily="18" charset="0"/>
            </a:endParaRPr>
          </a:p>
        </p:txBody>
      </p:sp>
      <p:pic>
        <p:nvPicPr>
          <p:cNvPr id="15" name="Picture 14" descr="Vector People"/>
          <p:cNvPicPr>
            <a:picLocks noChangeAspect="1"/>
          </p:cNvPicPr>
          <p:nvPr/>
        </p:nvPicPr>
        <p:blipFill rotWithShape="1">
          <a:blip r:embed="rId3" cstate="print">
            <a:extLst>
              <a:ext uri="{28A0092B-C50C-407E-A947-70E740481C1C}">
                <a14:useLocalDpi xmlns:a14="http://schemas.microsoft.com/office/drawing/2010/main" val="0"/>
              </a:ext>
            </a:extLst>
          </a:blip>
          <a:srcRect l="68077" t="53590" r="1112" b="7370"/>
          <a:stretch/>
        </p:blipFill>
        <p:spPr>
          <a:xfrm>
            <a:off x="687169" y="2943094"/>
            <a:ext cx="1473408" cy="1306848"/>
          </a:xfrm>
          <a:prstGeom prst="rect">
            <a:avLst/>
          </a:prstGeom>
        </p:spPr>
      </p:pic>
      <p:sp>
        <p:nvSpPr>
          <p:cNvPr id="16" name="TextBox 15"/>
          <p:cNvSpPr txBox="1"/>
          <p:nvPr/>
        </p:nvSpPr>
        <p:spPr>
          <a:xfrm>
            <a:off x="400179" y="4289388"/>
            <a:ext cx="1392071" cy="461665"/>
          </a:xfrm>
          <a:prstGeom prst="rect">
            <a:avLst/>
          </a:prstGeom>
          <a:noFill/>
        </p:spPr>
        <p:txBody>
          <a:bodyPr wrap="square" rtlCol="0">
            <a:spAutoFit/>
          </a:bodyPr>
          <a:lstStyle/>
          <a:p>
            <a:pPr algn="r"/>
            <a:r>
              <a:rPr lang="en-US" sz="2400" b="1" dirty="0" smtClean="0"/>
              <a:t>Jane</a:t>
            </a:r>
            <a:endParaRPr lang="en-US" sz="2400" b="1" dirty="0"/>
          </a:p>
        </p:txBody>
      </p:sp>
    </p:spTree>
    <p:extLst>
      <p:ext uri="{BB962C8B-B14F-4D97-AF65-F5344CB8AC3E}">
        <p14:creationId xmlns:p14="http://schemas.microsoft.com/office/powerpoint/2010/main" val="4164591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1+#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1121" y="237858"/>
            <a:ext cx="11009758" cy="7540526"/>
          </a:xfrm>
          <a:prstGeom prst="rect">
            <a:avLst/>
          </a:prstGeom>
          <a:noFill/>
        </p:spPr>
        <p:txBody>
          <a:bodyPr wrap="square" rtlCol="0">
            <a:spAutoFit/>
          </a:bodyPr>
          <a:lstStyle/>
          <a:p>
            <a:r>
              <a:rPr lang="en-US" sz="3600" dirty="0">
                <a:solidFill>
                  <a:srgbClr val="C2940A"/>
                </a:solidFill>
                <a:latin typeface="Franklin Gothic Demi" panose="020B0703020102020204" pitchFamily="34" charset="0"/>
              </a:rPr>
              <a:t>Relevance/Importance to the Field</a:t>
            </a:r>
          </a:p>
          <a:p>
            <a:pPr algn="ctr"/>
            <a:endParaRPr lang="en-US" sz="2800" dirty="0">
              <a:solidFill>
                <a:srgbClr val="C2940A"/>
              </a:solidFill>
              <a:latin typeface="Franklin Gothic Demi" panose="020B0703020102020204" pitchFamily="34" charset="0"/>
            </a:endParaRPr>
          </a:p>
          <a:p>
            <a:pPr marL="920750" indent="-457200">
              <a:buFont typeface="Arial" panose="020B0604020202020204" pitchFamily="34" charset="0"/>
              <a:buChar char="•"/>
            </a:pPr>
            <a:r>
              <a:rPr lang="en-US" sz="2800" dirty="0" smtClean="0">
                <a:latin typeface="Franklin Gothic Demi" panose="020B0703020102020204" pitchFamily="34" charset="0"/>
              </a:rPr>
              <a:t>This </a:t>
            </a:r>
            <a:r>
              <a:rPr lang="en-US" sz="2800" dirty="0">
                <a:latin typeface="Franklin Gothic Demi" panose="020B0703020102020204" pitchFamily="34" charset="0"/>
              </a:rPr>
              <a:t>pilot study took a unique approach to specifically explore the faculty perceptions of learning through the lens of social </a:t>
            </a:r>
            <a:r>
              <a:rPr lang="en-US" sz="2800" dirty="0" smtClean="0">
                <a:latin typeface="Franklin Gothic Demi" panose="020B0703020102020204" pitchFamily="34" charset="0"/>
              </a:rPr>
              <a:t>constructivism, which was not found in the current literature</a:t>
            </a:r>
          </a:p>
          <a:p>
            <a:pPr marL="463550"/>
            <a:endParaRPr lang="en-US" sz="2800" dirty="0">
              <a:latin typeface="Franklin Gothic Demi" panose="020B0703020102020204" pitchFamily="34" charset="0"/>
            </a:endParaRPr>
          </a:p>
          <a:p>
            <a:pPr marL="920750" indent="-457200">
              <a:buFont typeface="Arial" panose="020B0604020202020204" pitchFamily="34" charset="0"/>
              <a:buChar char="•"/>
            </a:pPr>
            <a:r>
              <a:rPr lang="en-US" sz="2800" dirty="0" smtClean="0">
                <a:latin typeface="Franklin Gothic Demi" panose="020B0703020102020204" pitchFamily="34" charset="0"/>
              </a:rPr>
              <a:t>Validates some of current literature on instructor attitudes towards teaching a MOOC (Evans &amp; Myrick, 2015</a:t>
            </a:r>
            <a:r>
              <a:rPr lang="en-US" sz="2800" dirty="0" smtClean="0">
                <a:latin typeface="Franklin Gothic Demi" panose="020B0703020102020204" pitchFamily="34" charset="0"/>
              </a:rPr>
              <a:t>)</a:t>
            </a:r>
          </a:p>
          <a:p>
            <a:pPr marL="920750" indent="-457200">
              <a:buFont typeface="Arial" panose="020B0604020202020204" pitchFamily="34" charset="0"/>
              <a:buChar char="•"/>
            </a:pPr>
            <a:endParaRPr lang="en-US" sz="2800" dirty="0">
              <a:latin typeface="Franklin Gothic Demi" panose="020B0703020102020204" pitchFamily="34" charset="0"/>
            </a:endParaRPr>
          </a:p>
          <a:p>
            <a:pPr marL="920750" indent="-457200">
              <a:buFont typeface="Arial" panose="020B0604020202020204" pitchFamily="34" charset="0"/>
              <a:buChar char="•"/>
            </a:pPr>
            <a:r>
              <a:rPr lang="en-US" sz="2800" dirty="0">
                <a:latin typeface="Franklin Gothic Demi" panose="020B0703020102020204" pitchFamily="34" charset="0"/>
              </a:rPr>
              <a:t>Social learning can be a viable and influential strategy for quality learning in MOOCs and can inform future instructional design for multiple learning contexts</a:t>
            </a:r>
          </a:p>
          <a:p>
            <a:pPr marL="463550"/>
            <a:endParaRPr lang="en-US" sz="2800" dirty="0" smtClean="0">
              <a:latin typeface="Franklin Gothic Demi" panose="020B0703020102020204" pitchFamily="34" charset="0"/>
            </a:endParaRPr>
          </a:p>
          <a:p>
            <a:pPr marL="463550"/>
            <a:endParaRPr lang="en-US" sz="2800" dirty="0" smtClean="0">
              <a:latin typeface="Franklin Gothic Demi" panose="020B0703020102020204" pitchFamily="34" charset="0"/>
            </a:endParaRPr>
          </a:p>
          <a:p>
            <a:pPr marL="920750" indent="-457200">
              <a:buFont typeface="Arial" panose="020B0604020202020204" pitchFamily="34" charset="0"/>
              <a:buChar char="•"/>
            </a:pPr>
            <a:endParaRPr lang="en-US" sz="2800" dirty="0" smtClean="0">
              <a:latin typeface="Franklin Gothic Demi" panose="020B0703020102020204" pitchFamily="34" charset="0"/>
            </a:endParaRPr>
          </a:p>
          <a:p>
            <a:pPr marL="463550"/>
            <a:endParaRPr lang="en-US" sz="2800" dirty="0">
              <a:latin typeface="Franklin Gothic Demi" panose="020B0703020102020204" pitchFamily="34" charset="0"/>
            </a:endParaRPr>
          </a:p>
          <a:p>
            <a:pPr marL="463550"/>
            <a:endParaRPr lang="en-US" sz="2800" dirty="0">
              <a:latin typeface="Franklin Gothic Demi" panose="020B0703020102020204" pitchFamily="34" charset="0"/>
            </a:endParaRPr>
          </a:p>
        </p:txBody>
      </p:sp>
      <p:grpSp>
        <p:nvGrpSpPr>
          <p:cNvPr id="15" name="Group 14"/>
          <p:cNvGrpSpPr/>
          <p:nvPr/>
        </p:nvGrpSpPr>
        <p:grpSpPr>
          <a:xfrm>
            <a:off x="0" y="5827594"/>
            <a:ext cx="12192000" cy="1044920"/>
            <a:chOff x="0" y="5827594"/>
            <a:chExt cx="12192000" cy="1044920"/>
          </a:xfrm>
        </p:grpSpPr>
        <p:grpSp>
          <p:nvGrpSpPr>
            <p:cNvPr id="16" name="Group 15"/>
            <p:cNvGrpSpPr/>
            <p:nvPr/>
          </p:nvGrpSpPr>
          <p:grpSpPr>
            <a:xfrm>
              <a:off x="0" y="5827594"/>
              <a:ext cx="12192000" cy="1044920"/>
              <a:chOff x="0" y="5827594"/>
              <a:chExt cx="12192000" cy="1044920"/>
            </a:xfrm>
          </p:grpSpPr>
          <p:sp>
            <p:nvSpPr>
              <p:cNvPr id="19" name="Right Triangle 18"/>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Triangle 19"/>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7" name="TextBox 16"/>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8" name="Rectangle 17"/>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Tree>
    <p:extLst>
      <p:ext uri="{BB962C8B-B14F-4D97-AF65-F5344CB8AC3E}">
        <p14:creationId xmlns:p14="http://schemas.microsoft.com/office/powerpoint/2010/main" val="1911656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1121" y="237858"/>
            <a:ext cx="11009758" cy="6247864"/>
          </a:xfrm>
          <a:prstGeom prst="rect">
            <a:avLst/>
          </a:prstGeom>
          <a:noFill/>
        </p:spPr>
        <p:txBody>
          <a:bodyPr wrap="square" rtlCol="0">
            <a:spAutoFit/>
          </a:bodyPr>
          <a:lstStyle/>
          <a:p>
            <a:r>
              <a:rPr lang="en-US" sz="3600" dirty="0" smtClean="0">
                <a:solidFill>
                  <a:srgbClr val="C2940A"/>
                </a:solidFill>
                <a:latin typeface="Franklin Gothic Demi" panose="020B0703020102020204" pitchFamily="34" charset="0"/>
              </a:rPr>
              <a:t>Further Research </a:t>
            </a:r>
            <a:endParaRPr lang="en-US" sz="3600" dirty="0">
              <a:solidFill>
                <a:srgbClr val="C2940A"/>
              </a:solidFill>
              <a:latin typeface="Franklin Gothic Demi" panose="020B0703020102020204" pitchFamily="34" charset="0"/>
            </a:endParaRPr>
          </a:p>
          <a:p>
            <a:pPr algn="ctr"/>
            <a:endParaRPr lang="en-US" sz="2800" dirty="0">
              <a:solidFill>
                <a:srgbClr val="C2940A"/>
              </a:solidFill>
              <a:latin typeface="Franklin Gothic Demi" panose="020B0703020102020204" pitchFamily="34" charset="0"/>
            </a:endParaRPr>
          </a:p>
          <a:p>
            <a:pPr marL="920750" indent="-457200">
              <a:buFont typeface="Arial" panose="020B0604020202020204" pitchFamily="34" charset="0"/>
              <a:buChar char="•"/>
            </a:pPr>
            <a:r>
              <a:rPr lang="en-US" sz="2800" dirty="0" smtClean="0">
                <a:latin typeface="Franklin Gothic Demi" panose="020B0703020102020204" pitchFamily="34" charset="0"/>
              </a:rPr>
              <a:t>Should included larger sample of MOOC instructors</a:t>
            </a:r>
            <a:endParaRPr lang="en-US" sz="2800" dirty="0" smtClean="0">
              <a:latin typeface="Franklin Gothic Demi" panose="020B0703020102020204" pitchFamily="34" charset="0"/>
            </a:endParaRPr>
          </a:p>
          <a:p>
            <a:pPr marL="920750" indent="-457200">
              <a:buFont typeface="Arial" panose="020B0604020202020204" pitchFamily="34" charset="0"/>
              <a:buChar char="•"/>
            </a:pPr>
            <a:endParaRPr lang="en-US" sz="2800" dirty="0">
              <a:latin typeface="Franklin Gothic Demi" panose="020B0703020102020204" pitchFamily="34" charset="0"/>
            </a:endParaRPr>
          </a:p>
          <a:p>
            <a:pPr marL="920750" indent="-457200">
              <a:buFont typeface="Arial" panose="020B0604020202020204" pitchFamily="34" charset="0"/>
              <a:buChar char="•"/>
            </a:pPr>
            <a:r>
              <a:rPr lang="en-US" sz="2800" dirty="0" smtClean="0">
                <a:latin typeface="Franklin Gothic Demi" panose="020B0703020102020204" pitchFamily="34" charset="0"/>
              </a:rPr>
              <a:t>Should employ mixed research methods to understand breadth of application or generalizability</a:t>
            </a:r>
            <a:endParaRPr lang="en-US" sz="2800" dirty="0" smtClean="0">
              <a:latin typeface="Franklin Gothic Demi" panose="020B0703020102020204" pitchFamily="34" charset="0"/>
            </a:endParaRPr>
          </a:p>
          <a:p>
            <a:pPr marL="920750" indent="-457200">
              <a:buFont typeface="Arial" panose="020B0604020202020204" pitchFamily="34" charset="0"/>
              <a:buChar char="•"/>
            </a:pPr>
            <a:endParaRPr lang="en-US" sz="2800" dirty="0" smtClean="0">
              <a:latin typeface="Franklin Gothic Demi" panose="020B0703020102020204" pitchFamily="34" charset="0"/>
            </a:endParaRPr>
          </a:p>
          <a:p>
            <a:pPr marL="920750" indent="-457200">
              <a:buFont typeface="Arial" panose="020B0604020202020204" pitchFamily="34" charset="0"/>
              <a:buChar char="•"/>
            </a:pPr>
            <a:r>
              <a:rPr lang="en-US" sz="2800" dirty="0" smtClean="0">
                <a:latin typeface="Franklin Gothic Demi" panose="020B0703020102020204" pitchFamily="34" charset="0"/>
              </a:rPr>
              <a:t>Focus on other aspects of learning theories and types of MOOCS (e.g. </a:t>
            </a:r>
            <a:r>
              <a:rPr lang="en-US" sz="2800" dirty="0" err="1" smtClean="0">
                <a:latin typeface="Franklin Gothic Demi" panose="020B0703020102020204" pitchFamily="34" charset="0"/>
              </a:rPr>
              <a:t>xMOOCs</a:t>
            </a:r>
            <a:r>
              <a:rPr lang="en-US" sz="2800" dirty="0" smtClean="0">
                <a:latin typeface="Franklin Gothic Demi" panose="020B0703020102020204" pitchFamily="34" charset="0"/>
              </a:rPr>
              <a:t>)</a:t>
            </a:r>
          </a:p>
          <a:p>
            <a:pPr marL="920750" indent="-457200">
              <a:buFont typeface="Arial" panose="020B0604020202020204" pitchFamily="34" charset="0"/>
              <a:buChar char="•"/>
            </a:pPr>
            <a:endParaRPr lang="en-US" sz="2800" dirty="0">
              <a:latin typeface="Franklin Gothic Demi" panose="020B0703020102020204" pitchFamily="34" charset="0"/>
            </a:endParaRPr>
          </a:p>
          <a:p>
            <a:pPr marL="463550"/>
            <a:endParaRPr lang="en-US" sz="2800" dirty="0" smtClean="0">
              <a:latin typeface="Franklin Gothic Demi" panose="020B0703020102020204" pitchFamily="34" charset="0"/>
            </a:endParaRPr>
          </a:p>
          <a:p>
            <a:pPr marL="920750" indent="-457200">
              <a:buFont typeface="Arial" panose="020B0604020202020204" pitchFamily="34" charset="0"/>
              <a:buChar char="•"/>
            </a:pPr>
            <a:endParaRPr lang="en-US" sz="2800" dirty="0" smtClean="0">
              <a:latin typeface="Franklin Gothic Demi" panose="020B0703020102020204" pitchFamily="34" charset="0"/>
            </a:endParaRPr>
          </a:p>
          <a:p>
            <a:pPr marL="463550"/>
            <a:endParaRPr lang="en-US" sz="2800" dirty="0">
              <a:latin typeface="Franklin Gothic Demi" panose="020B0703020102020204" pitchFamily="34" charset="0"/>
            </a:endParaRPr>
          </a:p>
          <a:p>
            <a:pPr marL="463550"/>
            <a:endParaRPr lang="en-US" sz="2800" dirty="0">
              <a:latin typeface="Franklin Gothic Demi" panose="020B0703020102020204" pitchFamily="34" charset="0"/>
            </a:endParaRPr>
          </a:p>
        </p:txBody>
      </p:sp>
      <p:grpSp>
        <p:nvGrpSpPr>
          <p:cNvPr id="15" name="Group 14"/>
          <p:cNvGrpSpPr/>
          <p:nvPr/>
        </p:nvGrpSpPr>
        <p:grpSpPr>
          <a:xfrm>
            <a:off x="0" y="5827594"/>
            <a:ext cx="12192000" cy="1044920"/>
            <a:chOff x="0" y="5827594"/>
            <a:chExt cx="12192000" cy="1044920"/>
          </a:xfrm>
        </p:grpSpPr>
        <p:grpSp>
          <p:nvGrpSpPr>
            <p:cNvPr id="16" name="Group 15"/>
            <p:cNvGrpSpPr/>
            <p:nvPr/>
          </p:nvGrpSpPr>
          <p:grpSpPr>
            <a:xfrm>
              <a:off x="0" y="5827594"/>
              <a:ext cx="12192000" cy="1044920"/>
              <a:chOff x="0" y="5827594"/>
              <a:chExt cx="12192000" cy="1044920"/>
            </a:xfrm>
          </p:grpSpPr>
          <p:sp>
            <p:nvSpPr>
              <p:cNvPr id="19" name="Right Triangle 18"/>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Triangle 19"/>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7" name="TextBox 16"/>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8" name="Rectangle 17"/>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Tree>
    <p:extLst>
      <p:ext uri="{BB962C8B-B14F-4D97-AF65-F5344CB8AC3E}">
        <p14:creationId xmlns:p14="http://schemas.microsoft.com/office/powerpoint/2010/main" val="3384318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1121" y="2270691"/>
            <a:ext cx="11009758" cy="1446550"/>
          </a:xfrm>
          <a:prstGeom prst="rect">
            <a:avLst/>
          </a:prstGeom>
          <a:noFill/>
        </p:spPr>
        <p:txBody>
          <a:bodyPr wrap="square" rtlCol="0">
            <a:spAutoFit/>
          </a:bodyPr>
          <a:lstStyle/>
          <a:p>
            <a:pPr algn="ctr"/>
            <a:r>
              <a:rPr lang="en-US" sz="8800" dirty="0" smtClean="0">
                <a:solidFill>
                  <a:srgbClr val="C2940A"/>
                </a:solidFill>
                <a:latin typeface="Franklin Gothic Demi" panose="020B0703020102020204" pitchFamily="34" charset="0"/>
              </a:rPr>
              <a:t>Questions?</a:t>
            </a:r>
          </a:p>
        </p:txBody>
      </p:sp>
      <p:grpSp>
        <p:nvGrpSpPr>
          <p:cNvPr id="15" name="Group 14"/>
          <p:cNvGrpSpPr/>
          <p:nvPr/>
        </p:nvGrpSpPr>
        <p:grpSpPr>
          <a:xfrm>
            <a:off x="0" y="5827594"/>
            <a:ext cx="12192000" cy="1044920"/>
            <a:chOff x="0" y="5827594"/>
            <a:chExt cx="12192000" cy="1044920"/>
          </a:xfrm>
        </p:grpSpPr>
        <p:grpSp>
          <p:nvGrpSpPr>
            <p:cNvPr id="16" name="Group 15"/>
            <p:cNvGrpSpPr/>
            <p:nvPr/>
          </p:nvGrpSpPr>
          <p:grpSpPr>
            <a:xfrm>
              <a:off x="0" y="5827594"/>
              <a:ext cx="12192000" cy="1044920"/>
              <a:chOff x="0" y="5827594"/>
              <a:chExt cx="12192000" cy="1044920"/>
            </a:xfrm>
          </p:grpSpPr>
          <p:sp>
            <p:nvSpPr>
              <p:cNvPr id="19" name="Right Triangle 18"/>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Triangle 19"/>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7" name="TextBox 16"/>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8" name="Rectangle 17"/>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3" name="AutoShape 2" descr="Image result for please don't ask questions me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51391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t>
              </a:r>
              <a:r>
                <a:rPr lang="en-US" sz="2000" dirty="0" smtClean="0">
                  <a:solidFill>
                    <a:schemeClr val="bg1"/>
                  </a:solidFill>
                  <a:latin typeface="Franklin Gothic Demi" panose="020B0703020102020204" pitchFamily="34" charset="0"/>
                </a:rPr>
                <a:t>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9272931" y="6252790"/>
              <a:ext cx="2919069" cy="400110"/>
            </a:xfrm>
            <a:prstGeom prst="rect">
              <a:avLst/>
            </a:prstGeom>
          </p:spPr>
          <p:txBody>
            <a:bodyPr wrap="none">
              <a:spAutoFit/>
            </a:bodyPr>
            <a:lstStyle/>
            <a:p>
              <a:r>
                <a:rPr lang="en-US" sz="2000" dirty="0" smtClean="0">
                  <a:latin typeface="Franklin Gothic Demi" panose="020B0703020102020204" pitchFamily="34" charset="0"/>
                </a:rPr>
                <a:t>FLAN November 6, 2018</a:t>
              </a:r>
              <a:endParaRPr lang="en-US" sz="2000" dirty="0">
                <a:latin typeface="Franklin Gothic Demi" panose="020B0703020102020204" pitchFamily="34" charset="0"/>
              </a:endParaRPr>
            </a:p>
          </p:txBody>
        </p:sp>
      </p:grpSp>
      <p:sp>
        <p:nvSpPr>
          <p:cNvPr id="2" name="Rectangle 1"/>
          <p:cNvSpPr/>
          <p:nvPr/>
        </p:nvSpPr>
        <p:spPr>
          <a:xfrm>
            <a:off x="630072" y="614923"/>
            <a:ext cx="10931856" cy="3785652"/>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Brief</a:t>
            </a:r>
            <a:r>
              <a:rPr lang="en-US" sz="3600" dirty="0" smtClean="0">
                <a:solidFill>
                  <a:srgbClr val="C2940A"/>
                </a:solidFill>
                <a:latin typeface="Franklin Gothic Demi" panose="020B0703020102020204" pitchFamily="34" charset="0"/>
              </a:rPr>
              <a:t> </a:t>
            </a:r>
            <a:r>
              <a:rPr lang="en-US" sz="3200" dirty="0" smtClean="0">
                <a:solidFill>
                  <a:srgbClr val="C2940A"/>
                </a:solidFill>
                <a:latin typeface="Franklin Gothic Demi" panose="020B0703020102020204" pitchFamily="34" charset="0"/>
              </a:rPr>
              <a:t>Overview</a:t>
            </a:r>
            <a:endParaRPr lang="en-US" sz="3600" dirty="0" smtClean="0">
              <a:solidFill>
                <a:srgbClr val="C2940A"/>
              </a:solidFill>
              <a:latin typeface="Franklin Gothic Demi" panose="020B0703020102020204" pitchFamily="34" charset="0"/>
            </a:endParaRPr>
          </a:p>
          <a:p>
            <a:endParaRPr lang="en-US" sz="3600" dirty="0">
              <a:latin typeface="Franklin Gothic Demi" panose="020B0703020102020204" pitchFamily="34" charset="0"/>
            </a:endParaRPr>
          </a:p>
          <a:p>
            <a:pPr marL="463550"/>
            <a:r>
              <a:rPr lang="en-US" sz="2800" dirty="0" smtClean="0">
                <a:latin typeface="Franklin Gothic Demi" panose="020B0703020102020204" pitchFamily="34" charset="0"/>
              </a:rPr>
              <a:t>This was a short pilot study that used semi-structured interviews to explore the perceptions that </a:t>
            </a:r>
            <a:r>
              <a:rPr lang="en-US" sz="2800" dirty="0" smtClean="0">
                <a:latin typeface="Franklin Gothic Demi" panose="020B0703020102020204" pitchFamily="34" charset="0"/>
              </a:rPr>
              <a:t>MOOC instructors have </a:t>
            </a:r>
            <a:r>
              <a:rPr lang="en-US" sz="2800" dirty="0" smtClean="0">
                <a:latin typeface="Franklin Gothic Demi" panose="020B0703020102020204" pitchFamily="34" charset="0"/>
              </a:rPr>
              <a:t>regarding the quality of learning that occurs in their MOOCs. </a:t>
            </a:r>
            <a:endParaRPr lang="en-US" sz="2800" dirty="0" smtClean="0">
              <a:latin typeface="Franklin Gothic Demi" panose="020B0703020102020204" pitchFamily="34" charset="0"/>
            </a:endParaRPr>
          </a:p>
          <a:p>
            <a:pPr marL="463550"/>
            <a:endParaRPr lang="en-US" sz="2800" dirty="0">
              <a:latin typeface="Franklin Gothic Demi" panose="020B0703020102020204" pitchFamily="34" charset="0"/>
            </a:endParaRPr>
          </a:p>
          <a:p>
            <a:pPr marL="463550"/>
            <a:r>
              <a:rPr lang="en-US" sz="2800" dirty="0" smtClean="0">
                <a:latin typeface="Franklin Gothic Demi" panose="020B0703020102020204" pitchFamily="34" charset="0"/>
              </a:rPr>
              <a:t>Three </a:t>
            </a:r>
            <a:r>
              <a:rPr lang="en-US" sz="2800" dirty="0" smtClean="0">
                <a:latin typeface="Franklin Gothic Demi" panose="020B0703020102020204" pitchFamily="34" charset="0"/>
              </a:rPr>
              <a:t>MOOC instructors participated in the study. </a:t>
            </a:r>
          </a:p>
          <a:p>
            <a:pPr marL="463550"/>
            <a:endParaRPr lang="en-US" sz="2800" dirty="0">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Tree>
    <p:extLst>
      <p:ext uri="{BB962C8B-B14F-4D97-AF65-F5344CB8AC3E}">
        <p14:creationId xmlns:p14="http://schemas.microsoft.com/office/powerpoint/2010/main" val="1172008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grpSp>
      <p:sp>
        <p:nvSpPr>
          <p:cNvPr id="2" name="Rectangle 1"/>
          <p:cNvSpPr/>
          <p:nvPr/>
        </p:nvSpPr>
        <p:spPr>
          <a:xfrm>
            <a:off x="465877" y="614923"/>
            <a:ext cx="11613744" cy="3600986"/>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Current Conversations on MOOCs</a:t>
            </a:r>
          </a:p>
          <a:p>
            <a:endParaRPr lang="en-US" sz="3200" dirty="0">
              <a:solidFill>
                <a:srgbClr val="C2940A"/>
              </a:solidFill>
              <a:latin typeface="Franklin Gothic Demi" panose="020B0703020102020204" pitchFamily="34" charset="0"/>
            </a:endParaRPr>
          </a:p>
          <a:p>
            <a:pPr marL="914400" indent="-457200">
              <a:buFont typeface="Arial" panose="020B0604020202020204" pitchFamily="34" charset="0"/>
              <a:buChar char="•"/>
            </a:pPr>
            <a:r>
              <a:rPr lang="en-US" sz="2800" dirty="0" smtClean="0">
                <a:latin typeface="Franklin Gothic Demi" panose="020B0703020102020204" pitchFamily="34" charset="0"/>
              </a:rPr>
              <a:t>What </a:t>
            </a:r>
            <a:r>
              <a:rPr lang="en-US" sz="2800" dirty="0" smtClean="0">
                <a:latin typeface="Franklin Gothic Demi" panose="020B0703020102020204" pitchFamily="34" charset="0"/>
              </a:rPr>
              <a:t>value do MOOCs offer</a:t>
            </a:r>
            <a:r>
              <a:rPr lang="en-US" sz="2800" dirty="0" smtClean="0">
                <a:latin typeface="Franklin Gothic Demi" panose="020B0703020102020204" pitchFamily="34" charset="0"/>
              </a:rPr>
              <a:t>?</a:t>
            </a:r>
          </a:p>
          <a:p>
            <a:pPr marL="920750" indent="-457200">
              <a:buFont typeface="Arial" panose="020B0604020202020204" pitchFamily="34" charset="0"/>
              <a:buChar char="•"/>
            </a:pPr>
            <a:r>
              <a:rPr lang="en-US" sz="2800" dirty="0" smtClean="0">
                <a:latin typeface="Franklin Gothic Demi" panose="020B0703020102020204" pitchFamily="34" charset="0"/>
              </a:rPr>
              <a:t>Does meaningful learning occur in MOOCs?</a:t>
            </a:r>
          </a:p>
          <a:p>
            <a:pPr marL="463550" algn="ctr" defTabSz="685800"/>
            <a:endParaRPr lang="en-US" sz="2800" dirty="0">
              <a:latin typeface="Franklin Gothic Demi" panose="020B0703020102020204" pitchFamily="34" charset="0"/>
            </a:endParaRPr>
          </a:p>
          <a:p>
            <a:pPr marL="463550" algn="ctr" defTabSz="685800"/>
            <a:endParaRPr lang="en-US" sz="2800" dirty="0" smtClean="0">
              <a:latin typeface="Franklin Gothic Demi" panose="020B0703020102020204" pitchFamily="34" charset="0"/>
            </a:endParaRPr>
          </a:p>
          <a:p>
            <a:pPr marL="463550" algn="ctr" defTabSz="685800"/>
            <a:r>
              <a:rPr lang="en-US" sz="3600" dirty="0" smtClean="0">
                <a:latin typeface="Franklin Gothic Demi" panose="020B0703020102020204" pitchFamily="34" charset="0"/>
              </a:rPr>
              <a:t>What do MOOC instructors think about this?</a:t>
            </a:r>
          </a:p>
          <a:p>
            <a:pPr marL="463550"/>
            <a:endParaRPr lang="en-US" sz="1600" dirty="0" smtClean="0">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15" name="Rectangle 14"/>
          <p:cNvSpPr/>
          <p:nvPr/>
        </p:nvSpPr>
        <p:spPr>
          <a:xfrm>
            <a:off x="9272931" y="6252790"/>
            <a:ext cx="2919069" cy="400110"/>
          </a:xfrm>
          <a:prstGeom prst="rect">
            <a:avLst/>
          </a:prstGeom>
        </p:spPr>
        <p:txBody>
          <a:bodyPr wrap="none">
            <a:spAutoFit/>
          </a:bodyPr>
          <a:lstStyle/>
          <a:p>
            <a:r>
              <a:rPr lang="en-US" sz="2000" dirty="0" smtClean="0">
                <a:latin typeface="Franklin Gothic Demi" panose="020B0703020102020204" pitchFamily="34" charset="0"/>
              </a:rPr>
              <a:t>FLAN November 6, 2018</a:t>
            </a:r>
            <a:endParaRPr lang="en-US" sz="2000" dirty="0">
              <a:latin typeface="Franklin Gothic Demi" panose="020B0703020102020204" pitchFamily="34" charset="0"/>
            </a:endParaRPr>
          </a:p>
        </p:txBody>
      </p:sp>
    </p:spTree>
    <p:extLst>
      <p:ext uri="{BB962C8B-B14F-4D97-AF65-F5344CB8AC3E}">
        <p14:creationId xmlns:p14="http://schemas.microsoft.com/office/powerpoint/2010/main" val="917831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grpSp>
      <p:sp>
        <p:nvSpPr>
          <p:cNvPr id="2" name="Rectangle 1"/>
          <p:cNvSpPr/>
          <p:nvPr/>
        </p:nvSpPr>
        <p:spPr>
          <a:xfrm>
            <a:off x="289128" y="614923"/>
            <a:ext cx="11613744" cy="4893647"/>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Reviewing the Literature</a:t>
            </a:r>
            <a:endParaRPr lang="en-US" sz="3600" dirty="0" smtClean="0">
              <a:solidFill>
                <a:srgbClr val="C2940A"/>
              </a:solidFill>
              <a:latin typeface="Franklin Gothic Demi" panose="020B0703020102020204" pitchFamily="34" charset="0"/>
            </a:endParaRPr>
          </a:p>
          <a:p>
            <a:pPr marL="463550"/>
            <a:endParaRPr lang="en-US" sz="1600" dirty="0" smtClean="0">
              <a:latin typeface="Franklin Gothic Demi" panose="020B0703020102020204" pitchFamily="34" charset="0"/>
            </a:endParaRPr>
          </a:p>
          <a:p>
            <a:pPr marL="920750" indent="-457200">
              <a:buFont typeface="Arial" panose="020B0604020202020204" pitchFamily="34" charset="0"/>
              <a:buChar char="•"/>
            </a:pPr>
            <a:r>
              <a:rPr lang="en-US" sz="2800" dirty="0" smtClean="0">
                <a:latin typeface="Franklin Gothic Demi" panose="020B0703020102020204" pitchFamily="34" charset="0"/>
              </a:rPr>
              <a:t>Heavy focus on student experience and outcomes in MOOCs</a:t>
            </a:r>
          </a:p>
          <a:p>
            <a:pPr marL="920750" indent="-457200">
              <a:buFont typeface="Arial" panose="020B0604020202020204" pitchFamily="34" charset="0"/>
              <a:buChar char="•"/>
            </a:pPr>
            <a:r>
              <a:rPr lang="en-US" sz="2800" dirty="0" smtClean="0">
                <a:latin typeface="Franklin Gothic Demi" panose="020B0703020102020204" pitchFamily="34" charset="0"/>
              </a:rPr>
              <a:t>Studies that do give voice to instructor perspectives</a:t>
            </a:r>
          </a:p>
          <a:p>
            <a:pPr marL="1377950" lvl="1" indent="-457200">
              <a:buFont typeface="Arial" panose="020B0604020202020204" pitchFamily="34" charset="0"/>
              <a:buChar char="•"/>
            </a:pPr>
            <a:r>
              <a:rPr lang="en-US" sz="2400" dirty="0" smtClean="0">
                <a:latin typeface="Franklin Gothic Demi" panose="020B0703020102020204" pitchFamily="34" charset="0"/>
              </a:rPr>
              <a:t>Highlight challenges of development and teaching (</a:t>
            </a:r>
            <a:r>
              <a:rPr lang="en-US" sz="2400" dirty="0" err="1" smtClean="0">
                <a:latin typeface="Franklin Gothic Demi" panose="020B0703020102020204" pitchFamily="34" charset="0"/>
              </a:rPr>
              <a:t>Najafi</a:t>
            </a:r>
            <a:r>
              <a:rPr lang="en-US" sz="2400" dirty="0" smtClean="0">
                <a:latin typeface="Franklin Gothic Demi" panose="020B0703020102020204" pitchFamily="34" charset="0"/>
              </a:rPr>
              <a:t> et al., 2015)</a:t>
            </a:r>
          </a:p>
          <a:p>
            <a:pPr marL="1377950" lvl="1" indent="-457200">
              <a:buFont typeface="Arial" panose="020B0604020202020204" pitchFamily="34" charset="0"/>
              <a:buChar char="•"/>
            </a:pPr>
            <a:r>
              <a:rPr lang="en-US" sz="2400" dirty="0" smtClean="0">
                <a:latin typeface="Franklin Gothic Demi" panose="020B0703020102020204" pitchFamily="34" charset="0"/>
              </a:rPr>
              <a:t>Try new pedagogical approaches in a new platform (</a:t>
            </a:r>
            <a:r>
              <a:rPr lang="da-DK" sz="2400" dirty="0">
                <a:latin typeface="Franklin Gothic Demi" panose="020B0703020102020204" pitchFamily="34" charset="0"/>
              </a:rPr>
              <a:t>Evans &amp; Myrick, 2015; Toven-Lindsey et al., </a:t>
            </a:r>
            <a:r>
              <a:rPr lang="da-DK" sz="2400" dirty="0" smtClean="0">
                <a:latin typeface="Franklin Gothic Demi" panose="020B0703020102020204" pitchFamily="34" charset="0"/>
              </a:rPr>
              <a:t>2015)</a:t>
            </a:r>
            <a:endParaRPr lang="da-DK" sz="2400" dirty="0">
              <a:latin typeface="Franklin Gothic Demi" panose="020B0703020102020204" pitchFamily="34" charset="0"/>
            </a:endParaRPr>
          </a:p>
          <a:p>
            <a:pPr marL="1377950" indent="-457200">
              <a:buFont typeface="Arial" panose="020B0604020202020204" pitchFamily="34" charset="0"/>
              <a:buChar char="•"/>
            </a:pPr>
            <a:r>
              <a:rPr lang="da-DK" sz="2400" dirty="0" smtClean="0">
                <a:solidFill>
                  <a:srgbClr val="C2940A"/>
                </a:solidFill>
                <a:latin typeface="Franklin Gothic Demi" panose="020B0703020102020204" pitchFamily="34" charset="0"/>
              </a:rPr>
              <a:t>Evans </a:t>
            </a:r>
            <a:r>
              <a:rPr lang="da-DK" sz="2400" dirty="0">
                <a:solidFill>
                  <a:srgbClr val="C2940A"/>
                </a:solidFill>
                <a:latin typeface="Franklin Gothic Demi" panose="020B0703020102020204" pitchFamily="34" charset="0"/>
              </a:rPr>
              <a:t>&amp; Myrick, </a:t>
            </a:r>
            <a:r>
              <a:rPr lang="da-DK" sz="2400" dirty="0" smtClean="0">
                <a:solidFill>
                  <a:srgbClr val="C2940A"/>
                </a:solidFill>
                <a:latin typeface="Franklin Gothic Demi" panose="020B0703020102020204" pitchFamily="34" charset="0"/>
              </a:rPr>
              <a:t>2015</a:t>
            </a:r>
            <a:endParaRPr lang="da-DK" sz="2400" dirty="0">
              <a:solidFill>
                <a:srgbClr val="C2940A"/>
              </a:solidFill>
              <a:latin typeface="Franklin Gothic Demi" panose="020B0703020102020204" pitchFamily="34" charset="0"/>
            </a:endParaRPr>
          </a:p>
          <a:p>
            <a:pPr marL="1835150" lvl="1" indent="-457200">
              <a:buFont typeface="Arial" panose="020B0604020202020204" pitchFamily="34" charset="0"/>
              <a:buChar char="•"/>
            </a:pPr>
            <a:r>
              <a:rPr lang="da-DK" sz="2000" dirty="0">
                <a:solidFill>
                  <a:srgbClr val="C2940A"/>
                </a:solidFill>
                <a:latin typeface="Franklin Gothic Demi" panose="020B0703020102020204" pitchFamily="34" charset="0"/>
              </a:rPr>
              <a:t>Do MOOC learners learn as well as learners in more traditional </a:t>
            </a:r>
            <a:r>
              <a:rPr lang="da-DK" sz="2000" dirty="0" smtClean="0">
                <a:solidFill>
                  <a:srgbClr val="C2940A"/>
                </a:solidFill>
                <a:latin typeface="Franklin Gothic Demi" panose="020B0703020102020204" pitchFamily="34" charset="0"/>
              </a:rPr>
              <a:t>courses? </a:t>
            </a:r>
          </a:p>
          <a:p>
            <a:pPr marL="2292350" lvl="2" indent="-457200">
              <a:buFont typeface="Arial" panose="020B0604020202020204" pitchFamily="34" charset="0"/>
              <a:buChar char="•"/>
            </a:pPr>
            <a:r>
              <a:rPr lang="da-DK" sz="2000" dirty="0" smtClean="0">
                <a:solidFill>
                  <a:srgbClr val="C2940A"/>
                </a:solidFill>
                <a:latin typeface="Franklin Gothic Demi" panose="020B0703020102020204" pitchFamily="34" charset="0"/>
              </a:rPr>
              <a:t>Mixed </a:t>
            </a:r>
            <a:r>
              <a:rPr lang="da-DK" sz="2000" dirty="0">
                <a:solidFill>
                  <a:srgbClr val="C2940A"/>
                </a:solidFill>
                <a:latin typeface="Franklin Gothic Demi" panose="020B0703020102020204" pitchFamily="34" charset="0"/>
              </a:rPr>
              <a:t>responses</a:t>
            </a:r>
          </a:p>
          <a:p>
            <a:pPr marL="1377950" indent="-457200">
              <a:buFont typeface="Arial" panose="020B0604020202020204" pitchFamily="34" charset="0"/>
              <a:buChar char="•"/>
            </a:pPr>
            <a:r>
              <a:rPr lang="da-DK" sz="2400" dirty="0" smtClean="0">
                <a:solidFill>
                  <a:srgbClr val="C2940A"/>
                </a:solidFill>
                <a:latin typeface="Franklin Gothic Demi" panose="020B0703020102020204" pitchFamily="34" charset="0"/>
              </a:rPr>
              <a:t>Loenthal et al., 2018 </a:t>
            </a:r>
          </a:p>
          <a:p>
            <a:pPr marL="1835150" lvl="1" indent="-457200">
              <a:buFont typeface="Arial" panose="020B0604020202020204" pitchFamily="34" charset="0"/>
              <a:buChar char="•"/>
            </a:pPr>
            <a:r>
              <a:rPr lang="en-US" sz="2000" dirty="0" smtClean="0">
                <a:solidFill>
                  <a:srgbClr val="C2940A"/>
                </a:solidFill>
                <a:latin typeface="Franklin Gothic Demi" panose="020B0703020102020204" pitchFamily="34" charset="0"/>
              </a:rPr>
              <a:t>MOOC instructors believe </a:t>
            </a:r>
            <a:r>
              <a:rPr lang="en-US" sz="2000" dirty="0">
                <a:solidFill>
                  <a:srgbClr val="C2940A"/>
                </a:solidFill>
                <a:latin typeface="Franklin Gothic Demi" panose="020B0703020102020204" pitchFamily="34" charset="0"/>
              </a:rPr>
              <a:t>their own MOOC </a:t>
            </a:r>
            <a:r>
              <a:rPr lang="en-US" sz="2000" dirty="0" smtClean="0">
                <a:solidFill>
                  <a:srgbClr val="C2940A"/>
                </a:solidFill>
                <a:latin typeface="Franklin Gothic Demi" panose="020B0703020102020204" pitchFamily="34" charset="0"/>
              </a:rPr>
              <a:t>provides </a:t>
            </a:r>
            <a:r>
              <a:rPr lang="en-US" sz="2000" dirty="0">
                <a:solidFill>
                  <a:srgbClr val="C2940A"/>
                </a:solidFill>
                <a:latin typeface="Franklin Gothic Demi" panose="020B0703020102020204" pitchFamily="34" charset="0"/>
              </a:rPr>
              <a:t>a high quality learning experience but </a:t>
            </a:r>
            <a:r>
              <a:rPr lang="en-US" sz="2000" dirty="0" smtClean="0">
                <a:solidFill>
                  <a:srgbClr val="C2940A"/>
                </a:solidFill>
                <a:latin typeface="Franklin Gothic Demi" panose="020B0703020102020204" pitchFamily="34" charset="0"/>
              </a:rPr>
              <a:t>think that MOOCs </a:t>
            </a:r>
            <a:r>
              <a:rPr lang="en-US" sz="2000" dirty="0">
                <a:solidFill>
                  <a:srgbClr val="C2940A"/>
                </a:solidFill>
                <a:latin typeface="Franklin Gothic Demi" panose="020B0703020102020204" pitchFamily="34" charset="0"/>
              </a:rPr>
              <a:t>overall might not be as good as face-to-face courses.</a:t>
            </a:r>
            <a:endParaRPr lang="da-DK" sz="2000" dirty="0">
              <a:solidFill>
                <a:srgbClr val="C2940A"/>
              </a:solidFill>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15" name="Rectangle 14"/>
          <p:cNvSpPr/>
          <p:nvPr/>
        </p:nvSpPr>
        <p:spPr>
          <a:xfrm>
            <a:off x="9272931" y="6252790"/>
            <a:ext cx="2919069" cy="400110"/>
          </a:xfrm>
          <a:prstGeom prst="rect">
            <a:avLst/>
          </a:prstGeom>
        </p:spPr>
        <p:txBody>
          <a:bodyPr wrap="none">
            <a:spAutoFit/>
          </a:bodyPr>
          <a:lstStyle/>
          <a:p>
            <a:r>
              <a:rPr lang="en-US" sz="2000" dirty="0" smtClean="0">
                <a:latin typeface="Franklin Gothic Demi" panose="020B0703020102020204" pitchFamily="34" charset="0"/>
              </a:rPr>
              <a:t>FLAN November 6, 2018</a:t>
            </a:r>
            <a:endParaRPr lang="en-US" sz="2000" dirty="0">
              <a:latin typeface="Franklin Gothic Demi" panose="020B0703020102020204" pitchFamily="34" charset="0"/>
            </a:endParaRPr>
          </a:p>
        </p:txBody>
      </p:sp>
    </p:spTree>
    <p:extLst>
      <p:ext uri="{BB962C8B-B14F-4D97-AF65-F5344CB8AC3E}">
        <p14:creationId xmlns:p14="http://schemas.microsoft.com/office/powerpoint/2010/main" val="13624603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500"/>
                                        <p:tgtEl>
                                          <p:spTgt spid="2">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fade">
                                      <p:cBhvr>
                                        <p:cTn id="10" dur="500"/>
                                        <p:tgtEl>
                                          <p:spTgt spid="2">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fade">
                                      <p:cBhvr>
                                        <p:cTn id="13" dur="500"/>
                                        <p:tgtEl>
                                          <p:spTgt spid="2">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fade">
                                      <p:cBhvr>
                                        <p:cTn id="16" dur="500"/>
                                        <p:tgtEl>
                                          <p:spTgt spid="2">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fade">
                                      <p:cBhvr>
                                        <p:cTn id="19"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grpSp>
      <p:sp>
        <p:nvSpPr>
          <p:cNvPr id="2" name="Rectangle 1"/>
          <p:cNvSpPr/>
          <p:nvPr/>
        </p:nvSpPr>
        <p:spPr>
          <a:xfrm>
            <a:off x="630072" y="614923"/>
            <a:ext cx="10931856" cy="5078313"/>
          </a:xfrm>
          <a:prstGeom prst="rect">
            <a:avLst/>
          </a:prstGeom>
        </p:spPr>
        <p:txBody>
          <a:bodyPr wrap="square">
            <a:spAutoFit/>
          </a:bodyPr>
          <a:lstStyle/>
          <a:p>
            <a:r>
              <a:rPr lang="en-US" sz="3600" dirty="0" smtClean="0">
                <a:solidFill>
                  <a:srgbClr val="C2940A"/>
                </a:solidFill>
                <a:latin typeface="Franklin Gothic Demi" panose="020B0703020102020204" pitchFamily="34" charset="0"/>
              </a:rPr>
              <a:t>Research Questions</a:t>
            </a:r>
          </a:p>
          <a:p>
            <a:endParaRPr lang="en-US" sz="3600" dirty="0" smtClean="0">
              <a:solidFill>
                <a:srgbClr val="C2940A"/>
              </a:solidFill>
              <a:latin typeface="Franklin Gothic Demi" panose="020B0703020102020204" pitchFamily="34" charset="0"/>
            </a:endParaRPr>
          </a:p>
          <a:p>
            <a:pPr marL="971550" lvl="1" indent="-514350">
              <a:buFont typeface="+mj-lt"/>
              <a:buAutoNum type="arabicPeriod"/>
            </a:pPr>
            <a:r>
              <a:rPr lang="en-US" sz="2800" dirty="0" smtClean="0">
                <a:latin typeface="Franklin Gothic Demi" panose="020B0703020102020204" pitchFamily="34" charset="0"/>
              </a:rPr>
              <a:t>What </a:t>
            </a:r>
            <a:r>
              <a:rPr lang="en-US" sz="2800" dirty="0">
                <a:latin typeface="Franklin Gothic Demi" panose="020B0703020102020204" pitchFamily="34" charset="0"/>
              </a:rPr>
              <a:t>perceptions do instructors </a:t>
            </a:r>
            <a:r>
              <a:rPr lang="en-US" sz="2800" dirty="0" smtClean="0">
                <a:latin typeface="Franklin Gothic Demi" panose="020B0703020102020204" pitchFamily="34" charset="0"/>
              </a:rPr>
              <a:t>regarding the </a:t>
            </a:r>
            <a:r>
              <a:rPr lang="en-US" sz="2800" dirty="0">
                <a:latin typeface="Franklin Gothic Demi" panose="020B0703020102020204" pitchFamily="34" charset="0"/>
              </a:rPr>
              <a:t>quality of learning in the MOOCs they </a:t>
            </a:r>
            <a:r>
              <a:rPr lang="en-US" sz="2800" dirty="0" smtClean="0">
                <a:latin typeface="Franklin Gothic Demi" panose="020B0703020102020204" pitchFamily="34" charset="0"/>
              </a:rPr>
              <a:t>teach?</a:t>
            </a:r>
          </a:p>
          <a:p>
            <a:pPr marL="971550" lvl="1" indent="-514350">
              <a:buFont typeface="+mj-lt"/>
              <a:buAutoNum type="arabicPeriod"/>
            </a:pPr>
            <a:endParaRPr lang="en-US" sz="2800" dirty="0" smtClean="0">
              <a:latin typeface="Franklin Gothic Demi" panose="020B0703020102020204" pitchFamily="34" charset="0"/>
            </a:endParaRPr>
          </a:p>
          <a:p>
            <a:pPr marL="971550" lvl="1" indent="-514350">
              <a:buFont typeface="+mj-lt"/>
              <a:buAutoNum type="arabicPeriod"/>
            </a:pPr>
            <a:r>
              <a:rPr lang="en-US" sz="2800" dirty="0" smtClean="0">
                <a:latin typeface="Franklin Gothic Demi" panose="020B0703020102020204" pitchFamily="34" charset="0"/>
              </a:rPr>
              <a:t>How </a:t>
            </a:r>
            <a:r>
              <a:rPr lang="en-US" sz="2800" dirty="0">
                <a:latin typeface="Franklin Gothic Demi" panose="020B0703020102020204" pitchFamily="34" charset="0"/>
              </a:rPr>
              <a:t>do instructors perceive social interactions influence quality learning in their </a:t>
            </a:r>
            <a:r>
              <a:rPr lang="en-US" sz="2800" dirty="0" smtClean="0">
                <a:latin typeface="Franklin Gothic Demi" panose="020B0703020102020204" pitchFamily="34" charset="0"/>
              </a:rPr>
              <a:t>MOOC?</a:t>
            </a:r>
          </a:p>
          <a:p>
            <a:pPr marL="971550" lvl="1" indent="-514350">
              <a:buFont typeface="+mj-lt"/>
              <a:buAutoNum type="arabicPeriod"/>
            </a:pPr>
            <a:endParaRPr lang="en-US" sz="2800" dirty="0">
              <a:latin typeface="Franklin Gothic Demi" panose="020B0703020102020204" pitchFamily="34" charset="0"/>
            </a:endParaRPr>
          </a:p>
          <a:p>
            <a:pPr marL="971550" lvl="1" indent="-514350">
              <a:buFont typeface="+mj-lt"/>
              <a:buAutoNum type="arabicPeriod"/>
            </a:pPr>
            <a:r>
              <a:rPr lang="en-US" sz="2800" dirty="0" smtClean="0">
                <a:latin typeface="Franklin Gothic Demi" panose="020B0703020102020204" pitchFamily="34" charset="0"/>
              </a:rPr>
              <a:t>What </a:t>
            </a:r>
            <a:r>
              <a:rPr lang="en-US" sz="2800" dirty="0">
                <a:latin typeface="Franklin Gothic Demi" panose="020B0703020102020204" pitchFamily="34" charset="0"/>
              </a:rPr>
              <a:t>perceptions do instructors have of the impact or influence that social learning has on the quality of learning in a MOOC?</a:t>
            </a:r>
            <a:endParaRPr lang="en-US" sz="3600" dirty="0">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15" name="Rectangle 14"/>
          <p:cNvSpPr/>
          <p:nvPr/>
        </p:nvSpPr>
        <p:spPr>
          <a:xfrm>
            <a:off x="9272931" y="6252790"/>
            <a:ext cx="2919069" cy="400110"/>
          </a:xfrm>
          <a:prstGeom prst="rect">
            <a:avLst/>
          </a:prstGeom>
        </p:spPr>
        <p:txBody>
          <a:bodyPr wrap="none">
            <a:spAutoFit/>
          </a:bodyPr>
          <a:lstStyle/>
          <a:p>
            <a:r>
              <a:rPr lang="en-US" sz="2000" dirty="0" smtClean="0">
                <a:latin typeface="Franklin Gothic Demi" panose="020B0703020102020204" pitchFamily="34" charset="0"/>
              </a:rPr>
              <a:t>FLAN November 6, 2018</a:t>
            </a:r>
            <a:endParaRPr lang="en-US" sz="2000" dirty="0">
              <a:latin typeface="Franklin Gothic Demi" panose="020B0703020102020204" pitchFamily="34" charset="0"/>
            </a:endParaRPr>
          </a:p>
        </p:txBody>
      </p:sp>
    </p:spTree>
    <p:extLst>
      <p:ext uri="{BB962C8B-B14F-4D97-AF65-F5344CB8AC3E}">
        <p14:creationId xmlns:p14="http://schemas.microsoft.com/office/powerpoint/2010/main" val="3466007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grpSp>
      <p:sp>
        <p:nvSpPr>
          <p:cNvPr id="2" name="Rectangle 1"/>
          <p:cNvSpPr/>
          <p:nvPr/>
        </p:nvSpPr>
        <p:spPr>
          <a:xfrm>
            <a:off x="630072" y="520653"/>
            <a:ext cx="10931856" cy="1508105"/>
          </a:xfrm>
          <a:prstGeom prst="rect">
            <a:avLst/>
          </a:prstGeom>
        </p:spPr>
        <p:txBody>
          <a:bodyPr wrap="square">
            <a:spAutoFit/>
          </a:bodyPr>
          <a:lstStyle/>
          <a:p>
            <a:r>
              <a:rPr lang="en-US" sz="3600" dirty="0" smtClean="0">
                <a:solidFill>
                  <a:srgbClr val="C2940A"/>
                </a:solidFill>
                <a:latin typeface="Franklin Gothic Demi" panose="020B0703020102020204" pitchFamily="34" charset="0"/>
              </a:rPr>
              <a:t>Theoretical </a:t>
            </a:r>
            <a:r>
              <a:rPr lang="en-US" sz="3600" dirty="0" smtClean="0">
                <a:solidFill>
                  <a:srgbClr val="C2940A"/>
                </a:solidFill>
                <a:latin typeface="Franklin Gothic Demi" panose="020B0703020102020204" pitchFamily="34" charset="0"/>
              </a:rPr>
              <a:t>Frameworks</a:t>
            </a:r>
            <a:endParaRPr lang="en-US" sz="3600" dirty="0">
              <a:solidFill>
                <a:srgbClr val="C2940A"/>
              </a:solidFill>
              <a:latin typeface="Franklin Gothic Demi" panose="020B0703020102020204" pitchFamily="34" charset="0"/>
            </a:endParaRPr>
          </a:p>
          <a:p>
            <a:pPr marL="742950" lvl="1" indent="-285750">
              <a:buFont typeface="Arial" panose="020B0604020202020204" pitchFamily="34" charset="0"/>
              <a:buChar char="•"/>
            </a:pPr>
            <a:r>
              <a:rPr lang="en-US" sz="2800" dirty="0" smtClean="0">
                <a:latin typeface="Franklin Gothic Demi" panose="020B0703020102020204" pitchFamily="34" charset="0"/>
              </a:rPr>
              <a:t>Fixed: Social Constructivism</a:t>
            </a:r>
          </a:p>
          <a:p>
            <a:pPr marL="742950" lvl="1" indent="-285750">
              <a:buFont typeface="Arial" panose="020B0604020202020204" pitchFamily="34" charset="0"/>
              <a:buChar char="•"/>
            </a:pPr>
            <a:r>
              <a:rPr lang="en-US" sz="2800" dirty="0" smtClean="0">
                <a:latin typeface="Franklin Gothic Demi" panose="020B0703020102020204" pitchFamily="34" charset="0"/>
              </a:rPr>
              <a:t>Emergent: Self-Regulated Learning</a:t>
            </a:r>
            <a:endParaRPr lang="en-US" sz="3600" dirty="0">
              <a:latin typeface="Franklin Gothic Demi" panose="020B0703020102020204" pitchFamily="34" charset="0"/>
            </a:endParaRPr>
          </a:p>
        </p:txBody>
      </p:sp>
      <p:sp>
        <p:nvSpPr>
          <p:cNvPr id="6" name="Rectangle 5"/>
          <p:cNvSpPr/>
          <p:nvPr/>
        </p:nvSpPr>
        <p:spPr>
          <a:xfrm>
            <a:off x="4246795" y="2582010"/>
            <a:ext cx="3860258" cy="3296900"/>
          </a:xfrm>
          <a:prstGeom prst="rect">
            <a:avLst/>
          </a:prstGeom>
          <a:solidFill>
            <a:srgbClr val="3B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Franklin Gothic Demi" panose="020B0703020102020204" pitchFamily="34" charset="0"/>
              </a:rPr>
              <a:t>Instructor </a:t>
            </a:r>
            <a:r>
              <a:rPr lang="en-US" sz="2800" dirty="0">
                <a:latin typeface="Franklin Gothic Demi" panose="020B0703020102020204" pitchFamily="34" charset="0"/>
              </a:rPr>
              <a:t>p</a:t>
            </a:r>
            <a:r>
              <a:rPr lang="en-US" sz="2800" dirty="0" smtClean="0">
                <a:latin typeface="Franklin Gothic Demi" panose="020B0703020102020204" pitchFamily="34" charset="0"/>
              </a:rPr>
              <a:t>erceptions of quality learning in the MOOCs they teach</a:t>
            </a:r>
            <a:endParaRPr lang="en-US" sz="2800" dirty="0">
              <a:latin typeface="Franklin Gothic Demi" panose="020B0703020102020204" pitchFamily="34" charset="0"/>
            </a:endParaRPr>
          </a:p>
        </p:txBody>
      </p:sp>
      <p:grpSp>
        <p:nvGrpSpPr>
          <p:cNvPr id="20" name="Group 19"/>
          <p:cNvGrpSpPr/>
          <p:nvPr/>
        </p:nvGrpSpPr>
        <p:grpSpPr>
          <a:xfrm>
            <a:off x="4003349" y="2007909"/>
            <a:ext cx="7743358" cy="4392149"/>
            <a:chOff x="4003349" y="2007909"/>
            <a:chExt cx="7743358" cy="4392149"/>
          </a:xfrm>
        </p:grpSpPr>
        <p:grpSp>
          <p:nvGrpSpPr>
            <p:cNvPr id="5" name="Group 4"/>
            <p:cNvGrpSpPr/>
            <p:nvPr/>
          </p:nvGrpSpPr>
          <p:grpSpPr>
            <a:xfrm>
              <a:off x="4003349" y="2007909"/>
              <a:ext cx="4392149" cy="4392149"/>
              <a:chOff x="7493705" y="2378739"/>
              <a:chExt cx="3193143" cy="3193143"/>
            </a:xfrm>
          </p:grpSpPr>
          <p:sp>
            <p:nvSpPr>
              <p:cNvPr id="3" name="Oval 2"/>
              <p:cNvSpPr/>
              <p:nvPr/>
            </p:nvSpPr>
            <p:spPr>
              <a:xfrm>
                <a:off x="7670692" y="2443573"/>
                <a:ext cx="3016156" cy="3016156"/>
              </a:xfrm>
              <a:prstGeom prst="ellipse">
                <a:avLst/>
              </a:prstGeom>
              <a:gradFill flip="none" rotWithShape="1">
                <a:gsLst>
                  <a:gs pos="0">
                    <a:schemeClr val="accent1">
                      <a:alpha val="77000"/>
                    </a:schemeClr>
                  </a:gs>
                  <a:gs pos="50000">
                    <a:schemeClr val="accent1">
                      <a:alpha val="65000"/>
                    </a:schemeClr>
                  </a:gs>
                  <a:gs pos="100000">
                    <a:schemeClr val="accent1">
                      <a:tint val="23500"/>
                      <a:satMod val="160000"/>
                      <a:alpha val="47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nut 3"/>
              <p:cNvSpPr/>
              <p:nvPr/>
            </p:nvSpPr>
            <p:spPr>
              <a:xfrm>
                <a:off x="7493705" y="2378739"/>
                <a:ext cx="3193143" cy="3193143"/>
              </a:xfrm>
              <a:prstGeom prst="donut">
                <a:avLst>
                  <a:gd name="adj" fmla="val 6732"/>
                </a:avLst>
              </a:prstGeom>
              <a:gradFill flip="none" rotWithShape="1">
                <a:gsLst>
                  <a:gs pos="0">
                    <a:schemeClr val="tx1">
                      <a:lumMod val="50000"/>
                      <a:lumOff val="50000"/>
                    </a:schemeClr>
                  </a:gs>
                  <a:gs pos="68000">
                    <a:schemeClr val="tx1"/>
                  </a:gs>
                  <a:gs pos="43000">
                    <a:schemeClr val="tx1"/>
                  </a:gs>
                  <a:gs pos="100000">
                    <a:schemeClr val="tx1">
                      <a:lumMod val="50000"/>
                      <a:lumOff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7" name="TextBox 6"/>
            <p:cNvSpPr txBox="1"/>
            <p:nvPr/>
          </p:nvSpPr>
          <p:spPr>
            <a:xfrm>
              <a:off x="8513313" y="3603818"/>
              <a:ext cx="3233394" cy="1200329"/>
            </a:xfrm>
            <a:prstGeom prst="rect">
              <a:avLst/>
            </a:prstGeom>
            <a:noFill/>
          </p:spPr>
          <p:txBody>
            <a:bodyPr wrap="square" rtlCol="0">
              <a:spAutoFit/>
            </a:bodyPr>
            <a:lstStyle/>
            <a:p>
              <a:r>
                <a:rPr lang="en-US" sz="3600" dirty="0" smtClean="0">
                  <a:solidFill>
                    <a:srgbClr val="C2940A"/>
                  </a:solidFill>
                  <a:latin typeface="Franklin Gothic Demi" panose="020B0703020102020204" pitchFamily="34" charset="0"/>
                </a:rPr>
                <a:t>Social Constructivism</a:t>
              </a:r>
              <a:endParaRPr lang="en-US" sz="3600" dirty="0">
                <a:solidFill>
                  <a:srgbClr val="C2940A"/>
                </a:solidFill>
                <a:latin typeface="Franklin Gothic Demi" panose="020B0703020102020204" pitchFamily="34" charset="0"/>
              </a:endParaRPr>
            </a:p>
          </p:txBody>
        </p:sp>
      </p:grpSp>
      <p:grpSp>
        <p:nvGrpSpPr>
          <p:cNvPr id="22" name="Group 21"/>
          <p:cNvGrpSpPr/>
          <p:nvPr/>
        </p:nvGrpSpPr>
        <p:grpSpPr>
          <a:xfrm>
            <a:off x="2694484" y="3900892"/>
            <a:ext cx="3104621" cy="1755538"/>
            <a:chOff x="267163" y="3178339"/>
            <a:chExt cx="3104621" cy="1755538"/>
          </a:xfrm>
        </p:grpSpPr>
        <p:grpSp>
          <p:nvGrpSpPr>
            <p:cNvPr id="17" name="Group 16"/>
            <p:cNvGrpSpPr/>
            <p:nvPr/>
          </p:nvGrpSpPr>
          <p:grpSpPr>
            <a:xfrm>
              <a:off x="1616246" y="3178339"/>
              <a:ext cx="1755538" cy="1755538"/>
              <a:chOff x="7493705" y="2378739"/>
              <a:chExt cx="3193143" cy="3193143"/>
            </a:xfrm>
          </p:grpSpPr>
          <p:sp>
            <p:nvSpPr>
              <p:cNvPr id="18" name="Oval 17"/>
              <p:cNvSpPr/>
              <p:nvPr/>
            </p:nvSpPr>
            <p:spPr>
              <a:xfrm>
                <a:off x="7670692" y="2443573"/>
                <a:ext cx="3016156" cy="3016156"/>
              </a:xfrm>
              <a:prstGeom prst="ellipse">
                <a:avLst/>
              </a:prstGeom>
              <a:gradFill flip="none" rotWithShape="1">
                <a:gsLst>
                  <a:gs pos="0">
                    <a:schemeClr val="accent1"/>
                  </a:gs>
                  <a:gs pos="50000">
                    <a:schemeClr val="accent1">
                      <a:tint val="44500"/>
                      <a:satMod val="160000"/>
                      <a:alpha val="71000"/>
                    </a:schemeClr>
                  </a:gs>
                  <a:gs pos="100000">
                    <a:schemeClr val="accent1">
                      <a:tint val="23500"/>
                      <a:satMod val="160000"/>
                      <a:alpha val="12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nut 18"/>
              <p:cNvSpPr/>
              <p:nvPr/>
            </p:nvSpPr>
            <p:spPr>
              <a:xfrm>
                <a:off x="7493705" y="2378739"/>
                <a:ext cx="3193143" cy="3193143"/>
              </a:xfrm>
              <a:prstGeom prst="donut">
                <a:avLst>
                  <a:gd name="adj" fmla="val 6732"/>
                </a:avLst>
              </a:prstGeom>
              <a:gradFill flip="none" rotWithShape="1">
                <a:gsLst>
                  <a:gs pos="0">
                    <a:schemeClr val="tx1">
                      <a:lumMod val="50000"/>
                      <a:lumOff val="50000"/>
                    </a:schemeClr>
                  </a:gs>
                  <a:gs pos="68000">
                    <a:schemeClr val="tx1"/>
                  </a:gs>
                  <a:gs pos="43000">
                    <a:schemeClr val="tx1"/>
                  </a:gs>
                  <a:gs pos="100000">
                    <a:schemeClr val="tx1">
                      <a:lumMod val="50000"/>
                      <a:lumOff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1" name="TextBox 20"/>
            <p:cNvSpPr txBox="1"/>
            <p:nvPr/>
          </p:nvSpPr>
          <p:spPr>
            <a:xfrm>
              <a:off x="267163" y="3548277"/>
              <a:ext cx="1734512" cy="1015663"/>
            </a:xfrm>
            <a:prstGeom prst="rect">
              <a:avLst/>
            </a:prstGeom>
            <a:noFill/>
          </p:spPr>
          <p:txBody>
            <a:bodyPr wrap="square" rtlCol="0">
              <a:spAutoFit/>
            </a:bodyPr>
            <a:lstStyle/>
            <a:p>
              <a:r>
                <a:rPr lang="en-US" sz="2000" dirty="0" smtClean="0">
                  <a:solidFill>
                    <a:srgbClr val="C2940A"/>
                  </a:solidFill>
                  <a:latin typeface="Franklin Gothic Demi" panose="020B0703020102020204" pitchFamily="34" charset="0"/>
                </a:rPr>
                <a:t>Self-Regulated Learning</a:t>
              </a:r>
              <a:endParaRPr lang="en-US" sz="2000" dirty="0">
                <a:solidFill>
                  <a:srgbClr val="C2940A"/>
                </a:solidFill>
                <a:latin typeface="Franklin Gothic Demi" panose="020B0703020102020204" pitchFamily="34" charset="0"/>
              </a:endParaRPr>
            </a:p>
          </p:txBody>
        </p:sp>
      </p:grpSp>
      <p:pic>
        <p:nvPicPr>
          <p:cNvPr id="1026" name="Picture 2" descr="Image result for futurelearn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3410" y="1368486"/>
            <a:ext cx="3440677" cy="1730744"/>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24" name="Rectangle 23"/>
          <p:cNvSpPr/>
          <p:nvPr/>
        </p:nvSpPr>
        <p:spPr>
          <a:xfrm>
            <a:off x="9272931" y="6252790"/>
            <a:ext cx="2919069" cy="400110"/>
          </a:xfrm>
          <a:prstGeom prst="rect">
            <a:avLst/>
          </a:prstGeom>
        </p:spPr>
        <p:txBody>
          <a:bodyPr wrap="none">
            <a:spAutoFit/>
          </a:bodyPr>
          <a:lstStyle/>
          <a:p>
            <a:r>
              <a:rPr lang="en-US" sz="2000" dirty="0" smtClean="0">
                <a:latin typeface="Franklin Gothic Demi" panose="020B0703020102020204" pitchFamily="34" charset="0"/>
              </a:rPr>
              <a:t>FLAN November 6, 2018</a:t>
            </a:r>
            <a:endParaRPr lang="en-US" sz="2000" dirty="0">
              <a:latin typeface="Franklin Gothic Demi" panose="020B0703020102020204" pitchFamily="34" charset="0"/>
            </a:endParaRPr>
          </a:p>
        </p:txBody>
      </p:sp>
    </p:spTree>
    <p:extLst>
      <p:ext uri="{BB962C8B-B14F-4D97-AF65-F5344CB8AC3E}">
        <p14:creationId xmlns:p14="http://schemas.microsoft.com/office/powerpoint/2010/main" val="2152343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 presetClass="entr" presetSubtype="2" fill="hold" nodeType="afterEffect">
                                  <p:stCondLst>
                                    <p:cond delay="50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2000" fill="hold"/>
                                        <p:tgtEl>
                                          <p:spTgt spid="20"/>
                                        </p:tgtEl>
                                        <p:attrNameLst>
                                          <p:attrName>ppt_x</p:attrName>
                                        </p:attrNameLst>
                                      </p:cBhvr>
                                      <p:tavLst>
                                        <p:tav tm="0">
                                          <p:val>
                                            <p:strVal val="1+#ppt_w/2"/>
                                          </p:val>
                                        </p:tav>
                                        <p:tav tm="100000">
                                          <p:val>
                                            <p:strVal val="#ppt_x"/>
                                          </p:val>
                                        </p:tav>
                                      </p:tavLst>
                                    </p:anim>
                                    <p:anim calcmode="lin" valueType="num">
                                      <p:cBhvr additive="base">
                                        <p:cTn id="12" dur="20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3000"/>
                            </p:stCondLst>
                            <p:childTnLst>
                              <p:par>
                                <p:cTn id="14" presetID="2" presetClass="entr" presetSubtype="2" fill="hold" nodeType="afterEffect">
                                  <p:stCondLst>
                                    <p:cond delay="0"/>
                                  </p:stCondLst>
                                  <p:childTnLst>
                                    <p:set>
                                      <p:cBhvr>
                                        <p:cTn id="15" dur="1" fill="hold">
                                          <p:stCondLst>
                                            <p:cond delay="0"/>
                                          </p:stCondLst>
                                        </p:cTn>
                                        <p:tgtEl>
                                          <p:spTgt spid="1026"/>
                                        </p:tgtEl>
                                        <p:attrNameLst>
                                          <p:attrName>style.visibility</p:attrName>
                                        </p:attrNameLst>
                                      </p:cBhvr>
                                      <p:to>
                                        <p:strVal val="visible"/>
                                      </p:to>
                                    </p:set>
                                    <p:anim calcmode="lin" valueType="num">
                                      <p:cBhvr additive="base">
                                        <p:cTn id="16" dur="500" fill="hold"/>
                                        <p:tgtEl>
                                          <p:spTgt spid="1026"/>
                                        </p:tgtEl>
                                        <p:attrNameLst>
                                          <p:attrName>ppt_x</p:attrName>
                                        </p:attrNameLst>
                                      </p:cBhvr>
                                      <p:tavLst>
                                        <p:tav tm="0">
                                          <p:val>
                                            <p:strVal val="1+#ppt_w/2"/>
                                          </p:val>
                                        </p:tav>
                                        <p:tav tm="100000">
                                          <p:val>
                                            <p:strVal val="#ppt_x"/>
                                          </p:val>
                                        </p:tav>
                                      </p:tavLst>
                                    </p:anim>
                                    <p:anim calcmode="lin" valueType="num">
                                      <p:cBhvr additive="base">
                                        <p:cTn id="17"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1750" fill="hold"/>
                                        <p:tgtEl>
                                          <p:spTgt spid="22"/>
                                        </p:tgtEl>
                                        <p:attrNameLst>
                                          <p:attrName>ppt_x</p:attrName>
                                        </p:attrNameLst>
                                      </p:cBhvr>
                                      <p:tavLst>
                                        <p:tav tm="0">
                                          <p:val>
                                            <p:strVal val="0-#ppt_w/2"/>
                                          </p:val>
                                        </p:tav>
                                        <p:tav tm="100000">
                                          <p:val>
                                            <p:strVal val="#ppt_x"/>
                                          </p:val>
                                        </p:tav>
                                      </p:tavLst>
                                    </p:anim>
                                    <p:anim calcmode="lin" valueType="num">
                                      <p:cBhvr additive="base">
                                        <p:cTn id="28" dur="175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grpSp>
      <p:sp>
        <p:nvSpPr>
          <p:cNvPr id="2" name="Rectangle 1"/>
          <p:cNvSpPr/>
          <p:nvPr/>
        </p:nvSpPr>
        <p:spPr>
          <a:xfrm>
            <a:off x="545942" y="243540"/>
            <a:ext cx="8743201" cy="6309420"/>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Methods</a:t>
            </a:r>
          </a:p>
          <a:p>
            <a:pPr marL="457200" indent="-457200">
              <a:buFont typeface="Arial" panose="020B0604020202020204" pitchFamily="34" charset="0"/>
              <a:buChar char="•"/>
            </a:pPr>
            <a:r>
              <a:rPr lang="en-US" sz="2800" dirty="0" smtClean="0">
                <a:latin typeface="Franklin Gothic Demi" panose="020B0703020102020204" pitchFamily="34" charset="0"/>
              </a:rPr>
              <a:t>Data </a:t>
            </a:r>
            <a:r>
              <a:rPr lang="en-US" sz="2800" dirty="0">
                <a:latin typeface="Franklin Gothic Demi" panose="020B0703020102020204" pitchFamily="34" charset="0"/>
              </a:rPr>
              <a:t>c</a:t>
            </a:r>
            <a:r>
              <a:rPr lang="en-US" sz="2800" dirty="0" smtClean="0">
                <a:latin typeface="Franklin Gothic Demi" panose="020B0703020102020204" pitchFamily="34" charset="0"/>
              </a:rPr>
              <a:t>ollection followed similar approach to </a:t>
            </a:r>
            <a:r>
              <a:rPr lang="en-US" sz="2800" dirty="0" err="1" smtClean="0">
                <a:latin typeface="Franklin Gothic Demi" panose="020B0703020102020204" pitchFamily="34" charset="0"/>
              </a:rPr>
              <a:t>Najafi</a:t>
            </a:r>
            <a:r>
              <a:rPr lang="en-US" sz="2800" dirty="0" smtClean="0">
                <a:latin typeface="Franklin Gothic Demi" panose="020B0703020102020204" pitchFamily="34" charset="0"/>
              </a:rPr>
              <a:t> et al. (2015) and </a:t>
            </a:r>
            <a:r>
              <a:rPr lang="en-US" sz="2800" dirty="0" err="1" smtClean="0">
                <a:latin typeface="Franklin Gothic Demi" panose="020B0703020102020204" pitchFamily="34" charset="0"/>
              </a:rPr>
              <a:t>Zelinski</a:t>
            </a:r>
            <a:r>
              <a:rPr lang="en-US" sz="2800" dirty="0" smtClean="0">
                <a:latin typeface="Franklin Gothic Demi" panose="020B0703020102020204" pitchFamily="34" charset="0"/>
              </a:rPr>
              <a:t> et al. (2017)</a:t>
            </a:r>
          </a:p>
          <a:p>
            <a:pPr marL="1200150" lvl="2" indent="-285750">
              <a:buFont typeface="Arial" panose="020B0604020202020204" pitchFamily="34" charset="0"/>
              <a:buChar char="•"/>
            </a:pPr>
            <a:r>
              <a:rPr lang="en-US" sz="2800" dirty="0" smtClean="0">
                <a:latin typeface="Franklin Gothic Demi" panose="020B0703020102020204" pitchFamily="34" charset="0"/>
              </a:rPr>
              <a:t>In-person semi-structured interviews</a:t>
            </a:r>
          </a:p>
          <a:p>
            <a:pPr marL="1200150" lvl="2" indent="-285750">
              <a:buFont typeface="Arial" panose="020B0604020202020204" pitchFamily="34" charset="0"/>
              <a:buChar char="•"/>
            </a:pPr>
            <a:r>
              <a:rPr lang="en-US" sz="2800" dirty="0" smtClean="0">
                <a:latin typeface="Franklin Gothic Demi" panose="020B0703020102020204" pitchFamily="34" charset="0"/>
              </a:rPr>
              <a:t>~45 minutes each</a:t>
            </a:r>
          </a:p>
          <a:p>
            <a:pPr marL="1200150" lvl="2" indent="-285750">
              <a:buFont typeface="Arial" panose="020B0604020202020204" pitchFamily="34" charset="0"/>
              <a:buChar char="•"/>
            </a:pPr>
            <a:r>
              <a:rPr lang="en-US" sz="2800" dirty="0" smtClean="0">
                <a:latin typeface="Franklin Gothic Demi" panose="020B0703020102020204" pitchFamily="34" charset="0"/>
              </a:rPr>
              <a:t>Interview protocol questions focused on</a:t>
            </a:r>
          </a:p>
          <a:p>
            <a:pPr marL="1657350" lvl="3" indent="-285750">
              <a:buFont typeface="Arial" panose="020B0604020202020204" pitchFamily="34" charset="0"/>
              <a:buChar char="•"/>
            </a:pPr>
            <a:r>
              <a:rPr lang="en-US" sz="2800" dirty="0" smtClean="0">
                <a:latin typeface="Franklin Gothic Demi" panose="020B0703020102020204" pitchFamily="34" charset="0"/>
              </a:rPr>
              <a:t>Personal definitions of quality learning</a:t>
            </a:r>
          </a:p>
          <a:p>
            <a:pPr marL="1657350" lvl="3" indent="-285750">
              <a:buFont typeface="Arial" panose="020B0604020202020204" pitchFamily="34" charset="0"/>
              <a:buChar char="•"/>
            </a:pPr>
            <a:r>
              <a:rPr lang="en-US" sz="2800" dirty="0" smtClean="0">
                <a:latin typeface="Franklin Gothic Demi" panose="020B0703020102020204" pitchFamily="34" charset="0"/>
              </a:rPr>
              <a:t>Social learning in MOOCs </a:t>
            </a:r>
          </a:p>
          <a:p>
            <a:pPr marL="1657350" lvl="3" indent="-285750">
              <a:buFont typeface="Arial" panose="020B0604020202020204" pitchFamily="34" charset="0"/>
              <a:buChar char="•"/>
            </a:pPr>
            <a:r>
              <a:rPr lang="en-US" sz="2800" dirty="0" smtClean="0">
                <a:latin typeface="Franklin Gothic Demi" panose="020B0703020102020204" pitchFamily="34" charset="0"/>
              </a:rPr>
              <a:t>MOOC affordance impact on learning</a:t>
            </a:r>
            <a:endParaRPr lang="en-US" sz="2800" dirty="0">
              <a:latin typeface="Franklin Gothic Demi" panose="020B0703020102020204" pitchFamily="34" charset="0"/>
            </a:endParaRPr>
          </a:p>
          <a:p>
            <a:pPr marL="742950" lvl="1" indent="-285750">
              <a:buFont typeface="Arial" panose="020B0604020202020204" pitchFamily="34" charset="0"/>
              <a:buChar char="•"/>
            </a:pPr>
            <a:r>
              <a:rPr lang="en-US" sz="2800" dirty="0" smtClean="0">
                <a:latin typeface="Franklin Gothic Demi" panose="020B0703020102020204" pitchFamily="34" charset="0"/>
              </a:rPr>
              <a:t>Participants</a:t>
            </a:r>
          </a:p>
          <a:p>
            <a:pPr marL="1200150" lvl="2" indent="-285750">
              <a:buFont typeface="Arial" panose="020B0604020202020204" pitchFamily="34" charset="0"/>
              <a:buChar char="•"/>
            </a:pPr>
            <a:r>
              <a:rPr lang="en-US" sz="2800" dirty="0" smtClean="0">
                <a:latin typeface="Franklin Gothic Demi" panose="020B0703020102020204" pitchFamily="34" charset="0"/>
              </a:rPr>
              <a:t>Purposive sampling</a:t>
            </a:r>
          </a:p>
          <a:p>
            <a:pPr marL="1200150" lvl="2" indent="-285750">
              <a:buFont typeface="Arial" panose="020B0604020202020204" pitchFamily="34" charset="0"/>
              <a:buChar char="•"/>
            </a:pPr>
            <a:r>
              <a:rPr lang="en-US" sz="2800" dirty="0" smtClean="0">
                <a:latin typeface="Franklin Gothic Demi" panose="020B0703020102020204" pitchFamily="34" charset="0"/>
              </a:rPr>
              <a:t>3 MOOC instructors at Purdue, all offered on same platform (FutureLearn)</a:t>
            </a:r>
            <a:endParaRPr lang="en-US" sz="2800" dirty="0">
              <a:latin typeface="Franklin Gothic Demi" panose="020B0703020102020204" pitchFamily="34" charset="0"/>
            </a:endParaRPr>
          </a:p>
          <a:p>
            <a:pPr marL="742950" lvl="1" indent="-285750">
              <a:buFont typeface="Arial" panose="020B0604020202020204" pitchFamily="34" charset="0"/>
              <a:buChar char="•"/>
            </a:pPr>
            <a:endParaRPr lang="en-US" sz="3600" dirty="0">
              <a:latin typeface="Franklin Gothic Demi" panose="020B0703020102020204" pitchFamily="34" charset="0"/>
            </a:endParaRPr>
          </a:p>
        </p:txBody>
      </p:sp>
      <p:pic>
        <p:nvPicPr>
          <p:cNvPr id="5" name="Picture 4" descr="Vector People"/>
          <p:cNvPicPr>
            <a:picLocks noChangeAspect="1"/>
          </p:cNvPicPr>
          <p:nvPr/>
        </p:nvPicPr>
        <p:blipFill rotWithShape="1">
          <a:blip r:embed="rId2" cstate="print">
            <a:extLst>
              <a:ext uri="{28A0092B-C50C-407E-A947-70E740481C1C}">
                <a14:useLocalDpi xmlns:a14="http://schemas.microsoft.com/office/drawing/2010/main" val="0"/>
              </a:ext>
            </a:extLst>
          </a:blip>
          <a:srcRect l="2504" r="37424"/>
          <a:stretch/>
        </p:blipFill>
        <p:spPr>
          <a:xfrm>
            <a:off x="10346567" y="8897"/>
            <a:ext cx="1514208" cy="1764441"/>
          </a:xfrm>
          <a:prstGeom prst="rect">
            <a:avLst/>
          </a:prstGeom>
        </p:spPr>
      </p:pic>
      <p:pic>
        <p:nvPicPr>
          <p:cNvPr id="15" name="Picture 14" descr="Vector People"/>
          <p:cNvPicPr>
            <a:picLocks noChangeAspect="1"/>
          </p:cNvPicPr>
          <p:nvPr/>
        </p:nvPicPr>
        <p:blipFill rotWithShape="1">
          <a:blip r:embed="rId3" cstate="print">
            <a:extLst>
              <a:ext uri="{28A0092B-C50C-407E-A947-70E740481C1C}">
                <a14:useLocalDpi xmlns:a14="http://schemas.microsoft.com/office/drawing/2010/main" val="0"/>
              </a:ext>
            </a:extLst>
          </a:blip>
          <a:srcRect l="69189" t="11417" b="47335"/>
          <a:stretch/>
        </p:blipFill>
        <p:spPr>
          <a:xfrm>
            <a:off x="10247874" y="2081649"/>
            <a:ext cx="1784914" cy="1672707"/>
          </a:xfrm>
          <a:prstGeom prst="rect">
            <a:avLst/>
          </a:prstGeom>
        </p:spPr>
      </p:pic>
      <p:pic>
        <p:nvPicPr>
          <p:cNvPr id="16" name="Picture 15" descr="Vector People"/>
          <p:cNvPicPr>
            <a:picLocks noChangeAspect="1"/>
          </p:cNvPicPr>
          <p:nvPr/>
        </p:nvPicPr>
        <p:blipFill rotWithShape="1">
          <a:blip r:embed="rId3" cstate="print">
            <a:extLst>
              <a:ext uri="{28A0092B-C50C-407E-A947-70E740481C1C}">
                <a14:useLocalDpi xmlns:a14="http://schemas.microsoft.com/office/drawing/2010/main" val="0"/>
              </a:ext>
            </a:extLst>
          </a:blip>
          <a:srcRect l="68077" t="53590" r="1112" b="7370"/>
          <a:stretch/>
        </p:blipFill>
        <p:spPr>
          <a:xfrm>
            <a:off x="10304064" y="4244454"/>
            <a:ext cx="1784914" cy="1583140"/>
          </a:xfrm>
          <a:prstGeom prst="rect">
            <a:avLst/>
          </a:prstGeom>
        </p:spPr>
      </p:pic>
      <p:sp>
        <p:nvSpPr>
          <p:cNvPr id="6" name="TextBox 5"/>
          <p:cNvSpPr txBox="1"/>
          <p:nvPr/>
        </p:nvSpPr>
        <p:spPr>
          <a:xfrm>
            <a:off x="8855803" y="689826"/>
            <a:ext cx="1392071" cy="461665"/>
          </a:xfrm>
          <a:prstGeom prst="rect">
            <a:avLst/>
          </a:prstGeom>
          <a:noFill/>
        </p:spPr>
        <p:txBody>
          <a:bodyPr wrap="square" rtlCol="0">
            <a:spAutoFit/>
          </a:bodyPr>
          <a:lstStyle/>
          <a:p>
            <a:pPr algn="r"/>
            <a:r>
              <a:rPr lang="en-US" sz="2400" b="1" dirty="0" smtClean="0"/>
              <a:t>Laura</a:t>
            </a:r>
            <a:endParaRPr lang="en-US" sz="2400" b="1" dirty="0"/>
          </a:p>
        </p:txBody>
      </p:sp>
      <p:sp>
        <p:nvSpPr>
          <p:cNvPr id="17" name="TextBox 16"/>
          <p:cNvSpPr txBox="1"/>
          <p:nvPr/>
        </p:nvSpPr>
        <p:spPr>
          <a:xfrm>
            <a:off x="8847989" y="2687169"/>
            <a:ext cx="1392071" cy="461665"/>
          </a:xfrm>
          <a:prstGeom prst="rect">
            <a:avLst/>
          </a:prstGeom>
          <a:noFill/>
        </p:spPr>
        <p:txBody>
          <a:bodyPr wrap="square" rtlCol="0">
            <a:spAutoFit/>
          </a:bodyPr>
          <a:lstStyle/>
          <a:p>
            <a:pPr algn="r"/>
            <a:r>
              <a:rPr lang="en-US" sz="2400" b="1" dirty="0" smtClean="0"/>
              <a:t>Dave</a:t>
            </a:r>
            <a:endParaRPr lang="en-US" sz="2400" b="1" dirty="0"/>
          </a:p>
        </p:txBody>
      </p:sp>
      <p:sp>
        <p:nvSpPr>
          <p:cNvPr id="18" name="TextBox 17"/>
          <p:cNvSpPr txBox="1"/>
          <p:nvPr/>
        </p:nvSpPr>
        <p:spPr>
          <a:xfrm>
            <a:off x="8847988" y="4805192"/>
            <a:ext cx="1392071" cy="461665"/>
          </a:xfrm>
          <a:prstGeom prst="rect">
            <a:avLst/>
          </a:prstGeom>
          <a:noFill/>
        </p:spPr>
        <p:txBody>
          <a:bodyPr wrap="square" rtlCol="0">
            <a:spAutoFit/>
          </a:bodyPr>
          <a:lstStyle/>
          <a:p>
            <a:pPr algn="r"/>
            <a:r>
              <a:rPr lang="en-US" sz="2400" b="1" dirty="0" smtClean="0"/>
              <a:t>Jane</a:t>
            </a:r>
            <a:endParaRPr lang="en-US" sz="2400" b="1" dirty="0"/>
          </a:p>
        </p:txBody>
      </p:sp>
      <p:sp>
        <p:nvSpPr>
          <p:cNvPr id="19" name="Rectangle 18"/>
          <p:cNvSpPr/>
          <p:nvPr/>
        </p:nvSpPr>
        <p:spPr>
          <a:xfrm>
            <a:off x="9272931" y="6252790"/>
            <a:ext cx="2919069" cy="400110"/>
          </a:xfrm>
          <a:prstGeom prst="rect">
            <a:avLst/>
          </a:prstGeom>
        </p:spPr>
        <p:txBody>
          <a:bodyPr wrap="none">
            <a:spAutoFit/>
          </a:bodyPr>
          <a:lstStyle/>
          <a:p>
            <a:r>
              <a:rPr lang="en-US" sz="2000" dirty="0" smtClean="0">
                <a:latin typeface="Franklin Gothic Demi" panose="020B0703020102020204" pitchFamily="34" charset="0"/>
              </a:rPr>
              <a:t>FLAN November 6, 2018</a:t>
            </a:r>
            <a:endParaRPr lang="en-US" sz="2000" dirty="0">
              <a:latin typeface="Franklin Gothic Demi" panose="020B0703020102020204" pitchFamily="34" charset="0"/>
            </a:endParaRPr>
          </a:p>
        </p:txBody>
      </p:sp>
    </p:spTree>
    <p:extLst>
      <p:ext uri="{BB962C8B-B14F-4D97-AF65-F5344CB8AC3E}">
        <p14:creationId xmlns:p14="http://schemas.microsoft.com/office/powerpoint/2010/main" val="2787556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1+#ppt_w/2"/>
                                          </p:val>
                                        </p:tav>
                                        <p:tav tm="100000">
                                          <p:val>
                                            <p:strVal val="#ppt_x"/>
                                          </p:val>
                                        </p:tav>
                                      </p:tavLst>
                                    </p:anim>
                                    <p:anim calcmode="lin" valueType="num">
                                      <p:cBhvr additive="base">
                                        <p:cTn id="20" dur="500" fill="hold"/>
                                        <p:tgtEl>
                                          <p:spTgt spid="15"/>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1+#ppt_w/2"/>
                                          </p:val>
                                        </p:tav>
                                        <p:tav tm="100000">
                                          <p:val>
                                            <p:strVal val="#ppt_x"/>
                                          </p:val>
                                        </p:tav>
                                      </p:tavLst>
                                    </p:anim>
                                    <p:anim calcmode="lin" valueType="num">
                                      <p:cBhvr additive="base">
                                        <p:cTn id="24" dur="500" fill="hold"/>
                                        <p:tgtEl>
                                          <p:spTgt spid="18"/>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1+#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grpSp>
      <p:sp>
        <p:nvSpPr>
          <p:cNvPr id="2" name="Rectangle 1"/>
          <p:cNvSpPr/>
          <p:nvPr/>
        </p:nvSpPr>
        <p:spPr>
          <a:xfrm>
            <a:off x="687169" y="338713"/>
            <a:ext cx="10817661" cy="5386090"/>
          </a:xfrm>
          <a:prstGeom prst="rect">
            <a:avLst/>
          </a:prstGeom>
        </p:spPr>
        <p:txBody>
          <a:bodyPr wrap="square">
            <a:spAutoFit/>
          </a:bodyPr>
          <a:lstStyle/>
          <a:p>
            <a:r>
              <a:rPr lang="en-US" sz="3200" dirty="0" smtClean="0">
                <a:solidFill>
                  <a:srgbClr val="C2940A"/>
                </a:solidFill>
                <a:latin typeface="Franklin Gothic Demi" panose="020B0703020102020204" pitchFamily="34" charset="0"/>
              </a:rPr>
              <a:t>Data Analysis</a:t>
            </a:r>
          </a:p>
          <a:p>
            <a:endParaRPr lang="en-US" sz="3200" dirty="0" smtClean="0">
              <a:solidFill>
                <a:srgbClr val="C2940A"/>
              </a:solidFill>
              <a:latin typeface="Franklin Gothic Demi" panose="020B0703020102020204" pitchFamily="34" charset="0"/>
            </a:endParaRPr>
          </a:p>
          <a:p>
            <a:pPr marL="463550"/>
            <a:r>
              <a:rPr lang="en-US" sz="2800" dirty="0" smtClean="0">
                <a:latin typeface="Franklin Gothic Demi" panose="020B0703020102020204" pitchFamily="34" charset="0"/>
              </a:rPr>
              <a:t>Inductive Approach (Creswell, 2012) and </a:t>
            </a:r>
            <a:r>
              <a:rPr lang="en-US" sz="2800" dirty="0">
                <a:latin typeface="Franklin Gothic Demi" panose="020B0703020102020204" pitchFamily="34" charset="0"/>
              </a:rPr>
              <a:t>codes-to-theory approach to identify categories</a:t>
            </a:r>
            <a:r>
              <a:rPr lang="en-US" sz="2800" dirty="0" smtClean="0">
                <a:latin typeface="Franklin Gothic Demi" panose="020B0703020102020204" pitchFamily="34" charset="0"/>
              </a:rPr>
              <a:t> (Saldana, 2013)</a:t>
            </a:r>
          </a:p>
          <a:p>
            <a:pPr marL="463550"/>
            <a:endParaRPr lang="en-US" sz="2800" dirty="0" smtClean="0">
              <a:latin typeface="Franklin Gothic Demi" panose="020B0703020102020204" pitchFamily="34" charset="0"/>
            </a:endParaRPr>
          </a:p>
          <a:p>
            <a:pPr marL="971550" lvl="1" indent="-514350">
              <a:buFont typeface="+mj-lt"/>
              <a:buAutoNum type="arabicPeriod"/>
            </a:pPr>
            <a:r>
              <a:rPr lang="en-US" sz="2800" dirty="0" smtClean="0">
                <a:latin typeface="Franklin Gothic Demi" panose="020B0703020102020204" pitchFamily="34" charset="0"/>
              </a:rPr>
              <a:t>Creating </a:t>
            </a:r>
            <a:r>
              <a:rPr lang="en-US" sz="2800" dirty="0">
                <a:latin typeface="Franklin Gothic Demi" panose="020B0703020102020204" pitchFamily="34" charset="0"/>
              </a:rPr>
              <a:t>a list of a priori </a:t>
            </a:r>
            <a:r>
              <a:rPr lang="en-US" sz="2800" dirty="0" smtClean="0">
                <a:latin typeface="Franklin Gothic Demi" panose="020B0703020102020204" pitchFamily="34" charset="0"/>
              </a:rPr>
              <a:t>codes</a:t>
            </a:r>
          </a:p>
          <a:p>
            <a:pPr marL="971550" lvl="1" indent="-514350">
              <a:buFont typeface="+mj-lt"/>
              <a:buAutoNum type="arabicPeriod"/>
            </a:pPr>
            <a:r>
              <a:rPr lang="en-US" sz="2800" dirty="0" smtClean="0">
                <a:latin typeface="Franklin Gothic Demi" panose="020B0703020102020204" pitchFamily="34" charset="0"/>
              </a:rPr>
              <a:t>Coding </a:t>
            </a:r>
            <a:r>
              <a:rPr lang="en-US" sz="2800" dirty="0">
                <a:latin typeface="Franklin Gothic Demi" panose="020B0703020102020204" pitchFamily="34" charset="0"/>
              </a:rPr>
              <a:t>interviews and transcribing code segments relevant to research </a:t>
            </a:r>
            <a:r>
              <a:rPr lang="en-US" sz="2800" dirty="0" smtClean="0">
                <a:latin typeface="Franklin Gothic Demi" panose="020B0703020102020204" pitchFamily="34" charset="0"/>
              </a:rPr>
              <a:t>questions</a:t>
            </a:r>
          </a:p>
          <a:p>
            <a:pPr marL="971550" lvl="1" indent="-514350">
              <a:buFont typeface="+mj-lt"/>
              <a:buAutoNum type="arabicPeriod"/>
            </a:pPr>
            <a:r>
              <a:rPr lang="en-US" sz="2800" dirty="0" smtClean="0">
                <a:latin typeface="Franklin Gothic Demi" panose="020B0703020102020204" pitchFamily="34" charset="0"/>
              </a:rPr>
              <a:t>Identifying </a:t>
            </a:r>
            <a:r>
              <a:rPr lang="en-US" sz="2800" dirty="0">
                <a:latin typeface="Franklin Gothic Demi" panose="020B0703020102020204" pitchFamily="34" charset="0"/>
              </a:rPr>
              <a:t>any emergent </a:t>
            </a:r>
            <a:r>
              <a:rPr lang="en-US" sz="2800" dirty="0" smtClean="0">
                <a:latin typeface="Franklin Gothic Demi" panose="020B0703020102020204" pitchFamily="34" charset="0"/>
              </a:rPr>
              <a:t>codes</a:t>
            </a:r>
          </a:p>
          <a:p>
            <a:pPr marL="971550" lvl="1" indent="-514350">
              <a:buFont typeface="+mj-lt"/>
              <a:buAutoNum type="arabicPeriod"/>
            </a:pPr>
            <a:r>
              <a:rPr lang="en-US" sz="2800" dirty="0" smtClean="0">
                <a:latin typeface="Franklin Gothic Demi" panose="020B0703020102020204" pitchFamily="34" charset="0"/>
              </a:rPr>
              <a:t>Collapsing </a:t>
            </a:r>
            <a:r>
              <a:rPr lang="en-US" sz="2800" dirty="0">
                <a:latin typeface="Franklin Gothic Demi" panose="020B0703020102020204" pitchFamily="34" charset="0"/>
              </a:rPr>
              <a:t>codes into emergent themes and categories with sentence-level </a:t>
            </a:r>
            <a:r>
              <a:rPr lang="en-US" sz="2800" dirty="0" smtClean="0">
                <a:latin typeface="Franklin Gothic Demi" panose="020B0703020102020204" pitchFamily="34" charset="0"/>
              </a:rPr>
              <a:t>analysis</a:t>
            </a:r>
          </a:p>
          <a:p>
            <a:pPr marL="971550" lvl="1" indent="-514350">
              <a:buFont typeface="+mj-lt"/>
              <a:buAutoNum type="arabicPeriod"/>
            </a:pPr>
            <a:r>
              <a:rPr lang="en-US" sz="2800" dirty="0" smtClean="0">
                <a:latin typeface="Franklin Gothic Demi" panose="020B0703020102020204" pitchFamily="34" charset="0"/>
              </a:rPr>
              <a:t>Preparing </a:t>
            </a:r>
            <a:r>
              <a:rPr lang="en-US" sz="2800" dirty="0">
                <a:latin typeface="Franklin Gothic Demi" panose="020B0703020102020204" pitchFamily="34" charset="0"/>
              </a:rPr>
              <a:t>descriptive accounts of main themes from the </a:t>
            </a:r>
            <a:r>
              <a:rPr lang="en-US" sz="2800" dirty="0" smtClean="0">
                <a:latin typeface="Franklin Gothic Demi" panose="020B0703020102020204" pitchFamily="34" charset="0"/>
              </a:rPr>
              <a:t>data</a:t>
            </a:r>
            <a:endParaRPr lang="en-US" sz="2800" dirty="0">
              <a:latin typeface="Franklin Gothic Demi" panose="020B07030201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
        <p:nvSpPr>
          <p:cNvPr id="15" name="Rectangle 14"/>
          <p:cNvSpPr/>
          <p:nvPr/>
        </p:nvSpPr>
        <p:spPr>
          <a:xfrm>
            <a:off x="9272931" y="6252790"/>
            <a:ext cx="2919069" cy="400110"/>
          </a:xfrm>
          <a:prstGeom prst="rect">
            <a:avLst/>
          </a:prstGeom>
        </p:spPr>
        <p:txBody>
          <a:bodyPr wrap="none">
            <a:spAutoFit/>
          </a:bodyPr>
          <a:lstStyle/>
          <a:p>
            <a:r>
              <a:rPr lang="en-US" sz="2000" dirty="0" smtClean="0">
                <a:latin typeface="Franklin Gothic Demi" panose="020B0703020102020204" pitchFamily="34" charset="0"/>
              </a:rPr>
              <a:t>FLAN November 6, 2018</a:t>
            </a:r>
            <a:endParaRPr lang="en-US" sz="2000" dirty="0">
              <a:latin typeface="Franklin Gothic Demi" panose="020B0703020102020204" pitchFamily="34" charset="0"/>
            </a:endParaRPr>
          </a:p>
        </p:txBody>
      </p:sp>
    </p:spTree>
    <p:extLst>
      <p:ext uri="{BB962C8B-B14F-4D97-AF65-F5344CB8AC3E}">
        <p14:creationId xmlns:p14="http://schemas.microsoft.com/office/powerpoint/2010/main" val="1447707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5827594"/>
            <a:ext cx="12192000" cy="1044920"/>
            <a:chOff x="0" y="5827594"/>
            <a:chExt cx="12192000" cy="1044920"/>
          </a:xfrm>
        </p:grpSpPr>
        <p:grpSp>
          <p:nvGrpSpPr>
            <p:cNvPr id="9" name="Group 8"/>
            <p:cNvGrpSpPr/>
            <p:nvPr/>
          </p:nvGrpSpPr>
          <p:grpSpPr>
            <a:xfrm>
              <a:off x="0" y="5827594"/>
              <a:ext cx="12192000" cy="1044920"/>
              <a:chOff x="0" y="5827594"/>
              <a:chExt cx="12192000" cy="1044920"/>
            </a:xfrm>
          </p:grpSpPr>
          <p:sp>
            <p:nvSpPr>
              <p:cNvPr id="12" name="Right Triangle 11"/>
              <p:cNvSpPr/>
              <p:nvPr/>
            </p:nvSpPr>
            <p:spPr>
              <a:xfrm flipH="1">
                <a:off x="2423886" y="6033176"/>
                <a:ext cx="9768114" cy="839338"/>
              </a:xfrm>
              <a:prstGeom prst="rtTriangle">
                <a:avLst/>
              </a:prstGeom>
              <a:solidFill>
                <a:schemeClr val="accent4">
                  <a:lumMod val="7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p:cNvSpPr/>
              <p:nvPr/>
            </p:nvSpPr>
            <p:spPr>
              <a:xfrm>
                <a:off x="0" y="5827594"/>
                <a:ext cx="12192000" cy="1030406"/>
              </a:xfrm>
              <a:prstGeom prst="rtTriangle">
                <a:avLst/>
              </a:prstGeom>
              <a:solidFill>
                <a:schemeClr val="dk1">
                  <a:alpha val="7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0" name="TextBox 9"/>
            <p:cNvSpPr txBox="1"/>
            <p:nvPr/>
          </p:nvSpPr>
          <p:spPr>
            <a:xfrm>
              <a:off x="145143" y="6400058"/>
              <a:ext cx="6241143" cy="400110"/>
            </a:xfrm>
            <a:prstGeom prst="rect">
              <a:avLst/>
            </a:prstGeom>
            <a:noFill/>
          </p:spPr>
          <p:txBody>
            <a:bodyPr wrap="square" rtlCol="0">
              <a:spAutoFit/>
            </a:bodyPr>
            <a:lstStyle/>
            <a:p>
              <a:r>
                <a:rPr lang="en-US" sz="2000" dirty="0" smtClean="0">
                  <a:solidFill>
                    <a:schemeClr val="bg1"/>
                  </a:solidFill>
                  <a:latin typeface="Franklin Gothic Demi" panose="020B0703020102020204" pitchFamily="34" charset="0"/>
                </a:rPr>
                <a:t>Jacob Askeroth</a:t>
              </a:r>
              <a:endParaRPr lang="en-US" sz="2000" dirty="0">
                <a:solidFill>
                  <a:schemeClr val="bg1"/>
                </a:solidFill>
                <a:latin typeface="Franklin Gothic Demi" panose="020B0703020102020204" pitchFamily="34" charset="0"/>
              </a:endParaRPr>
            </a:p>
          </p:txBody>
        </p:sp>
        <p:sp>
          <p:nvSpPr>
            <p:cNvPr id="11" name="Rectangle 10"/>
            <p:cNvSpPr/>
            <p:nvPr/>
          </p:nvSpPr>
          <p:spPr>
            <a:xfrm>
              <a:off x="10211417" y="6238276"/>
              <a:ext cx="1868204" cy="400110"/>
            </a:xfrm>
            <a:prstGeom prst="rect">
              <a:avLst/>
            </a:prstGeom>
          </p:spPr>
          <p:txBody>
            <a:bodyPr wrap="none">
              <a:spAutoFit/>
            </a:bodyPr>
            <a:lstStyle/>
            <a:p>
              <a:r>
                <a:rPr lang="en-US" sz="2000" dirty="0" smtClean="0">
                  <a:latin typeface="Franklin Gothic Demi" panose="020B0703020102020204" pitchFamily="34" charset="0"/>
                </a:rPr>
                <a:t>Sept. 13, 2018</a:t>
              </a:r>
              <a:endParaRPr lang="en-US" sz="2000" dirty="0">
                <a:latin typeface="Franklin Gothic Demi" panose="020B0703020102020204" pitchFamily="34" charset="0"/>
              </a:endParaRPr>
            </a:p>
          </p:txBody>
        </p:sp>
      </p:grpSp>
      <p:pic>
        <p:nvPicPr>
          <p:cNvPr id="14" name="Picture 13"/>
          <p:cNvPicPr>
            <a:picLocks noChangeAspect="1"/>
          </p:cNvPicPr>
          <p:nvPr/>
        </p:nvPicPr>
        <p:blipFill rotWithShape="1">
          <a:blip r:embed="rId2">
            <a:extLst>
              <a:ext uri="{28A0092B-C50C-407E-A947-70E740481C1C}">
                <a14:useLocalDpi xmlns:a14="http://schemas.microsoft.com/office/drawing/2010/main" val="0"/>
              </a:ext>
            </a:extLst>
          </a:blip>
          <a:srcRect b="8789"/>
          <a:stretch/>
        </p:blipFill>
        <p:spPr>
          <a:xfrm>
            <a:off x="1984970" y="150602"/>
            <a:ext cx="8222060" cy="5630388"/>
          </a:xfrm>
          <a:prstGeom prst="rect">
            <a:avLst/>
          </a:prstGeom>
          <a:ln>
            <a:noFill/>
          </a:ln>
          <a:effectLst>
            <a:outerShdw blurRad="292100" dist="139700" dir="2700000" algn="tl" rotWithShape="0">
              <a:srgbClr val="333333">
                <a:alpha val="65000"/>
              </a:srgbClr>
            </a:outerShdw>
          </a:effectLst>
        </p:spPr>
      </p:pic>
      <p:sp>
        <p:nvSpPr>
          <p:cNvPr id="3" name="Rectangle 2"/>
          <p:cNvSpPr/>
          <p:nvPr/>
        </p:nvSpPr>
        <p:spPr>
          <a:xfrm>
            <a:off x="5043670" y="5842262"/>
            <a:ext cx="6096000" cy="307777"/>
          </a:xfrm>
          <a:prstGeom prst="rect">
            <a:avLst/>
          </a:prstGeom>
        </p:spPr>
        <p:txBody>
          <a:bodyPr>
            <a:spAutoFit/>
          </a:bodyPr>
          <a:lstStyle/>
          <a:p>
            <a:r>
              <a:rPr lang="en-US" sz="1400" dirty="0" err="1">
                <a:solidFill>
                  <a:srgbClr val="222222"/>
                </a:solidFill>
              </a:rPr>
              <a:t>Saldaña</a:t>
            </a:r>
            <a:r>
              <a:rPr lang="en-US" sz="1400" dirty="0">
                <a:solidFill>
                  <a:srgbClr val="222222"/>
                </a:solidFill>
              </a:rPr>
              <a:t>, J. (</a:t>
            </a:r>
            <a:r>
              <a:rPr lang="en-US" sz="1400" dirty="0" smtClean="0">
                <a:solidFill>
                  <a:srgbClr val="222222"/>
                </a:solidFill>
              </a:rPr>
              <a:t>2013).</a:t>
            </a:r>
            <a:r>
              <a:rPr lang="en-US" sz="1400" dirty="0">
                <a:solidFill>
                  <a:srgbClr val="222222"/>
                </a:solidFill>
              </a:rPr>
              <a:t> </a:t>
            </a:r>
            <a:r>
              <a:rPr lang="en-US" sz="1400" i="1" dirty="0">
                <a:solidFill>
                  <a:srgbClr val="222222"/>
                </a:solidFill>
              </a:rPr>
              <a:t>The coding manual for qualitative researchers</a:t>
            </a:r>
            <a:r>
              <a:rPr lang="en-US" sz="1400" dirty="0">
                <a:solidFill>
                  <a:srgbClr val="222222"/>
                </a:solidFill>
              </a:rPr>
              <a:t>. Sage.</a:t>
            </a:r>
            <a:endParaRPr lang="en-US" sz="1400" dirty="0"/>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64042" y="269130"/>
            <a:ext cx="2315579" cy="691586"/>
          </a:xfrm>
          <a:prstGeom prst="rect">
            <a:avLst/>
          </a:prstGeom>
        </p:spPr>
      </p:pic>
    </p:spTree>
    <p:extLst>
      <p:ext uri="{BB962C8B-B14F-4D97-AF65-F5344CB8AC3E}">
        <p14:creationId xmlns:p14="http://schemas.microsoft.com/office/powerpoint/2010/main" val="649530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1128</Words>
  <Application>Microsoft Office PowerPoint</Application>
  <PresentationFormat>Widescreen</PresentationFormat>
  <Paragraphs>161</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Franklin Gothic Demi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Purdue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Askeroth, Jacob H</dc:creator>
  <cp:lastModifiedBy>Askeroth, Jacob H</cp:lastModifiedBy>
  <cp:revision>15</cp:revision>
  <dcterms:created xsi:type="dcterms:W3CDTF">2018-10-12T16:23:41Z</dcterms:created>
  <dcterms:modified xsi:type="dcterms:W3CDTF">2018-11-05T19:52:25Z</dcterms:modified>
</cp:coreProperties>
</file>