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12.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3.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notesSlides/notesSlide14.xml" ContentType="application/vnd.openxmlformats-officedocument.presentationml.notesSlide+xml"/>
  <Override PartName="/ppt/charts/chart16.xml" ContentType="application/vnd.openxmlformats-officedocument.drawingml.chart+xml"/>
  <Override PartName="/ppt/charts/chart1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style11.xml" ContentType="application/vnd.ms-office.chartstyle+xml"/>
  <Override PartName="/ppt/charts/colors11.xml" ContentType="application/vnd.ms-office.chartcolorstyle+xml"/>
  <Override PartName="/ppt/charts/style12.xml" ContentType="application/vnd.ms-office.chartstyle+xml"/>
  <Override PartName="/ppt/charts/colors12.xml" ContentType="application/vnd.ms-office.chartcolorstyle+xml"/>
  <Override PartName="/ppt/charts/style13.xml" ContentType="application/vnd.ms-office.chartstyle+xml"/>
  <Override PartName="/ppt/charts/colors13.xml" ContentType="application/vnd.ms-office.chartcolorstyle+xml"/>
  <Override PartName="/ppt/charts/style14.xml" ContentType="application/vnd.ms-office.chartstyle+xml"/>
  <Override PartName="/ppt/charts/colors14.xml" ContentType="application/vnd.ms-office.chartcolorstyle+xml"/>
  <Override PartName="/ppt/charts/style15.xml" ContentType="application/vnd.ms-office.chartstyle+xml"/>
  <Override PartName="/ppt/charts/colors15.xml" ContentType="application/vnd.ms-office.chartcolorstyle+xml"/>
  <Override PartName="/ppt/charts/style16.xml" ContentType="application/vnd.ms-office.chartstyle+xml"/>
  <Override PartName="/ppt/charts/colors16.xml" ContentType="application/vnd.ms-office.chartcolorstyle+xml"/>
  <Override PartName="/ppt/charts/style17.xml" ContentType="application/vnd.ms-office.chartstyle+xml"/>
  <Override PartName="/ppt/charts/colors17.xml" ContentType="application/vnd.ms-office.chartcolorstyl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1"/>
    <p:sldMasterId id="2147483687" r:id="rId2"/>
  </p:sldMasterIdLst>
  <p:notesMasterIdLst>
    <p:notesMasterId r:id="rId20"/>
  </p:notesMasterIdLst>
  <p:handoutMasterIdLst>
    <p:handoutMasterId r:id="rId21"/>
  </p:handoutMasterIdLst>
  <p:sldIdLst>
    <p:sldId id="274" r:id="rId3"/>
    <p:sldId id="282" r:id="rId4"/>
    <p:sldId id="283" r:id="rId5"/>
    <p:sldId id="284" r:id="rId6"/>
    <p:sldId id="290" r:id="rId7"/>
    <p:sldId id="291" r:id="rId8"/>
    <p:sldId id="292" r:id="rId9"/>
    <p:sldId id="293" r:id="rId10"/>
    <p:sldId id="297" r:id="rId11"/>
    <p:sldId id="285" r:id="rId12"/>
    <p:sldId id="286" r:id="rId13"/>
    <p:sldId id="287" r:id="rId14"/>
    <p:sldId id="288" r:id="rId15"/>
    <p:sldId id="289" r:id="rId16"/>
    <p:sldId id="295" r:id="rId17"/>
    <p:sldId id="294" r:id="rId18"/>
    <p:sldId id="29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B9B"/>
    <a:srgbClr val="ED2891"/>
    <a:srgbClr val="E5007D"/>
    <a:srgbClr val="C7E6E9"/>
    <a:srgbClr val="85CCD4"/>
    <a:srgbClr val="44BBC5"/>
    <a:srgbClr val="008496"/>
    <a:srgbClr val="00B7B2"/>
    <a:srgbClr val="F7C3DC"/>
    <a:srgbClr val="F3A1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98"/>
    <p:restoredTop sz="75181" autoAdjust="0"/>
  </p:normalViewPr>
  <p:slideViewPr>
    <p:cSldViewPr snapToGrid="0" snapToObjects="1">
      <p:cViewPr>
        <p:scale>
          <a:sx n="66" d="100"/>
          <a:sy n="66" d="100"/>
        </p:scale>
        <p:origin x="-1072" y="56"/>
      </p:cViewPr>
      <p:guideLst>
        <p:guide orient="horz" pos="2183"/>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27" Type="http://schemas.microsoft.com/office/2015/10/relationships/revisionInfo" Target="revisionInfo.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i364\Dropbox\Paco%20Iniesto%20Supervision\WIP\Studies\Interviews\Interviews%20Learners\List%20of%20people%20Learners.xlsx" TargetMode="External"/><Relationship Id="rId2" Type="http://schemas.microsoft.com/office/2011/relationships/chartStyle" Target="style1.xml"/><Relationship Id="rId3" Type="http://schemas.microsoft.com/office/2011/relationships/chartColorStyle" Target="colors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10.xml"/><Relationship Id="rId3" Type="http://schemas.microsoft.com/office/2011/relationships/chartColorStyle" Target="colors10.xml"/></Relationships>
</file>

<file path=ppt/charts/_rels/chart11.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11.xml"/><Relationship Id="rId3" Type="http://schemas.microsoft.com/office/2011/relationships/chartColorStyle" Target="colors11.xml"/></Relationships>
</file>

<file path=ppt/charts/_rels/chart12.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12.xml"/><Relationship Id="rId3" Type="http://schemas.microsoft.com/office/2011/relationships/chartColorStyle" Target="colors12.xml"/></Relationships>
</file>

<file path=ppt/charts/_rels/chart13.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13.xml"/><Relationship Id="rId3" Type="http://schemas.microsoft.com/office/2011/relationships/chartColorStyle" Target="colors13.xml"/></Relationships>
</file>

<file path=ppt/charts/_rels/chart14.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OST.xlsx" TargetMode="External"/><Relationship Id="rId2" Type="http://schemas.microsoft.com/office/2011/relationships/chartStyle" Target="style14.xml"/><Relationship Id="rId3" Type="http://schemas.microsoft.com/office/2011/relationships/chartColorStyle" Target="colors14.xml"/></Relationships>
</file>

<file path=ppt/charts/_rels/chart15.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OST.xlsx" TargetMode="External"/><Relationship Id="rId2" Type="http://schemas.microsoft.com/office/2011/relationships/chartStyle" Target="style15.xml"/><Relationship Id="rId3" Type="http://schemas.microsoft.com/office/2011/relationships/chartColorStyle" Target="colors15.xml"/></Relationships>
</file>

<file path=ppt/charts/_rels/chart16.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OST.xlsx" TargetMode="External"/><Relationship Id="rId2" Type="http://schemas.microsoft.com/office/2011/relationships/chartStyle" Target="style16.xml"/><Relationship Id="rId3" Type="http://schemas.microsoft.com/office/2011/relationships/chartColorStyle" Target="colors16.xml"/></Relationships>
</file>

<file path=ppt/charts/_rels/chart17.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OST.xlsx" TargetMode="External"/><Relationship Id="rId2" Type="http://schemas.microsoft.com/office/2011/relationships/chartStyle" Target="style17.xml"/><Relationship Id="rId3" Type="http://schemas.microsoft.com/office/2011/relationships/chartColorStyle" Target="colors17.xml"/></Relationships>
</file>

<file path=ppt/charts/_rels/chart2.xml.rels><?xml version="1.0" encoding="UTF-8" standalone="yes"?>
<Relationships xmlns="http://schemas.openxmlformats.org/package/2006/relationships"><Relationship Id="rId1" Type="http://schemas.openxmlformats.org/officeDocument/2006/relationships/oleObject" Target="file:///C:\Users\fi364\Dropbox\Paco%20Iniesto%20Supervision\WIP\Studies\Interviews\Interviews%20Learners\List%20of%20people%20Learners.xlsx" TargetMode="External"/><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fi364\Dropbox\Paco%20Iniesto%20Supervision\WIP\Studies\Interviews\Interviews%20Learners\List%20of%20people%20Learners.xlsx" TargetMode="External"/><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oleObject" Target="file:///C:\Users\fi364\Dropbox\Paco%20Iniesto%20Supervision\WIP\Studies\Interviews\Interviews%20Learners\List%20of%20people%20Learners.xlsx" TargetMode="External"/><Relationship Id="rId2" Type="http://schemas.microsoft.com/office/2011/relationships/chartStyle" Target="style4.xml"/><Relationship Id="rId3" Type="http://schemas.microsoft.com/office/2011/relationships/chartColorStyle" Target="colors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General.xlsx" TargetMode="External"/><Relationship Id="rId2" Type="http://schemas.microsoft.com/office/2011/relationships/chartStyle" Target="style5.xml"/><Relationship Id="rId3" Type="http://schemas.microsoft.com/office/2011/relationships/chartColorStyle" Target="colors5.xml"/></Relationships>
</file>

<file path=ppt/charts/_rels/chart6.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6.xml"/><Relationship Id="rId3" Type="http://schemas.microsoft.com/office/2011/relationships/chartColorStyle" Target="colors6.xml"/></Relationships>
</file>

<file path=ppt/charts/_rels/chart7.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7.xml"/><Relationship Id="rId3" Type="http://schemas.microsoft.com/office/2011/relationships/chartColorStyle" Target="colors7.xml"/></Relationships>
</file>

<file path=ppt/charts/_rels/chart8.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8.xml"/><Relationship Id="rId3" Type="http://schemas.microsoft.com/office/2011/relationships/chartColorStyle" Target="colors8.xml"/></Relationships>
</file>

<file path=ppt/charts/_rels/chart9.xml.rels><?xml version="1.0" encoding="UTF-8" standalone="yes"?>
<Relationships xmlns="http://schemas.openxmlformats.org/package/2006/relationships"><Relationship Id="rId1" Type="http://schemas.openxmlformats.org/officeDocument/2006/relationships/oleObject" Target="file:///C:\Users\fi364\Dropbox\Paco%20Iniesto%20Supervision\WIP\Studies\Survey%20Data\MOOCData-tables%2014%20MOOCs%20-%20Question%20oriented%20PRE.xlsx" TargetMode="External"/><Relationship Id="rId2" Type="http://schemas.microsoft.com/office/2011/relationships/chartStyle" Target="style9.xml"/><Relationship Id="rId3" Type="http://schemas.microsoft.com/office/2011/relationships/chartColorStyle" Target="colors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graphs!$F$11</c:f>
              <c:strCache>
                <c:ptCount val="1"/>
                <c:pt idx="0">
                  <c:v>Age</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graphs!$E$12:$E$16</c:f>
              <c:strCache>
                <c:ptCount val="5"/>
                <c:pt idx="0">
                  <c:v>65+</c:v>
                </c:pt>
                <c:pt idx="1">
                  <c:v>56-65</c:v>
                </c:pt>
                <c:pt idx="2">
                  <c:v>46-55</c:v>
                </c:pt>
                <c:pt idx="3">
                  <c:v>36-45</c:v>
                </c:pt>
                <c:pt idx="4">
                  <c:v>26-35</c:v>
                </c:pt>
              </c:strCache>
            </c:strRef>
          </c:cat>
          <c:val>
            <c:numRef>
              <c:f>graphs!$F$12:$F$16</c:f>
              <c:numCache>
                <c:formatCode>0.00%</c:formatCode>
                <c:ptCount val="5"/>
                <c:pt idx="0">
                  <c:v>0.2</c:v>
                </c:pt>
                <c:pt idx="1">
                  <c:v>0.2</c:v>
                </c:pt>
                <c:pt idx="2">
                  <c:v>0.066</c:v>
                </c:pt>
                <c:pt idx="3">
                  <c:v>0.466</c:v>
                </c:pt>
                <c:pt idx="4">
                  <c:v>0.066</c:v>
                </c:pt>
              </c:numCache>
            </c:numRef>
          </c:val>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Scrap!$D$78</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Scrap!$C$79:$C$84</c:f>
              <c:strCache>
                <c:ptCount val="6"/>
                <c:pt idx="0">
                  <c:v>No formal qualification</c:v>
                </c:pt>
                <c:pt idx="1">
                  <c:v>School-leaving qualification</c:v>
                </c:pt>
                <c:pt idx="2">
                  <c:v>College diploma</c:v>
                </c:pt>
                <c:pt idx="3">
                  <c:v>Undergraduate</c:v>
                </c:pt>
                <c:pt idx="4">
                  <c:v>Postgraduate</c:v>
                </c:pt>
                <c:pt idx="5">
                  <c:v>Doctorate</c:v>
                </c:pt>
              </c:strCache>
            </c:strRef>
          </c:cat>
          <c:val>
            <c:numRef>
              <c:f>Scrap!$D$79:$D$84</c:f>
              <c:numCache>
                <c:formatCode>###0.0%</c:formatCode>
                <c:ptCount val="6"/>
                <c:pt idx="0">
                  <c:v>0.0212231615436313</c:v>
                </c:pt>
                <c:pt idx="1">
                  <c:v>0.0658625446570691</c:v>
                </c:pt>
                <c:pt idx="2">
                  <c:v>0.135262282904743</c:v>
                </c:pt>
                <c:pt idx="3">
                  <c:v>0.336563970146086</c:v>
                </c:pt>
                <c:pt idx="4">
                  <c:v>0.309964274344735</c:v>
                </c:pt>
                <c:pt idx="5">
                  <c:v>0.0440380602030349</c:v>
                </c:pt>
              </c:numCache>
            </c:numRef>
          </c:val>
        </c:ser>
        <c:ser>
          <c:idx val="1"/>
          <c:order val="1"/>
          <c:tx>
            <c:strRef>
              <c:f>Scrap!$E$78</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Scrap!$C$79:$C$84</c:f>
              <c:strCache>
                <c:ptCount val="6"/>
                <c:pt idx="0">
                  <c:v>No formal qualification</c:v>
                </c:pt>
                <c:pt idx="1">
                  <c:v>School-leaving qualification</c:v>
                </c:pt>
                <c:pt idx="2">
                  <c:v>College diploma</c:v>
                </c:pt>
                <c:pt idx="3">
                  <c:v>Undergraduate</c:v>
                </c:pt>
                <c:pt idx="4">
                  <c:v>Postgraduate</c:v>
                </c:pt>
                <c:pt idx="5">
                  <c:v>Doctorate</c:v>
                </c:pt>
              </c:strCache>
            </c:strRef>
          </c:cat>
          <c:val>
            <c:numRef>
              <c:f>Scrap!$E$79:$E$84</c:f>
              <c:numCache>
                <c:formatCode>###0.0%</c:formatCode>
                <c:ptCount val="6"/>
                <c:pt idx="0">
                  <c:v>0.0178863084093535</c:v>
                </c:pt>
                <c:pt idx="1">
                  <c:v>0.0640560889136757</c:v>
                </c:pt>
                <c:pt idx="2">
                  <c:v>0.130064135760666</c:v>
                </c:pt>
                <c:pt idx="3">
                  <c:v>0.338764291120583</c:v>
                </c:pt>
                <c:pt idx="4">
                  <c:v>0.320758475082659</c:v>
                </c:pt>
                <c:pt idx="5">
                  <c:v>0.0462892881328925</c:v>
                </c:pt>
              </c:numCache>
            </c:numRef>
          </c:val>
        </c:ser>
        <c:ser>
          <c:idx val="2"/>
          <c:order val="2"/>
          <c:tx>
            <c:strRef>
              <c:f>Scrap!$F$78</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Scrap!$C$79:$C$84</c:f>
              <c:strCache>
                <c:ptCount val="6"/>
                <c:pt idx="0">
                  <c:v>No formal qualification</c:v>
                </c:pt>
                <c:pt idx="1">
                  <c:v>School-leaving qualification</c:v>
                </c:pt>
                <c:pt idx="2">
                  <c:v>College diploma</c:v>
                </c:pt>
                <c:pt idx="3">
                  <c:v>Undergraduate</c:v>
                </c:pt>
                <c:pt idx="4">
                  <c:v>Postgraduate</c:v>
                </c:pt>
                <c:pt idx="5">
                  <c:v>Doctorate</c:v>
                </c:pt>
              </c:strCache>
            </c:strRef>
          </c:cat>
          <c:val>
            <c:numRef>
              <c:f>Scrap!$F$79:$F$84</c:f>
              <c:numCache>
                <c:formatCode>###0.0%</c:formatCode>
                <c:ptCount val="6"/>
                <c:pt idx="0">
                  <c:v>0.0476641414141414</c:v>
                </c:pt>
                <c:pt idx="1">
                  <c:v>0.0801767676767677</c:v>
                </c:pt>
                <c:pt idx="2">
                  <c:v>0.17645202020202</c:v>
                </c:pt>
                <c:pt idx="3">
                  <c:v>0.319128787878788</c:v>
                </c:pt>
                <c:pt idx="4">
                  <c:v>0.224431818181818</c:v>
                </c:pt>
                <c:pt idx="5">
                  <c:v>0.0261994949494949</c:v>
                </c:pt>
              </c:numCache>
            </c:numRef>
          </c:val>
        </c:ser>
        <c:dLbls>
          <c:dLblPos val="outEnd"/>
          <c:showLegendKey val="0"/>
          <c:showVal val="1"/>
          <c:showCatName val="0"/>
          <c:showSerName val="0"/>
          <c:showPercent val="0"/>
          <c:showBubbleSize val="0"/>
        </c:dLbls>
        <c:gapWidth val="182"/>
        <c:axId val="2136286216"/>
        <c:axId val="2136276552"/>
      </c:barChart>
      <c:catAx>
        <c:axId val="2136286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6276552"/>
        <c:crosses val="autoZero"/>
        <c:auto val="1"/>
        <c:lblAlgn val="ctr"/>
        <c:lblOffset val="100"/>
        <c:noMultiLvlLbl val="0"/>
      </c:catAx>
      <c:valAx>
        <c:axId val="213627655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6286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Scrap!$D$94</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Scrap!$C$95:$C$99</c:f>
              <c:strCache>
                <c:ptCount val="5"/>
                <c:pt idx="0">
                  <c:v>Full-time employed</c:v>
                </c:pt>
                <c:pt idx="1">
                  <c:v>Part-time employed</c:v>
                </c:pt>
                <c:pt idx="2">
                  <c:v>Full-time student</c:v>
                </c:pt>
                <c:pt idx="3">
                  <c:v>Unwaged and seeking employment</c:v>
                </c:pt>
                <c:pt idx="4">
                  <c:v>Retired</c:v>
                </c:pt>
              </c:strCache>
            </c:strRef>
          </c:cat>
          <c:val>
            <c:numRef>
              <c:f>Scrap!$D$95:$D$99</c:f>
              <c:numCache>
                <c:formatCode>###0.0%</c:formatCode>
                <c:ptCount val="5"/>
                <c:pt idx="0">
                  <c:v>0.48957884145465</c:v>
                </c:pt>
                <c:pt idx="1">
                  <c:v>0.149669397728906</c:v>
                </c:pt>
                <c:pt idx="2">
                  <c:v>0.0728043696995832</c:v>
                </c:pt>
                <c:pt idx="3">
                  <c:v>0.0433735805663361</c:v>
                </c:pt>
                <c:pt idx="4">
                  <c:v>0.166127641224666</c:v>
                </c:pt>
              </c:numCache>
            </c:numRef>
          </c:val>
        </c:ser>
        <c:ser>
          <c:idx val="1"/>
          <c:order val="1"/>
          <c:tx>
            <c:strRef>
              <c:f>Scrap!$E$94</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Scrap!$C$95:$C$99</c:f>
              <c:strCache>
                <c:ptCount val="5"/>
                <c:pt idx="0">
                  <c:v>Full-time employed</c:v>
                </c:pt>
                <c:pt idx="1">
                  <c:v>Part-time employed</c:v>
                </c:pt>
                <c:pt idx="2">
                  <c:v>Full-time student</c:v>
                </c:pt>
                <c:pt idx="3">
                  <c:v>Unwaged and seeking employment</c:v>
                </c:pt>
                <c:pt idx="4">
                  <c:v>Retired</c:v>
                </c:pt>
              </c:strCache>
            </c:strRef>
          </c:cat>
          <c:val>
            <c:numRef>
              <c:f>Scrap!$E$95:$E$99</c:f>
              <c:numCache>
                <c:formatCode>###0.0%</c:formatCode>
                <c:ptCount val="5"/>
                <c:pt idx="0">
                  <c:v>0.516097679504313</c:v>
                </c:pt>
                <c:pt idx="1">
                  <c:v>0.150852468310857</c:v>
                </c:pt>
                <c:pt idx="2">
                  <c:v>0.074434050135666</c:v>
                </c:pt>
                <c:pt idx="3">
                  <c:v>0.0433321184141255</c:v>
                </c:pt>
                <c:pt idx="4">
                  <c:v>0.158789940468959</c:v>
                </c:pt>
              </c:numCache>
            </c:numRef>
          </c:val>
        </c:ser>
        <c:ser>
          <c:idx val="2"/>
          <c:order val="2"/>
          <c:tx>
            <c:strRef>
              <c:f>Scrap!$F$94</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Scrap!$C$95:$C$99</c:f>
              <c:strCache>
                <c:ptCount val="5"/>
                <c:pt idx="0">
                  <c:v>Full-time employed</c:v>
                </c:pt>
                <c:pt idx="1">
                  <c:v>Part-time employed</c:v>
                </c:pt>
                <c:pt idx="2">
                  <c:v>Full-time student</c:v>
                </c:pt>
                <c:pt idx="3">
                  <c:v>Unwaged and seeking employment</c:v>
                </c:pt>
                <c:pt idx="4">
                  <c:v>Retired</c:v>
                </c:pt>
              </c:strCache>
            </c:strRef>
          </c:cat>
          <c:val>
            <c:numRef>
              <c:f>Scrap!$F$95:$F$99</c:f>
              <c:numCache>
                <c:formatCode>###0.0%</c:formatCode>
                <c:ptCount val="5"/>
                <c:pt idx="0">
                  <c:v>0.280701754385965</c:v>
                </c:pt>
                <c:pt idx="1">
                  <c:v>0.140350877192982</c:v>
                </c:pt>
                <c:pt idx="2">
                  <c:v>0.0599681020733652</c:v>
                </c:pt>
                <c:pt idx="3">
                  <c:v>0.0437001594896332</c:v>
                </c:pt>
                <c:pt idx="4">
                  <c:v>0.223923444976077</c:v>
                </c:pt>
              </c:numCache>
            </c:numRef>
          </c:val>
        </c:ser>
        <c:dLbls>
          <c:dLblPos val="outEnd"/>
          <c:showLegendKey val="0"/>
          <c:showVal val="1"/>
          <c:showCatName val="0"/>
          <c:showSerName val="0"/>
          <c:showPercent val="0"/>
          <c:showBubbleSize val="0"/>
        </c:dLbls>
        <c:gapWidth val="182"/>
        <c:axId val="2139454056"/>
        <c:axId val="2139457608"/>
      </c:barChart>
      <c:catAx>
        <c:axId val="2139454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9457608"/>
        <c:crosses val="autoZero"/>
        <c:auto val="1"/>
        <c:lblAlgn val="ctr"/>
        <c:lblOffset val="100"/>
        <c:noMultiLvlLbl val="0"/>
      </c:catAx>
      <c:valAx>
        <c:axId val="2139457608"/>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9454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b="0" i="0" dirty="0" smtClean="0">
                <a:effectLst/>
              </a:rPr>
              <a:t>What sort of online course have you taken?</a:t>
            </a:r>
            <a:r>
              <a:rPr lang="en-GB" sz="1200" dirty="0" smtClean="0">
                <a:effectLst/>
              </a:rPr>
              <a:t> </a:t>
            </a:r>
            <a:endParaRPr lang="en-GB" sz="1200" dirty="0">
              <a:effectLst/>
            </a:endParaRPr>
          </a:p>
        </c:rich>
      </c:tx>
      <c:overlay val="0"/>
      <c:spPr>
        <a:noFill/>
        <a:ln>
          <a:noFill/>
        </a:ln>
        <a:effectLst/>
      </c:spPr>
    </c:title>
    <c:autoTitleDeleted val="0"/>
    <c:plotArea>
      <c:layout/>
      <c:barChart>
        <c:barDir val="bar"/>
        <c:grouping val="clustered"/>
        <c:varyColors val="0"/>
        <c:ser>
          <c:idx val="0"/>
          <c:order val="0"/>
          <c:tx>
            <c:strRef>
              <c:f>Scrap!$D$60</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Scrap!$C$61:$C$63</c:f>
              <c:strCache>
                <c:ptCount val="3"/>
                <c:pt idx="0">
                  <c:v>An online course for continuing professional development</c:v>
                </c:pt>
                <c:pt idx="1">
                  <c:v>An online course for university credit</c:v>
                </c:pt>
                <c:pt idx="2">
                  <c:v>An online course based around OER</c:v>
                </c:pt>
              </c:strCache>
            </c:strRef>
          </c:cat>
          <c:val>
            <c:numRef>
              <c:f>Scrap!$D$61:$D$63</c:f>
              <c:numCache>
                <c:formatCode>###0.0%</c:formatCode>
                <c:ptCount val="3"/>
                <c:pt idx="0">
                  <c:v>0.334553403487367</c:v>
                </c:pt>
                <c:pt idx="1">
                  <c:v>0.23293172690763</c:v>
                </c:pt>
                <c:pt idx="2">
                  <c:v>0.184128920746276</c:v>
                </c:pt>
              </c:numCache>
            </c:numRef>
          </c:val>
        </c:ser>
        <c:ser>
          <c:idx val="1"/>
          <c:order val="1"/>
          <c:tx>
            <c:strRef>
              <c:f>Scrap!$E$60</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Scrap!$C$61:$C$63</c:f>
              <c:strCache>
                <c:ptCount val="3"/>
                <c:pt idx="0">
                  <c:v>An online course for continuing professional development</c:v>
                </c:pt>
                <c:pt idx="1">
                  <c:v>An online course for university credit</c:v>
                </c:pt>
                <c:pt idx="2">
                  <c:v>An online course based around OER</c:v>
                </c:pt>
              </c:strCache>
            </c:strRef>
          </c:cat>
          <c:val>
            <c:numRef>
              <c:f>Scrap!$E$61:$E$63</c:f>
              <c:numCache>
                <c:formatCode>###0.0%</c:formatCode>
                <c:ptCount val="3"/>
                <c:pt idx="0">
                  <c:v>0.339596621272194</c:v>
                </c:pt>
                <c:pt idx="1">
                  <c:v>0.223697063724645</c:v>
                </c:pt>
                <c:pt idx="2">
                  <c:v>0.176980980290754</c:v>
                </c:pt>
              </c:numCache>
            </c:numRef>
          </c:val>
        </c:ser>
        <c:ser>
          <c:idx val="2"/>
          <c:order val="2"/>
          <c:tx>
            <c:strRef>
              <c:f>Scrap!$F$60</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Scrap!$C$61:$C$63</c:f>
              <c:strCache>
                <c:ptCount val="3"/>
                <c:pt idx="0">
                  <c:v>An online course for continuing professional development</c:v>
                </c:pt>
                <c:pt idx="1">
                  <c:v>An online course for university credit</c:v>
                </c:pt>
                <c:pt idx="2">
                  <c:v>An online course based around OER</c:v>
                </c:pt>
              </c:strCache>
            </c:strRef>
          </c:cat>
          <c:val>
            <c:numRef>
              <c:f>Scrap!$F$61:$F$63</c:f>
              <c:numCache>
                <c:formatCode>###0.0%</c:formatCode>
                <c:ptCount val="3"/>
                <c:pt idx="0">
                  <c:v>0.295855379188713</c:v>
                </c:pt>
                <c:pt idx="1">
                  <c:v>0.30379188712522</c:v>
                </c:pt>
                <c:pt idx="2">
                  <c:v>0.238977072310406</c:v>
                </c:pt>
              </c:numCache>
            </c:numRef>
          </c:val>
        </c:ser>
        <c:dLbls>
          <c:dLblPos val="outEnd"/>
          <c:showLegendKey val="0"/>
          <c:showVal val="1"/>
          <c:showCatName val="0"/>
          <c:showSerName val="0"/>
          <c:showPercent val="0"/>
          <c:showBubbleSize val="0"/>
        </c:dLbls>
        <c:gapWidth val="182"/>
        <c:axId val="2136612728"/>
        <c:axId val="2111941432"/>
      </c:barChart>
      <c:catAx>
        <c:axId val="21366127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11941432"/>
        <c:crosses val="autoZero"/>
        <c:auto val="1"/>
        <c:lblAlgn val="ctr"/>
        <c:lblOffset val="100"/>
        <c:noMultiLvlLbl val="0"/>
      </c:catAx>
      <c:valAx>
        <c:axId val="211194143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6612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b="0" i="0" dirty="0" smtClean="0">
                <a:effectLst/>
              </a:rPr>
              <a:t>Why are you interested in studying this course?</a:t>
            </a:r>
            <a:r>
              <a:rPr lang="en-GB" sz="1200" dirty="0" smtClean="0">
                <a:effectLst/>
              </a:rPr>
              <a:t> </a:t>
            </a:r>
            <a:endParaRPr lang="en-GB" sz="1200" dirty="0">
              <a:effectLst/>
            </a:endParaRPr>
          </a:p>
        </c:rich>
      </c:tx>
      <c:overlay val="0"/>
      <c:spPr>
        <a:noFill/>
        <a:ln>
          <a:noFill/>
        </a:ln>
        <a:effectLst/>
      </c:spPr>
    </c:title>
    <c:autoTitleDeleted val="0"/>
    <c:plotArea>
      <c:layout/>
      <c:barChart>
        <c:barDir val="bar"/>
        <c:grouping val="clustered"/>
        <c:varyColors val="0"/>
        <c:ser>
          <c:idx val="0"/>
          <c:order val="0"/>
          <c:tx>
            <c:strRef>
              <c:f>Scrap!$D$46</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Scrap!$C$47:$C$54</c:f>
              <c:strCache>
                <c:ptCount val="8"/>
                <c:pt idx="0">
                  <c:v>To improve my English</c:v>
                </c:pt>
                <c:pt idx="1">
                  <c:v>Professional development</c:v>
                </c:pt>
                <c:pt idx="2">
                  <c:v>Relevant to my work</c:v>
                </c:pt>
                <c:pt idx="3">
                  <c:v>Personal interest</c:v>
                </c:pt>
                <c:pt idx="4">
                  <c:v>To prepare me for future study</c:v>
                </c:pt>
                <c:pt idx="5">
                  <c:v>The course was free</c:v>
                </c:pt>
                <c:pt idx="6">
                  <c:v>To try out learning online</c:v>
                </c:pt>
                <c:pt idx="7">
                  <c:v>To learn more flexibly around my other commitments</c:v>
                </c:pt>
              </c:strCache>
            </c:strRef>
          </c:cat>
          <c:val>
            <c:numRef>
              <c:f>Scrap!$D$47:$D$54</c:f>
              <c:numCache>
                <c:formatCode>###0.0%</c:formatCode>
                <c:ptCount val="8"/>
                <c:pt idx="0">
                  <c:v>0.107122137665085</c:v>
                </c:pt>
                <c:pt idx="1">
                  <c:v>0.390540217725148</c:v>
                </c:pt>
                <c:pt idx="2">
                  <c:v>0.267993038255469</c:v>
                </c:pt>
                <c:pt idx="3">
                  <c:v>0.852233559703785</c:v>
                </c:pt>
                <c:pt idx="4">
                  <c:v>0.170733372009692</c:v>
                </c:pt>
                <c:pt idx="5">
                  <c:v>0.38419274477016</c:v>
                </c:pt>
                <c:pt idx="6">
                  <c:v>0.221479029450909</c:v>
                </c:pt>
                <c:pt idx="7">
                  <c:v>0.219840971914138</c:v>
                </c:pt>
              </c:numCache>
            </c:numRef>
          </c:val>
        </c:ser>
        <c:ser>
          <c:idx val="1"/>
          <c:order val="1"/>
          <c:tx>
            <c:strRef>
              <c:f>Scrap!$E$46</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Scrap!$C$47:$C$54</c:f>
              <c:strCache>
                <c:ptCount val="8"/>
                <c:pt idx="0">
                  <c:v>To improve my English</c:v>
                </c:pt>
                <c:pt idx="1">
                  <c:v>Professional development</c:v>
                </c:pt>
                <c:pt idx="2">
                  <c:v>Relevant to my work</c:v>
                </c:pt>
                <c:pt idx="3">
                  <c:v>Personal interest</c:v>
                </c:pt>
                <c:pt idx="4">
                  <c:v>To prepare me for future study</c:v>
                </c:pt>
                <c:pt idx="5">
                  <c:v>The course was free</c:v>
                </c:pt>
                <c:pt idx="6">
                  <c:v>To try out learning online</c:v>
                </c:pt>
                <c:pt idx="7">
                  <c:v>To learn more flexibly around my other commitments</c:v>
                </c:pt>
              </c:strCache>
            </c:strRef>
          </c:cat>
          <c:val>
            <c:numRef>
              <c:f>Scrap!$E$47:$E$54</c:f>
              <c:numCache>
                <c:formatCode>###0.0%</c:formatCode>
                <c:ptCount val="8"/>
                <c:pt idx="0">
                  <c:v>0.112013549405289</c:v>
                </c:pt>
                <c:pt idx="1">
                  <c:v>0.402209476885176</c:v>
                </c:pt>
                <c:pt idx="2">
                  <c:v>0.277762808422187</c:v>
                </c:pt>
                <c:pt idx="3">
                  <c:v>0.848454520959236</c:v>
                </c:pt>
                <c:pt idx="4">
                  <c:v>0.16601870741753</c:v>
                </c:pt>
                <c:pt idx="5">
                  <c:v>0.374648754763463</c:v>
                </c:pt>
                <c:pt idx="6">
                  <c:v>0.216559528850225</c:v>
                </c:pt>
                <c:pt idx="7">
                  <c:v>0.215905154162978</c:v>
                </c:pt>
              </c:numCache>
            </c:numRef>
          </c:val>
        </c:ser>
        <c:ser>
          <c:idx val="2"/>
          <c:order val="2"/>
          <c:tx>
            <c:strRef>
              <c:f>Scrap!$F$46</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Scrap!$C$47:$C$54</c:f>
              <c:strCache>
                <c:ptCount val="8"/>
                <c:pt idx="0">
                  <c:v>To improve my English</c:v>
                </c:pt>
                <c:pt idx="1">
                  <c:v>Professional development</c:v>
                </c:pt>
                <c:pt idx="2">
                  <c:v>Relevant to my work</c:v>
                </c:pt>
                <c:pt idx="3">
                  <c:v>Personal interest</c:v>
                </c:pt>
                <c:pt idx="4">
                  <c:v>To prepare me for future study</c:v>
                </c:pt>
                <c:pt idx="5">
                  <c:v>The course was free</c:v>
                </c:pt>
                <c:pt idx="6">
                  <c:v>To try out learning online</c:v>
                </c:pt>
                <c:pt idx="7">
                  <c:v>To learn more flexibly around my other commitments</c:v>
                </c:pt>
              </c:strCache>
            </c:strRef>
          </c:cat>
          <c:val>
            <c:numRef>
              <c:f>Scrap!$F$47:$F$54</c:f>
              <c:numCache>
                <c:formatCode>###0.0%</c:formatCode>
                <c:ptCount val="8"/>
                <c:pt idx="0">
                  <c:v>0.068892900120337</c:v>
                </c:pt>
                <c:pt idx="1">
                  <c:v>0.299338146811071</c:v>
                </c:pt>
                <c:pt idx="2">
                  <c:v>0.191636582430806</c:v>
                </c:pt>
                <c:pt idx="3">
                  <c:v>0.881768953068592</c:v>
                </c:pt>
                <c:pt idx="4">
                  <c:v>0.207581227436823</c:v>
                </c:pt>
                <c:pt idx="5">
                  <c:v>0.458784596871239</c:v>
                </c:pt>
                <c:pt idx="6">
                  <c:v>0.259927797833935</c:v>
                </c:pt>
                <c:pt idx="7">
                  <c:v>0.250601684717208</c:v>
                </c:pt>
              </c:numCache>
            </c:numRef>
          </c:val>
        </c:ser>
        <c:dLbls>
          <c:dLblPos val="outEnd"/>
          <c:showLegendKey val="0"/>
          <c:showVal val="1"/>
          <c:showCatName val="0"/>
          <c:showSerName val="0"/>
          <c:showPercent val="0"/>
          <c:showBubbleSize val="0"/>
        </c:dLbls>
        <c:gapWidth val="182"/>
        <c:axId val="2112470088"/>
        <c:axId val="2112466136"/>
      </c:barChart>
      <c:catAx>
        <c:axId val="2112470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12466136"/>
        <c:crosses val="autoZero"/>
        <c:auto val="1"/>
        <c:lblAlgn val="ctr"/>
        <c:lblOffset val="100"/>
        <c:noMultiLvlLbl val="0"/>
      </c:catAx>
      <c:valAx>
        <c:axId val="2112466136"/>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12470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Fall below expectations</a:t>
            </a:r>
          </a:p>
        </c:rich>
      </c:tx>
      <c:layout>
        <c:manualLayout>
          <c:xMode val="edge"/>
          <c:yMode val="edge"/>
          <c:x val="0.49737489063867"/>
          <c:y val="0.0648148148148148"/>
        </c:manualLayout>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Scrap!$B$10:$B$16</c:f>
              <c:strCache>
                <c:ptCount val="7"/>
                <c:pt idx="0">
                  <c:v>Supplementing my existing studies</c:v>
                </c:pt>
                <c:pt idx="1">
                  <c:v>Adding a fresh perspective to my current role</c:v>
                </c:pt>
                <c:pt idx="2">
                  <c:v>Learning new things</c:v>
                </c:pt>
                <c:pt idx="3">
                  <c:v>Preparing for further studies</c:v>
                </c:pt>
                <c:pt idx="4">
                  <c:v>Learning more flexibly around my other commitments</c:v>
                </c:pt>
                <c:pt idx="5">
                  <c:v>Improving my career prospects</c:v>
                </c:pt>
                <c:pt idx="6">
                  <c:v>My overall expectations of the course</c:v>
                </c:pt>
              </c:strCache>
            </c:strRef>
          </c:cat>
          <c:val>
            <c:numRef>
              <c:f>Scrap!$C$10:$C$16</c:f>
              <c:numCache>
                <c:formatCode>###0.0%</c:formatCode>
                <c:ptCount val="7"/>
                <c:pt idx="0">
                  <c:v>0.192759295499022</c:v>
                </c:pt>
                <c:pt idx="1">
                  <c:v>0.165362035225049</c:v>
                </c:pt>
                <c:pt idx="2">
                  <c:v>0.357142857142857</c:v>
                </c:pt>
                <c:pt idx="3">
                  <c:v>0.188845401174168</c:v>
                </c:pt>
                <c:pt idx="4">
                  <c:v>0.126223091976517</c:v>
                </c:pt>
                <c:pt idx="5">
                  <c:v>0.212328767123288</c:v>
                </c:pt>
                <c:pt idx="6">
                  <c:v>0.370841487279844</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Scrap!$B$10:$B$16</c:f>
              <c:strCache>
                <c:ptCount val="7"/>
                <c:pt idx="0">
                  <c:v>Supplementing my existing studies</c:v>
                </c:pt>
                <c:pt idx="1">
                  <c:v>Adding a fresh perspective to my current role</c:v>
                </c:pt>
                <c:pt idx="2">
                  <c:v>Learning new things</c:v>
                </c:pt>
                <c:pt idx="3">
                  <c:v>Preparing for further studies</c:v>
                </c:pt>
                <c:pt idx="4">
                  <c:v>Learning more flexibly around my other commitments</c:v>
                </c:pt>
                <c:pt idx="5">
                  <c:v>Improving my career prospects</c:v>
                </c:pt>
                <c:pt idx="6">
                  <c:v>My overall expectations of the course</c:v>
                </c:pt>
              </c:strCache>
            </c:strRef>
          </c:cat>
          <c:val>
            <c:numRef>
              <c:f>Scrap!$D$10:$D$16</c:f>
              <c:numCache>
                <c:formatCode>###0.0%</c:formatCode>
                <c:ptCount val="7"/>
                <c:pt idx="0">
                  <c:v>0.195676905574516</c:v>
                </c:pt>
                <c:pt idx="1">
                  <c:v>0.161547212741752</c:v>
                </c:pt>
                <c:pt idx="2">
                  <c:v>0.358361774744027</c:v>
                </c:pt>
                <c:pt idx="3">
                  <c:v>0.185437997724687</c:v>
                </c:pt>
                <c:pt idx="4">
                  <c:v>0.130830489192264</c:v>
                </c:pt>
                <c:pt idx="5">
                  <c:v>0.221843003412969</c:v>
                </c:pt>
                <c:pt idx="6">
                  <c:v>0.366325369738339</c:v>
                </c:pt>
              </c:numCache>
            </c:numRef>
          </c:val>
        </c:ser>
        <c:ser>
          <c:idx val="2"/>
          <c:order val="2"/>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Scrap!$B$10:$B$16</c:f>
              <c:strCache>
                <c:ptCount val="7"/>
                <c:pt idx="0">
                  <c:v>Supplementing my existing studies</c:v>
                </c:pt>
                <c:pt idx="1">
                  <c:v>Adding a fresh perspective to my current role</c:v>
                </c:pt>
                <c:pt idx="2">
                  <c:v>Learning new things</c:v>
                </c:pt>
                <c:pt idx="3">
                  <c:v>Preparing for further studies</c:v>
                </c:pt>
                <c:pt idx="4">
                  <c:v>Learning more flexibly around my other commitments</c:v>
                </c:pt>
                <c:pt idx="5">
                  <c:v>Improving my career prospects</c:v>
                </c:pt>
                <c:pt idx="6">
                  <c:v>My overall expectations of the course</c:v>
                </c:pt>
              </c:strCache>
            </c:strRef>
          </c:cat>
          <c:val>
            <c:numRef>
              <c:f>Scrap!$E$10:$E$16</c:f>
              <c:numCache>
                <c:formatCode>###0.0%</c:formatCode>
                <c:ptCount val="7"/>
                <c:pt idx="0">
                  <c:v>0.174825174825175</c:v>
                </c:pt>
                <c:pt idx="1">
                  <c:v>0.188811188811189</c:v>
                </c:pt>
                <c:pt idx="2">
                  <c:v>0.34965034965035</c:v>
                </c:pt>
                <c:pt idx="3">
                  <c:v>0.20979020979021</c:v>
                </c:pt>
                <c:pt idx="4">
                  <c:v>0.0979020979020979</c:v>
                </c:pt>
                <c:pt idx="5">
                  <c:v>0.153846153846154</c:v>
                </c:pt>
                <c:pt idx="6">
                  <c:v>0.398601398601399</c:v>
                </c:pt>
              </c:numCache>
            </c:numRef>
          </c:val>
        </c:ser>
        <c:ser>
          <c:idx val="3"/>
          <c:order val="3"/>
          <c:spPr>
            <a:solidFill>
              <a:schemeClr val="accent4"/>
            </a:solidFill>
            <a:ln>
              <a:noFill/>
            </a:ln>
            <a:effectLst/>
          </c:spPr>
          <c:invertIfNegative val="0"/>
          <c:dLbls>
            <c:delete val="1"/>
          </c:dLbls>
          <c:cat>
            <c:strRef>
              <c:f>Scrap!$B$10:$B$16</c:f>
              <c:strCache>
                <c:ptCount val="7"/>
                <c:pt idx="0">
                  <c:v>Supplementing my existing studies</c:v>
                </c:pt>
                <c:pt idx="1">
                  <c:v>Adding a fresh perspective to my current role</c:v>
                </c:pt>
                <c:pt idx="2">
                  <c:v>Learning new things</c:v>
                </c:pt>
                <c:pt idx="3">
                  <c:v>Preparing for further studies</c:v>
                </c:pt>
                <c:pt idx="4">
                  <c:v>Learning more flexibly around my other commitments</c:v>
                </c:pt>
                <c:pt idx="5">
                  <c:v>Improving my career prospects</c:v>
                </c:pt>
                <c:pt idx="6">
                  <c:v>My overall expectations of the course</c:v>
                </c:pt>
              </c:strCache>
            </c:strRef>
          </c:cat>
          <c:val>
            <c:numRef>
              <c:f>Scrap!$C$8</c:f>
              <c:numCache>
                <c:formatCode>General</c:formatCode>
                <c:ptCount val="1"/>
                <c:pt idx="0">
                  <c:v>0.0</c:v>
                </c:pt>
              </c:numCache>
            </c:numRef>
          </c:val>
        </c:ser>
        <c:dLbls>
          <c:dLblPos val="outEnd"/>
          <c:showLegendKey val="0"/>
          <c:showVal val="1"/>
          <c:showCatName val="0"/>
          <c:showSerName val="0"/>
          <c:showPercent val="0"/>
          <c:showBubbleSize val="0"/>
        </c:dLbls>
        <c:gapWidth val="182"/>
        <c:axId val="2135957976"/>
        <c:axId val="2135968840"/>
      </c:barChart>
      <c:catAx>
        <c:axId val="2135957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5968840"/>
        <c:crosses val="autoZero"/>
        <c:auto val="1"/>
        <c:lblAlgn val="ctr"/>
        <c:lblOffset val="100"/>
        <c:noMultiLvlLbl val="0"/>
      </c:catAx>
      <c:valAx>
        <c:axId val="2135968840"/>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5957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Exceeded expectations</a:t>
            </a:r>
            <a:r>
              <a:rPr lang="en-GB" sz="1400" b="0" i="0" u="none" strike="noStrike" baseline="0"/>
              <a:t> </a:t>
            </a:r>
            <a:endParaRPr lang="en-GB"/>
          </a:p>
        </c:rich>
      </c:tx>
      <c:layout>
        <c:manualLayout>
          <c:xMode val="edge"/>
          <c:yMode val="edge"/>
          <c:x val="0.167291557305337"/>
          <c:y val="0.0694444444444445"/>
        </c:manualLayout>
      </c:layout>
      <c:overlay val="0"/>
      <c:spPr>
        <a:noFill/>
        <a:ln>
          <a:noFill/>
        </a:ln>
        <a:effectLst/>
      </c:spPr>
    </c:title>
    <c:autoTitleDeleted val="0"/>
    <c:plotArea>
      <c:layout>
        <c:manualLayout>
          <c:layoutTarget val="inner"/>
          <c:xMode val="edge"/>
          <c:yMode val="edge"/>
          <c:x val="0.0383944153577661"/>
          <c:y val="0.0987927605251297"/>
          <c:w val="0.923211169284468"/>
          <c:h val="0.875270573545459"/>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Scrap!$F$10:$F$16</c:f>
              <c:numCache>
                <c:formatCode>###0.0%</c:formatCode>
                <c:ptCount val="7"/>
                <c:pt idx="0">
                  <c:v>0.293474547318073</c:v>
                </c:pt>
                <c:pt idx="1">
                  <c:v>0.264776221387086</c:v>
                </c:pt>
                <c:pt idx="2">
                  <c:v>0.698325930987359</c:v>
                </c:pt>
                <c:pt idx="3">
                  <c:v>0.257601639904339</c:v>
                </c:pt>
                <c:pt idx="4">
                  <c:v>0.435257943286642</c:v>
                </c:pt>
                <c:pt idx="5">
                  <c:v>0.117868124359412</c:v>
                </c:pt>
                <c:pt idx="6">
                  <c:v>0.654595148616331</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Scrap!$G$10:$G$16</c:f>
              <c:numCache>
                <c:formatCode>###0.0%</c:formatCode>
                <c:ptCount val="7"/>
                <c:pt idx="0">
                  <c:v>0.281311734492295</c:v>
                </c:pt>
                <c:pt idx="1">
                  <c:v>0.261161596207033</c:v>
                </c:pt>
                <c:pt idx="2">
                  <c:v>0.689450809956539</c:v>
                </c:pt>
                <c:pt idx="3">
                  <c:v>0.24377716317661</c:v>
                </c:pt>
                <c:pt idx="4">
                  <c:v>0.42947451600158</c:v>
                </c:pt>
                <c:pt idx="5">
                  <c:v>0.112998814697748</c:v>
                </c:pt>
                <c:pt idx="6">
                  <c:v>0.645594626629791</c:v>
                </c:pt>
              </c:numCache>
            </c:numRef>
          </c:val>
        </c:ser>
        <c:ser>
          <c:idx val="2"/>
          <c:order val="2"/>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Scrap!$H$10:$H$16</c:f>
              <c:numCache>
                <c:formatCode>###0.0%</c:formatCode>
                <c:ptCount val="7"/>
                <c:pt idx="0">
                  <c:v>0.371212121212121</c:v>
                </c:pt>
                <c:pt idx="1">
                  <c:v>0.287878787878788</c:v>
                </c:pt>
                <c:pt idx="2">
                  <c:v>0.755050505050505</c:v>
                </c:pt>
                <c:pt idx="3">
                  <c:v>0.345959595959596</c:v>
                </c:pt>
                <c:pt idx="4">
                  <c:v>0.472222222222222</c:v>
                </c:pt>
                <c:pt idx="5">
                  <c:v>0.148989898989899</c:v>
                </c:pt>
                <c:pt idx="6">
                  <c:v>0.712121212121212</c:v>
                </c:pt>
              </c:numCache>
            </c:numRef>
          </c:val>
        </c:ser>
        <c:dLbls>
          <c:dLblPos val="outEnd"/>
          <c:showLegendKey val="0"/>
          <c:showVal val="1"/>
          <c:showCatName val="0"/>
          <c:showSerName val="0"/>
          <c:showPercent val="0"/>
          <c:showBubbleSize val="0"/>
        </c:dLbls>
        <c:gapWidth val="182"/>
        <c:axId val="2139482472"/>
        <c:axId val="2139485528"/>
      </c:barChart>
      <c:catAx>
        <c:axId val="2139482472"/>
        <c:scaling>
          <c:orientation val="minMax"/>
        </c:scaling>
        <c:delete val="1"/>
        <c:axPos val="l"/>
        <c:majorTickMark val="none"/>
        <c:minorTickMark val="none"/>
        <c:tickLblPos val="nextTo"/>
        <c:crossAx val="2139485528"/>
        <c:crosses val="autoZero"/>
        <c:auto val="1"/>
        <c:lblAlgn val="ctr"/>
        <c:lblOffset val="100"/>
        <c:noMultiLvlLbl val="0"/>
      </c:catAx>
      <c:valAx>
        <c:axId val="2139485528"/>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948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More likely</a:t>
            </a:r>
          </a:p>
        </c:rich>
      </c:tx>
      <c:layout>
        <c:manualLayout>
          <c:xMode val="edge"/>
          <c:yMode val="edge"/>
          <c:x val="0.60146492052619"/>
          <c:y val="0.0404781982329832"/>
        </c:manualLayout>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Scrap!$B$22:$B$28</c:f>
              <c:strCache>
                <c:ptCount val="7"/>
                <c:pt idx="0">
                  <c:v>Take another free course in this subject area</c:v>
                </c:pt>
                <c:pt idx="1">
                  <c:v>Take a paid-for course in this subject area</c:v>
                </c:pt>
                <c:pt idx="2">
                  <c:v>Research this subject further</c:v>
                </c:pt>
                <c:pt idx="3">
                  <c:v>Take part in other online activities</c:v>
                </c:pt>
                <c:pt idx="4">
                  <c:v>Look at other related materials</c:v>
                </c:pt>
                <c:pt idx="5">
                  <c:v>Visit related museums, exhibitions, galleries, etc.</c:v>
                </c:pt>
                <c:pt idx="6">
                  <c:v>Study more free Open University materials</c:v>
                </c:pt>
              </c:strCache>
            </c:strRef>
          </c:cat>
          <c:val>
            <c:numRef>
              <c:f>Scrap!$C$22:$C$28</c:f>
              <c:numCache>
                <c:formatCode>###0.0%</c:formatCode>
                <c:ptCount val="7"/>
                <c:pt idx="0">
                  <c:v>0.671820641669888</c:v>
                </c:pt>
                <c:pt idx="1">
                  <c:v>0.379396984924623</c:v>
                </c:pt>
                <c:pt idx="2">
                  <c:v>0.582334750676459</c:v>
                </c:pt>
                <c:pt idx="3">
                  <c:v>0.349246231155779</c:v>
                </c:pt>
                <c:pt idx="4">
                  <c:v>0.574023965983765</c:v>
                </c:pt>
                <c:pt idx="5">
                  <c:v>0.458252802473908</c:v>
                </c:pt>
                <c:pt idx="6">
                  <c:v>0.639543873212215</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Scrap!$B$22:$B$28</c:f>
              <c:strCache>
                <c:ptCount val="7"/>
                <c:pt idx="0">
                  <c:v>Take another free course in this subject area</c:v>
                </c:pt>
                <c:pt idx="1">
                  <c:v>Take a paid-for course in this subject area</c:v>
                </c:pt>
                <c:pt idx="2">
                  <c:v>Research this subject further</c:v>
                </c:pt>
                <c:pt idx="3">
                  <c:v>Take part in other online activities</c:v>
                </c:pt>
                <c:pt idx="4">
                  <c:v>Look at other related materials</c:v>
                </c:pt>
                <c:pt idx="5">
                  <c:v>Visit related museums, exhibitions, galleries, etc.</c:v>
                </c:pt>
                <c:pt idx="6">
                  <c:v>Study more free Open University materials</c:v>
                </c:pt>
              </c:strCache>
            </c:strRef>
          </c:cat>
          <c:val>
            <c:numRef>
              <c:f>Scrap!$D$22:$D$28</c:f>
              <c:numCache>
                <c:formatCode>###0.0%</c:formatCode>
                <c:ptCount val="7"/>
                <c:pt idx="0">
                  <c:v>0.66981546572935</c:v>
                </c:pt>
                <c:pt idx="1">
                  <c:v>0.384446397188049</c:v>
                </c:pt>
                <c:pt idx="2">
                  <c:v>0.578427065026362</c:v>
                </c:pt>
                <c:pt idx="3">
                  <c:v>0.347319859402461</c:v>
                </c:pt>
                <c:pt idx="4">
                  <c:v>0.572495606326889</c:v>
                </c:pt>
                <c:pt idx="5">
                  <c:v>0.459138840070299</c:v>
                </c:pt>
                <c:pt idx="6">
                  <c:v>0.634226713532513</c:v>
                </c:pt>
              </c:numCache>
            </c:numRef>
          </c:val>
        </c:ser>
        <c:ser>
          <c:idx val="2"/>
          <c:order val="2"/>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Scrap!$B$22:$B$28</c:f>
              <c:strCache>
                <c:ptCount val="7"/>
                <c:pt idx="0">
                  <c:v>Take another free course in this subject area</c:v>
                </c:pt>
                <c:pt idx="1">
                  <c:v>Take a paid-for course in this subject area</c:v>
                </c:pt>
                <c:pt idx="2">
                  <c:v>Research this subject further</c:v>
                </c:pt>
                <c:pt idx="3">
                  <c:v>Take part in other online activities</c:v>
                </c:pt>
                <c:pt idx="4">
                  <c:v>Look at other related materials</c:v>
                </c:pt>
                <c:pt idx="5">
                  <c:v>Visit related museums, exhibitions, galleries, etc.</c:v>
                </c:pt>
                <c:pt idx="6">
                  <c:v>Study more free Open University materials</c:v>
                </c:pt>
              </c:strCache>
            </c:strRef>
          </c:cat>
          <c:val>
            <c:numRef>
              <c:f>Scrap!$E$22:$E$28</c:f>
              <c:numCache>
                <c:formatCode>###0.0%</c:formatCode>
                <c:ptCount val="7"/>
                <c:pt idx="0">
                  <c:v>0.686495176848875</c:v>
                </c:pt>
                <c:pt idx="1">
                  <c:v>0.342443729903537</c:v>
                </c:pt>
                <c:pt idx="2">
                  <c:v>0.610932475884244</c:v>
                </c:pt>
                <c:pt idx="3">
                  <c:v>0.363344051446945</c:v>
                </c:pt>
                <c:pt idx="4">
                  <c:v>0.585209003215434</c:v>
                </c:pt>
                <c:pt idx="5">
                  <c:v>0.451768488745981</c:v>
                </c:pt>
                <c:pt idx="6">
                  <c:v>0.678456591639872</c:v>
                </c:pt>
              </c:numCache>
            </c:numRef>
          </c:val>
        </c:ser>
        <c:dLbls>
          <c:dLblPos val="outEnd"/>
          <c:showLegendKey val="0"/>
          <c:showVal val="1"/>
          <c:showCatName val="0"/>
          <c:showSerName val="0"/>
          <c:showPercent val="0"/>
          <c:showBubbleSize val="0"/>
        </c:dLbls>
        <c:gapWidth val="182"/>
        <c:axId val="2132878136"/>
        <c:axId val="2133049400"/>
      </c:barChart>
      <c:catAx>
        <c:axId val="21328781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3049400"/>
        <c:crosses val="autoZero"/>
        <c:auto val="1"/>
        <c:lblAlgn val="ctr"/>
        <c:lblOffset val="100"/>
        <c:noMultiLvlLbl val="0"/>
      </c:catAx>
      <c:valAx>
        <c:axId val="2133049400"/>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28781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less likely</a:t>
            </a:r>
          </a:p>
        </c:rich>
      </c:tx>
      <c:layout>
        <c:manualLayout>
          <c:xMode val="edge"/>
          <c:yMode val="edge"/>
          <c:x val="0.206445836003207"/>
          <c:y val="0.0318042986116297"/>
        </c:manualLayout>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Scrap!$F$22:$F$28</c:f>
              <c:numCache>
                <c:formatCode>###0.0%</c:formatCode>
                <c:ptCount val="7"/>
                <c:pt idx="0">
                  <c:v>0.113259668508287</c:v>
                </c:pt>
                <c:pt idx="1">
                  <c:v>0.419889502762431</c:v>
                </c:pt>
                <c:pt idx="2">
                  <c:v>0.254834254143646</c:v>
                </c:pt>
                <c:pt idx="3">
                  <c:v>0.382596685082873</c:v>
                </c:pt>
                <c:pt idx="4">
                  <c:v>0.169198895027624</c:v>
                </c:pt>
                <c:pt idx="5">
                  <c:v>0.160220994475138</c:v>
                </c:pt>
                <c:pt idx="6">
                  <c:v>0.160911602209945</c:v>
                </c:pt>
              </c:numCache>
            </c:numRef>
          </c:val>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Scrap!$G$22:$G$28</c:f>
              <c:numCache>
                <c:formatCode>###0.0%</c:formatCode>
                <c:ptCount val="7"/>
                <c:pt idx="0">
                  <c:v>0.112421383647799</c:v>
                </c:pt>
                <c:pt idx="1">
                  <c:v>0.405660377358491</c:v>
                </c:pt>
                <c:pt idx="2">
                  <c:v>0.256289308176101</c:v>
                </c:pt>
                <c:pt idx="3">
                  <c:v>0.375786163522013</c:v>
                </c:pt>
                <c:pt idx="4">
                  <c:v>0.160377358490566</c:v>
                </c:pt>
                <c:pt idx="5">
                  <c:v>0.150157232704403</c:v>
                </c:pt>
                <c:pt idx="6">
                  <c:v>0.158018867924528</c:v>
                </c:pt>
              </c:numCache>
            </c:numRef>
          </c:val>
        </c:ser>
        <c:ser>
          <c:idx val="2"/>
          <c:order val="2"/>
          <c:spPr>
            <a:solidFill>
              <a:schemeClr val="accent3"/>
            </a:solidFill>
            <a:ln>
              <a:noFill/>
            </a:ln>
            <a:effectLst/>
          </c:spPr>
          <c:invertIfNegative val="0"/>
          <c:dLbls>
            <c:dLbl>
              <c:idx val="1"/>
              <c:layout>
                <c:manualLayout>
                  <c:x val="-0.00601672160389068"/>
                  <c:y val="0.00433706364138036"/>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11547808413390073"/>
                      <c:h val="5.4891441934502724E-2"/>
                    </c:manualLayout>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Scrap!$H$22:$H$28</c:f>
              <c:numCache>
                <c:formatCode>###0.0%</c:formatCode>
                <c:ptCount val="7"/>
                <c:pt idx="0">
                  <c:v>0.119318181818182</c:v>
                </c:pt>
                <c:pt idx="1">
                  <c:v>0.522727272727273</c:v>
                </c:pt>
                <c:pt idx="2">
                  <c:v>0.244318181818182</c:v>
                </c:pt>
                <c:pt idx="3">
                  <c:v>0.431818181818182</c:v>
                </c:pt>
                <c:pt idx="4">
                  <c:v>0.232954545454545</c:v>
                </c:pt>
                <c:pt idx="5">
                  <c:v>0.232954545454545</c:v>
                </c:pt>
                <c:pt idx="6">
                  <c:v>0.181818181818182</c:v>
                </c:pt>
              </c:numCache>
            </c:numRef>
          </c:val>
        </c:ser>
        <c:dLbls>
          <c:dLblPos val="outEnd"/>
          <c:showLegendKey val="0"/>
          <c:showVal val="1"/>
          <c:showCatName val="0"/>
          <c:showSerName val="0"/>
          <c:showPercent val="0"/>
          <c:showBubbleSize val="0"/>
        </c:dLbls>
        <c:gapWidth val="182"/>
        <c:axId val="2110745400"/>
        <c:axId val="2110748456"/>
      </c:barChart>
      <c:catAx>
        <c:axId val="2110745400"/>
        <c:scaling>
          <c:orientation val="minMax"/>
        </c:scaling>
        <c:delete val="1"/>
        <c:axPos val="l"/>
        <c:majorTickMark val="none"/>
        <c:minorTickMark val="none"/>
        <c:tickLblPos val="nextTo"/>
        <c:crossAx val="2110748456"/>
        <c:crosses val="autoZero"/>
        <c:auto val="1"/>
        <c:lblAlgn val="ctr"/>
        <c:lblOffset val="100"/>
        <c:noMultiLvlLbl val="0"/>
      </c:catAx>
      <c:valAx>
        <c:axId val="2110748456"/>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10745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81285974688737"/>
          <c:y val="0.074935972350001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graphs!$I$8</c:f>
              <c:strCache>
                <c:ptCount val="1"/>
                <c:pt idx="0">
                  <c:v>Disability</c:v>
                </c:pt>
              </c:strCache>
            </c:strRef>
          </c:tx>
          <c:spPr>
            <a:solidFill>
              <a:schemeClr val="accent1"/>
            </a:solidFill>
            <a:ln>
              <a:noFill/>
            </a:ln>
            <a:effectLst/>
          </c:spPr>
          <c:invertIfNegative val="0"/>
          <c:dLbls>
            <c:dLbl>
              <c:idx val="8"/>
              <c:layout>
                <c:manualLayout>
                  <c:x val="0.0"/>
                  <c:y val="-0.0315786856304548"/>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graphs!$H$9:$H$17</c:f>
              <c:strCache>
                <c:ptCount val="9"/>
                <c:pt idx="0">
                  <c:v>Partially sighted</c:v>
                </c:pt>
                <c:pt idx="1">
                  <c:v>Hard of hearing</c:v>
                </c:pt>
                <c:pt idx="2">
                  <c:v>Restricted mobility</c:v>
                </c:pt>
                <c:pt idx="3">
                  <c:v>Restricted manual skills</c:v>
                </c:pt>
                <c:pt idx="4">
                  <c:v>Learning difficulties</c:v>
                </c:pt>
                <c:pt idx="5">
                  <c:v>Personal Care Support</c:v>
                </c:pt>
                <c:pt idx="6">
                  <c:v>Mental health difficulties</c:v>
                </c:pt>
                <c:pt idx="7">
                  <c:v>Fatigue or pain</c:v>
                </c:pt>
                <c:pt idx="8">
                  <c:v>Unseen disabilities</c:v>
                </c:pt>
              </c:strCache>
            </c:strRef>
          </c:cat>
          <c:val>
            <c:numRef>
              <c:f>graphs!$I$9:$I$17</c:f>
              <c:numCache>
                <c:formatCode>0.00%</c:formatCode>
                <c:ptCount val="9"/>
                <c:pt idx="0">
                  <c:v>0.065</c:v>
                </c:pt>
                <c:pt idx="1">
                  <c:v>0.097</c:v>
                </c:pt>
                <c:pt idx="2">
                  <c:v>0.097</c:v>
                </c:pt>
                <c:pt idx="3">
                  <c:v>0.129</c:v>
                </c:pt>
                <c:pt idx="4">
                  <c:v>0.097</c:v>
                </c:pt>
                <c:pt idx="5">
                  <c:v>0.032</c:v>
                </c:pt>
                <c:pt idx="6">
                  <c:v>0.097</c:v>
                </c:pt>
                <c:pt idx="7">
                  <c:v>0.161</c:v>
                </c:pt>
                <c:pt idx="8">
                  <c:v>0.225</c:v>
                </c:pt>
              </c:numCache>
            </c:numRef>
          </c:val>
        </c:ser>
        <c:dLbls>
          <c:dLblPos val="outEnd"/>
          <c:showLegendKey val="0"/>
          <c:showVal val="1"/>
          <c:showCatName val="0"/>
          <c:showSerName val="0"/>
          <c:showPercent val="0"/>
          <c:showBubbleSize val="0"/>
        </c:dLbls>
        <c:gapWidth val="182"/>
        <c:axId val="2137735384"/>
        <c:axId val="2137658888"/>
      </c:barChart>
      <c:catAx>
        <c:axId val="21377353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37658888"/>
        <c:crosses val="autoZero"/>
        <c:auto val="1"/>
        <c:lblAlgn val="ctr"/>
        <c:lblOffset val="100"/>
        <c:noMultiLvlLbl val="0"/>
      </c:catAx>
      <c:valAx>
        <c:axId val="2137658888"/>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2137735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19715223097113"/>
          <c:y val="0.027164681066324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graphs!$F$17</c:f>
              <c:strCache>
                <c:ptCount val="1"/>
                <c:pt idx="0">
                  <c:v>Educational qualification</c:v>
                </c:pt>
              </c:strCache>
            </c:strRef>
          </c:tx>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Pt>
            <c:idx val="3"/>
            <c:bubble3D val="0"/>
            <c:spPr>
              <a:solidFill>
                <a:schemeClr val="accent4"/>
              </a:solidFill>
              <a:ln>
                <a:noFill/>
              </a:ln>
              <a:effectLst/>
            </c:spPr>
          </c:dPt>
          <c:dPt>
            <c:idx val="4"/>
            <c:bubble3D val="0"/>
            <c:spPr>
              <a:solidFill>
                <a:schemeClr val="accent5"/>
              </a:solidFill>
              <a:ln>
                <a:noFill/>
              </a:ln>
              <a:effectLst/>
            </c:spPr>
          </c:dPt>
          <c:dPt>
            <c:idx val="5"/>
            <c:bubble3D val="0"/>
            <c:spPr>
              <a:solidFill>
                <a:schemeClr val="accent6"/>
              </a:solidFill>
              <a:ln>
                <a:noFill/>
              </a:ln>
              <a:effectLst/>
            </c:spPr>
          </c:dPt>
          <c:dPt>
            <c:idx val="6"/>
            <c:bubble3D val="0"/>
            <c:spPr>
              <a:solidFill>
                <a:schemeClr val="accent1">
                  <a:lumMod val="60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graphs!$E$18:$E$24</c:f>
              <c:strCache>
                <c:ptCount val="7"/>
                <c:pt idx="0">
                  <c:v>School-leaving qualification </c:v>
                </c:pt>
                <c:pt idx="1">
                  <c:v>Bachelors university degree </c:v>
                </c:pt>
                <c:pt idx="2">
                  <c:v>No formal qualification</c:v>
                </c:pt>
                <c:pt idx="3">
                  <c:v>Postgraduate</c:v>
                </c:pt>
                <c:pt idx="4">
                  <c:v>College diploma or certificate </c:v>
                </c:pt>
                <c:pt idx="5">
                  <c:v>Undergraduate</c:v>
                </c:pt>
                <c:pt idx="6">
                  <c:v>Graduate school university degree </c:v>
                </c:pt>
              </c:strCache>
            </c:strRef>
          </c:cat>
          <c:val>
            <c:numRef>
              <c:f>graphs!$F$18:$F$24</c:f>
              <c:numCache>
                <c:formatCode>0.00%</c:formatCode>
                <c:ptCount val="7"/>
                <c:pt idx="0">
                  <c:v>0.266</c:v>
                </c:pt>
                <c:pt idx="1">
                  <c:v>0.2</c:v>
                </c:pt>
                <c:pt idx="2">
                  <c:v>0.133</c:v>
                </c:pt>
                <c:pt idx="3">
                  <c:v>0.133</c:v>
                </c:pt>
                <c:pt idx="4">
                  <c:v>0.133</c:v>
                </c:pt>
                <c:pt idx="5">
                  <c:v>0.066</c:v>
                </c:pt>
                <c:pt idx="6">
                  <c:v>0.066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7625"/>
          <c:y val="0.099911483066814"/>
          <c:w val="0.307083333333333"/>
          <c:h val="0.88207854728133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23055555555556"/>
          <c:y val="0.028119502720248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graphs!$F$25</c:f>
              <c:strCache>
                <c:ptCount val="1"/>
                <c:pt idx="0">
                  <c:v>Employment status</c:v>
                </c:pt>
              </c:strCache>
            </c:strRef>
          </c:tx>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Pt>
            <c:idx val="3"/>
            <c:bubble3D val="0"/>
            <c:spPr>
              <a:solidFill>
                <a:schemeClr val="accent4"/>
              </a:solidFill>
              <a:ln>
                <a:noFill/>
              </a:ln>
              <a:effectLst/>
            </c:spPr>
          </c:dPt>
          <c:dPt>
            <c:idx val="4"/>
            <c:bubble3D val="0"/>
            <c:spPr>
              <a:solidFill>
                <a:schemeClr val="accent5"/>
              </a:solidFill>
              <a:ln>
                <a:noFill/>
              </a:ln>
              <a:effectLst/>
            </c:spPr>
          </c:dPt>
          <c:dPt>
            <c:idx val="5"/>
            <c:bubble3D val="0"/>
            <c:spPr>
              <a:solidFill>
                <a:schemeClr val="accent6"/>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graphs!$E$26:$E$31</c:f>
              <c:strCache>
                <c:ptCount val="6"/>
                <c:pt idx="0">
                  <c:v>Full-time employed</c:v>
                </c:pt>
                <c:pt idx="1">
                  <c:v>Disabled and not able to  work </c:v>
                </c:pt>
                <c:pt idx="2">
                  <c:v>Retired</c:v>
                </c:pt>
                <c:pt idx="3">
                  <c:v>Unwaged and seeking employment</c:v>
                </c:pt>
                <c:pt idx="4">
                  <c:v>Unwaged with domestic responsibilities </c:v>
                </c:pt>
                <c:pt idx="5">
                  <c:v>Full-time carer for severely disabled familiar</c:v>
                </c:pt>
              </c:strCache>
            </c:strRef>
          </c:cat>
          <c:val>
            <c:numRef>
              <c:f>graphs!$F$26:$F$31</c:f>
              <c:numCache>
                <c:formatCode>0.00%</c:formatCode>
                <c:ptCount val="6"/>
                <c:pt idx="0">
                  <c:v>0.333</c:v>
                </c:pt>
                <c:pt idx="1">
                  <c:v>0.266</c:v>
                </c:pt>
                <c:pt idx="2">
                  <c:v>0.2</c:v>
                </c:pt>
                <c:pt idx="3">
                  <c:v>0.066</c:v>
                </c:pt>
                <c:pt idx="4">
                  <c:v>0.066</c:v>
                </c:pt>
                <c:pt idx="5">
                  <c:v>0.066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48361111111111"/>
          <c:y val="0.123341290685175"/>
          <c:w val="0.334972222222222"/>
          <c:h val="0.85684405447803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smtClean="0"/>
              <a:t>Percentage</a:t>
            </a:r>
            <a:r>
              <a:rPr lang="en-GB" baseline="0" dirty="0" smtClean="0"/>
              <a:t> of cases</a:t>
            </a:r>
            <a:endParaRPr lang="en-GB" dirty="0"/>
          </a:p>
        </c:rich>
      </c:tx>
      <c:layout>
        <c:manualLayout>
          <c:xMode val="edge"/>
          <c:yMode val="edge"/>
          <c:x val="0.335143758277299"/>
          <c:y val="0.00356098295466813"/>
        </c:manualLayout>
      </c:layout>
      <c:overlay val="0"/>
      <c:spPr>
        <a:noFill/>
        <a:ln>
          <a:noFill/>
        </a:ln>
        <a:effectLst/>
      </c:spPr>
    </c:title>
    <c:autoTitleDeleted val="0"/>
    <c:plotArea>
      <c:layout>
        <c:manualLayout>
          <c:layoutTarget val="inner"/>
          <c:xMode val="edge"/>
          <c:yMode val="edge"/>
          <c:x val="0.498622703412073"/>
          <c:y val="0.0509259259259259"/>
          <c:w val="0.479155074365704"/>
          <c:h val="0.898148148148148"/>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'14  General info Pre'!$E$81:$E$92</c:f>
              <c:strCache>
                <c:ptCount val="12"/>
                <c:pt idx="0">
                  <c:v>Blind or partially sighted</c:v>
                </c:pt>
                <c:pt idx="1">
                  <c:v>Deaf or hard of hearing</c:v>
                </c:pt>
                <c:pt idx="2">
                  <c:v>Restricted mobility</c:v>
                </c:pt>
                <c:pt idx="3">
                  <c:v>Restricted manual skills</c:v>
                </c:pt>
                <c:pt idx="4">
                  <c:v>Impaired speech</c:v>
                </c:pt>
                <c:pt idx="5">
                  <c:v>Dyslexia or other specific learning difficulties</c:v>
                </c:pt>
                <c:pt idx="6">
                  <c:v>Mental health difficulties</c:v>
                </c:pt>
                <c:pt idx="7">
                  <c:v>Personal care support</c:v>
                </c:pt>
                <c:pt idx="8">
                  <c:v>Fatigue or pain</c:v>
                </c:pt>
                <c:pt idx="9">
                  <c:v>Unseen disabilities</c:v>
                </c:pt>
                <c:pt idx="10">
                  <c:v>Autistic spectrum disorder</c:v>
                </c:pt>
                <c:pt idx="11">
                  <c:v>Other disabilities</c:v>
                </c:pt>
              </c:strCache>
            </c:strRef>
          </c:cat>
          <c:val>
            <c:numRef>
              <c:f>'14  General info Pre'!$F$81:$F$92</c:f>
              <c:numCache>
                <c:formatCode>0%</c:formatCode>
                <c:ptCount val="12"/>
                <c:pt idx="0">
                  <c:v>0.0518030910131654</c:v>
                </c:pt>
                <c:pt idx="1">
                  <c:v>0.132226674298798</c:v>
                </c:pt>
                <c:pt idx="2">
                  <c:v>0.300515168860904</c:v>
                </c:pt>
                <c:pt idx="3">
                  <c:v>0.103892386949056</c:v>
                </c:pt>
                <c:pt idx="4">
                  <c:v>0.025186033199771</c:v>
                </c:pt>
                <c:pt idx="5">
                  <c:v>0.184029765311963</c:v>
                </c:pt>
                <c:pt idx="6">
                  <c:v>0.22610188895249</c:v>
                </c:pt>
                <c:pt idx="7">
                  <c:v>0.0420721236405266</c:v>
                </c:pt>
                <c:pt idx="8">
                  <c:v>0.308242701774471</c:v>
                </c:pt>
                <c:pt idx="9">
                  <c:v>0.258156840297653</c:v>
                </c:pt>
                <c:pt idx="10">
                  <c:v>0.0560961648540355</c:v>
                </c:pt>
                <c:pt idx="11">
                  <c:v>0.0689753863766457</c:v>
                </c:pt>
              </c:numCache>
            </c:numRef>
          </c:val>
        </c:ser>
        <c:dLbls>
          <c:showLegendKey val="0"/>
          <c:showVal val="0"/>
          <c:showCatName val="0"/>
          <c:showSerName val="0"/>
          <c:showPercent val="0"/>
          <c:showBubbleSize val="0"/>
        </c:dLbls>
        <c:gapWidth val="182"/>
        <c:axId val="2112277672"/>
        <c:axId val="2136582888"/>
      </c:barChart>
      <c:catAx>
        <c:axId val="21122776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2136582888"/>
        <c:crosses val="autoZero"/>
        <c:auto val="1"/>
        <c:lblAlgn val="l"/>
        <c:lblOffset val="100"/>
        <c:noMultiLvlLbl val="0"/>
      </c:catAx>
      <c:valAx>
        <c:axId val="2136582888"/>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2112277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Scrap!$D$9</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Scrap!$C$10:$C$11</c:f>
              <c:strCache>
                <c:ptCount val="2"/>
                <c:pt idx="0">
                  <c:v>Male</c:v>
                </c:pt>
                <c:pt idx="1">
                  <c:v>Female</c:v>
                </c:pt>
              </c:strCache>
            </c:strRef>
          </c:cat>
          <c:val>
            <c:numRef>
              <c:f>Scrap!$D$10:$D$11</c:f>
              <c:numCache>
                <c:formatCode>###0.0%</c:formatCode>
                <c:ptCount val="2"/>
                <c:pt idx="0">
                  <c:v>0.470064465576807</c:v>
                </c:pt>
                <c:pt idx="1">
                  <c:v>0.529935534423194</c:v>
                </c:pt>
              </c:numCache>
            </c:numRef>
          </c:val>
        </c:ser>
        <c:ser>
          <c:idx val="1"/>
          <c:order val="1"/>
          <c:tx>
            <c:strRef>
              <c:f>Scrap!$E$9</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Scrap!$C$10:$C$11</c:f>
              <c:strCache>
                <c:ptCount val="2"/>
                <c:pt idx="0">
                  <c:v>Male</c:v>
                </c:pt>
                <c:pt idx="1">
                  <c:v>Female</c:v>
                </c:pt>
              </c:strCache>
            </c:strRef>
          </c:cat>
          <c:val>
            <c:numRef>
              <c:f>Scrap!$E$10:$E$11</c:f>
              <c:numCache>
                <c:formatCode>###0.0%</c:formatCode>
                <c:ptCount val="2"/>
                <c:pt idx="0">
                  <c:v>0.477485778383142</c:v>
                </c:pt>
                <c:pt idx="1">
                  <c:v>0.522514221616858</c:v>
                </c:pt>
              </c:numCache>
            </c:numRef>
          </c:val>
        </c:ser>
        <c:ser>
          <c:idx val="2"/>
          <c:order val="2"/>
          <c:tx>
            <c:strRef>
              <c:f>Scrap!$F$9</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Scrap!$C$10:$C$11</c:f>
              <c:strCache>
                <c:ptCount val="2"/>
                <c:pt idx="0">
                  <c:v>Male</c:v>
                </c:pt>
                <c:pt idx="1">
                  <c:v>Female</c:v>
                </c:pt>
              </c:strCache>
            </c:strRef>
          </c:cat>
          <c:val>
            <c:numRef>
              <c:f>Scrap!$F$10:$F$11</c:f>
              <c:numCache>
                <c:formatCode>###0.0%</c:formatCode>
                <c:ptCount val="2"/>
                <c:pt idx="0">
                  <c:v>0.410593900481541</c:v>
                </c:pt>
                <c:pt idx="1">
                  <c:v>0.589406099518459</c:v>
                </c:pt>
              </c:numCache>
            </c:numRef>
          </c:val>
        </c:ser>
        <c:dLbls>
          <c:dLblPos val="outEnd"/>
          <c:showLegendKey val="0"/>
          <c:showVal val="1"/>
          <c:showCatName val="0"/>
          <c:showSerName val="0"/>
          <c:showPercent val="0"/>
          <c:showBubbleSize val="0"/>
        </c:dLbls>
        <c:gapWidth val="182"/>
        <c:axId val="2139626744"/>
        <c:axId val="2139630296"/>
      </c:barChart>
      <c:catAx>
        <c:axId val="2139626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9630296"/>
        <c:crosses val="autoZero"/>
        <c:auto val="1"/>
        <c:lblAlgn val="ctr"/>
        <c:lblOffset val="100"/>
        <c:noMultiLvlLbl val="0"/>
      </c:catAx>
      <c:valAx>
        <c:axId val="2139630296"/>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9626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Scrap!$D$15</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Scrap!$C$16:$C$20</c:f>
              <c:strCache>
                <c:ptCount val="5"/>
                <c:pt idx="0">
                  <c:v>19-25 years</c:v>
                </c:pt>
                <c:pt idx="1">
                  <c:v>26-35 years</c:v>
                </c:pt>
                <c:pt idx="2">
                  <c:v>36-45 years</c:v>
                </c:pt>
                <c:pt idx="3">
                  <c:v>56-65 years</c:v>
                </c:pt>
                <c:pt idx="4">
                  <c:v>Over 65 years</c:v>
                </c:pt>
              </c:strCache>
            </c:strRef>
          </c:cat>
          <c:val>
            <c:numRef>
              <c:f>Scrap!$D$16:$D$20</c:f>
              <c:numCache>
                <c:formatCode>###0.0%</c:formatCode>
                <c:ptCount val="5"/>
                <c:pt idx="0">
                  <c:v>0.111134957255786</c:v>
                </c:pt>
                <c:pt idx="1">
                  <c:v>0.205386844081983</c:v>
                </c:pt>
                <c:pt idx="2">
                  <c:v>0.185177236470294</c:v>
                </c:pt>
                <c:pt idx="3">
                  <c:v>0.164645705905498</c:v>
                </c:pt>
                <c:pt idx="4">
                  <c:v>0.106270343742175</c:v>
                </c:pt>
              </c:numCache>
            </c:numRef>
          </c:val>
        </c:ser>
        <c:ser>
          <c:idx val="1"/>
          <c:order val="1"/>
          <c:tx>
            <c:strRef>
              <c:f>Scrap!$E$15</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Scrap!$C$16:$C$20</c:f>
              <c:strCache>
                <c:ptCount val="5"/>
                <c:pt idx="0">
                  <c:v>19-25 years</c:v>
                </c:pt>
                <c:pt idx="1">
                  <c:v>26-35 years</c:v>
                </c:pt>
                <c:pt idx="2">
                  <c:v>36-45 years</c:v>
                </c:pt>
                <c:pt idx="3">
                  <c:v>56-65 years</c:v>
                </c:pt>
                <c:pt idx="4">
                  <c:v>Over 65 years</c:v>
                </c:pt>
              </c:strCache>
            </c:strRef>
          </c:cat>
          <c:val>
            <c:numRef>
              <c:f>Scrap!$E$16:$E$20</c:f>
              <c:numCache>
                <c:formatCode>###0.0%</c:formatCode>
                <c:ptCount val="5"/>
                <c:pt idx="0">
                  <c:v>0.114011763757957</c:v>
                </c:pt>
                <c:pt idx="1">
                  <c:v>0.21271452743534</c:v>
                </c:pt>
                <c:pt idx="2">
                  <c:v>0.187656111513979</c:v>
                </c:pt>
                <c:pt idx="3">
                  <c:v>0.158367577149303</c:v>
                </c:pt>
                <c:pt idx="4">
                  <c:v>0.102086858432036</c:v>
                </c:pt>
              </c:numCache>
            </c:numRef>
          </c:val>
        </c:ser>
        <c:ser>
          <c:idx val="2"/>
          <c:order val="2"/>
          <c:tx>
            <c:strRef>
              <c:f>Scrap!$F$15</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Scrap!$C$16:$C$20</c:f>
              <c:strCache>
                <c:ptCount val="5"/>
                <c:pt idx="0">
                  <c:v>19-25 years</c:v>
                </c:pt>
                <c:pt idx="1">
                  <c:v>26-35 years</c:v>
                </c:pt>
                <c:pt idx="2">
                  <c:v>36-45 years</c:v>
                </c:pt>
                <c:pt idx="3">
                  <c:v>56-65 years</c:v>
                </c:pt>
                <c:pt idx="4">
                  <c:v>Over 65 years</c:v>
                </c:pt>
              </c:strCache>
            </c:strRef>
          </c:cat>
          <c:val>
            <c:numRef>
              <c:f>Scrap!$F$16:$F$20</c:f>
              <c:numCache>
                <c:formatCode>###0.0%</c:formatCode>
                <c:ptCount val="5"/>
                <c:pt idx="0">
                  <c:v>0.0883572567783094</c:v>
                </c:pt>
                <c:pt idx="1">
                  <c:v>0.147368421052632</c:v>
                </c:pt>
                <c:pt idx="2">
                  <c:v>0.16555023923445</c:v>
                </c:pt>
                <c:pt idx="3">
                  <c:v>0.214354066985646</c:v>
                </c:pt>
                <c:pt idx="4">
                  <c:v>0.139393939393939</c:v>
                </c:pt>
              </c:numCache>
            </c:numRef>
          </c:val>
        </c:ser>
        <c:dLbls>
          <c:dLblPos val="outEnd"/>
          <c:showLegendKey val="0"/>
          <c:showVal val="1"/>
          <c:showCatName val="0"/>
          <c:showSerName val="0"/>
          <c:showPercent val="0"/>
          <c:showBubbleSize val="0"/>
        </c:dLbls>
        <c:gapWidth val="182"/>
        <c:axId val="2136454200"/>
        <c:axId val="2136466168"/>
      </c:barChart>
      <c:catAx>
        <c:axId val="21364542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6466168"/>
        <c:crosses val="autoZero"/>
        <c:auto val="1"/>
        <c:lblAlgn val="ctr"/>
        <c:lblOffset val="100"/>
        <c:noMultiLvlLbl val="0"/>
      </c:catAx>
      <c:valAx>
        <c:axId val="2136466168"/>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6454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552725146901"/>
          <c:y val="0.0"/>
          <c:w val="0.748357072699742"/>
          <c:h val="0.841674686497521"/>
        </c:manualLayout>
      </c:layout>
      <c:barChart>
        <c:barDir val="bar"/>
        <c:grouping val="clustered"/>
        <c:varyColors val="0"/>
        <c:ser>
          <c:idx val="0"/>
          <c:order val="0"/>
          <c:tx>
            <c:strRef>
              <c:f>Scrap!$D$22</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Scrap!$C$23:$C$24</c:f>
              <c:strCache>
                <c:ptCount val="2"/>
                <c:pt idx="0">
                  <c:v>English</c:v>
                </c:pt>
                <c:pt idx="1">
                  <c:v>Non English</c:v>
                </c:pt>
              </c:strCache>
            </c:strRef>
          </c:cat>
          <c:val>
            <c:numRef>
              <c:f>Scrap!$D$23:$D$24</c:f>
              <c:numCache>
                <c:formatCode>###0.0%</c:formatCode>
                <c:ptCount val="2"/>
                <c:pt idx="0">
                  <c:v>0.73016681955628</c:v>
                </c:pt>
                <c:pt idx="1">
                  <c:v>0.26983318044372</c:v>
                </c:pt>
              </c:numCache>
            </c:numRef>
          </c:val>
        </c:ser>
        <c:ser>
          <c:idx val="1"/>
          <c:order val="1"/>
          <c:tx>
            <c:strRef>
              <c:f>Scrap!$E$22</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Scrap!$C$23:$C$24</c:f>
              <c:strCache>
                <c:ptCount val="2"/>
                <c:pt idx="0">
                  <c:v>English</c:v>
                </c:pt>
                <c:pt idx="1">
                  <c:v>Non English</c:v>
                </c:pt>
              </c:strCache>
            </c:strRef>
          </c:cat>
          <c:val>
            <c:numRef>
              <c:f>Scrap!$E$23:$E$24</c:f>
              <c:numCache>
                <c:formatCode>###0.0%</c:formatCode>
                <c:ptCount val="2"/>
                <c:pt idx="0">
                  <c:v>0.709850517439632</c:v>
                </c:pt>
                <c:pt idx="1">
                  <c:v>0.290149482560368</c:v>
                </c:pt>
              </c:numCache>
            </c:numRef>
          </c:val>
        </c:ser>
        <c:ser>
          <c:idx val="2"/>
          <c:order val="2"/>
          <c:tx>
            <c:strRef>
              <c:f>Scrap!$F$22</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Scrap!$C$23:$C$24</c:f>
              <c:strCache>
                <c:ptCount val="2"/>
                <c:pt idx="0">
                  <c:v>English</c:v>
                </c:pt>
                <c:pt idx="1">
                  <c:v>Non English</c:v>
                </c:pt>
              </c:strCache>
            </c:strRef>
          </c:cat>
          <c:val>
            <c:numRef>
              <c:f>Scrap!$F$23:$F$24</c:f>
              <c:numCache>
                <c:formatCode>###0.0%</c:formatCode>
                <c:ptCount val="2"/>
                <c:pt idx="0">
                  <c:v>0.888722704157942</c:v>
                </c:pt>
                <c:pt idx="1">
                  <c:v>0.111277295842058</c:v>
                </c:pt>
              </c:numCache>
            </c:numRef>
          </c:val>
        </c:ser>
        <c:dLbls>
          <c:dLblPos val="outEnd"/>
          <c:showLegendKey val="0"/>
          <c:showVal val="1"/>
          <c:showCatName val="0"/>
          <c:showSerName val="0"/>
          <c:showPercent val="0"/>
          <c:showBubbleSize val="0"/>
        </c:dLbls>
        <c:gapWidth val="182"/>
        <c:axId val="2136117848"/>
        <c:axId val="2136121352"/>
      </c:barChart>
      <c:catAx>
        <c:axId val="21361178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6121352"/>
        <c:crosses val="autoZero"/>
        <c:auto val="1"/>
        <c:lblAlgn val="ctr"/>
        <c:lblOffset val="100"/>
        <c:noMultiLvlLbl val="0"/>
      </c:catAx>
      <c:valAx>
        <c:axId val="2136121352"/>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61178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Scrap!$D$26</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Scrap!$C$27:$C$28</c:f>
              <c:strCache>
                <c:ptCount val="2"/>
                <c:pt idx="0">
                  <c:v>Uk</c:v>
                </c:pt>
                <c:pt idx="1">
                  <c:v>Overseas</c:v>
                </c:pt>
              </c:strCache>
            </c:strRef>
          </c:cat>
          <c:val>
            <c:numRef>
              <c:f>Scrap!$D$27:$D$28</c:f>
              <c:numCache>
                <c:formatCode>###0.0%</c:formatCode>
                <c:ptCount val="2"/>
                <c:pt idx="0">
                  <c:v>0.586722386436993</c:v>
                </c:pt>
                <c:pt idx="1">
                  <c:v>0.413277613563007</c:v>
                </c:pt>
              </c:numCache>
            </c:numRef>
          </c:val>
        </c:ser>
        <c:ser>
          <c:idx val="1"/>
          <c:order val="1"/>
          <c:tx>
            <c:strRef>
              <c:f>Scrap!$E$26</c:f>
              <c:strCache>
                <c:ptCount val="1"/>
                <c:pt idx="0">
                  <c:v>Non-Disabled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Scrap!$C$27:$C$28</c:f>
              <c:strCache>
                <c:ptCount val="2"/>
                <c:pt idx="0">
                  <c:v>Uk</c:v>
                </c:pt>
                <c:pt idx="1">
                  <c:v>Overseas</c:v>
                </c:pt>
              </c:strCache>
            </c:strRef>
          </c:cat>
          <c:val>
            <c:numRef>
              <c:f>Scrap!$E$27:$E$28</c:f>
              <c:numCache>
                <c:formatCode>###0.0%</c:formatCode>
                <c:ptCount val="2"/>
                <c:pt idx="0">
                  <c:v>0.567727098505175</c:v>
                </c:pt>
                <c:pt idx="1">
                  <c:v>0.432272901494826</c:v>
                </c:pt>
              </c:numCache>
            </c:numRef>
          </c:val>
        </c:ser>
        <c:ser>
          <c:idx val="2"/>
          <c:order val="2"/>
          <c:tx>
            <c:strRef>
              <c:f>Scrap!$F$26</c:f>
              <c:strCache>
                <c:ptCount val="1"/>
                <c:pt idx="0">
                  <c:v>Disabled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Scrap!$C$27:$C$28</c:f>
              <c:strCache>
                <c:ptCount val="2"/>
                <c:pt idx="0">
                  <c:v>Uk</c:v>
                </c:pt>
                <c:pt idx="1">
                  <c:v>Overseas</c:v>
                </c:pt>
              </c:strCache>
            </c:strRef>
          </c:cat>
          <c:val>
            <c:numRef>
              <c:f>Scrap!$F$27:$F$28</c:f>
              <c:numCache>
                <c:formatCode>###0.0%</c:formatCode>
                <c:ptCount val="2"/>
                <c:pt idx="0">
                  <c:v>0.734968591085851</c:v>
                </c:pt>
                <c:pt idx="1">
                  <c:v>0.265031408914149</c:v>
                </c:pt>
              </c:numCache>
            </c:numRef>
          </c:val>
        </c:ser>
        <c:dLbls>
          <c:dLblPos val="outEnd"/>
          <c:showLegendKey val="0"/>
          <c:showVal val="1"/>
          <c:showCatName val="0"/>
          <c:showSerName val="0"/>
          <c:showPercent val="0"/>
          <c:showBubbleSize val="0"/>
        </c:dLbls>
        <c:gapWidth val="182"/>
        <c:axId val="2136238056"/>
        <c:axId val="2136348680"/>
      </c:barChart>
      <c:catAx>
        <c:axId val="21362380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136348680"/>
        <c:crosses val="autoZero"/>
        <c:auto val="1"/>
        <c:lblAlgn val="ctr"/>
        <c:lblOffset val="100"/>
        <c:noMultiLvlLbl val="0"/>
      </c:catAx>
      <c:valAx>
        <c:axId val="2136348680"/>
        <c:scaling>
          <c:orientation val="minMax"/>
        </c:scaling>
        <c:delete val="1"/>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2136238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4DCC80-CA36-F045-A58C-848932FB29C3}" type="datetimeFigureOut">
              <a:rPr lang="en-US" smtClean="0"/>
              <a:t>21/06/18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D5D1C1-F34B-8540-9015-CDD822028F69}" type="slidenum">
              <a:rPr lang="en-US" smtClean="0"/>
              <a:t>‹#›</a:t>
            </a:fld>
            <a:endParaRPr lang="en-US"/>
          </a:p>
        </p:txBody>
      </p:sp>
    </p:spTree>
    <p:extLst>
      <p:ext uri="{BB962C8B-B14F-4D97-AF65-F5344CB8AC3E}">
        <p14:creationId xmlns:p14="http://schemas.microsoft.com/office/powerpoint/2010/main" val="782592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5C204-7EB0-F245-AC16-FC44E91A7A65}" type="datetimeFigureOut">
              <a:rPr lang="en-US" smtClean="0"/>
              <a:t>21/06/18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412BEB-C874-A74C-8D0A-39AA16E8DFB9}" type="slidenum">
              <a:rPr lang="en-US" smtClean="0"/>
              <a:t>‹#›</a:t>
            </a:fld>
            <a:endParaRPr lang="en-US"/>
          </a:p>
        </p:txBody>
      </p:sp>
    </p:spTree>
    <p:extLst>
      <p:ext uri="{BB962C8B-B14F-4D97-AF65-F5344CB8AC3E}">
        <p14:creationId xmlns:p14="http://schemas.microsoft.com/office/powerpoint/2010/main" val="238330104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Introduction,</a:t>
            </a:r>
            <a:r>
              <a:rPr lang="en-GB" baseline="0" noProof="0" dirty="0" smtClean="0"/>
              <a:t> </a:t>
            </a:r>
            <a:r>
              <a:rPr lang="en-GB" baseline="0" noProof="0" dirty="0" err="1" smtClean="0"/>
              <a:t>Phd</a:t>
            </a:r>
            <a:r>
              <a:rPr lang="en-GB" baseline="0" noProof="0" dirty="0" smtClean="0"/>
              <a:t> Research Student at the OU, Institute of Educational Technology, </a:t>
            </a:r>
            <a:r>
              <a:rPr lang="en-GB" baseline="0" noProof="0" dirty="0" err="1" smtClean="0"/>
              <a:t>Leverhulme</a:t>
            </a:r>
            <a:r>
              <a:rPr lang="en-GB" baseline="0" noProof="0" dirty="0" smtClean="0"/>
              <a:t> Open World Learning and GO-GN</a:t>
            </a:r>
          </a:p>
          <a:p>
            <a:r>
              <a:rPr lang="en-GB" baseline="0" noProof="0" dirty="0" smtClean="0"/>
              <a:t>MOOCs and accessibility, overview of my research Project, achievements, results and work to be done</a:t>
            </a:r>
            <a:endParaRPr lang="en-GB" noProof="0"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a:t>
            </a:fld>
            <a:endParaRPr lang="en-US"/>
          </a:p>
        </p:txBody>
      </p:sp>
    </p:spTree>
    <p:extLst>
      <p:ext uri="{BB962C8B-B14F-4D97-AF65-F5344CB8AC3E}">
        <p14:creationId xmlns:p14="http://schemas.microsoft.com/office/powerpoint/2010/main" val="356499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solidFill>
                  <a:srgbClr val="002060"/>
                </a:solidFill>
              </a:rPr>
              <a:t>Percentage</a:t>
            </a:r>
            <a:r>
              <a:rPr lang="en-GB" baseline="0" dirty="0" smtClean="0">
                <a:solidFill>
                  <a:srgbClr val="002060"/>
                </a:solidFill>
              </a:rPr>
              <a:t> of cases</a:t>
            </a:r>
            <a:endParaRPr lang="en-GB" dirty="0" smtClean="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10</a:t>
            </a:fld>
            <a:endParaRPr lang="en-US"/>
          </a:p>
        </p:txBody>
      </p:sp>
    </p:spTree>
    <p:extLst>
      <p:ext uri="{BB962C8B-B14F-4D97-AF65-F5344CB8AC3E}">
        <p14:creationId xmlns:p14="http://schemas.microsoft.com/office/powerpoint/2010/main" val="1519682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smtClean="0">
                <a:solidFill>
                  <a:schemeClr val="tx1"/>
                </a:solidFill>
                <a:effectLst/>
                <a:latin typeface="+mn-lt"/>
                <a:ea typeface="+mn-ea"/>
                <a:cs typeface="+mn-cs"/>
              </a:rPr>
              <a:t>Percentage positive responses for all learners, non-disabled and disabled. </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kern="1200" dirty="0" smtClean="0">
                <a:solidFill>
                  <a:schemeClr val="tx1"/>
                </a:solidFill>
                <a:effectLst/>
                <a:latin typeface="+mn-lt"/>
                <a:ea typeface="+mn-ea"/>
                <a:cs typeface="+mn-cs"/>
              </a:rPr>
              <a:t>We compare the response levels in percentage terms between non-disabled and disabled learners where significance is indicated at p&lt;0.01 using z-test, p-value adjusted for multiple comparisons using Bonferroni method.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11</a:t>
            </a:fld>
            <a:endParaRPr lang="en-US"/>
          </a:p>
        </p:txBody>
      </p:sp>
    </p:spTree>
    <p:extLst>
      <p:ext uri="{BB962C8B-B14F-4D97-AF65-F5344CB8AC3E}">
        <p14:creationId xmlns:p14="http://schemas.microsoft.com/office/powerpoint/2010/main" val="2574082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Disabled learners are particularly interested in taking up MOOCs, for personal interest, to determine if they can study at a higher educational level and to get flexibility and free education. </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They are less interested in the relevance of the MOOC to their work, or professional development.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12</a:t>
            </a:fld>
            <a:endParaRPr lang="en-US"/>
          </a:p>
        </p:txBody>
      </p:sp>
    </p:spTree>
    <p:extLst>
      <p:ext uri="{BB962C8B-B14F-4D97-AF65-F5344CB8AC3E}">
        <p14:creationId xmlns:p14="http://schemas.microsoft.com/office/powerpoint/2010/main" val="285615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b="0" i="0" u="none" strike="noStrike" kern="1200" dirty="0" smtClean="0">
                <a:solidFill>
                  <a:schemeClr val="tx1"/>
                </a:solidFill>
                <a:effectLst/>
                <a:latin typeface="+mn-lt"/>
                <a:ea typeface="+mn-ea"/>
                <a:cs typeface="+mn-cs"/>
              </a:rPr>
              <a:t>To what extent did </a:t>
            </a:r>
            <a:r>
              <a:rPr lang="en-GB" sz="1200" b="0" i="0" u="none" strike="noStrike" kern="1200" dirty="0" err="1" smtClean="0">
                <a:solidFill>
                  <a:schemeClr val="tx1"/>
                </a:solidFill>
                <a:effectLst/>
                <a:latin typeface="+mn-lt"/>
                <a:ea typeface="+mn-ea"/>
                <a:cs typeface="+mn-cs"/>
              </a:rPr>
              <a:t>FutureLearn</a:t>
            </a:r>
            <a:r>
              <a:rPr lang="en-GB" sz="1200" b="0" i="0" u="none" strike="noStrike" kern="1200" dirty="0" smtClean="0">
                <a:solidFill>
                  <a:schemeClr val="tx1"/>
                </a:solidFill>
                <a:effectLst/>
                <a:latin typeface="+mn-lt"/>
                <a:ea typeface="+mn-ea"/>
                <a:cs typeface="+mn-cs"/>
              </a:rPr>
              <a:t> meet your expectations in terms of the following?</a:t>
            </a:r>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13</a:t>
            </a:fld>
            <a:endParaRPr lang="en-US"/>
          </a:p>
        </p:txBody>
      </p:sp>
    </p:spTree>
    <p:extLst>
      <p:ext uri="{BB962C8B-B14F-4D97-AF65-F5344CB8AC3E}">
        <p14:creationId xmlns:p14="http://schemas.microsoft.com/office/powerpoint/2010/main" val="1767556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As a result of using this Open University course, are you more or less likely to do the following?</a:t>
            </a:r>
            <a:endParaRPr lang="en-GB" dirty="0" smtClean="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14</a:t>
            </a:fld>
            <a:endParaRPr lang="en-US"/>
          </a:p>
        </p:txBody>
      </p:sp>
    </p:spTree>
    <p:extLst>
      <p:ext uri="{BB962C8B-B14F-4D97-AF65-F5344CB8AC3E}">
        <p14:creationId xmlns:p14="http://schemas.microsoft.com/office/powerpoint/2010/main" val="1899235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400" b="1" kern="1200" dirty="0" smtClean="0">
                <a:solidFill>
                  <a:srgbClr val="10253F"/>
                </a:solidFill>
                <a:effectLst/>
                <a:latin typeface="Calibri" panose="020F0502020204030204" pitchFamily="34" charset="0"/>
                <a:ea typeface="+mn-ea"/>
                <a:cs typeface="+mn-cs"/>
              </a:rPr>
              <a:t>From</a:t>
            </a:r>
            <a:r>
              <a:rPr lang="en-GB" sz="1400" b="1" kern="1200" baseline="0" dirty="0" smtClean="0">
                <a:solidFill>
                  <a:srgbClr val="10253F"/>
                </a:solidFill>
                <a:effectLst/>
                <a:latin typeface="Calibri" panose="020F0502020204030204" pitchFamily="34" charset="0"/>
                <a:ea typeface="+mn-ea"/>
                <a:cs typeface="+mn-cs"/>
              </a:rPr>
              <a:t> the survey data</a:t>
            </a:r>
            <a:endParaRPr lang="en-GB" sz="1400" dirty="0" smtClean="0">
              <a:solidFill>
                <a:srgbClr val="002060"/>
              </a:solidFill>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15</a:t>
            </a:fld>
            <a:endParaRPr lang="en-US"/>
          </a:p>
        </p:txBody>
      </p:sp>
    </p:spTree>
    <p:extLst>
      <p:ext uri="{BB962C8B-B14F-4D97-AF65-F5344CB8AC3E}">
        <p14:creationId xmlns:p14="http://schemas.microsoft.com/office/powerpoint/2010/main" val="7355076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sz="1400" dirty="0" smtClean="0">
              <a:solidFill>
                <a:srgbClr val="002060"/>
              </a:solidFill>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16</a:t>
            </a:fld>
            <a:endParaRPr lang="en-US"/>
          </a:p>
        </p:txBody>
      </p:sp>
    </p:spTree>
    <p:extLst>
      <p:ext uri="{BB962C8B-B14F-4D97-AF65-F5344CB8AC3E}">
        <p14:creationId xmlns:p14="http://schemas.microsoft.com/office/powerpoint/2010/main" val="2428613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Introduction,</a:t>
            </a:r>
            <a:r>
              <a:rPr lang="en-GB" baseline="0" noProof="0" dirty="0" smtClean="0"/>
              <a:t> </a:t>
            </a:r>
            <a:r>
              <a:rPr lang="en-GB" baseline="0" noProof="0" dirty="0" err="1" smtClean="0"/>
              <a:t>Phd</a:t>
            </a:r>
            <a:r>
              <a:rPr lang="en-GB" baseline="0" noProof="0" dirty="0" smtClean="0"/>
              <a:t> Research Student at the OU, Institute of Educational Technology, </a:t>
            </a:r>
            <a:r>
              <a:rPr lang="en-GB" baseline="0" noProof="0" dirty="0" err="1" smtClean="0"/>
              <a:t>Leverhulme</a:t>
            </a:r>
            <a:r>
              <a:rPr lang="en-GB" baseline="0" noProof="0" dirty="0" smtClean="0"/>
              <a:t> Open World Learning and GO-GN</a:t>
            </a:r>
          </a:p>
          <a:p>
            <a:r>
              <a:rPr lang="en-GB" baseline="0" noProof="0" dirty="0" smtClean="0"/>
              <a:t>MOOCs and accessibility, overview of my research Project, achievements, results and work to be done</a:t>
            </a:r>
            <a:endParaRPr lang="en-GB" noProof="0"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17</a:t>
            </a:fld>
            <a:endParaRPr lang="en-US"/>
          </a:p>
        </p:txBody>
      </p:sp>
    </p:spTree>
    <p:extLst>
      <p:ext uri="{BB962C8B-B14F-4D97-AF65-F5344CB8AC3E}">
        <p14:creationId xmlns:p14="http://schemas.microsoft.com/office/powerpoint/2010/main" val="3499214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The settlement requires </a:t>
            </a:r>
            <a:r>
              <a:rPr lang="en-GB" sz="1200" b="0" i="0" kern="1200" dirty="0" err="1" smtClean="0">
                <a:solidFill>
                  <a:schemeClr val="tx1"/>
                </a:solidFill>
                <a:effectLst/>
                <a:latin typeface="+mn-lt"/>
                <a:ea typeface="+mn-ea"/>
                <a:cs typeface="+mn-cs"/>
              </a:rPr>
              <a:t>edX</a:t>
            </a:r>
            <a:r>
              <a:rPr lang="en-GB" sz="1200" b="0" i="0" kern="1200" dirty="0" smtClean="0">
                <a:solidFill>
                  <a:schemeClr val="tx1"/>
                </a:solidFill>
                <a:effectLst/>
                <a:latin typeface="+mn-lt"/>
                <a:ea typeface="+mn-ea"/>
                <a:cs typeface="+mn-cs"/>
              </a:rPr>
              <a:t> to provide accurate captioning for the deaf, oral navigation signals for the blind, and programing changes so those with dexterity disabilities can navigate content without struggling with a hand-operated mouse. </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One</a:t>
            </a:r>
            <a:r>
              <a:rPr lang="en-GB" sz="1200" b="0" i="0" kern="1200" baseline="0" dirty="0" smtClean="0">
                <a:solidFill>
                  <a:schemeClr val="tx1"/>
                </a:solidFill>
                <a:effectLst/>
                <a:latin typeface="+mn-lt"/>
                <a:ea typeface="+mn-ea"/>
                <a:cs typeface="+mn-cs"/>
              </a:rPr>
              <a:t> sentence from the settlement:</a:t>
            </a:r>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MOOCs have the potential to increase access to high-quality education for people facing income, distance, and other barriers, but only if they are truly open to everyone.  This landmark agreement is far-reaching in ensuring that individuals with disabilities will have an equal opportunity to independently and conveniently access quality higher education online</a:t>
            </a:r>
          </a:p>
          <a:p>
            <a:endParaRPr lang="en-GB" sz="1200" b="0" i="0" kern="1200" dirty="0" smtClean="0">
              <a:solidFill>
                <a:schemeClr val="tx1"/>
              </a:solidFill>
              <a:effectLst/>
              <a:latin typeface="+mn-lt"/>
              <a:ea typeface="+mn-ea"/>
              <a:cs typeface="+mn-cs"/>
            </a:endParaRP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Berkley university removed the more than 20,000 audio and video files from those platforms - and require users sign in with University of California credentials to view or listen to them.</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Two different approaches, both driven b legislation, becoming</a:t>
            </a:r>
            <a:r>
              <a:rPr lang="en-GB" sz="1200" b="0" i="0" kern="1200" baseline="0" dirty="0" smtClean="0">
                <a:solidFill>
                  <a:schemeClr val="tx1"/>
                </a:solidFill>
                <a:effectLst/>
                <a:latin typeface="+mn-lt"/>
                <a:ea typeface="+mn-ea"/>
                <a:cs typeface="+mn-cs"/>
              </a:rPr>
              <a:t> accessible and open or closing down the content and making it inaccessible</a:t>
            </a:r>
            <a:endParaRPr lang="es-ES"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2</a:t>
            </a:fld>
            <a:endParaRPr lang="en-US"/>
          </a:p>
        </p:txBody>
      </p:sp>
    </p:spTree>
    <p:extLst>
      <p:ext uri="{BB962C8B-B14F-4D97-AF65-F5344CB8AC3E}">
        <p14:creationId xmlns:p14="http://schemas.microsoft.com/office/powerpoint/2010/main" val="1760226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2" indent="-342900">
              <a:spcBef>
                <a:spcPct val="20000"/>
              </a:spcBef>
              <a:buFont typeface="Arial" panose="020B0604020202020204" pitchFamily="34" charset="0"/>
              <a:buChar char="•"/>
              <a:defRPr/>
            </a:pPr>
            <a:r>
              <a:rPr lang="en-GB" sz="1600" b="1" kern="1200" dirty="0" smtClean="0">
                <a:solidFill>
                  <a:schemeClr val="tx2">
                    <a:lumMod val="50000"/>
                  </a:schemeClr>
                </a:solidFill>
                <a:latin typeface="+mn-lt"/>
                <a:ea typeface="+mn-ea"/>
                <a:cs typeface="+mn-cs"/>
              </a:rPr>
              <a:t>This educational paradigm has not developed with an inherent capacity to attend to the needs of all students </a:t>
            </a:r>
          </a:p>
          <a:p>
            <a:pPr marL="342900" lvl="2" indent="-342900">
              <a:spcBef>
                <a:spcPct val="20000"/>
              </a:spcBef>
              <a:buFont typeface="Arial" panose="020B0604020202020204" pitchFamily="34" charset="0"/>
              <a:buChar char="•"/>
              <a:defRPr/>
            </a:pPr>
            <a:r>
              <a:rPr lang="en-GB" sz="1600" b="1" dirty="0" smtClean="0">
                <a:solidFill>
                  <a:schemeClr val="tx2">
                    <a:lumMod val="50000"/>
                  </a:schemeClr>
                </a:solidFill>
              </a:rPr>
              <a:t>This poses a serious problem to its foundation principles of being open to all</a:t>
            </a:r>
            <a:endParaRPr lang="es-ES" sz="1600" b="1" kern="1200" dirty="0" smtClean="0">
              <a:solidFill>
                <a:schemeClr val="tx2">
                  <a:lumMod val="50000"/>
                </a:schemeClr>
              </a:solidFill>
              <a:latin typeface="+mn-lt"/>
              <a:ea typeface="+mn-ea"/>
              <a:cs typeface="+mn-cs"/>
            </a:endParaRPr>
          </a:p>
          <a:p>
            <a:pPr marL="342900" indent="-342900">
              <a:spcBef>
                <a:spcPct val="20000"/>
              </a:spcBef>
              <a:defRPr/>
            </a:pPr>
            <a:endParaRPr lang="en-GB" sz="1600" b="1" dirty="0" smtClean="0">
              <a:solidFill>
                <a:schemeClr val="tx2">
                  <a:lumMod val="50000"/>
                </a:schemeClr>
              </a:solidFill>
            </a:endParaRPr>
          </a:p>
          <a:p>
            <a:pPr marL="342900" indent="-342900">
              <a:spcBef>
                <a:spcPct val="20000"/>
              </a:spcBef>
              <a:defRPr/>
            </a:pPr>
            <a:r>
              <a:rPr lang="en-GB" sz="1600" b="1" dirty="0" smtClean="0">
                <a:solidFill>
                  <a:schemeClr val="tx2">
                    <a:lumMod val="50000"/>
                  </a:schemeClr>
                </a:solidFill>
              </a:rPr>
              <a:t>Lack of support for disabled students in open learning</a:t>
            </a:r>
            <a:r>
              <a:rPr lang="en-US" sz="1600" b="1" dirty="0" smtClean="0">
                <a:solidFill>
                  <a:schemeClr val="tx2">
                    <a:lumMod val="50000"/>
                  </a:schemeClr>
                </a:solidFill>
              </a:rPr>
              <a:t> </a:t>
            </a:r>
            <a:r>
              <a:rPr lang="es-ES" sz="1600" b="1" dirty="0" smtClean="0">
                <a:solidFill>
                  <a:schemeClr val="tx2">
                    <a:lumMod val="50000"/>
                  </a:schemeClr>
                </a:solidFill>
              </a:rPr>
              <a:t>:</a:t>
            </a:r>
          </a:p>
          <a:p>
            <a:pPr marL="342900" indent="-342900">
              <a:spcBef>
                <a:spcPct val="20000"/>
              </a:spcBef>
              <a:defRPr/>
            </a:pPr>
            <a:endParaRPr lang="es-ES" sz="1600" b="1" dirty="0" smtClean="0">
              <a:solidFill>
                <a:schemeClr val="tx2">
                  <a:lumMod val="50000"/>
                </a:schemeClr>
              </a:solidFill>
            </a:endParaRPr>
          </a:p>
          <a:p>
            <a:pPr marL="285750" indent="-285750" hangingPunct="0">
              <a:buFont typeface="Arial" panose="020B0604020202020204" pitchFamily="34" charset="0"/>
              <a:buChar char="•"/>
            </a:pPr>
            <a:r>
              <a:rPr lang="en-GB" sz="1600" b="1" dirty="0" smtClean="0">
                <a:solidFill>
                  <a:schemeClr val="tx2">
                    <a:lumMod val="50000"/>
                  </a:schemeClr>
                </a:solidFill>
              </a:rPr>
              <a:t>Poor compliance of platforms and contents with web accessibility standards </a:t>
            </a:r>
            <a:endParaRPr lang="en-US" sz="1600" b="1" dirty="0" smtClean="0">
              <a:solidFill>
                <a:schemeClr val="tx2">
                  <a:lumMod val="50000"/>
                </a:schemeClr>
              </a:solidFill>
            </a:endParaRPr>
          </a:p>
          <a:p>
            <a:pPr marL="285750" lvl="0" indent="-285750">
              <a:spcBef>
                <a:spcPct val="20000"/>
              </a:spcBef>
              <a:buFont typeface="Arial" panose="020B0604020202020204" pitchFamily="34" charset="0"/>
              <a:buChar char="•"/>
              <a:defRPr/>
            </a:pPr>
            <a:r>
              <a:rPr lang="en-GB" sz="1600" b="1" dirty="0" smtClean="0">
                <a:solidFill>
                  <a:schemeClr val="tx2">
                    <a:lumMod val="50000"/>
                  </a:schemeClr>
                </a:solidFill>
              </a:rPr>
              <a:t>Lack of information about accessibility preferences of students</a:t>
            </a:r>
          </a:p>
          <a:p>
            <a:pPr marL="285750" lvl="0" indent="-285750">
              <a:spcBef>
                <a:spcPct val="20000"/>
              </a:spcBef>
              <a:buFont typeface="Arial" panose="020B0604020202020204" pitchFamily="34" charset="0"/>
              <a:buChar char="•"/>
              <a:defRPr/>
            </a:pPr>
            <a:r>
              <a:rPr lang="en-GB" sz="1600" b="1" dirty="0" smtClean="0">
                <a:solidFill>
                  <a:schemeClr val="tx2">
                    <a:lumMod val="50000"/>
                  </a:schemeClr>
                </a:solidFill>
              </a:rPr>
              <a:t>Barriers of e-commerce or biometric techniques</a:t>
            </a:r>
          </a:p>
          <a:p>
            <a:pPr marL="285750" lvl="0" indent="-285750">
              <a:spcBef>
                <a:spcPct val="20000"/>
              </a:spcBef>
              <a:buFont typeface="Arial" panose="020B0604020202020204" pitchFamily="34" charset="0"/>
              <a:buChar char="•"/>
              <a:defRPr/>
            </a:pPr>
            <a:r>
              <a:rPr lang="en-GB" sz="1600" b="1" dirty="0" smtClean="0">
                <a:solidFill>
                  <a:schemeClr val="tx2">
                    <a:lumMod val="50000"/>
                  </a:schemeClr>
                </a:solidFill>
              </a:rPr>
              <a:t>Accessibility barriers of third party software and social networks</a:t>
            </a:r>
            <a:endParaRPr lang="en-US" sz="1600" b="1" dirty="0" smtClean="0">
              <a:solidFill>
                <a:schemeClr val="tx2">
                  <a:lumMod val="50000"/>
                </a:schemeClr>
              </a:solidFill>
            </a:endParaRPr>
          </a:p>
          <a:p>
            <a:endParaRPr lang="es-ES"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3</a:t>
            </a:fld>
            <a:endParaRPr lang="en-US"/>
          </a:p>
        </p:txBody>
      </p:sp>
    </p:spTree>
    <p:extLst>
      <p:ext uri="{BB962C8B-B14F-4D97-AF65-F5344CB8AC3E}">
        <p14:creationId xmlns:p14="http://schemas.microsoft.com/office/powerpoint/2010/main" val="257735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RQ1 How do MOOC providers cater for disabled learners?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RQ2  What are the expectations of disabled learners when taking part in MOOCs?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RQ3 How can MOOCs be made accessible for disabled learners?</a:t>
            </a:r>
          </a:p>
          <a:p>
            <a:pPr lvl="0"/>
            <a:endParaRPr lang="en-GB" sz="1200" b="1"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RQ3 a. What is the current state of accessibility of MOOCs?</a:t>
            </a:r>
          </a:p>
          <a:p>
            <a:pPr lvl="0"/>
            <a:r>
              <a:rPr lang="en-GB" sz="1200" b="1" kern="1200" dirty="0" smtClean="0">
                <a:solidFill>
                  <a:schemeClr val="tx1"/>
                </a:solidFill>
                <a:effectLst/>
                <a:latin typeface="+mn-lt"/>
                <a:ea typeface="+mn-ea"/>
                <a:cs typeface="+mn-cs"/>
              </a:rPr>
              <a:t>RQ3b. How can accessibility issues in MOOCs be identified and resolved?</a:t>
            </a:r>
            <a:endParaRPr lang="en-GB" sz="1600" b="1" kern="1200" dirty="0" smtClean="0">
              <a:solidFill>
                <a:schemeClr val="tx1"/>
              </a:solidFill>
              <a:effectLst/>
              <a:latin typeface="+mn-lt"/>
              <a:ea typeface="+mn-ea"/>
              <a:cs typeface="+mn-cs"/>
            </a:endParaRPr>
          </a:p>
          <a:p>
            <a:endParaRPr lang="en-GB" dirty="0" smtClean="0"/>
          </a:p>
          <a:p>
            <a:endParaRPr lang="en-GB" dirty="0" smtClean="0"/>
          </a:p>
          <a:p>
            <a:pPr lvl="0"/>
            <a:r>
              <a:rPr lang="en-GB" sz="1200" b="1" kern="1200" dirty="0" smtClean="0">
                <a:solidFill>
                  <a:schemeClr val="tx1"/>
                </a:solidFill>
                <a:effectLst/>
                <a:latin typeface="+mn-lt"/>
                <a:ea typeface="+mn-ea"/>
                <a:cs typeface="+mn-cs"/>
              </a:rPr>
              <a:t>Literature review</a:t>
            </a:r>
          </a:p>
          <a:p>
            <a:pPr lvl="0"/>
            <a:r>
              <a:rPr lang="en-GB" sz="1200" b="1" kern="1200" dirty="0" smtClean="0">
                <a:solidFill>
                  <a:schemeClr val="tx1"/>
                </a:solidFill>
                <a:effectLst/>
                <a:latin typeface="+mn-lt"/>
                <a:ea typeface="+mn-ea"/>
                <a:cs typeface="+mn-cs"/>
              </a:rPr>
              <a:t>Qualitative approach tend to use very small samples and just one group of disabilities such as vision impairment</a:t>
            </a:r>
          </a:p>
          <a:p>
            <a:pPr lvl="0"/>
            <a:r>
              <a:rPr lang="en-GB" sz="1200" b="1" kern="1200" dirty="0" smtClean="0">
                <a:solidFill>
                  <a:schemeClr val="tx1"/>
                </a:solidFill>
                <a:effectLst/>
                <a:latin typeface="+mn-lt"/>
                <a:ea typeface="+mn-ea"/>
                <a:cs typeface="+mn-cs"/>
              </a:rPr>
              <a:t>Quantitative methods tend to focus on just one platform</a:t>
            </a:r>
          </a:p>
          <a:p>
            <a:pPr lvl="0"/>
            <a:r>
              <a:rPr lang="en-GB" sz="1200" b="1" kern="1200" dirty="0" smtClean="0">
                <a:solidFill>
                  <a:schemeClr val="tx1"/>
                </a:solidFill>
                <a:effectLst/>
                <a:latin typeface="+mn-lt"/>
                <a:ea typeface="+mn-ea"/>
                <a:cs typeface="+mn-cs"/>
              </a:rPr>
              <a:t>The heuristic evaluations do not usually include user-based approaches being just technical reports </a:t>
            </a:r>
            <a:endParaRPr lang="en-GB" dirty="0" smtClean="0"/>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4</a:t>
            </a:fld>
            <a:endParaRPr lang="en-US"/>
          </a:p>
        </p:txBody>
      </p:sp>
    </p:spTree>
    <p:extLst>
      <p:ext uri="{BB962C8B-B14F-4D97-AF65-F5344CB8AC3E}">
        <p14:creationId xmlns:p14="http://schemas.microsoft.com/office/powerpoint/2010/main" val="1946336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r>
              <a:rPr lang="en-GB" sz="1400" kern="1200" dirty="0" smtClean="0">
                <a:solidFill>
                  <a:srgbClr val="FF0000"/>
                </a:solidFill>
                <a:latin typeface="+mn-lt"/>
                <a:ea typeface="Times New Roman" panose="02020603050405020304" pitchFamily="18" charset="0"/>
                <a:cs typeface="Calibri" panose="020F0502020204030204" pitchFamily="34" charset="0"/>
              </a:rPr>
              <a:t>Question identifying as disabled and acknowledging to</a:t>
            </a:r>
            <a:r>
              <a:rPr lang="en-GB" sz="1400" kern="1200" baseline="0" dirty="0" smtClean="0">
                <a:solidFill>
                  <a:srgbClr val="FF0000"/>
                </a:solidFill>
                <a:latin typeface="+mn-lt"/>
                <a:ea typeface="Times New Roman" panose="02020603050405020304" pitchFamily="18" charset="0"/>
                <a:cs typeface="Calibri" panose="020F0502020204030204" pitchFamily="34" charset="0"/>
              </a:rPr>
              <a:t> b</a:t>
            </a:r>
            <a:r>
              <a:rPr lang="en-GB" sz="1400" kern="1200" dirty="0" smtClean="0">
                <a:solidFill>
                  <a:srgbClr val="FF0000"/>
                </a:solidFill>
                <a:latin typeface="+mn-lt"/>
                <a:ea typeface="Times New Roman" panose="02020603050405020304" pitchFamily="18" charset="0"/>
                <a:cs typeface="Calibri" panose="020F0502020204030204" pitchFamily="34" charset="0"/>
              </a:rPr>
              <a:t>eing interviewed </a:t>
            </a:r>
          </a:p>
          <a:p>
            <a:pPr>
              <a:spcAft>
                <a:spcPts val="0"/>
              </a:spcAft>
            </a:pPr>
            <a:endParaRPr lang="en-GB" sz="1400" kern="1200" dirty="0" smtClean="0">
              <a:solidFill>
                <a:schemeClr val="tx1"/>
              </a:solidFill>
              <a:latin typeface="+mn-lt"/>
              <a:ea typeface="Times New Roman" panose="02020603050405020304" pitchFamily="18" charset="0"/>
              <a:cs typeface="Calibri" panose="020F0502020204030204" pitchFamily="34" charset="0"/>
            </a:endParaRPr>
          </a:p>
          <a:p>
            <a:pPr marL="171450" indent="-171450">
              <a:spcAft>
                <a:spcPts val="0"/>
              </a:spcAft>
              <a:buFont typeface="Arial" panose="020B0604020202020204" pitchFamily="34" charset="0"/>
              <a:buChar char="•"/>
            </a:pPr>
            <a:r>
              <a:rPr lang="en-GB" sz="1400" kern="1200" dirty="0" smtClean="0">
                <a:solidFill>
                  <a:srgbClr val="002060"/>
                </a:solidFill>
                <a:latin typeface="+mn-lt"/>
                <a:ea typeface="+mn-ea"/>
                <a:cs typeface="+mn-cs"/>
              </a:rPr>
              <a:t>Pre-course disabled responded favourably to being interviewed: 746</a:t>
            </a:r>
          </a:p>
          <a:p>
            <a:pPr marL="171450" indent="-171450">
              <a:buFont typeface="Arial" panose="020B0604020202020204" pitchFamily="34" charset="0"/>
              <a:buChar char="•"/>
            </a:pPr>
            <a:r>
              <a:rPr lang="en-GB" sz="1400" kern="1200" dirty="0" smtClean="0">
                <a:solidFill>
                  <a:srgbClr val="002060"/>
                </a:solidFill>
                <a:latin typeface="+mn-lt"/>
                <a:ea typeface="+mn-ea"/>
                <a:cs typeface="+mn-cs"/>
              </a:rPr>
              <a:t>Post-course disabled responded favourably to being interviewed: 112</a:t>
            </a:r>
          </a:p>
          <a:p>
            <a:pPr marL="628650" lvl="1" indent="-171450">
              <a:buFont typeface="Arial" panose="020B0604020202020204" pitchFamily="34" charset="0"/>
              <a:buChar char="•"/>
            </a:pPr>
            <a:r>
              <a:rPr lang="en-GB" sz="1400" b="1" kern="1200" dirty="0" smtClean="0">
                <a:solidFill>
                  <a:srgbClr val="002060"/>
                </a:solidFill>
                <a:latin typeface="+mn-lt"/>
                <a:ea typeface="+mn-ea"/>
                <a:cs typeface="+mn-cs"/>
              </a:rPr>
              <a:t>Pre and Post common learners: 56</a:t>
            </a:r>
          </a:p>
          <a:p>
            <a:pPr marL="0" lvl="0" indent="0">
              <a:buFont typeface="Arial" panose="020B0604020202020204" pitchFamily="34" charset="0"/>
              <a:buNone/>
            </a:pPr>
            <a:endParaRPr lang="en-GB" sz="14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b="1" baseline="0" dirty="0" smtClean="0"/>
              <a:t>Total learners interviewed 15</a:t>
            </a:r>
          </a:p>
          <a:p>
            <a:pPr rtl="0" eaLnBrk="1" fontAlgn="t" latinLnBrk="0" hangingPunct="1"/>
            <a:endParaRPr lang="en-GB" sz="1400" b="0" i="0" u="none" strike="noStrike" kern="1200" dirty="0" smtClean="0">
              <a:solidFill>
                <a:schemeClr val="tx1"/>
              </a:solidFill>
              <a:effectLst/>
              <a:latin typeface="+mn-lt"/>
              <a:ea typeface="+mn-ea"/>
              <a:cs typeface="+mn-cs"/>
            </a:endParaRPr>
          </a:p>
          <a:p>
            <a:pPr marL="0" lvl="0" indent="0">
              <a:buFont typeface="Arial" panose="020B0604020202020204" pitchFamily="34" charset="0"/>
              <a:buNone/>
            </a:pPr>
            <a:r>
              <a:rPr lang="en-GB" sz="1400" baseline="0" dirty="0" smtClean="0"/>
              <a:t>Pre interview  Bristol online survey </a:t>
            </a:r>
          </a:p>
          <a:p>
            <a:pPr marL="0" lvl="0" indent="0">
              <a:buFont typeface="Arial" panose="020B0604020202020204" pitchFamily="34" charset="0"/>
              <a:buNone/>
            </a:pPr>
            <a:r>
              <a:rPr lang="en-GB" sz="1400" baseline="0" dirty="0" smtClean="0"/>
              <a:t>Interview, skype or using the online tool. Two main areas in the semi structured interviews, the motivations on MOOCs and barriers to learning</a:t>
            </a:r>
          </a:p>
          <a:p>
            <a:endParaRPr lang="en-GB" dirty="0"/>
          </a:p>
        </p:txBody>
      </p:sp>
      <p:sp>
        <p:nvSpPr>
          <p:cNvPr id="4" name="Slide Number Placeholder 3"/>
          <p:cNvSpPr>
            <a:spLocks noGrp="1"/>
          </p:cNvSpPr>
          <p:nvPr>
            <p:ph type="sldNum" sz="quarter" idx="10"/>
          </p:nvPr>
        </p:nvSpPr>
        <p:spPr/>
        <p:txBody>
          <a:bodyPr/>
          <a:lstStyle/>
          <a:p>
            <a:fld id="{31412BEB-C874-A74C-8D0A-39AA16E8DFB9}" type="slidenum">
              <a:rPr lang="en-US" smtClean="0"/>
              <a:t>5</a:t>
            </a:fld>
            <a:endParaRPr lang="en-US"/>
          </a:p>
        </p:txBody>
      </p:sp>
    </p:spTree>
    <p:extLst>
      <p:ext uri="{BB962C8B-B14F-4D97-AF65-F5344CB8AC3E}">
        <p14:creationId xmlns:p14="http://schemas.microsoft.com/office/powerpoint/2010/main" val="3927029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GB" dirty="0" smtClean="0"/>
          </a:p>
          <a:p>
            <a:pPr marL="0" lvl="0" indent="0">
              <a:buFont typeface="Arial" panose="020B0604020202020204" pitchFamily="34" charset="0"/>
              <a:buNone/>
            </a:pPr>
            <a:r>
              <a:rPr lang="en-GB" sz="1400" b="0" i="0" u="none" strike="noStrike" kern="1200" dirty="0" smtClean="0">
                <a:solidFill>
                  <a:schemeClr val="tx1"/>
                </a:solidFill>
                <a:effectLst/>
                <a:latin typeface="+mn-lt"/>
                <a:ea typeface="+mn-ea"/>
                <a:cs typeface="+mn-cs"/>
              </a:rPr>
              <a:t>Age</a:t>
            </a:r>
            <a:r>
              <a:rPr lang="en-GB" sz="1400" dirty="0" smtClean="0"/>
              <a:t> </a:t>
            </a:r>
            <a:r>
              <a:rPr lang="en-GB" sz="1400" b="1" i="0" u="none" strike="noStrike" kern="1200" dirty="0" smtClean="0">
                <a:solidFill>
                  <a:schemeClr val="tx1"/>
                </a:solidFill>
                <a:effectLst/>
                <a:latin typeface="+mn-lt"/>
                <a:ea typeface="+mn-ea"/>
                <a:cs typeface="+mn-cs"/>
              </a:rPr>
              <a:t>36-45</a:t>
            </a:r>
            <a:r>
              <a:rPr lang="en-GB" sz="1400" b="1" dirty="0" smtClean="0"/>
              <a:t> </a:t>
            </a:r>
            <a:r>
              <a:rPr lang="en-GB" sz="1400" b="1" i="0" u="none" strike="noStrike" kern="1200" dirty="0" smtClean="0">
                <a:solidFill>
                  <a:schemeClr val="tx1"/>
                </a:solidFill>
                <a:effectLst/>
                <a:latin typeface="+mn-lt"/>
                <a:ea typeface="+mn-ea"/>
                <a:cs typeface="+mn-cs"/>
              </a:rPr>
              <a:t>46.60%</a:t>
            </a:r>
            <a:endParaRPr lang="en-GB" sz="1400" dirty="0" smtClean="0"/>
          </a:p>
          <a:p>
            <a:pPr marL="0" lvl="0" indent="0">
              <a:buFont typeface="Arial" panose="020B0604020202020204" pitchFamily="34" charset="0"/>
              <a:buNone/>
            </a:pPr>
            <a:endParaRPr lang="en-GB" sz="1400" dirty="0" smtClean="0"/>
          </a:p>
          <a:p>
            <a:pPr marL="0" lvl="0" indent="0">
              <a:buFont typeface="Arial" panose="020B0604020202020204" pitchFamily="34" charset="0"/>
              <a:buNone/>
            </a:pPr>
            <a:r>
              <a:rPr lang="en-GB" sz="1400" b="0" i="0" u="none" strike="noStrike" kern="1200" dirty="0" smtClean="0">
                <a:solidFill>
                  <a:schemeClr val="tx1"/>
                </a:solidFill>
                <a:effectLst/>
                <a:latin typeface="+mn-lt"/>
                <a:ea typeface="+mn-ea"/>
                <a:cs typeface="+mn-cs"/>
              </a:rPr>
              <a:t>Educational qualification</a:t>
            </a:r>
            <a:r>
              <a:rPr lang="en-GB" sz="1400" dirty="0" smtClean="0"/>
              <a:t> </a:t>
            </a:r>
            <a:r>
              <a:rPr lang="en-GB" sz="1400" b="1" i="0" u="none" strike="noStrike" kern="1200" dirty="0" smtClean="0">
                <a:solidFill>
                  <a:schemeClr val="tx1"/>
                </a:solidFill>
                <a:effectLst/>
                <a:latin typeface="+mn-lt"/>
                <a:ea typeface="+mn-ea"/>
                <a:cs typeface="+mn-cs"/>
              </a:rPr>
              <a:t>School-leaving qualification </a:t>
            </a:r>
            <a:r>
              <a:rPr lang="en-GB" sz="1400" b="1" dirty="0" smtClean="0"/>
              <a:t> </a:t>
            </a:r>
            <a:r>
              <a:rPr lang="en-GB" sz="1400" b="1" i="0" u="none" strike="noStrike" kern="1200" dirty="0" smtClean="0">
                <a:solidFill>
                  <a:schemeClr val="tx1"/>
                </a:solidFill>
                <a:effectLst/>
                <a:latin typeface="+mn-lt"/>
                <a:ea typeface="+mn-ea"/>
                <a:cs typeface="+mn-cs"/>
              </a:rPr>
              <a:t>26.60%</a:t>
            </a:r>
            <a:r>
              <a:rPr lang="en-GB" sz="1400" b="1" dirty="0" smtClean="0"/>
              <a:t> </a:t>
            </a:r>
            <a:r>
              <a:rPr lang="en-GB" sz="1400" b="1" i="0" u="none" strike="noStrike" kern="1200" dirty="0" smtClean="0">
                <a:solidFill>
                  <a:schemeClr val="tx1"/>
                </a:solidFill>
                <a:effectLst/>
                <a:latin typeface="+mn-lt"/>
                <a:ea typeface="+mn-ea"/>
                <a:cs typeface="+mn-cs"/>
              </a:rPr>
              <a:t>Bachelors university degree </a:t>
            </a:r>
            <a:r>
              <a:rPr lang="en-GB" sz="1400" b="1" dirty="0" smtClean="0"/>
              <a:t> </a:t>
            </a:r>
            <a:r>
              <a:rPr lang="en-GB" sz="1400" b="1" i="0" u="none" strike="noStrike" kern="1200" dirty="0" smtClean="0">
                <a:solidFill>
                  <a:schemeClr val="tx1"/>
                </a:solidFill>
                <a:effectLst/>
                <a:latin typeface="+mn-lt"/>
                <a:ea typeface="+mn-ea"/>
                <a:cs typeface="+mn-cs"/>
              </a:rPr>
              <a:t>20.00%</a:t>
            </a:r>
          </a:p>
          <a:p>
            <a:pPr marL="0" lvl="0" indent="0">
              <a:buFont typeface="Arial" panose="020B0604020202020204" pitchFamily="34" charset="0"/>
              <a:buNone/>
            </a:pPr>
            <a:endParaRPr lang="en-GB" sz="1400" dirty="0" smtClean="0"/>
          </a:p>
          <a:p>
            <a:pPr marL="0" lvl="0" indent="0">
              <a:buFont typeface="Arial" panose="020B0604020202020204" pitchFamily="34" charset="0"/>
              <a:buNone/>
            </a:pPr>
            <a:r>
              <a:rPr lang="en-GB" sz="1400" b="0" i="0" u="none" strike="noStrike" kern="1200" dirty="0" smtClean="0">
                <a:solidFill>
                  <a:schemeClr val="tx1"/>
                </a:solidFill>
                <a:effectLst/>
                <a:latin typeface="+mn-lt"/>
                <a:ea typeface="+mn-ea"/>
                <a:cs typeface="+mn-cs"/>
              </a:rPr>
              <a:t>Employment status</a:t>
            </a:r>
            <a:r>
              <a:rPr lang="en-GB" sz="1400" dirty="0" smtClean="0"/>
              <a:t> </a:t>
            </a:r>
            <a:r>
              <a:rPr lang="en-GB" sz="1400" b="1" i="0" u="none" strike="noStrike" kern="1200" dirty="0" smtClean="0">
                <a:solidFill>
                  <a:schemeClr val="tx1"/>
                </a:solidFill>
                <a:effectLst/>
                <a:latin typeface="+mn-lt"/>
                <a:ea typeface="+mn-ea"/>
                <a:cs typeface="+mn-cs"/>
              </a:rPr>
              <a:t>Full-time employed</a:t>
            </a:r>
            <a:r>
              <a:rPr lang="en-GB" sz="1400" b="1" dirty="0" smtClean="0"/>
              <a:t> </a:t>
            </a:r>
            <a:r>
              <a:rPr lang="en-GB" sz="1400" b="1" i="0" u="none" strike="noStrike" kern="1200" dirty="0" smtClean="0">
                <a:solidFill>
                  <a:schemeClr val="tx1"/>
                </a:solidFill>
                <a:effectLst/>
                <a:latin typeface="+mn-lt"/>
                <a:ea typeface="+mn-ea"/>
                <a:cs typeface="+mn-cs"/>
              </a:rPr>
              <a:t>33.30%</a:t>
            </a:r>
            <a:r>
              <a:rPr lang="en-GB" sz="1400" b="1" dirty="0" smtClean="0"/>
              <a:t> </a:t>
            </a:r>
            <a:r>
              <a:rPr lang="en-GB" sz="1400" b="1" i="0" u="none" strike="noStrike" kern="1200" dirty="0" smtClean="0">
                <a:solidFill>
                  <a:schemeClr val="tx1"/>
                </a:solidFill>
                <a:effectLst/>
                <a:latin typeface="+mn-lt"/>
                <a:ea typeface="+mn-ea"/>
                <a:cs typeface="+mn-cs"/>
              </a:rPr>
              <a:t>Disabled and not able to  work </a:t>
            </a:r>
            <a:r>
              <a:rPr lang="en-GB" sz="1400" b="1" dirty="0" smtClean="0"/>
              <a:t> </a:t>
            </a:r>
            <a:r>
              <a:rPr lang="en-GB" sz="1400" b="1" i="0" u="none" strike="noStrike" kern="1200" dirty="0" smtClean="0">
                <a:solidFill>
                  <a:schemeClr val="tx1"/>
                </a:solidFill>
                <a:effectLst/>
                <a:latin typeface="+mn-lt"/>
                <a:ea typeface="+mn-ea"/>
                <a:cs typeface="+mn-cs"/>
              </a:rPr>
              <a:t>26.60%</a:t>
            </a:r>
            <a:r>
              <a:rPr lang="en-GB" sz="1400" b="1" dirty="0" smtClean="0"/>
              <a:t> </a:t>
            </a:r>
            <a:r>
              <a:rPr lang="en-GB" sz="1400" b="1" i="0" u="none" strike="noStrike" kern="1200" dirty="0" smtClean="0">
                <a:solidFill>
                  <a:schemeClr val="tx1"/>
                </a:solidFill>
                <a:effectLst/>
                <a:latin typeface="+mn-lt"/>
                <a:ea typeface="+mn-ea"/>
                <a:cs typeface="+mn-cs"/>
              </a:rPr>
              <a:t>Retired</a:t>
            </a:r>
            <a:r>
              <a:rPr lang="en-GB" sz="1400" b="1" dirty="0" smtClean="0"/>
              <a:t> </a:t>
            </a:r>
            <a:r>
              <a:rPr lang="en-GB" sz="1400" b="1" i="0" u="none" strike="noStrike" kern="1200" dirty="0" smtClean="0">
                <a:solidFill>
                  <a:schemeClr val="tx1"/>
                </a:solidFill>
                <a:effectLst/>
                <a:latin typeface="+mn-lt"/>
                <a:ea typeface="+mn-ea"/>
                <a:cs typeface="+mn-cs"/>
              </a:rPr>
              <a:t>20.00%</a:t>
            </a:r>
            <a:endParaRPr lang="en-GB" sz="1400" b="0" i="0" u="none" strike="noStrike" kern="1200" dirty="0" smtClean="0">
              <a:solidFill>
                <a:schemeClr val="tx1"/>
              </a:solidFill>
              <a:effectLst/>
              <a:latin typeface="+mn-lt"/>
              <a:ea typeface="+mn-ea"/>
              <a:cs typeface="+mn-cs"/>
            </a:endParaRPr>
          </a:p>
          <a:p>
            <a:pPr marL="800100" lvl="1" indent="-342900">
              <a:buFont typeface="Arial" panose="020B0604020202020204" pitchFamily="34" charset="0"/>
              <a:buChar char="•"/>
            </a:pPr>
            <a:endParaRPr lang="en-GB" sz="1400" b="0" i="0" u="none" strike="noStrike" kern="1200" dirty="0" smtClean="0">
              <a:solidFill>
                <a:schemeClr val="tx1"/>
              </a:solidFill>
              <a:effectLst/>
              <a:latin typeface="+mn-lt"/>
              <a:ea typeface="+mn-ea"/>
              <a:cs typeface="+mn-cs"/>
            </a:endParaRPr>
          </a:p>
          <a:p>
            <a:pPr marL="0" lvl="0" indent="0">
              <a:buFont typeface="Arial" panose="020B0604020202020204" pitchFamily="34" charset="0"/>
              <a:buNone/>
            </a:pPr>
            <a:r>
              <a:rPr lang="en-GB" sz="1400" b="0" i="0" u="none" strike="noStrike" kern="1200" dirty="0" smtClean="0">
                <a:solidFill>
                  <a:schemeClr val="tx1"/>
                </a:solidFill>
                <a:effectLst/>
                <a:latin typeface="+mn-lt"/>
                <a:ea typeface="+mn-ea"/>
                <a:cs typeface="+mn-cs"/>
              </a:rPr>
              <a:t>Gender</a:t>
            </a:r>
            <a:r>
              <a:rPr lang="en-GB" sz="1400" dirty="0" smtClean="0"/>
              <a:t> </a:t>
            </a:r>
            <a:r>
              <a:rPr lang="en-GB" sz="1400" b="1" i="0" u="none" strike="noStrike" kern="1200" dirty="0" smtClean="0">
                <a:solidFill>
                  <a:schemeClr val="tx1"/>
                </a:solidFill>
                <a:effectLst/>
                <a:latin typeface="+mn-lt"/>
                <a:ea typeface="+mn-ea"/>
                <a:cs typeface="+mn-cs"/>
              </a:rPr>
              <a:t>Female</a:t>
            </a:r>
            <a:r>
              <a:rPr lang="en-GB" sz="1400" b="1" dirty="0" smtClean="0"/>
              <a:t> </a:t>
            </a:r>
            <a:r>
              <a:rPr lang="en-GB" sz="1400" b="1" i="0" u="none" strike="noStrike" kern="1200" dirty="0" smtClean="0">
                <a:solidFill>
                  <a:schemeClr val="tx1"/>
                </a:solidFill>
                <a:effectLst/>
                <a:latin typeface="+mn-lt"/>
                <a:ea typeface="+mn-ea"/>
                <a:cs typeface="+mn-cs"/>
              </a:rPr>
              <a:t>80.00%</a:t>
            </a:r>
            <a:r>
              <a:rPr lang="en-GB" sz="1400" b="1" dirty="0" smtClean="0"/>
              <a:t> </a:t>
            </a:r>
          </a:p>
          <a:p>
            <a:pPr marL="0" lvl="0" indent="0">
              <a:buFont typeface="Arial" panose="020B0604020202020204" pitchFamily="34" charset="0"/>
              <a:buNone/>
            </a:pPr>
            <a:r>
              <a:rPr lang="en-GB" sz="1400" b="0" i="0" u="none" strike="noStrike" kern="1200" dirty="0" smtClean="0">
                <a:solidFill>
                  <a:schemeClr val="tx1"/>
                </a:solidFill>
                <a:effectLst/>
                <a:latin typeface="+mn-lt"/>
                <a:ea typeface="+mn-ea"/>
                <a:cs typeface="+mn-cs"/>
              </a:rPr>
              <a:t>Taken by</a:t>
            </a:r>
            <a:r>
              <a:rPr lang="en-GB" sz="1400" dirty="0" smtClean="0"/>
              <a:t> </a:t>
            </a:r>
            <a:r>
              <a:rPr lang="en-GB" sz="1400" b="0" i="0" u="none" strike="noStrike" kern="1200" dirty="0" smtClean="0">
                <a:solidFill>
                  <a:schemeClr val="tx1"/>
                </a:solidFill>
                <a:effectLst/>
                <a:latin typeface="+mn-lt"/>
                <a:ea typeface="+mn-ea"/>
                <a:cs typeface="+mn-cs"/>
              </a:rPr>
              <a:t>Text-based with a written record</a:t>
            </a:r>
            <a:r>
              <a:rPr lang="en-GB" sz="1400" dirty="0" smtClean="0"/>
              <a:t> </a:t>
            </a:r>
            <a:r>
              <a:rPr lang="en-GB" sz="1400" b="0" i="0" u="none" strike="noStrike" kern="1200" dirty="0" smtClean="0">
                <a:solidFill>
                  <a:schemeClr val="tx1"/>
                </a:solidFill>
                <a:effectLst/>
                <a:latin typeface="+mn-lt"/>
                <a:ea typeface="+mn-ea"/>
                <a:cs typeface="+mn-cs"/>
              </a:rPr>
              <a:t>60.00%</a:t>
            </a:r>
            <a:r>
              <a:rPr lang="en-GB" sz="1400" dirty="0" smtClean="0"/>
              <a:t> </a:t>
            </a:r>
            <a:r>
              <a:rPr lang="en-GB" sz="1400" b="0" i="0" u="none" strike="noStrike" kern="1200" dirty="0" smtClean="0">
                <a:solidFill>
                  <a:schemeClr val="tx1"/>
                </a:solidFill>
                <a:effectLst/>
                <a:latin typeface="+mn-lt"/>
                <a:ea typeface="+mn-ea"/>
                <a:cs typeface="+mn-cs"/>
              </a:rPr>
              <a:t>Online with audio recording </a:t>
            </a:r>
            <a:r>
              <a:rPr lang="en-GB" sz="1400" dirty="0" smtClean="0"/>
              <a:t> </a:t>
            </a:r>
            <a:r>
              <a:rPr lang="en-GB" sz="1400" b="0" i="0" u="none" strike="noStrike" kern="1200" dirty="0" smtClean="0">
                <a:solidFill>
                  <a:schemeClr val="tx1"/>
                </a:solidFill>
                <a:effectLst/>
                <a:latin typeface="+mn-lt"/>
                <a:ea typeface="+mn-ea"/>
                <a:cs typeface="+mn-cs"/>
              </a:rPr>
              <a:t>40.00%</a:t>
            </a:r>
            <a:r>
              <a:rPr lang="en-GB" sz="1400" dirty="0" smtClean="0"/>
              <a:t> </a:t>
            </a:r>
            <a:endParaRPr lang="en-GB" sz="1400" dirty="0" smtClean="0">
              <a:solidFill>
                <a:srgbClr val="002060"/>
              </a:solidFill>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6</a:t>
            </a:fld>
            <a:endParaRPr lang="en-US"/>
          </a:p>
        </p:txBody>
      </p:sp>
    </p:spTree>
    <p:extLst>
      <p:ext uri="{BB962C8B-B14F-4D97-AF65-F5344CB8AC3E}">
        <p14:creationId xmlns:p14="http://schemas.microsoft.com/office/powerpoint/2010/main" val="108570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ct val="20000"/>
              </a:spcBef>
              <a:buFont typeface="Arial" panose="020B0604020202020204" pitchFamily="34" charset="0"/>
              <a:buNone/>
              <a:defRPr/>
            </a:pPr>
            <a:r>
              <a:rPr lang="en-GB" sz="1400" dirty="0" smtClean="0">
                <a:solidFill>
                  <a:srgbClr val="002060"/>
                </a:solidFill>
                <a:cs typeface="Calibri"/>
              </a:rPr>
              <a:t>Thematic analysis: inductive approach for coding the interviews has been followed using transcripts of the interviews. </a:t>
            </a:r>
          </a:p>
          <a:p>
            <a:pPr marL="0" indent="0">
              <a:spcBef>
                <a:spcPct val="20000"/>
              </a:spcBef>
              <a:buFont typeface="Arial" panose="020B0604020202020204" pitchFamily="34" charset="0"/>
              <a:buNone/>
              <a:defRPr/>
            </a:pPr>
            <a:r>
              <a:rPr lang="en-GB" sz="1400" dirty="0" smtClean="0">
                <a:solidFill>
                  <a:srgbClr val="002060"/>
                </a:solidFill>
                <a:cs typeface="Calibri"/>
              </a:rPr>
              <a:t>The transcripts were read and annotated using the 6-phase methodology by Braun and Clarke (2006)</a:t>
            </a:r>
          </a:p>
          <a:p>
            <a:pPr marL="342900" indent="-342900">
              <a:spcBef>
                <a:spcPct val="20000"/>
              </a:spcBef>
              <a:buFont typeface="Arial" panose="020B0604020202020204" pitchFamily="34" charset="0"/>
              <a:buChar char="•"/>
              <a:defRPr/>
            </a:pPr>
            <a:endParaRPr lang="en-GB" sz="1400" dirty="0" smtClean="0">
              <a:solidFill>
                <a:srgbClr val="002060"/>
              </a:solidFill>
              <a:cs typeface="Calibri"/>
            </a:endParaRPr>
          </a:p>
          <a:p>
            <a:pPr lvl="0"/>
            <a:r>
              <a:rPr lang="en-GB" sz="1200" kern="1200" dirty="0" smtClean="0">
                <a:solidFill>
                  <a:schemeClr val="tx1"/>
                </a:solidFill>
                <a:effectLst/>
                <a:latin typeface="+mn-lt"/>
                <a:ea typeface="+mn-ea"/>
                <a:cs typeface="+mn-cs"/>
              </a:rPr>
              <a:t>Main expectations and topics of interest (General impressions while participating in MOOCs) </a:t>
            </a:r>
          </a:p>
          <a:p>
            <a:pPr lvl="0"/>
            <a:r>
              <a:rPr lang="en-GB" sz="1200" kern="1200" dirty="0" smtClean="0">
                <a:solidFill>
                  <a:schemeClr val="tx1"/>
                </a:solidFill>
                <a:effectLst/>
                <a:latin typeface="+mn-lt"/>
                <a:ea typeface="+mn-ea"/>
                <a:cs typeface="+mn-cs"/>
              </a:rPr>
              <a:t>Open Education (Access to free and open education) </a:t>
            </a:r>
          </a:p>
          <a:p>
            <a:pPr lvl="0"/>
            <a:r>
              <a:rPr lang="en-GB" sz="1200" kern="1200" dirty="0" smtClean="0">
                <a:solidFill>
                  <a:schemeClr val="tx1"/>
                </a:solidFill>
                <a:effectLst/>
                <a:latin typeface="+mn-lt"/>
                <a:ea typeface="+mn-ea"/>
                <a:cs typeface="+mn-cs"/>
              </a:rPr>
              <a:t>Certification, Professional development and  access to HE (Supplement degree study and better professional development)</a:t>
            </a:r>
          </a:p>
          <a:p>
            <a:pPr lvl="0"/>
            <a:r>
              <a:rPr lang="en-GB" sz="1200" kern="1200" dirty="0" smtClean="0">
                <a:solidFill>
                  <a:schemeClr val="tx1"/>
                </a:solidFill>
                <a:effectLst/>
                <a:latin typeface="+mn-lt"/>
                <a:ea typeface="+mn-ea"/>
                <a:cs typeface="+mn-cs"/>
              </a:rPr>
              <a:t>Leisure and finishing the MOOC (Occupy the mind and compromise finishing the MOOC)</a:t>
            </a:r>
          </a:p>
          <a:p>
            <a:pPr lvl="0"/>
            <a:r>
              <a:rPr lang="en-GB" sz="1200" kern="1200" dirty="0" smtClean="0">
                <a:solidFill>
                  <a:schemeClr val="tx1"/>
                </a:solidFill>
                <a:effectLst/>
                <a:latin typeface="+mn-lt"/>
                <a:ea typeface="+mn-ea"/>
                <a:cs typeface="+mn-cs"/>
              </a:rPr>
              <a:t>Preference for a MOOC provider (preferences between MOOC providers)</a:t>
            </a:r>
          </a:p>
          <a:p>
            <a:pPr lvl="0"/>
            <a:endParaRPr lang="en-GB" sz="1200" kern="1200" dirty="0" smtClean="0">
              <a:solidFill>
                <a:schemeClr val="tx1"/>
              </a:solidFill>
              <a:effectLst/>
              <a:latin typeface="+mn-lt"/>
              <a:ea typeface="+mn-ea"/>
              <a:cs typeface="+mn-cs"/>
            </a:endParaRPr>
          </a:p>
          <a:p>
            <a:pPr lvl="0"/>
            <a:r>
              <a:rPr lang="en-GB" sz="1200" i="1" kern="1200" dirty="0" smtClean="0">
                <a:solidFill>
                  <a:schemeClr val="tx1"/>
                </a:solidFill>
                <a:effectLst/>
                <a:latin typeface="+mn-lt"/>
                <a:ea typeface="+mn-ea"/>
                <a:cs typeface="+mn-cs"/>
              </a:rPr>
              <a:t>Barriers and enablers to learning/Response to barriers to learning/Solutions proposed to barriers to learning</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i="1" kern="1200" dirty="0" smtClean="0">
                <a:solidFill>
                  <a:schemeClr val="tx1"/>
                </a:solidFill>
                <a:effectLst/>
                <a:latin typeface="+mn-lt"/>
                <a:ea typeface="+mn-ea"/>
                <a:cs typeface="+mn-cs"/>
              </a:rPr>
              <a:t>Themes that affect barriers, responses and solutions:</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Disability:</a:t>
            </a:r>
          </a:p>
          <a:p>
            <a:pPr lvl="0"/>
            <a:r>
              <a:rPr lang="en-GB" sz="1200" b="1" kern="1200" dirty="0" smtClean="0">
                <a:solidFill>
                  <a:schemeClr val="tx1"/>
                </a:solidFill>
                <a:effectLst/>
                <a:latin typeface="+mn-lt"/>
                <a:ea typeface="+mn-ea"/>
                <a:cs typeface="+mn-cs"/>
              </a:rPr>
              <a:t>Disability-related </a:t>
            </a:r>
            <a:r>
              <a:rPr lang="en-GB" sz="1200" kern="1200" dirty="0" smtClean="0">
                <a:solidFill>
                  <a:schemeClr val="tx1"/>
                </a:solidFill>
                <a:effectLst/>
                <a:latin typeface="+mn-lt"/>
                <a:ea typeface="+mn-ea"/>
                <a:cs typeface="+mn-cs"/>
              </a:rPr>
              <a:t>Vision  Hearing and speech  Motor  Psychosocial  Cognitive </a:t>
            </a:r>
          </a:p>
          <a:p>
            <a:pPr lvl="0"/>
            <a:r>
              <a:rPr lang="en-GB" sz="1200" b="1" kern="1200" dirty="0" smtClean="0">
                <a:solidFill>
                  <a:schemeClr val="tx1"/>
                </a:solidFill>
                <a:effectLst/>
                <a:latin typeface="+mn-lt"/>
                <a:ea typeface="+mn-ea"/>
                <a:cs typeface="+mn-cs"/>
              </a:rPr>
              <a:t>Not Disability-related </a:t>
            </a:r>
            <a:r>
              <a:rPr lang="en-GB" sz="1200" kern="1200" dirty="0" smtClean="0">
                <a:solidFill>
                  <a:schemeClr val="tx1"/>
                </a:solidFill>
                <a:effectLst/>
                <a:latin typeface="+mn-lt"/>
                <a:ea typeface="+mn-ea"/>
                <a:cs typeface="+mn-cs"/>
              </a:rPr>
              <a:t>(includes those that cannot be identified to be related to a disability)  External conditions Language  and Cultural  Internet access and technology availability</a:t>
            </a:r>
          </a:p>
          <a:p>
            <a:r>
              <a:rPr lang="en-GB"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Origin:</a:t>
            </a:r>
          </a:p>
          <a:p>
            <a:pPr lvl="0"/>
            <a:r>
              <a:rPr lang="en-GB" sz="1200" b="1" kern="1200" dirty="0" smtClean="0">
                <a:solidFill>
                  <a:schemeClr val="tx1"/>
                </a:solidFill>
                <a:effectLst/>
                <a:latin typeface="+mn-lt"/>
                <a:ea typeface="+mn-ea"/>
                <a:cs typeface="+mn-cs"/>
              </a:rPr>
              <a:t>Technical  / Learning design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Platform </a:t>
            </a:r>
          </a:p>
          <a:p>
            <a:pPr lvl="0"/>
            <a:r>
              <a:rPr lang="en-GB" sz="1200" b="1" kern="1200" dirty="0" smtClean="0">
                <a:solidFill>
                  <a:schemeClr val="tx1"/>
                </a:solidFill>
                <a:effectLst/>
                <a:latin typeface="+mn-lt"/>
                <a:ea typeface="+mn-ea"/>
                <a:cs typeface="+mn-cs"/>
              </a:rPr>
              <a:t>Platform design</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MOOC </a:t>
            </a:r>
          </a:p>
          <a:p>
            <a:pPr lvl="0"/>
            <a:r>
              <a:rPr lang="en-GB" sz="1200" b="1" kern="1200" dirty="0" smtClean="0">
                <a:solidFill>
                  <a:schemeClr val="tx1"/>
                </a:solidFill>
                <a:effectLst/>
                <a:latin typeface="+mn-lt"/>
                <a:ea typeface="+mn-ea"/>
                <a:cs typeface="+mn-cs"/>
              </a:rPr>
              <a:t>MOOC design</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Educational resource </a:t>
            </a:r>
            <a:r>
              <a:rPr lang="en-GB" sz="1200" kern="1200" dirty="0" smtClean="0">
                <a:solidFill>
                  <a:schemeClr val="tx1"/>
                </a:solidFill>
                <a:effectLst/>
                <a:latin typeface="+mn-lt"/>
                <a:ea typeface="+mn-ea"/>
                <a:cs typeface="+mn-cs"/>
              </a:rPr>
              <a:t>(Articles, videos, podcasts and documents) </a:t>
            </a:r>
          </a:p>
          <a:p>
            <a:pPr lvl="0"/>
            <a:r>
              <a:rPr lang="en-GB" sz="1200" b="1" kern="1200" dirty="0" smtClean="0">
                <a:solidFill>
                  <a:schemeClr val="tx1"/>
                </a:solidFill>
                <a:effectLst/>
                <a:latin typeface="+mn-lt"/>
                <a:ea typeface="+mn-ea"/>
                <a:cs typeface="+mn-cs"/>
              </a:rPr>
              <a:t>Discussion </a:t>
            </a:r>
            <a:r>
              <a:rPr lang="en-GB" sz="1200" kern="1200" dirty="0" smtClean="0">
                <a:solidFill>
                  <a:schemeClr val="tx1"/>
                </a:solidFill>
                <a:effectLst/>
                <a:latin typeface="+mn-lt"/>
                <a:ea typeface="+mn-ea"/>
                <a:cs typeface="+mn-cs"/>
              </a:rPr>
              <a:t>(Forum,  course activity or discussions in the course educational)  </a:t>
            </a:r>
            <a:r>
              <a:rPr lang="en-GB" sz="1200" b="1" kern="1200" dirty="0" smtClean="0">
                <a:solidFill>
                  <a:schemeClr val="tx1"/>
                </a:solidFill>
                <a:effectLst/>
                <a:latin typeface="+mn-lt"/>
                <a:ea typeface="+mn-ea"/>
                <a:cs typeface="+mn-cs"/>
              </a:rPr>
              <a:t>Assignments </a:t>
            </a:r>
            <a:r>
              <a:rPr lang="en-GB" sz="1200" kern="1200" dirty="0" smtClean="0">
                <a:solidFill>
                  <a:schemeClr val="tx1"/>
                </a:solidFill>
                <a:effectLst/>
                <a:latin typeface="+mn-lt"/>
                <a:ea typeface="+mn-ea"/>
                <a:cs typeface="+mn-cs"/>
              </a:rPr>
              <a:t>(Peer to peer assignments or individual assignments) </a:t>
            </a:r>
            <a:r>
              <a:rPr lang="en-GB" sz="1200" b="1" kern="1200" dirty="0" smtClean="0">
                <a:solidFill>
                  <a:schemeClr val="tx1"/>
                </a:solidFill>
                <a:effectLst/>
                <a:latin typeface="+mn-lt"/>
                <a:ea typeface="+mn-ea"/>
                <a:cs typeface="+mn-cs"/>
              </a:rPr>
              <a:t>Tests and quizzes </a:t>
            </a:r>
            <a:r>
              <a:rPr lang="en-GB" sz="1200" kern="1200" dirty="0" smtClean="0">
                <a:solidFill>
                  <a:schemeClr val="tx1"/>
                </a:solidFill>
                <a:effectLst/>
                <a:latin typeface="+mn-lt"/>
                <a:ea typeface="+mn-ea"/>
                <a:cs typeface="+mn-cs"/>
              </a:rPr>
              <a:t>(test are scored and have implications to get a certificate, quizzes are designed to give feedback to the learner) </a:t>
            </a:r>
          </a:p>
          <a:p>
            <a:pPr lvl="0"/>
            <a:r>
              <a:rPr lang="en-GB" sz="1200" b="1" kern="1200" dirty="0" smtClean="0">
                <a:solidFill>
                  <a:schemeClr val="tx1"/>
                </a:solidFill>
                <a:effectLst/>
                <a:latin typeface="+mn-lt"/>
                <a:ea typeface="+mn-ea"/>
                <a:cs typeface="+mn-cs"/>
              </a:rPr>
              <a:t>Help </a:t>
            </a:r>
            <a:endParaRPr lang="en-GB" sz="1200" kern="1200" dirty="0" smtClean="0">
              <a:solidFill>
                <a:schemeClr val="tx1"/>
              </a:solidFill>
              <a:effectLst/>
              <a:latin typeface="+mn-lt"/>
              <a:ea typeface="+mn-ea"/>
              <a:cs typeface="+mn-cs"/>
            </a:endParaRPr>
          </a:p>
          <a:p>
            <a:pPr lvl="1"/>
            <a:r>
              <a:rPr lang="en-GB" sz="1200" b="1" kern="1200" dirty="0" smtClean="0">
                <a:solidFill>
                  <a:schemeClr val="tx1"/>
                </a:solidFill>
                <a:effectLst/>
                <a:latin typeface="+mn-lt"/>
                <a:ea typeface="+mn-ea"/>
                <a:cs typeface="+mn-cs"/>
              </a:rPr>
              <a:t>Asking for help from peers or facilitators</a:t>
            </a:r>
            <a:r>
              <a:rPr lang="en-GB" sz="1200" kern="1200" dirty="0" smtClean="0">
                <a:solidFill>
                  <a:schemeClr val="tx1"/>
                </a:solidFill>
                <a:effectLst/>
                <a:latin typeface="+mn-lt"/>
                <a:ea typeface="+mn-ea"/>
                <a:cs typeface="+mn-cs"/>
              </a:rPr>
              <a:t> (Create a self or collaborative motivation with peers, contacting the facilitators</a:t>
            </a:r>
          </a:p>
          <a:p>
            <a:pPr lvl="1"/>
            <a:r>
              <a:rPr lang="en-GB" sz="1200" b="1" kern="1200" dirty="0" smtClean="0">
                <a:solidFill>
                  <a:schemeClr val="tx1"/>
                </a:solidFill>
                <a:effectLst/>
                <a:latin typeface="+mn-lt"/>
                <a:ea typeface="+mn-ea"/>
                <a:cs typeface="+mn-cs"/>
              </a:rPr>
              <a:t>Responding by themselves</a:t>
            </a:r>
            <a:r>
              <a:rPr lang="en-GB" sz="1200" kern="1200" dirty="0" smtClean="0">
                <a:solidFill>
                  <a:schemeClr val="tx1"/>
                </a:solidFill>
                <a:effectLst/>
                <a:latin typeface="+mn-lt"/>
                <a:ea typeface="+mn-ea"/>
                <a:cs typeface="+mn-cs"/>
              </a:rPr>
              <a:t> (better pacing, abandonment, skipping parts, wait for a next run, interacting with the platform or external tools differently)</a:t>
            </a:r>
          </a:p>
          <a:p>
            <a:pPr lvl="0"/>
            <a:endParaRPr lang="en-GB" sz="1200" kern="1200" dirty="0" smtClean="0">
              <a:solidFill>
                <a:schemeClr val="tx1"/>
              </a:solidFill>
              <a:effectLst/>
              <a:latin typeface="+mn-lt"/>
              <a:ea typeface="+mn-ea"/>
              <a:cs typeface="+mn-cs"/>
            </a:endParaRPr>
          </a:p>
          <a:p>
            <a:pPr marL="342900" indent="-342900">
              <a:spcBef>
                <a:spcPct val="20000"/>
              </a:spcBef>
              <a:buFont typeface="Arial" panose="020B0604020202020204" pitchFamily="34" charset="0"/>
              <a:buChar char="•"/>
              <a:defRPr/>
            </a:pPr>
            <a:endParaRPr lang="en-GB" sz="1400" dirty="0">
              <a:solidFill>
                <a:srgbClr val="002060"/>
              </a:solidFill>
              <a:cs typeface="Calibri"/>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7</a:t>
            </a:fld>
            <a:endParaRPr lang="en-US"/>
          </a:p>
        </p:txBody>
      </p:sp>
    </p:spTree>
    <p:extLst>
      <p:ext uri="{BB962C8B-B14F-4D97-AF65-F5344CB8AC3E}">
        <p14:creationId xmlns:p14="http://schemas.microsoft.com/office/powerpoint/2010/main" val="2305111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Deaf or hard of hearing</a:t>
            </a:r>
            <a:r>
              <a:rPr lang="en-GB" sz="1400" dirty="0" smtClean="0"/>
              <a:t> </a:t>
            </a:r>
            <a:r>
              <a:rPr lang="en-GB" sz="1200" b="0" i="0" u="none" strike="noStrike" kern="1200" dirty="0" smtClean="0">
                <a:solidFill>
                  <a:schemeClr val="tx1"/>
                </a:solidFill>
                <a:effectLst/>
                <a:latin typeface="+mn-lt"/>
                <a:ea typeface="+mn-ea"/>
                <a:cs typeface="+mn-cs"/>
              </a:rPr>
              <a:t>DHH</a:t>
            </a:r>
            <a:r>
              <a:rPr lang="en-GB" sz="1400" dirty="0" smtClean="0"/>
              <a:t> </a:t>
            </a:r>
          </a:p>
          <a:p>
            <a:pPr marL="0" lvl="0"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Dyslexia or other specific learning difficulties</a:t>
            </a:r>
            <a:r>
              <a:rPr lang="en-GB" sz="1400" dirty="0" smtClean="0"/>
              <a:t> </a:t>
            </a:r>
            <a:r>
              <a:rPr lang="en-GB" sz="1200" b="0" i="0" u="none" strike="noStrike" kern="1200" dirty="0" smtClean="0">
                <a:solidFill>
                  <a:schemeClr val="tx1"/>
                </a:solidFill>
                <a:effectLst/>
                <a:latin typeface="+mn-lt"/>
                <a:ea typeface="+mn-ea"/>
                <a:cs typeface="+mn-cs"/>
              </a:rPr>
              <a:t>LD</a:t>
            </a:r>
            <a:r>
              <a:rPr lang="en-GB" sz="1400" dirty="0" smtClean="0"/>
              <a:t> </a:t>
            </a:r>
          </a:p>
          <a:p>
            <a:pPr marL="0" lvl="0" indent="0">
              <a:buFont typeface="Arial" panose="020B0604020202020204" pitchFamily="34" charset="0"/>
              <a:buNone/>
            </a:pPr>
            <a:endParaRPr lang="en-GB" sz="1400" dirty="0" smtClean="0">
              <a:solidFill>
                <a:srgbClr val="002060"/>
              </a:solidFill>
            </a:endParaRPr>
          </a:p>
          <a:p>
            <a:pPr marL="0" lvl="0" indent="0">
              <a:buFont typeface="Arial" panose="020B0604020202020204" pitchFamily="34" charset="0"/>
              <a:buNone/>
            </a:pPr>
            <a:r>
              <a:rPr lang="en-GB" sz="1400" dirty="0" smtClean="0">
                <a:solidFill>
                  <a:srgbClr val="002060"/>
                </a:solidFill>
              </a:rPr>
              <a:t>Example</a:t>
            </a:r>
            <a:r>
              <a:rPr lang="en-GB" sz="1400" baseline="0" dirty="0" smtClean="0">
                <a:solidFill>
                  <a:srgbClr val="002060"/>
                </a:solidFill>
              </a:rPr>
              <a:t> of </a:t>
            </a:r>
            <a:r>
              <a:rPr lang="en-GB" sz="1400" dirty="0" smtClean="0">
                <a:solidFill>
                  <a:srgbClr val="002060"/>
                </a:solidFill>
              </a:rPr>
              <a:t>Expectations,</a:t>
            </a:r>
            <a:r>
              <a:rPr lang="en-GB" sz="1400" baseline="0" dirty="0" smtClean="0">
                <a:solidFill>
                  <a:srgbClr val="002060"/>
                </a:solidFill>
              </a:rPr>
              <a:t> open education and professional development</a:t>
            </a:r>
          </a:p>
          <a:p>
            <a:pPr marL="0" lvl="0" indent="0">
              <a:buFont typeface="Arial" panose="020B0604020202020204" pitchFamily="34" charset="0"/>
              <a:buNone/>
            </a:pPr>
            <a:endParaRPr lang="en-GB" sz="1400" baseline="0" dirty="0" smtClean="0">
              <a:solidFill>
                <a:srgbClr val="002060"/>
              </a:solidFill>
            </a:endParaRPr>
          </a:p>
          <a:p>
            <a:pPr marL="0" lvl="0" indent="0">
              <a:buFont typeface="Arial" panose="020B0604020202020204" pitchFamily="34" charset="0"/>
              <a:buNone/>
            </a:pPr>
            <a:r>
              <a:rPr lang="en-GB" sz="1400" baseline="0" dirty="0" smtClean="0">
                <a:solidFill>
                  <a:srgbClr val="002060"/>
                </a:solidFill>
              </a:rPr>
              <a:t>Challenge yourself and get more knowledge</a:t>
            </a:r>
          </a:p>
          <a:p>
            <a:pPr marL="0" lvl="0" indent="0">
              <a:buFont typeface="Arial" panose="020B0604020202020204" pitchFamily="34" charset="0"/>
              <a:buNone/>
            </a:pPr>
            <a:endParaRPr lang="en-GB" sz="1400" baseline="0" dirty="0" smtClean="0">
              <a:solidFill>
                <a:srgbClr val="002060"/>
              </a:solidFill>
            </a:endParaRPr>
          </a:p>
          <a:p>
            <a:pPr marL="0" lvl="0" indent="0">
              <a:buFont typeface="Arial" panose="020B0604020202020204" pitchFamily="34" charset="0"/>
              <a:buNone/>
            </a:pPr>
            <a:r>
              <a:rPr lang="en-GB" sz="1400" baseline="0" dirty="0" smtClean="0">
                <a:solidFill>
                  <a:srgbClr val="002060"/>
                </a:solidFill>
              </a:rPr>
              <a:t>Access to quality educational materials</a:t>
            </a:r>
          </a:p>
          <a:p>
            <a:pPr marL="0" lvl="0" indent="0">
              <a:buFont typeface="Arial" panose="020B0604020202020204" pitchFamily="34" charset="0"/>
              <a:buNone/>
            </a:pPr>
            <a:endParaRPr lang="en-GB" sz="1400" baseline="0" dirty="0" smtClean="0">
              <a:solidFill>
                <a:srgbClr val="002060"/>
              </a:solidFill>
            </a:endParaRPr>
          </a:p>
          <a:p>
            <a:pPr marL="0" lvl="0" indent="0">
              <a:buFont typeface="Arial" panose="020B0604020202020204" pitchFamily="34" charset="0"/>
              <a:buNone/>
            </a:pPr>
            <a:r>
              <a:rPr lang="en-GB" sz="1400" baseline="0" dirty="0" smtClean="0">
                <a:solidFill>
                  <a:srgbClr val="002060"/>
                </a:solidFill>
              </a:rPr>
              <a:t>The use of certificate and why it could be useful for some learners</a:t>
            </a:r>
            <a:endParaRPr lang="en-GB" sz="1400" dirty="0" smtClean="0">
              <a:solidFill>
                <a:srgbClr val="002060"/>
              </a:solidFill>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8</a:t>
            </a:fld>
            <a:endParaRPr lang="en-US"/>
          </a:p>
        </p:txBody>
      </p:sp>
    </p:spTree>
    <p:extLst>
      <p:ext uri="{BB962C8B-B14F-4D97-AF65-F5344CB8AC3E}">
        <p14:creationId xmlns:p14="http://schemas.microsoft.com/office/powerpoint/2010/main" val="285667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Personal Care Support</a:t>
            </a:r>
            <a:r>
              <a:rPr lang="en-GB" sz="1400" dirty="0" smtClean="0"/>
              <a:t> </a:t>
            </a:r>
            <a:r>
              <a:rPr lang="en-GB" sz="1200" b="0" i="0" u="none" strike="noStrike" kern="1200" dirty="0" smtClean="0">
                <a:solidFill>
                  <a:schemeClr val="tx1"/>
                </a:solidFill>
                <a:effectLst/>
                <a:latin typeface="+mn-lt"/>
                <a:ea typeface="+mn-ea"/>
                <a:cs typeface="+mn-cs"/>
              </a:rPr>
              <a:t>PCS</a:t>
            </a:r>
            <a:r>
              <a:rPr lang="en-GB" sz="1400" dirty="0" smtClean="0"/>
              <a:t> </a:t>
            </a:r>
          </a:p>
          <a:p>
            <a:pPr marL="0" lvl="0"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Fatigue or pain</a:t>
            </a:r>
            <a:r>
              <a:rPr lang="en-GB" sz="1400" dirty="0" smtClean="0"/>
              <a:t> </a:t>
            </a:r>
            <a:r>
              <a:rPr lang="en-GB" sz="1200" b="0" i="0" u="none" strike="noStrike" kern="1200" dirty="0" smtClean="0">
                <a:solidFill>
                  <a:schemeClr val="tx1"/>
                </a:solidFill>
                <a:effectLst/>
                <a:latin typeface="+mn-lt"/>
                <a:ea typeface="+mn-ea"/>
                <a:cs typeface="+mn-cs"/>
              </a:rPr>
              <a:t>FP</a:t>
            </a:r>
            <a:r>
              <a:rPr lang="en-GB" sz="1400" dirty="0" smtClean="0"/>
              <a:t> </a:t>
            </a:r>
          </a:p>
          <a:p>
            <a:pPr marL="0" lvl="0" indent="0">
              <a:buFont typeface="Arial" panose="020B0604020202020204" pitchFamily="34" charset="0"/>
              <a:buNone/>
            </a:pPr>
            <a:r>
              <a:rPr lang="en-GB" sz="1200" b="0" i="0" u="none" strike="noStrike" kern="1200" dirty="0" smtClean="0">
                <a:solidFill>
                  <a:schemeClr val="tx1"/>
                </a:solidFill>
                <a:effectLst/>
                <a:latin typeface="+mn-lt"/>
                <a:ea typeface="+mn-ea"/>
                <a:cs typeface="+mn-cs"/>
              </a:rPr>
              <a:t>Unseen disabilities</a:t>
            </a:r>
            <a:r>
              <a:rPr lang="en-GB" sz="1400" dirty="0" smtClean="0"/>
              <a:t> </a:t>
            </a:r>
            <a:r>
              <a:rPr lang="en-GB" sz="1200" b="0" i="0" u="none" strike="noStrike" kern="1200" dirty="0" smtClean="0">
                <a:solidFill>
                  <a:schemeClr val="tx1"/>
                </a:solidFill>
                <a:effectLst/>
                <a:latin typeface="+mn-lt"/>
                <a:ea typeface="+mn-ea"/>
                <a:cs typeface="+mn-cs"/>
              </a:rPr>
              <a:t>UD</a:t>
            </a:r>
            <a:r>
              <a:rPr lang="en-GB" sz="1400" dirty="0" smtClean="0"/>
              <a:t> </a:t>
            </a:r>
            <a:endParaRPr lang="en-GB" sz="1400" dirty="0" smtClean="0">
              <a:solidFill>
                <a:srgbClr val="002060"/>
              </a:solidFill>
            </a:endParaRPr>
          </a:p>
          <a:p>
            <a:pPr marL="0" lvl="0" indent="0">
              <a:buFont typeface="Arial" panose="020B0604020202020204" pitchFamily="34" charset="0"/>
              <a:buNone/>
            </a:pPr>
            <a:endParaRPr lang="en-GB" sz="1400" dirty="0" smtClean="0">
              <a:solidFill>
                <a:srgbClr val="002060"/>
              </a:solidFill>
            </a:endParaRPr>
          </a:p>
          <a:p>
            <a:pPr marL="0" lvl="0" indent="0">
              <a:buFont typeface="Arial" panose="020B0604020202020204" pitchFamily="34" charset="0"/>
              <a:buNone/>
            </a:pPr>
            <a:r>
              <a:rPr lang="en-GB" sz="1400" dirty="0" smtClean="0">
                <a:solidFill>
                  <a:srgbClr val="002060"/>
                </a:solidFill>
              </a:rPr>
              <a:t>A case</a:t>
            </a:r>
            <a:r>
              <a:rPr lang="en-GB" sz="1400" baseline="0" dirty="0" smtClean="0">
                <a:solidFill>
                  <a:srgbClr val="002060"/>
                </a:solidFill>
              </a:rPr>
              <a:t> of barrier, response and solution</a:t>
            </a:r>
          </a:p>
          <a:p>
            <a:pPr marL="0" lvl="0" indent="0">
              <a:buFont typeface="Arial" panose="020B0604020202020204" pitchFamily="34" charset="0"/>
              <a:buNone/>
            </a:pPr>
            <a:endParaRPr lang="en-GB" sz="1400" baseline="0" dirty="0" smtClean="0">
              <a:solidFill>
                <a:srgbClr val="002060"/>
              </a:solidFill>
            </a:endParaRPr>
          </a:p>
          <a:p>
            <a:pPr marL="0" lvl="0" indent="0">
              <a:buFont typeface="Arial" panose="020B0604020202020204" pitchFamily="34" charset="0"/>
              <a:buNone/>
            </a:pPr>
            <a:r>
              <a:rPr lang="en-GB" sz="1400" baseline="0" dirty="0" smtClean="0">
                <a:solidFill>
                  <a:srgbClr val="002060"/>
                </a:solidFill>
              </a:rPr>
              <a:t>Related to lack of time, time issue is commonly appearing on the interviews, and is not necessarily linked to a disability, we all can have difficulties to find time to finish a MOOC</a:t>
            </a:r>
          </a:p>
          <a:p>
            <a:pPr marL="0" lvl="0" indent="0">
              <a:buFont typeface="Arial" panose="020B0604020202020204" pitchFamily="34" charset="0"/>
              <a:buNone/>
            </a:pPr>
            <a:endParaRPr lang="en-GB" sz="1400" baseline="0" dirty="0" smtClean="0">
              <a:solidFill>
                <a:srgbClr val="002060"/>
              </a:solidFill>
            </a:endParaRPr>
          </a:p>
          <a:p>
            <a:pPr marL="0" lvl="0" indent="0">
              <a:buFont typeface="Arial" panose="020B0604020202020204" pitchFamily="34" charset="0"/>
              <a:buNone/>
            </a:pPr>
            <a:r>
              <a:rPr lang="en-GB" sz="1400" baseline="0" dirty="0" smtClean="0">
                <a:solidFill>
                  <a:srgbClr val="002060"/>
                </a:solidFill>
              </a:rPr>
              <a:t>We can understand the three situations: the problem, how a learner react to the problem and how the learner would like the problem to be solved</a:t>
            </a:r>
            <a:endParaRPr lang="en-GB" sz="1400" dirty="0" smtClean="0">
              <a:solidFill>
                <a:srgbClr val="002060"/>
              </a:solidFill>
            </a:endParaRPr>
          </a:p>
        </p:txBody>
      </p:sp>
      <p:sp>
        <p:nvSpPr>
          <p:cNvPr id="4" name="Slide Number Placeholder 3"/>
          <p:cNvSpPr>
            <a:spLocks noGrp="1"/>
          </p:cNvSpPr>
          <p:nvPr>
            <p:ph type="sldNum" sz="quarter" idx="10"/>
          </p:nvPr>
        </p:nvSpPr>
        <p:spPr/>
        <p:txBody>
          <a:bodyPr/>
          <a:lstStyle/>
          <a:p>
            <a:fld id="{31412BEB-C874-A74C-8D0A-39AA16E8DFB9}" type="slidenum">
              <a:rPr lang="en-US" smtClean="0"/>
              <a:t>9</a:t>
            </a:fld>
            <a:endParaRPr lang="en-US"/>
          </a:p>
        </p:txBody>
      </p:sp>
    </p:spTree>
    <p:extLst>
      <p:ext uri="{BB962C8B-B14F-4D97-AF65-F5344CB8AC3E}">
        <p14:creationId xmlns:p14="http://schemas.microsoft.com/office/powerpoint/2010/main" val="165383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3615179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8" name="Text Placeholder 9">
            <a:extLst>
              <a:ext uri="{FF2B5EF4-FFF2-40B4-BE49-F238E27FC236}">
                <a16:creationId xmlns="" xmlns:a16="http://schemas.microsoft.com/office/drawing/2014/main" id="{89E6F516-5A93-46CB-BD93-0AA757BC2E46}"/>
              </a:ext>
            </a:extLst>
          </p:cNvPr>
          <p:cNvSpPr>
            <a:spLocks noGrp="1"/>
          </p:cNvSpPr>
          <p:nvPr>
            <p:ph type="body" sz="quarter" idx="17" hasCustomPrompt="1"/>
          </p:nvPr>
        </p:nvSpPr>
        <p:spPr>
          <a:xfrm>
            <a:off x="1466490" y="3520773"/>
            <a:ext cx="5279367" cy="395619"/>
          </a:xfrm>
          <a:prstGeom prst="rect">
            <a:avLst/>
          </a:prstGeom>
        </p:spPr>
        <p:txBody>
          <a:bodyPr anchor="ctr"/>
          <a:lstStyle>
            <a:lvl1pPr marL="0" indent="0">
              <a:buNone/>
              <a:defRPr sz="2000" b="1">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Subtitle</a:t>
            </a:r>
          </a:p>
        </p:txBody>
      </p:sp>
      <p:sp>
        <p:nvSpPr>
          <p:cNvPr id="9" name="Text Placeholder 9">
            <a:extLst>
              <a:ext uri="{FF2B5EF4-FFF2-40B4-BE49-F238E27FC236}">
                <a16:creationId xmlns="" xmlns:a16="http://schemas.microsoft.com/office/drawing/2014/main" id="{8B4B5340-958A-450C-A8D9-EBE1007D2C86}"/>
              </a:ext>
            </a:extLst>
          </p:cNvPr>
          <p:cNvSpPr>
            <a:spLocks noGrp="1"/>
          </p:cNvSpPr>
          <p:nvPr>
            <p:ph type="body" sz="quarter" idx="18" hasCustomPrompt="1"/>
          </p:nvPr>
        </p:nvSpPr>
        <p:spPr>
          <a:xfrm>
            <a:off x="1466490" y="3916392"/>
            <a:ext cx="5279367" cy="67286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01/08/2018</a:t>
            </a:r>
          </a:p>
          <a:p>
            <a:pPr marL="342900" marR="0" lvl="0" indent="-342900" algn="l" defTabSz="457200" rtl="0" eaLnBrk="1" fontAlgn="auto" latinLnBrk="0" hangingPunct="1">
              <a:lnSpc>
                <a:spcPct val="100000"/>
              </a:lnSpc>
              <a:spcBef>
                <a:spcPct val="20000"/>
              </a:spcBef>
              <a:spcAft>
                <a:spcPts val="0"/>
              </a:spcAft>
              <a:buClrTx/>
              <a:buSzTx/>
              <a:tabLst/>
              <a:defRPr/>
            </a:pPr>
            <a:r>
              <a:rPr lang="en-US" dirty="0"/>
              <a:t>V1.2</a:t>
            </a:r>
          </a:p>
        </p:txBody>
      </p:sp>
      <p:sp>
        <p:nvSpPr>
          <p:cNvPr id="10" name="Text Placeholder 9">
            <a:extLst>
              <a:ext uri="{FF2B5EF4-FFF2-40B4-BE49-F238E27FC236}">
                <a16:creationId xmlns="" xmlns:a16="http://schemas.microsoft.com/office/drawing/2014/main" id="{E03EEA31-37FD-4C6A-A5B4-FAEB69A86C18}"/>
              </a:ext>
            </a:extLst>
          </p:cNvPr>
          <p:cNvSpPr>
            <a:spLocks noGrp="1"/>
          </p:cNvSpPr>
          <p:nvPr>
            <p:ph type="body" sz="quarter" idx="19" hasCustomPrompt="1"/>
          </p:nvPr>
        </p:nvSpPr>
        <p:spPr>
          <a:xfrm>
            <a:off x="1466489" y="4741653"/>
            <a:ext cx="5279367" cy="373811"/>
          </a:xfrm>
          <a:prstGeom prst="rect">
            <a:avLst/>
          </a:prstGeom>
        </p:spPr>
        <p:txBody>
          <a:bodyPr anchor="t" anchorCtr="0"/>
          <a:lstStyle>
            <a:lvl1pPr marL="0" indent="0">
              <a:buNone/>
              <a:defRPr sz="1400" b="0">
                <a:solidFill>
                  <a:srgbClr val="1E4B9B"/>
                </a:solidFill>
                <a:latin typeface="Arial" panose="020B0604020202020204" pitchFamily="34" charset="0"/>
                <a:cs typeface="Arial" panose="020B0604020202020204" pitchFamily="34" charset="0"/>
              </a:defRPr>
            </a:lvl1pPr>
          </a:lstStyle>
          <a:p>
            <a:pPr marL="342900" marR="0" lvl="0" indent="-342900" algn="l" defTabSz="457200" rtl="0" eaLnBrk="1" fontAlgn="auto" latinLnBrk="0" hangingPunct="1">
              <a:lnSpc>
                <a:spcPct val="100000"/>
              </a:lnSpc>
              <a:spcBef>
                <a:spcPct val="20000"/>
              </a:spcBef>
              <a:spcAft>
                <a:spcPts val="0"/>
              </a:spcAft>
              <a:buClrTx/>
              <a:buSzTx/>
              <a:tabLst/>
              <a:defRPr/>
            </a:pPr>
            <a:r>
              <a:rPr lang="en-US" dirty="0"/>
              <a:t>1st August 2017</a:t>
            </a:r>
          </a:p>
        </p:txBody>
      </p:sp>
      <p:sp>
        <p:nvSpPr>
          <p:cNvPr id="19" name="Text Placeholder 2">
            <a:extLst>
              <a:ext uri="{FF2B5EF4-FFF2-40B4-BE49-F238E27FC236}">
                <a16:creationId xmlns="" xmlns:a16="http://schemas.microsoft.com/office/drawing/2014/main" id="{1898A98A-E192-4AAF-9C23-E1F9CFFAB16B}"/>
              </a:ext>
            </a:extLst>
          </p:cNvPr>
          <p:cNvSpPr>
            <a:spLocks noGrp="1"/>
          </p:cNvSpPr>
          <p:nvPr>
            <p:ph type="body" sz="quarter" idx="21" hasCustomPrompt="1"/>
          </p:nvPr>
        </p:nvSpPr>
        <p:spPr>
          <a:xfrm>
            <a:off x="1587259" y="1923512"/>
            <a:ext cx="5158595" cy="1127362"/>
          </a:xfrm>
          <a:prstGeom prst="rect">
            <a:avLst/>
          </a:prstGeom>
          <a:noFill/>
        </p:spPr>
        <p:txBody>
          <a:bodyPr lIns="36000" tIns="144000" rIns="18000" bIns="36000" anchor="ctr" anchorCtr="0"/>
          <a:lstStyle>
            <a:lvl1pPr marL="0" indent="0">
              <a:lnSpc>
                <a:spcPct val="85000"/>
              </a:lnSpc>
              <a:buNone/>
              <a:defRPr sz="4400" b="1" baseline="0">
                <a:solidFill>
                  <a:srgbClr val="1E4B9B"/>
                </a:solidFill>
                <a:latin typeface="Arial" panose="020B0604020202020204" pitchFamily="34" charset="0"/>
                <a:cs typeface="Arial" panose="020B0604020202020204" pitchFamily="34" charset="0"/>
              </a:defRPr>
            </a:lvl1pPr>
          </a:lstStyle>
          <a:p>
            <a:pPr lvl="0"/>
            <a:r>
              <a:rPr lang="en-US" dirty="0"/>
              <a:t>PRESENTATION TITLE</a:t>
            </a:r>
          </a:p>
        </p:txBody>
      </p:sp>
    </p:spTree>
    <p:extLst>
      <p:ext uri="{BB962C8B-B14F-4D97-AF65-F5344CB8AC3E}">
        <p14:creationId xmlns:p14="http://schemas.microsoft.com/office/powerpoint/2010/main" val="19025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Title (Pink)">
    <p:spTree>
      <p:nvGrpSpPr>
        <p:cNvPr id="1" name=""/>
        <p:cNvGrpSpPr/>
        <p:nvPr/>
      </p:nvGrpSpPr>
      <p:grpSpPr>
        <a:xfrm>
          <a:off x="0" y="0"/>
          <a:ext cx="0" cy="0"/>
          <a:chOff x="0" y="0"/>
          <a:chExt cx="0" cy="0"/>
        </a:xfrm>
      </p:grpSpPr>
      <p:sp>
        <p:nvSpPr>
          <p:cNvPr id="16" name="Text Placeholder 2">
            <a:extLst>
              <a:ext uri="{FF2B5EF4-FFF2-40B4-BE49-F238E27FC236}">
                <a16:creationId xmlns=""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ED2891"/>
          </a:solidFill>
          <a:ln>
            <a:solidFill>
              <a:srgbClr val="ED2891"/>
            </a:solidFill>
          </a:ln>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406414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Title (Blue)">
    <p:spTree>
      <p:nvGrpSpPr>
        <p:cNvPr id="1" name=""/>
        <p:cNvGrpSpPr/>
        <p:nvPr/>
      </p:nvGrpSpPr>
      <p:grpSpPr>
        <a:xfrm>
          <a:off x="0" y="0"/>
          <a:ext cx="0" cy="0"/>
          <a:chOff x="0" y="0"/>
          <a:chExt cx="0" cy="0"/>
        </a:xfrm>
      </p:grpSpPr>
      <p:sp>
        <p:nvSpPr>
          <p:cNvPr id="16" name="Text Placeholder 2">
            <a:extLst>
              <a:ext uri="{FF2B5EF4-FFF2-40B4-BE49-F238E27FC236}">
                <a16:creationId xmlns="" xmlns:a16="http://schemas.microsoft.com/office/drawing/2014/main" id="{A312B389-CC0B-4C80-8270-362F3B8CCC98}"/>
              </a:ext>
            </a:extLst>
          </p:cNvPr>
          <p:cNvSpPr>
            <a:spLocks noGrp="1"/>
          </p:cNvSpPr>
          <p:nvPr>
            <p:ph type="body" sz="quarter" idx="16" hasCustomPrompt="1"/>
          </p:nvPr>
        </p:nvSpPr>
        <p:spPr>
          <a:xfrm>
            <a:off x="1587261" y="2876313"/>
            <a:ext cx="2398144"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DIVIDER</a:t>
            </a:r>
          </a:p>
        </p:txBody>
      </p:sp>
      <p:sp>
        <p:nvSpPr>
          <p:cNvPr id="17" name="Text Placeholder 2">
            <a:extLst>
              <a:ext uri="{FF2B5EF4-FFF2-40B4-BE49-F238E27FC236}">
                <a16:creationId xmlns="" xmlns:a16="http://schemas.microsoft.com/office/drawing/2014/main" id="{510941FA-0963-43C8-8988-95D835B0C719}"/>
              </a:ext>
            </a:extLst>
          </p:cNvPr>
          <p:cNvSpPr>
            <a:spLocks noGrp="1"/>
          </p:cNvSpPr>
          <p:nvPr>
            <p:ph type="body" sz="quarter" idx="20" hasCustomPrompt="1"/>
          </p:nvPr>
        </p:nvSpPr>
        <p:spPr>
          <a:xfrm>
            <a:off x="1587261" y="3434154"/>
            <a:ext cx="1647646" cy="565628"/>
          </a:xfrm>
          <a:prstGeom prst="rect">
            <a:avLst/>
          </a:prstGeom>
          <a:solidFill>
            <a:srgbClr val="1E4B9B"/>
          </a:solidFill>
        </p:spPr>
        <p:txBody>
          <a:bodyPr lIns="36000" tIns="144000" rIns="18000" bIns="36000" anchor="ctr" anchorCtr="0"/>
          <a:lstStyle>
            <a:lvl1pPr marL="0" indent="0">
              <a:lnSpc>
                <a:spcPct val="85000"/>
              </a:lnSpc>
              <a:buNone/>
              <a:defRPr sz="4400" b="1" baseline="0">
                <a:solidFill>
                  <a:schemeClr val="bg1"/>
                </a:solidFill>
                <a:latin typeface="Arial" panose="020B0604020202020204" pitchFamily="34" charset="0"/>
                <a:cs typeface="Arial" panose="020B0604020202020204" pitchFamily="34" charset="0"/>
              </a:defRPr>
            </a:lvl1pPr>
          </a:lstStyle>
          <a:p>
            <a:pPr lvl="0"/>
            <a:r>
              <a:rPr lang="en-US" dirty="0"/>
              <a:t>TITLE</a:t>
            </a:r>
          </a:p>
        </p:txBody>
      </p:sp>
    </p:spTree>
    <p:extLst>
      <p:ext uri="{BB962C8B-B14F-4D97-AF65-F5344CB8AC3E}">
        <p14:creationId xmlns:p14="http://schemas.microsoft.com/office/powerpoint/2010/main" val="386097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Image &amp; Text">
    <p:spTree>
      <p:nvGrpSpPr>
        <p:cNvPr id="1" name=""/>
        <p:cNvGrpSpPr/>
        <p:nvPr/>
      </p:nvGrpSpPr>
      <p:grpSpPr>
        <a:xfrm>
          <a:off x="0" y="0"/>
          <a:ext cx="0" cy="0"/>
          <a:chOff x="0" y="0"/>
          <a:chExt cx="0" cy="0"/>
        </a:xfrm>
      </p:grpSpPr>
      <p:sp>
        <p:nvSpPr>
          <p:cNvPr id="11" name="Text Placeholder 2">
            <a:extLst>
              <a:ext uri="{FF2B5EF4-FFF2-40B4-BE49-F238E27FC236}">
                <a16:creationId xmlns=""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21/06/18</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139442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ull Text">
    <p:spTree>
      <p:nvGrpSpPr>
        <p:cNvPr id="1" name=""/>
        <p:cNvGrpSpPr/>
        <p:nvPr/>
      </p:nvGrpSpPr>
      <p:grpSpPr>
        <a:xfrm>
          <a:off x="0" y="0"/>
          <a:ext cx="0" cy="0"/>
          <a:chOff x="0" y="0"/>
          <a:chExt cx="0" cy="0"/>
        </a:xfrm>
      </p:grpSpPr>
      <p:sp>
        <p:nvSpPr>
          <p:cNvPr id="6" name="Text Placeholder 12">
            <a:extLst>
              <a:ext uri="{FF2B5EF4-FFF2-40B4-BE49-F238E27FC236}">
                <a16:creationId xmlns=""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 xmlns:a16="http://schemas.microsoft.com/office/drawing/2014/main" id="{98251539-4EDC-4E36-A4D9-AF94C23958A5}"/>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21/06/18</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05480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Text Bullets">
    <p:spTree>
      <p:nvGrpSpPr>
        <p:cNvPr id="1" name=""/>
        <p:cNvGrpSpPr/>
        <p:nvPr/>
      </p:nvGrpSpPr>
      <p:grpSpPr>
        <a:xfrm>
          <a:off x="0" y="0"/>
          <a:ext cx="0" cy="0"/>
          <a:chOff x="0" y="0"/>
          <a:chExt cx="0" cy="0"/>
        </a:xfrm>
      </p:grpSpPr>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Box 13">
            <a:extLst>
              <a:ext uri="{FF2B5EF4-FFF2-40B4-BE49-F238E27FC236}">
                <a16:creationId xmlns="" xmlns:a16="http://schemas.microsoft.com/office/drawing/2014/main" id="{55207B26-BD01-450F-BCEB-6428971C5C2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21/06/18</a:t>
            </a:fld>
            <a:endParaRPr lang="en-GB" sz="1050" dirty="0">
              <a:solidFill>
                <a:srgbClr val="1E4B9B"/>
              </a:solidFill>
              <a:latin typeface="Arial" panose="020B0604020202020204" pitchFamily="34" charset="0"/>
              <a:cs typeface="Arial" panose="020B0604020202020204" pitchFamily="34" charset="0"/>
            </a:endParaRPr>
          </a:p>
        </p:txBody>
      </p:sp>
      <p:sp>
        <p:nvSpPr>
          <p:cNvPr id="11" name="Content Placeholder 2">
            <a:extLst>
              <a:ext uri="{FF2B5EF4-FFF2-40B4-BE49-F238E27FC236}">
                <a16:creationId xmlns=""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863253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7" name="Chart Placeholder 2">
            <a:extLst>
              <a:ext uri="{FF2B5EF4-FFF2-40B4-BE49-F238E27FC236}">
                <a16:creationId xmlns=""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21/06/18</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3" name="Text Placeholder 2">
            <a:extLst>
              <a:ext uri="{FF2B5EF4-FFF2-40B4-BE49-F238E27FC236}">
                <a16:creationId xmlns=""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07543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9" name="Picture Placeholder 2">
            <a:extLst>
              <a:ext uri="{FF2B5EF4-FFF2-40B4-BE49-F238E27FC236}">
                <a16:creationId xmlns=""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21/06/18</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
        <p:nvSpPr>
          <p:cNvPr id="14" name="Text Placeholder 2">
            <a:extLst>
              <a:ext uri="{FF2B5EF4-FFF2-40B4-BE49-F238E27FC236}">
                <a16:creationId xmlns=""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388317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Bullets">
    <p:spTree>
      <p:nvGrpSpPr>
        <p:cNvPr id="1" name=""/>
        <p:cNvGrpSpPr/>
        <p:nvPr/>
      </p:nvGrpSpPr>
      <p:grpSpPr>
        <a:xfrm>
          <a:off x="0" y="0"/>
          <a:ext cx="0" cy="0"/>
          <a:chOff x="0" y="0"/>
          <a:chExt cx="0" cy="0"/>
        </a:xfrm>
      </p:grpSpPr>
      <p:sp>
        <p:nvSpPr>
          <p:cNvPr id="8" name="Text Placeholder 2">
            <a:extLst>
              <a:ext uri="{FF2B5EF4-FFF2-40B4-BE49-F238E27FC236}">
                <a16:creationId xmlns=""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r">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Presentation title</a:t>
            </a:r>
          </a:p>
        </p:txBody>
      </p:sp>
    </p:spTree>
    <p:extLst>
      <p:ext uri="{BB962C8B-B14F-4D97-AF65-F5344CB8AC3E}">
        <p14:creationId xmlns:p14="http://schemas.microsoft.com/office/powerpoint/2010/main" val="29212402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theme" Target="../theme/theme2.xml"/><Relationship Id="rId9" Type="http://schemas.openxmlformats.org/officeDocument/2006/relationships/image" Target="../media/image1.pn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7EA8A660-749F-4743-A8E2-6368C3005208}"/>
              </a:ext>
            </a:extLst>
          </p:cNvPr>
          <p:cNvPicPr>
            <a:picLocks noChangeAspect="1"/>
          </p:cNvPicPr>
          <p:nvPr userDrawn="1"/>
        </p:nvPicPr>
        <p:blipFill>
          <a:blip r:embed="rId5"/>
          <a:stretch>
            <a:fillRect/>
          </a:stretch>
        </p:blipFill>
        <p:spPr>
          <a:xfrm>
            <a:off x="7591604" y="241540"/>
            <a:ext cx="1315048" cy="905773"/>
          </a:xfrm>
          <a:prstGeom prst="rect">
            <a:avLst/>
          </a:prstGeom>
        </p:spPr>
      </p:pic>
    </p:spTree>
    <p:extLst>
      <p:ext uri="{BB962C8B-B14F-4D97-AF65-F5344CB8AC3E}">
        <p14:creationId xmlns:p14="http://schemas.microsoft.com/office/powerpoint/2010/main" val="4216593944"/>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7EA8A660-749F-4743-A8E2-6368C3005208}"/>
              </a:ext>
            </a:extLst>
          </p:cNvPr>
          <p:cNvPicPr>
            <a:picLocks noChangeAspect="1"/>
          </p:cNvPicPr>
          <p:nvPr userDrawn="1"/>
        </p:nvPicPr>
        <p:blipFill>
          <a:blip r:embed="rId9"/>
          <a:stretch>
            <a:fillRect/>
          </a:stretch>
        </p:blipFill>
        <p:spPr>
          <a:xfrm>
            <a:off x="7591604" y="241540"/>
            <a:ext cx="1315048" cy="905773"/>
          </a:xfrm>
          <a:prstGeom prst="rect">
            <a:avLst/>
          </a:prstGeom>
        </p:spPr>
      </p:pic>
      <p:sp>
        <p:nvSpPr>
          <p:cNvPr id="5" name="Rectangle 4">
            <a:extLst>
              <a:ext uri="{FF2B5EF4-FFF2-40B4-BE49-F238E27FC236}">
                <a16:creationId xmlns=""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6865641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9" r:id="rId3"/>
    <p:sldLayoutId id="2147483727" r:id="rId4"/>
    <p:sldLayoutId id="2147483728" r:id="rId5"/>
    <p:sldLayoutId id="2147483730" r:id="rId6"/>
    <p:sldLayoutId id="2147483735" r:id="rId7"/>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chart" Target="../charts/chart7.xml"/><Relationship Id="rId5" Type="http://schemas.openxmlformats.org/officeDocument/2006/relationships/chart" Target="../charts/chart8.xml"/><Relationship Id="rId6" Type="http://schemas.openxmlformats.org/officeDocument/2006/relationships/chart" Target="../charts/chart9.xml"/><Relationship Id="rId7" Type="http://schemas.openxmlformats.org/officeDocument/2006/relationships/chart" Target="../charts/chart10.xml"/><Relationship Id="rId8" Type="http://schemas.openxmlformats.org/officeDocument/2006/relationships/chart" Target="../charts/chart11.xml"/><Relationship Id="rId9" Type="http://schemas.openxmlformats.org/officeDocument/2006/relationships/image" Target="../media/image17.png"/><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4" Type="http://schemas.openxmlformats.org/officeDocument/2006/relationships/chart" Target="../charts/chart13.xml"/><Relationship Id="rId5" Type="http://schemas.openxmlformats.org/officeDocument/2006/relationships/image" Target="../media/image17.png"/><Relationship Id="rId1" Type="http://schemas.openxmlformats.org/officeDocument/2006/relationships/slideLayout" Target="../slideLayouts/slideLayout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chart" Target="../charts/chart14.xml"/><Relationship Id="rId5" Type="http://schemas.openxmlformats.org/officeDocument/2006/relationships/chart" Target="../charts/chart15.xml"/><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chart" Target="../charts/chart16.xml"/><Relationship Id="rId5" Type="http://schemas.openxmlformats.org/officeDocument/2006/relationships/chart" Target="../charts/chart17.xml"/><Relationship Id="rId1" Type="http://schemas.openxmlformats.org/officeDocument/2006/relationships/slideLayout" Target="../slideLayouts/slideLayout9.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image" Target="../media/image8.wmf"/><Relationship Id="rId12" Type="http://schemas.openxmlformats.org/officeDocument/2006/relationships/image" Target="../media/image15.png"/><Relationship Id="rId1" Type="http://schemas.openxmlformats.org/officeDocument/2006/relationships/vmlDrawing" Target="../drawings/vmlDrawing1.vml"/><Relationship Id="rId2" Type="http://schemas.openxmlformats.org/officeDocument/2006/relationships/slideLayout" Target="../slideLayouts/slideLayout9.xml"/><Relationship Id="rId3" Type="http://schemas.openxmlformats.org/officeDocument/2006/relationships/notesSlide" Target="../notesSlides/notesSlide3.xml"/><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9" Type="http://schemas.openxmlformats.org/officeDocument/2006/relationships/image" Target="../media/image14.png"/><Relationship Id="rId10"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E18344E7-05B6-4E37-9A8D-0973A5026FC8}"/>
              </a:ext>
            </a:extLst>
          </p:cNvPr>
          <p:cNvSpPr>
            <a:spLocks noGrp="1"/>
          </p:cNvSpPr>
          <p:nvPr>
            <p:ph type="body" sz="quarter" idx="17"/>
          </p:nvPr>
        </p:nvSpPr>
        <p:spPr>
          <a:xfrm>
            <a:off x="572871" y="3521491"/>
            <a:ext cx="5279367" cy="1074571"/>
          </a:xfrm>
        </p:spPr>
        <p:txBody>
          <a:bodyPr/>
          <a:lstStyle/>
          <a:p>
            <a:r>
              <a:rPr lang="en-GB" dirty="0" smtClean="0"/>
              <a:t>Francisco Iniesto  </a:t>
            </a:r>
          </a:p>
          <a:p>
            <a:r>
              <a:rPr lang="en-GB" dirty="0" smtClean="0"/>
              <a:t>Institute of Educational Technology</a:t>
            </a:r>
          </a:p>
        </p:txBody>
      </p:sp>
      <p:sp>
        <p:nvSpPr>
          <p:cNvPr id="3" name="Text Placeholder 2">
            <a:extLst>
              <a:ext uri="{FF2B5EF4-FFF2-40B4-BE49-F238E27FC236}">
                <a16:creationId xmlns="" xmlns:a16="http://schemas.microsoft.com/office/drawing/2014/main" id="{CDE11E5B-7E76-4F98-B828-A2CAD011500C}"/>
              </a:ext>
            </a:extLst>
          </p:cNvPr>
          <p:cNvSpPr>
            <a:spLocks noGrp="1"/>
          </p:cNvSpPr>
          <p:nvPr>
            <p:ph type="body" sz="quarter" idx="18"/>
          </p:nvPr>
        </p:nvSpPr>
        <p:spPr>
          <a:xfrm>
            <a:off x="572871" y="4716492"/>
            <a:ext cx="5279367" cy="672861"/>
          </a:xfrm>
        </p:spPr>
        <p:txBody>
          <a:bodyPr/>
          <a:lstStyle/>
          <a:p>
            <a:r>
              <a:rPr lang="en-GB" dirty="0" smtClean="0"/>
              <a:t>francisco.Iniesto@open.ac.uk</a:t>
            </a:r>
            <a:endParaRPr lang="en-GB" dirty="0"/>
          </a:p>
        </p:txBody>
      </p:sp>
      <p:sp>
        <p:nvSpPr>
          <p:cNvPr id="5" name="Text Placeholder 4">
            <a:extLst>
              <a:ext uri="{FF2B5EF4-FFF2-40B4-BE49-F238E27FC236}">
                <a16:creationId xmlns="" xmlns:a16="http://schemas.microsoft.com/office/drawing/2014/main" id="{F232503C-CCE7-4477-8652-32D946A35FBF}"/>
              </a:ext>
            </a:extLst>
          </p:cNvPr>
          <p:cNvSpPr>
            <a:spLocks noGrp="1"/>
          </p:cNvSpPr>
          <p:nvPr>
            <p:ph type="body" sz="quarter" idx="21"/>
          </p:nvPr>
        </p:nvSpPr>
        <p:spPr>
          <a:xfrm>
            <a:off x="572871" y="1171079"/>
            <a:ext cx="5158595" cy="1127362"/>
          </a:xfrm>
        </p:spPr>
        <p:txBody>
          <a:bodyPr/>
          <a:lstStyle/>
          <a:p>
            <a:r>
              <a:rPr lang="en-GB" dirty="0"/>
              <a:t>Understanding MOOC disabled learners: motivations and barriers to learning</a:t>
            </a:r>
          </a:p>
        </p:txBody>
      </p:sp>
      <p:pic>
        <p:nvPicPr>
          <p:cNvPr id="7" name="Imagen 7" descr="Institute of Educational Technolo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3632" y="1303876"/>
            <a:ext cx="1172718" cy="11727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1984" y="4452630"/>
            <a:ext cx="2542016" cy="849457"/>
          </a:xfrm>
          <a:prstGeom prst="rect">
            <a:avLst/>
          </a:prstGeom>
        </p:spPr>
      </p:pic>
      <p:pic>
        <p:nvPicPr>
          <p:cNvPr id="9" name="Picture 3" descr="Global OER Graduate Network"/>
          <p:cNvPicPr>
            <a:picLocks noChangeAspect="1" noChangeArrowheads="1"/>
          </p:cNvPicPr>
          <p:nvPr/>
        </p:nvPicPr>
        <p:blipFill>
          <a:blip r:embed="rId5"/>
          <a:srcRect/>
          <a:stretch>
            <a:fillRect/>
          </a:stretch>
        </p:blipFill>
        <p:spPr bwMode="auto">
          <a:xfrm>
            <a:off x="6949397" y="5302087"/>
            <a:ext cx="1979930" cy="745385"/>
          </a:xfrm>
          <a:prstGeom prst="rect">
            <a:avLst/>
          </a:prstGeom>
          <a:noFill/>
        </p:spPr>
      </p:pic>
      <p:pic>
        <p:nvPicPr>
          <p:cNvPr id="12" name="Picture 11" descr="Creative commons CC BY Licence"/>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58200" y="6233449"/>
            <a:ext cx="471127" cy="471127"/>
          </a:xfrm>
          <a:prstGeom prst="rect">
            <a:avLst/>
          </a:prstGeom>
        </p:spPr>
      </p:pic>
      <p:sp>
        <p:nvSpPr>
          <p:cNvPr id="13" name="Text Placeholder 2">
            <a:extLst>
              <a:ext uri="{FF2B5EF4-FFF2-40B4-BE49-F238E27FC236}">
                <a16:creationId xmlns="" xmlns:a16="http://schemas.microsoft.com/office/drawing/2014/main" id="{CDE11E5B-7E76-4F98-B828-A2CAD011500C}"/>
              </a:ext>
            </a:extLst>
          </p:cNvPr>
          <p:cNvSpPr>
            <a:spLocks noGrp="1"/>
          </p:cNvSpPr>
          <p:nvPr>
            <p:ph type="body" sz="quarter" idx="18"/>
          </p:nvPr>
        </p:nvSpPr>
        <p:spPr>
          <a:xfrm>
            <a:off x="572870" y="5780222"/>
            <a:ext cx="5279367" cy="672861"/>
          </a:xfrm>
        </p:spPr>
        <p:txBody>
          <a:bodyPr/>
          <a:lstStyle/>
          <a:p>
            <a:r>
              <a:rPr lang="en-GB" dirty="0" err="1"/>
              <a:t>FutureLearn</a:t>
            </a:r>
            <a:r>
              <a:rPr lang="en-GB" dirty="0"/>
              <a:t> Academic Network meeting (FLAN) </a:t>
            </a:r>
            <a:r>
              <a:rPr lang="en-GB" dirty="0" smtClean="0"/>
              <a:t>22/06/2018 </a:t>
            </a:r>
            <a:endParaRPr lang="en-GB" dirty="0"/>
          </a:p>
        </p:txBody>
      </p:sp>
    </p:spTree>
    <p:extLst>
      <p:ext uri="{BB962C8B-B14F-4D97-AF65-F5344CB8AC3E}">
        <p14:creationId xmlns:p14="http://schemas.microsoft.com/office/powerpoint/2010/main" val="16800600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129928" y="34478"/>
            <a:ext cx="5960855" cy="484134"/>
          </a:xfrm>
        </p:spPr>
        <p:txBody>
          <a:bodyPr/>
          <a:lstStyle/>
          <a:p>
            <a:r>
              <a:rPr lang="en-GB" dirty="0" smtClean="0"/>
              <a:t>Online </a:t>
            </a:r>
            <a:r>
              <a:rPr lang="en-GB" dirty="0"/>
              <a:t>surveys</a:t>
            </a:r>
          </a:p>
        </p:txBody>
      </p:sp>
      <p:sp>
        <p:nvSpPr>
          <p:cNvPr id="31" name="Rectangle 30"/>
          <p:cNvSpPr/>
          <p:nvPr/>
        </p:nvSpPr>
        <p:spPr>
          <a:xfrm>
            <a:off x="129928" y="561001"/>
            <a:ext cx="7285908" cy="523220"/>
          </a:xfrm>
          <a:prstGeom prst="rect">
            <a:avLst/>
          </a:prstGeom>
          <a:ln>
            <a:solidFill>
              <a:srgbClr val="0070C0"/>
            </a:solidFill>
          </a:ln>
        </p:spPr>
        <p:txBody>
          <a:bodyPr wrap="square">
            <a:spAutoFit/>
          </a:bodyPr>
          <a:lstStyle/>
          <a:p>
            <a:pPr marL="285750" indent="-285750">
              <a:buFont typeface="Arial" panose="020B0604020202020204" pitchFamily="34" charset="0"/>
              <a:buChar char="•"/>
            </a:pPr>
            <a:r>
              <a:rPr lang="en-GB" sz="1400" dirty="0">
                <a:solidFill>
                  <a:srgbClr val="002060"/>
                </a:solidFill>
              </a:rPr>
              <a:t>Analyse pre and post course survey data from 14 Open University MOOCs at </a:t>
            </a:r>
            <a:r>
              <a:rPr lang="en-GB" sz="1400" dirty="0" err="1">
                <a:solidFill>
                  <a:srgbClr val="002060"/>
                </a:solidFill>
              </a:rPr>
              <a:t>FutureLearn</a:t>
            </a:r>
            <a:r>
              <a:rPr lang="en-GB" sz="1400" dirty="0">
                <a:solidFill>
                  <a:srgbClr val="002060"/>
                </a:solidFill>
              </a:rPr>
              <a:t> (2013-2015</a:t>
            </a:r>
            <a:r>
              <a:rPr lang="en-GB" sz="1400" dirty="0" smtClean="0">
                <a:solidFill>
                  <a:srgbClr val="002060"/>
                </a:solidFill>
              </a:rPr>
              <a:t>)</a:t>
            </a:r>
          </a:p>
        </p:txBody>
      </p:sp>
      <p:graphicFrame>
        <p:nvGraphicFramePr>
          <p:cNvPr id="32" name="Table 31"/>
          <p:cNvGraphicFramePr>
            <a:graphicFrameLocks noGrp="1"/>
          </p:cNvGraphicFramePr>
          <p:nvPr>
            <p:extLst>
              <p:ext uri="{D42A27DB-BD31-4B8C-83A1-F6EECF244321}">
                <p14:modId xmlns:p14="http://schemas.microsoft.com/office/powerpoint/2010/main" val="3450019819"/>
              </p:ext>
            </p:extLst>
          </p:nvPr>
        </p:nvGraphicFramePr>
        <p:xfrm>
          <a:off x="129928" y="1168999"/>
          <a:ext cx="4176464" cy="5458519"/>
        </p:xfrm>
        <a:graphic>
          <a:graphicData uri="http://schemas.openxmlformats.org/drawingml/2006/table">
            <a:tbl>
              <a:tblPr firstRow="1" firstCol="1" bandRow="1">
                <a:tableStyleId>{5C22544A-7EE6-4342-B048-85BDC9FD1C3A}</a:tableStyleId>
              </a:tblPr>
              <a:tblGrid>
                <a:gridCol w="1902072"/>
                <a:gridCol w="1241877"/>
                <a:gridCol w="1032515"/>
              </a:tblGrid>
              <a:tr h="391460">
                <a:tc>
                  <a:txBody>
                    <a:bodyPr/>
                    <a:lstStyle/>
                    <a:p>
                      <a:pPr>
                        <a:lnSpc>
                          <a:spcPct val="107000"/>
                        </a:lnSpc>
                        <a:spcAft>
                          <a:spcPts val="0"/>
                        </a:spcAft>
                      </a:pPr>
                      <a:r>
                        <a:rPr lang="en-GB" sz="1200" dirty="0">
                          <a:effectLst/>
                        </a:rPr>
                        <a:t> </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a:txBody>
                    <a:bodyPr/>
                    <a:lstStyle/>
                    <a:p>
                      <a:pPr>
                        <a:lnSpc>
                          <a:spcPct val="107000"/>
                        </a:lnSpc>
                        <a:spcAft>
                          <a:spcPts val="0"/>
                        </a:spcAft>
                      </a:pPr>
                      <a:r>
                        <a:rPr lang="en-GB" sz="1200" dirty="0">
                          <a:effectLst/>
                        </a:rPr>
                        <a:t>Pre-Course Survey</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nSpc>
                          <a:spcPct val="107000"/>
                        </a:lnSpc>
                        <a:spcAft>
                          <a:spcPts val="0"/>
                        </a:spcAft>
                      </a:pPr>
                      <a:r>
                        <a:rPr lang="en-GB" sz="1200">
                          <a:effectLst/>
                        </a:rPr>
                        <a:t>Post-Course Survey</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14898">
                <a:tc>
                  <a:txBody>
                    <a:bodyPr/>
                    <a:lstStyle/>
                    <a:p>
                      <a:pPr>
                        <a:lnSpc>
                          <a:spcPct val="107000"/>
                        </a:lnSpc>
                        <a:spcAft>
                          <a:spcPts val="0"/>
                        </a:spcAft>
                      </a:pPr>
                      <a:r>
                        <a:rPr lang="en-GB" sz="1200" dirty="0">
                          <a:effectLst/>
                        </a:rPr>
                        <a:t>Name of course</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b"/>
                </a:tc>
                <a:tc gridSpan="2">
                  <a:txBody>
                    <a:bodyPr/>
                    <a:lstStyle/>
                    <a:p>
                      <a:pPr>
                        <a:lnSpc>
                          <a:spcPct val="107000"/>
                        </a:lnSpc>
                        <a:spcAft>
                          <a:spcPts val="0"/>
                        </a:spcAft>
                      </a:pPr>
                      <a:r>
                        <a:rPr lang="en-GB" sz="1200" dirty="0">
                          <a:effectLst/>
                        </a:rPr>
                        <a:t> % Disabled Learners (Total)</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endParaRPr lang="en-GB"/>
                    </a:p>
                  </a:txBody>
                  <a:tcPr/>
                </a:tc>
              </a:tr>
              <a:tr h="411240">
                <a:tc>
                  <a:txBody>
                    <a:bodyPr/>
                    <a:lstStyle/>
                    <a:p>
                      <a:pPr>
                        <a:lnSpc>
                          <a:spcPct val="107000"/>
                        </a:lnSpc>
                        <a:spcAft>
                          <a:spcPts val="0"/>
                        </a:spcAft>
                      </a:pPr>
                      <a:r>
                        <a:rPr lang="en-GB" sz="1200" dirty="0">
                          <a:effectLst/>
                        </a:rPr>
                        <a:t>Basic Science Understanding Experiments</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13.3% (804)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a:effectLst/>
                        </a:rPr>
                        <a:t>20.9% (163)</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11240">
                <a:tc>
                  <a:txBody>
                    <a:bodyPr/>
                    <a:lstStyle/>
                    <a:p>
                      <a:pPr>
                        <a:lnSpc>
                          <a:spcPct val="107000"/>
                        </a:lnSpc>
                        <a:spcAft>
                          <a:spcPts val="0"/>
                        </a:spcAft>
                      </a:pPr>
                      <a:r>
                        <a:rPr lang="en-GB" sz="1200" dirty="0">
                          <a:effectLst/>
                        </a:rPr>
                        <a:t>Elements of Renewable Energy</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11.6% (974)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a:effectLst/>
                        </a:rPr>
                        <a:t>11.3%  (150)</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11240">
                <a:tc>
                  <a:txBody>
                    <a:bodyPr/>
                    <a:lstStyle/>
                    <a:p>
                      <a:pPr>
                        <a:lnSpc>
                          <a:spcPct val="107000"/>
                        </a:lnSpc>
                        <a:spcAft>
                          <a:spcPts val="0"/>
                        </a:spcAft>
                      </a:pPr>
                      <a:r>
                        <a:rPr lang="en-GB" sz="1200">
                          <a:effectLst/>
                        </a:rPr>
                        <a:t>Get Started with online learning</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15.2% (1668)</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a:effectLst/>
                        </a:rPr>
                        <a:t>15.7% (280)</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11240">
                <a:tc>
                  <a:txBody>
                    <a:bodyPr/>
                    <a:lstStyle/>
                    <a:p>
                      <a:pPr>
                        <a:lnSpc>
                          <a:spcPct val="107000"/>
                        </a:lnSpc>
                        <a:spcAft>
                          <a:spcPts val="0"/>
                        </a:spcAft>
                      </a:pPr>
                      <a:r>
                        <a:rPr lang="en-GB" sz="1200">
                          <a:effectLst/>
                        </a:rPr>
                        <a:t>Introduction to Cyber Security</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9.4% (6065)</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9.9% (1049)</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dirty="0">
                          <a:effectLst/>
                        </a:rPr>
                        <a:t>Introduction to Ecosystems</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13.1% (734)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12.1% (240)</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11240">
                <a:tc>
                  <a:txBody>
                    <a:bodyPr/>
                    <a:lstStyle/>
                    <a:p>
                      <a:pPr>
                        <a:lnSpc>
                          <a:spcPct val="107000"/>
                        </a:lnSpc>
                        <a:spcAft>
                          <a:spcPts val="0"/>
                        </a:spcAft>
                      </a:pPr>
                      <a:r>
                        <a:rPr lang="en-GB" sz="1200">
                          <a:effectLst/>
                        </a:rPr>
                        <a:t>Learn to code for data analysis</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8.8% (3454)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7.6% (158)</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Managing My Money</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13.1%  (1401)</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12.4% (394)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Moons</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11.8% (1251)</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12.2% (935)</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Smart Cities</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5% (1020)</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2.9% (137)</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Start Writing Fiction</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14.2% (5215)</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16.0% (714)</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The Business of Film</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dirty="0">
                          <a:effectLst/>
                        </a:rPr>
                        <a:t>8.3% (977)</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9.6% (240)</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The Lottery of Birth</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a:effectLst/>
                        </a:rPr>
                        <a:t>13.5% (1426)</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7.3% (96)</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00981">
                <a:tc>
                  <a:txBody>
                    <a:bodyPr/>
                    <a:lstStyle/>
                    <a:p>
                      <a:pPr>
                        <a:lnSpc>
                          <a:spcPct val="107000"/>
                        </a:lnSpc>
                        <a:spcAft>
                          <a:spcPts val="0"/>
                        </a:spcAft>
                      </a:pPr>
                      <a:r>
                        <a:rPr lang="en-GB" sz="1200">
                          <a:effectLst/>
                        </a:rPr>
                        <a:t>The Science of Nutrition</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a:effectLst/>
                        </a:rPr>
                        <a:t>10.5% (2813)</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12.0% (702)</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11240">
                <a:tc>
                  <a:txBody>
                    <a:bodyPr/>
                    <a:lstStyle/>
                    <a:p>
                      <a:pPr>
                        <a:lnSpc>
                          <a:spcPct val="107000"/>
                        </a:lnSpc>
                        <a:spcAft>
                          <a:spcPts val="0"/>
                        </a:spcAft>
                      </a:pPr>
                      <a:r>
                        <a:rPr lang="en-GB" sz="1200">
                          <a:effectLst/>
                        </a:rPr>
                        <a:t>Understanding Musical Scores</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r">
                        <a:lnSpc>
                          <a:spcPct val="107000"/>
                        </a:lnSpc>
                        <a:spcAft>
                          <a:spcPts val="0"/>
                        </a:spcAft>
                      </a:pPr>
                      <a:r>
                        <a:rPr lang="en-GB" sz="1200">
                          <a:effectLst/>
                        </a:rPr>
                        <a:t>12.8% (1631)</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dirty="0">
                          <a:effectLst/>
                        </a:rPr>
                        <a:t>14.0% (371)</a:t>
                      </a:r>
                      <a:endPar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214898">
                <a:tc>
                  <a:txBody>
                    <a:bodyPr/>
                    <a:lstStyle/>
                    <a:p>
                      <a:pPr>
                        <a:lnSpc>
                          <a:spcPct val="107000"/>
                        </a:lnSpc>
                        <a:spcAft>
                          <a:spcPts val="0"/>
                        </a:spcAft>
                      </a:pPr>
                      <a:r>
                        <a:rPr lang="en-GB" sz="1200">
                          <a:effectLst/>
                        </a:rPr>
                        <a:t>Total</a:t>
                      </a:r>
                      <a:endParaRPr lang="en-GB"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b="1">
                          <a:effectLst/>
                        </a:rPr>
                        <a:t>29433</a:t>
                      </a:r>
                      <a:endParaRPr lang="en-GB" sz="12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r">
                        <a:lnSpc>
                          <a:spcPct val="107000"/>
                        </a:lnSpc>
                        <a:spcAft>
                          <a:spcPts val="0"/>
                        </a:spcAft>
                      </a:pPr>
                      <a:r>
                        <a:rPr lang="en-GB" sz="1200" b="1" dirty="0">
                          <a:effectLst/>
                        </a:rPr>
                        <a:t>5629</a:t>
                      </a:r>
                      <a:endPar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bl>
          </a:graphicData>
        </a:graphic>
      </p:graphicFrame>
      <p:graphicFrame>
        <p:nvGraphicFramePr>
          <p:cNvPr id="33" name="Chart 32"/>
          <p:cNvGraphicFramePr>
            <a:graphicFrameLocks/>
          </p:cNvGraphicFramePr>
          <p:nvPr>
            <p:extLst>
              <p:ext uri="{D42A27DB-BD31-4B8C-83A1-F6EECF244321}">
                <p14:modId xmlns:p14="http://schemas.microsoft.com/office/powerpoint/2010/main" val="1191818508"/>
              </p:ext>
            </p:extLst>
          </p:nvPr>
        </p:nvGraphicFramePr>
        <p:xfrm>
          <a:off x="4436858" y="3174937"/>
          <a:ext cx="4536504" cy="3566431"/>
        </p:xfrm>
        <a:graphic>
          <a:graphicData uri="http://schemas.openxmlformats.org/drawingml/2006/chart">
            <c:chart xmlns:c="http://schemas.openxmlformats.org/drawingml/2006/chart" xmlns:r="http://schemas.openxmlformats.org/officeDocument/2006/relationships" r:id="rId3"/>
          </a:graphicData>
        </a:graphic>
      </p:graphicFrame>
      <p:sp>
        <p:nvSpPr>
          <p:cNvPr id="34" name="Oval 33"/>
          <p:cNvSpPr/>
          <p:nvPr/>
        </p:nvSpPr>
        <p:spPr>
          <a:xfrm>
            <a:off x="2218160" y="4966238"/>
            <a:ext cx="1008112"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2218160" y="2996145"/>
            <a:ext cx="1008112" cy="2899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36" name="Table 35"/>
          <p:cNvGraphicFramePr>
            <a:graphicFrameLocks noGrp="1"/>
          </p:cNvGraphicFramePr>
          <p:nvPr>
            <p:extLst>
              <p:ext uri="{D42A27DB-BD31-4B8C-83A1-F6EECF244321}">
                <p14:modId xmlns:p14="http://schemas.microsoft.com/office/powerpoint/2010/main" val="3470433221"/>
              </p:ext>
            </p:extLst>
          </p:nvPr>
        </p:nvGraphicFramePr>
        <p:xfrm>
          <a:off x="4571510" y="1315131"/>
          <a:ext cx="4267200" cy="1681014"/>
        </p:xfrm>
        <a:graphic>
          <a:graphicData uri="http://schemas.openxmlformats.org/drawingml/2006/table">
            <a:tbl>
              <a:tblPr firstRow="1" firstCol="1" bandRow="1">
                <a:tableStyleId>{5C22544A-7EE6-4342-B048-85BDC9FD1C3A}</a:tableStyleId>
              </a:tblPr>
              <a:tblGrid>
                <a:gridCol w="1066800"/>
                <a:gridCol w="3200400"/>
              </a:tblGrid>
              <a:tr h="227798">
                <a:tc>
                  <a:txBody>
                    <a:bodyPr/>
                    <a:lstStyle/>
                    <a:p>
                      <a:pPr>
                        <a:lnSpc>
                          <a:spcPct val="107000"/>
                        </a:lnSpc>
                      </a:pPr>
                      <a:endParaRPr lang="en-GB" sz="1200" dirty="0">
                        <a:effectLst/>
                        <a:latin typeface="Calibri" panose="020F0502020204030204" pitchFamily="34" charset="0"/>
                      </a:endParaRPr>
                    </a:p>
                  </a:txBody>
                  <a:tcPr marL="68580" marR="68580" marT="9525" marB="0"/>
                </a:tc>
                <a:tc>
                  <a:txBody>
                    <a:bodyPr/>
                    <a:lstStyle/>
                    <a:p>
                      <a:pPr>
                        <a:lnSpc>
                          <a:spcPct val="107000"/>
                        </a:lnSpc>
                        <a:spcAft>
                          <a:spcPts val="800"/>
                        </a:spcAft>
                      </a:pPr>
                      <a:r>
                        <a:rPr lang="en-GB" sz="1200">
                          <a:effectLst/>
                        </a:rPr>
                        <a:t>Profile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r h="436798">
                <a:tc>
                  <a:txBody>
                    <a:bodyPr/>
                    <a:lstStyle/>
                    <a:p>
                      <a:pPr>
                        <a:lnSpc>
                          <a:spcPct val="107000"/>
                        </a:lnSpc>
                        <a:spcAft>
                          <a:spcPts val="800"/>
                        </a:spcAft>
                      </a:pPr>
                      <a:r>
                        <a:rPr lang="en-GB" sz="1200">
                          <a:effectLst/>
                        </a:rPr>
                        <a:t>Pre-Course survey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0"/>
                        </a:spcAft>
                      </a:pPr>
                      <a:r>
                        <a:rPr lang="en-GB" sz="1200" dirty="0">
                          <a:effectLst/>
                        </a:rPr>
                        <a:t>Demographic information, Location </a:t>
                      </a:r>
                    </a:p>
                    <a:p>
                      <a:pPr>
                        <a:lnSpc>
                          <a:spcPct val="107000"/>
                        </a:lnSpc>
                        <a:spcAft>
                          <a:spcPts val="800"/>
                        </a:spcAft>
                      </a:pPr>
                      <a:r>
                        <a:rPr lang="en-GB" sz="1200" dirty="0">
                          <a:effectLst/>
                        </a:rPr>
                        <a:t>Areas of interest and expectations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r h="1016418">
                <a:tc>
                  <a:txBody>
                    <a:bodyPr/>
                    <a:lstStyle/>
                    <a:p>
                      <a:pPr>
                        <a:lnSpc>
                          <a:spcPct val="107000"/>
                        </a:lnSpc>
                        <a:spcAft>
                          <a:spcPts val="800"/>
                        </a:spcAft>
                      </a:pPr>
                      <a:r>
                        <a:rPr lang="en-GB" sz="1200" dirty="0">
                          <a:effectLst/>
                        </a:rPr>
                        <a:t>Post Course survey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0"/>
                        </a:spcAft>
                      </a:pPr>
                      <a:r>
                        <a:rPr lang="en-GB" sz="1200" dirty="0">
                          <a:effectLst/>
                        </a:rPr>
                        <a:t>Learning outcomes, Completion, Devices used. MOOC structure and interactivity, Learning experience, Educators and Evaluation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bl>
          </a:graphicData>
        </a:graphic>
      </p:graphicFrame>
    </p:spTree>
    <p:extLst>
      <p:ext uri="{BB962C8B-B14F-4D97-AF65-F5344CB8AC3E}">
        <p14:creationId xmlns:p14="http://schemas.microsoft.com/office/powerpoint/2010/main" val="19761598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0"/>
            <a:ext cx="5960855" cy="484134"/>
          </a:xfrm>
        </p:spPr>
        <p:txBody>
          <a:bodyPr/>
          <a:lstStyle/>
          <a:p>
            <a:r>
              <a:rPr lang="en-GB" dirty="0" smtClean="0"/>
              <a:t>Demographics</a:t>
            </a:r>
            <a:endParaRPr lang="en-GB" dirty="0"/>
          </a:p>
        </p:txBody>
      </p:sp>
      <p:graphicFrame>
        <p:nvGraphicFramePr>
          <p:cNvPr id="10" name="Chart 9"/>
          <p:cNvGraphicFramePr>
            <a:graphicFrameLocks/>
          </p:cNvGraphicFramePr>
          <p:nvPr>
            <p:extLst>
              <p:ext uri="{D42A27DB-BD31-4B8C-83A1-F6EECF244321}">
                <p14:modId xmlns:p14="http://schemas.microsoft.com/office/powerpoint/2010/main" val="1753490487"/>
              </p:ext>
            </p:extLst>
          </p:nvPr>
        </p:nvGraphicFramePr>
        <p:xfrm>
          <a:off x="445443" y="236069"/>
          <a:ext cx="3214615" cy="1492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42340728"/>
              </p:ext>
            </p:extLst>
          </p:nvPr>
        </p:nvGraphicFramePr>
        <p:xfrm>
          <a:off x="43117" y="1473879"/>
          <a:ext cx="4734720" cy="30529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523153512"/>
              </p:ext>
            </p:extLst>
          </p:nvPr>
        </p:nvGraphicFramePr>
        <p:xfrm>
          <a:off x="421965" y="5732453"/>
          <a:ext cx="3898377" cy="115468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a:graphicFrameLocks/>
          </p:cNvGraphicFramePr>
          <p:nvPr>
            <p:extLst>
              <p:ext uri="{D42A27DB-BD31-4B8C-83A1-F6EECF244321}">
                <p14:modId xmlns:p14="http://schemas.microsoft.com/office/powerpoint/2010/main" val="831921840"/>
              </p:ext>
            </p:extLst>
          </p:nvPr>
        </p:nvGraphicFramePr>
        <p:xfrm>
          <a:off x="327223" y="4326126"/>
          <a:ext cx="3312368" cy="152125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Chart 13"/>
          <p:cNvGraphicFramePr>
            <a:graphicFrameLocks/>
          </p:cNvGraphicFramePr>
          <p:nvPr>
            <p:extLst>
              <p:ext uri="{D42A27DB-BD31-4B8C-83A1-F6EECF244321}">
                <p14:modId xmlns:p14="http://schemas.microsoft.com/office/powerpoint/2010/main" val="983567534"/>
              </p:ext>
            </p:extLst>
          </p:nvPr>
        </p:nvGraphicFramePr>
        <p:xfrm>
          <a:off x="4549899" y="981014"/>
          <a:ext cx="4464496" cy="288003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5" name="Chart 14"/>
          <p:cNvGraphicFramePr>
            <a:graphicFrameLocks/>
          </p:cNvGraphicFramePr>
          <p:nvPr>
            <p:extLst>
              <p:ext uri="{D42A27DB-BD31-4B8C-83A1-F6EECF244321}">
                <p14:modId xmlns:p14="http://schemas.microsoft.com/office/powerpoint/2010/main" val="1021680657"/>
              </p:ext>
            </p:extLst>
          </p:nvPr>
        </p:nvGraphicFramePr>
        <p:xfrm>
          <a:off x="4777837" y="3777414"/>
          <a:ext cx="4236558" cy="2743200"/>
        </p:xfrm>
        <a:graphic>
          <a:graphicData uri="http://schemas.openxmlformats.org/drawingml/2006/chart">
            <c:chart xmlns:c="http://schemas.openxmlformats.org/drawingml/2006/chart" xmlns:r="http://schemas.openxmlformats.org/officeDocument/2006/relationships" r:id="rId8"/>
          </a:graphicData>
        </a:graphic>
      </p:graphicFrame>
      <p:pic>
        <p:nvPicPr>
          <p:cNvPr id="16" name="Picture 15"/>
          <p:cNvPicPr>
            <a:picLocks noChangeAspect="1"/>
          </p:cNvPicPr>
          <p:nvPr/>
        </p:nvPicPr>
        <p:blipFill>
          <a:blip r:embed="rId9"/>
          <a:stretch>
            <a:fillRect/>
          </a:stretch>
        </p:blipFill>
        <p:spPr>
          <a:xfrm>
            <a:off x="4589222" y="714024"/>
            <a:ext cx="2819400" cy="314325"/>
          </a:xfrm>
          <a:prstGeom prst="rect">
            <a:avLst/>
          </a:prstGeom>
        </p:spPr>
      </p:pic>
      <p:sp>
        <p:nvSpPr>
          <p:cNvPr id="17" name="Rectangle 16"/>
          <p:cNvSpPr/>
          <p:nvPr/>
        </p:nvSpPr>
        <p:spPr>
          <a:xfrm>
            <a:off x="82441" y="441229"/>
            <a:ext cx="4467458" cy="1225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82441" y="1670486"/>
            <a:ext cx="4467458" cy="28527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2441" y="4523254"/>
            <a:ext cx="4467458" cy="23116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4549899" y="1089459"/>
            <a:ext cx="4464496" cy="2803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4549899" y="3892889"/>
            <a:ext cx="4464496" cy="29420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445443" y="502071"/>
            <a:ext cx="648072" cy="3664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746001" y="5216252"/>
            <a:ext cx="504056"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445443" y="6265764"/>
            <a:ext cx="648072" cy="3679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ounded Rectangle 24"/>
          <p:cNvSpPr/>
          <p:nvPr/>
        </p:nvSpPr>
        <p:spPr>
          <a:xfrm>
            <a:off x="82441" y="1743452"/>
            <a:ext cx="1113620" cy="13684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ounded Rectangle 25"/>
          <p:cNvSpPr/>
          <p:nvPr/>
        </p:nvSpPr>
        <p:spPr>
          <a:xfrm>
            <a:off x="4589222" y="2537837"/>
            <a:ext cx="2154477" cy="11480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5815996" y="3984421"/>
            <a:ext cx="720080" cy="3612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8087705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0"/>
            <a:ext cx="7385159" cy="484134"/>
          </a:xfrm>
        </p:spPr>
        <p:txBody>
          <a:bodyPr/>
          <a:lstStyle/>
          <a:p>
            <a:r>
              <a:rPr lang="en-GB" dirty="0" smtClean="0"/>
              <a:t>Interest </a:t>
            </a:r>
            <a:r>
              <a:rPr lang="en-GB" dirty="0"/>
              <a:t>and online </a:t>
            </a:r>
            <a:r>
              <a:rPr lang="en-GB" dirty="0" smtClean="0"/>
              <a:t>learning (PRE</a:t>
            </a:r>
            <a:r>
              <a:rPr lang="en-GB" dirty="0"/>
              <a:t>)</a:t>
            </a:r>
          </a:p>
        </p:txBody>
      </p:sp>
      <p:graphicFrame>
        <p:nvGraphicFramePr>
          <p:cNvPr id="29" name="Chart 28"/>
          <p:cNvGraphicFramePr>
            <a:graphicFrameLocks/>
          </p:cNvGraphicFramePr>
          <p:nvPr>
            <p:extLst>
              <p:ext uri="{D42A27DB-BD31-4B8C-83A1-F6EECF244321}">
                <p14:modId xmlns:p14="http://schemas.microsoft.com/office/powerpoint/2010/main" val="2196976026"/>
              </p:ext>
            </p:extLst>
          </p:nvPr>
        </p:nvGraphicFramePr>
        <p:xfrm>
          <a:off x="5240022" y="1844824"/>
          <a:ext cx="3693993"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29"/>
          <p:cNvGraphicFramePr>
            <a:graphicFrameLocks/>
          </p:cNvGraphicFramePr>
          <p:nvPr>
            <p:extLst>
              <p:ext uri="{D42A27DB-BD31-4B8C-83A1-F6EECF244321}">
                <p14:modId xmlns:p14="http://schemas.microsoft.com/office/powerpoint/2010/main" val="2038701644"/>
              </p:ext>
            </p:extLst>
          </p:nvPr>
        </p:nvGraphicFramePr>
        <p:xfrm>
          <a:off x="179512" y="836711"/>
          <a:ext cx="5060510" cy="5688047"/>
        </p:xfrm>
        <a:graphic>
          <a:graphicData uri="http://schemas.openxmlformats.org/drawingml/2006/chart">
            <c:chart xmlns:c="http://schemas.openxmlformats.org/drawingml/2006/chart" xmlns:r="http://schemas.openxmlformats.org/officeDocument/2006/relationships" r:id="rId4"/>
          </a:graphicData>
        </a:graphic>
      </p:graphicFrame>
      <p:pic>
        <p:nvPicPr>
          <p:cNvPr id="31" name="Picture 30"/>
          <p:cNvPicPr>
            <a:picLocks noChangeAspect="1"/>
          </p:cNvPicPr>
          <p:nvPr/>
        </p:nvPicPr>
        <p:blipFill>
          <a:blip r:embed="rId5"/>
          <a:stretch>
            <a:fillRect/>
          </a:stretch>
        </p:blipFill>
        <p:spPr>
          <a:xfrm>
            <a:off x="5260272" y="4633239"/>
            <a:ext cx="2819400" cy="314325"/>
          </a:xfrm>
          <a:prstGeom prst="rect">
            <a:avLst/>
          </a:prstGeom>
        </p:spPr>
      </p:pic>
      <p:sp>
        <p:nvSpPr>
          <p:cNvPr id="32" name="Rectangle 31"/>
          <p:cNvSpPr/>
          <p:nvPr/>
        </p:nvSpPr>
        <p:spPr>
          <a:xfrm>
            <a:off x="179512" y="618658"/>
            <a:ext cx="5060510" cy="60632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5240022" y="1844824"/>
            <a:ext cx="3693993" cy="274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8079672" y="2481201"/>
            <a:ext cx="473175"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8356950" y="3129273"/>
            <a:ext cx="515301" cy="2886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3775020" y="2603219"/>
            <a:ext cx="504056" cy="2581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3145557" y="3249550"/>
            <a:ext cx="432048" cy="25145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p:cNvSpPr/>
          <p:nvPr/>
        </p:nvSpPr>
        <p:spPr>
          <a:xfrm>
            <a:off x="4788024" y="3913237"/>
            <a:ext cx="451998"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81469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90835" y="247144"/>
            <a:ext cx="7385159" cy="484134"/>
          </a:xfrm>
        </p:spPr>
        <p:txBody>
          <a:bodyPr/>
          <a:lstStyle/>
          <a:p>
            <a:r>
              <a:rPr lang="en-GB" dirty="0" smtClean="0"/>
              <a:t>Expectations </a:t>
            </a:r>
            <a:r>
              <a:rPr lang="en-GB" dirty="0"/>
              <a:t>(Post)</a:t>
            </a:r>
          </a:p>
        </p:txBody>
      </p:sp>
      <p:pic>
        <p:nvPicPr>
          <p:cNvPr id="13" name="Picture 12"/>
          <p:cNvPicPr>
            <a:picLocks noChangeAspect="1"/>
          </p:cNvPicPr>
          <p:nvPr/>
        </p:nvPicPr>
        <p:blipFill>
          <a:blip r:embed="rId3"/>
          <a:stretch>
            <a:fillRect/>
          </a:stretch>
        </p:blipFill>
        <p:spPr>
          <a:xfrm>
            <a:off x="5932238" y="6282618"/>
            <a:ext cx="2819400" cy="314325"/>
          </a:xfrm>
          <a:prstGeom prst="rect">
            <a:avLst/>
          </a:prstGeom>
        </p:spPr>
      </p:pic>
      <p:graphicFrame>
        <p:nvGraphicFramePr>
          <p:cNvPr id="14" name="Chart 13"/>
          <p:cNvGraphicFramePr>
            <a:graphicFrameLocks/>
          </p:cNvGraphicFramePr>
          <p:nvPr>
            <p:extLst>
              <p:ext uri="{D42A27DB-BD31-4B8C-83A1-F6EECF244321}">
                <p14:modId xmlns:p14="http://schemas.microsoft.com/office/powerpoint/2010/main" val="3617592354"/>
              </p:ext>
            </p:extLst>
          </p:nvPr>
        </p:nvGraphicFramePr>
        <p:xfrm>
          <a:off x="90835" y="1360513"/>
          <a:ext cx="4906069" cy="48965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3048004057"/>
              </p:ext>
            </p:extLst>
          </p:nvPr>
        </p:nvGraphicFramePr>
        <p:xfrm>
          <a:off x="4996904" y="1360513"/>
          <a:ext cx="3638550" cy="4896543"/>
        </p:xfrm>
        <a:graphic>
          <a:graphicData uri="http://schemas.openxmlformats.org/drawingml/2006/chart">
            <c:chart xmlns:c="http://schemas.openxmlformats.org/drawingml/2006/chart" xmlns:r="http://schemas.openxmlformats.org/officeDocument/2006/relationships" r:id="rId5"/>
          </a:graphicData>
        </a:graphic>
      </p:graphicFrame>
      <p:sp>
        <p:nvSpPr>
          <p:cNvPr id="16" name="Oval 15"/>
          <p:cNvSpPr/>
          <p:nvPr/>
        </p:nvSpPr>
        <p:spPr>
          <a:xfrm>
            <a:off x="8128881" y="1864568"/>
            <a:ext cx="506573" cy="2627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6528147" y="3665340"/>
            <a:ext cx="576064" cy="3240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8128881" y="4343400"/>
            <a:ext cx="578079" cy="24483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905346" y="1115201"/>
            <a:ext cx="7223535" cy="307777"/>
          </a:xfrm>
          <a:prstGeom prst="rect">
            <a:avLst/>
          </a:prstGeom>
        </p:spPr>
        <p:txBody>
          <a:bodyPr wrap="square">
            <a:spAutoFit/>
          </a:bodyPr>
          <a:lstStyle/>
          <a:p>
            <a:pPr lvl="1"/>
            <a:r>
              <a:rPr lang="en-GB" sz="1400" dirty="0"/>
              <a:t>To what extent did </a:t>
            </a:r>
            <a:r>
              <a:rPr lang="en-GB" sz="1400" dirty="0" err="1"/>
              <a:t>FutureLearn</a:t>
            </a:r>
            <a:r>
              <a:rPr lang="en-GB" sz="1400" dirty="0"/>
              <a:t> meet your expectations in terms of the following?</a:t>
            </a:r>
          </a:p>
        </p:txBody>
      </p:sp>
      <p:sp>
        <p:nvSpPr>
          <p:cNvPr id="20" name="Oval 19"/>
          <p:cNvSpPr/>
          <p:nvPr/>
        </p:nvSpPr>
        <p:spPr>
          <a:xfrm>
            <a:off x="6652319" y="5536977"/>
            <a:ext cx="451892" cy="3520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7104210" y="3094792"/>
            <a:ext cx="475457" cy="281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90835" y="1115201"/>
            <a:ext cx="8856984" cy="55739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66472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282539"/>
            <a:ext cx="7385159" cy="484134"/>
          </a:xfrm>
        </p:spPr>
        <p:txBody>
          <a:bodyPr/>
          <a:lstStyle/>
          <a:p>
            <a:r>
              <a:rPr lang="en-GB" dirty="0" smtClean="0"/>
              <a:t>Following </a:t>
            </a:r>
            <a:r>
              <a:rPr lang="en-GB" dirty="0"/>
              <a:t>actions (Post)</a:t>
            </a:r>
          </a:p>
        </p:txBody>
      </p:sp>
      <p:pic>
        <p:nvPicPr>
          <p:cNvPr id="23" name="Picture 22"/>
          <p:cNvPicPr>
            <a:picLocks noChangeAspect="1"/>
          </p:cNvPicPr>
          <p:nvPr/>
        </p:nvPicPr>
        <p:blipFill>
          <a:blip r:embed="rId3"/>
          <a:stretch>
            <a:fillRect/>
          </a:stretch>
        </p:blipFill>
        <p:spPr>
          <a:xfrm>
            <a:off x="6154614" y="5958948"/>
            <a:ext cx="2819400" cy="314325"/>
          </a:xfrm>
          <a:prstGeom prst="rect">
            <a:avLst/>
          </a:prstGeom>
        </p:spPr>
      </p:pic>
      <p:graphicFrame>
        <p:nvGraphicFramePr>
          <p:cNvPr id="24" name="Chart 23"/>
          <p:cNvGraphicFramePr>
            <a:graphicFrameLocks/>
          </p:cNvGraphicFramePr>
          <p:nvPr>
            <p:extLst>
              <p:ext uri="{D42A27DB-BD31-4B8C-83A1-F6EECF244321}">
                <p14:modId xmlns:p14="http://schemas.microsoft.com/office/powerpoint/2010/main" val="371139128"/>
              </p:ext>
            </p:extLst>
          </p:nvPr>
        </p:nvGraphicFramePr>
        <p:xfrm>
          <a:off x="0" y="1651044"/>
          <a:ext cx="4941565" cy="4392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Chart 24"/>
          <p:cNvGraphicFramePr>
            <a:graphicFrameLocks/>
          </p:cNvGraphicFramePr>
          <p:nvPr>
            <p:extLst>
              <p:ext uri="{D42A27DB-BD31-4B8C-83A1-F6EECF244321}">
                <p14:modId xmlns:p14="http://schemas.microsoft.com/office/powerpoint/2010/main" val="601229309"/>
              </p:ext>
            </p:extLst>
          </p:nvPr>
        </p:nvGraphicFramePr>
        <p:xfrm>
          <a:off x="4941565" y="1651044"/>
          <a:ext cx="4221485" cy="4392488"/>
        </p:xfrm>
        <a:graphic>
          <a:graphicData uri="http://schemas.openxmlformats.org/drawingml/2006/chart">
            <c:chart xmlns:c="http://schemas.openxmlformats.org/drawingml/2006/chart" xmlns:r="http://schemas.openxmlformats.org/officeDocument/2006/relationships" r:id="rId5"/>
          </a:graphicData>
        </a:graphic>
      </p:graphicFrame>
      <p:sp>
        <p:nvSpPr>
          <p:cNvPr id="26" name="Oval 25"/>
          <p:cNvSpPr/>
          <p:nvPr/>
        </p:nvSpPr>
        <p:spPr>
          <a:xfrm>
            <a:off x="8517486" y="4885402"/>
            <a:ext cx="487239"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7893894" y="3739276"/>
            <a:ext cx="504056" cy="2886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6597750" y="2670099"/>
            <a:ext cx="454557" cy="2770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6597750" y="3201246"/>
            <a:ext cx="542006" cy="24999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693094" y="1265935"/>
            <a:ext cx="8280919" cy="307777"/>
          </a:xfrm>
          <a:prstGeom prst="rect">
            <a:avLst/>
          </a:prstGeom>
        </p:spPr>
        <p:txBody>
          <a:bodyPr wrap="square">
            <a:spAutoFit/>
          </a:bodyPr>
          <a:lstStyle/>
          <a:p>
            <a:pPr lvl="1"/>
            <a:r>
              <a:rPr lang="en-GB" sz="1400" dirty="0"/>
              <a:t>As a result of using this Open University course, are you more or less likely to do the following?</a:t>
            </a:r>
            <a:endParaRPr lang="en-GB" sz="1400" dirty="0">
              <a:solidFill>
                <a:srgbClr val="002060"/>
              </a:solidFill>
            </a:endParaRPr>
          </a:p>
        </p:txBody>
      </p:sp>
      <p:sp>
        <p:nvSpPr>
          <p:cNvPr id="31" name="Oval 30"/>
          <p:cNvSpPr/>
          <p:nvPr/>
        </p:nvSpPr>
        <p:spPr>
          <a:xfrm>
            <a:off x="4242336" y="4315340"/>
            <a:ext cx="483206"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4469614" y="5395460"/>
            <a:ext cx="471951"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p:cNvSpPr/>
          <p:nvPr/>
        </p:nvSpPr>
        <p:spPr>
          <a:xfrm>
            <a:off x="9526" y="1265935"/>
            <a:ext cx="9144000" cy="50656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24926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Conclusions</a:t>
            </a:r>
            <a:endParaRPr lang="en-GB" dirty="0"/>
          </a:p>
        </p:txBody>
      </p:sp>
      <p:sp>
        <p:nvSpPr>
          <p:cNvPr id="4" name="11 Marcador de texto"/>
          <p:cNvSpPr txBox="1">
            <a:spLocks/>
          </p:cNvSpPr>
          <p:nvPr/>
        </p:nvSpPr>
        <p:spPr>
          <a:xfrm>
            <a:off x="503548" y="1352812"/>
            <a:ext cx="8136904" cy="4249702"/>
          </a:xfrm>
          <a:prstGeom prst="rect">
            <a:avLst/>
          </a:prstGeom>
          <a:ln>
            <a:solidFill>
              <a:schemeClr val="tx2"/>
            </a:solidFill>
          </a:ln>
        </p:spPr>
        <p:txBody>
          <a:bodyPr vert="horz" lIns="91440" tIns="45720" rIns="91440" bIns="45720" rtlCol="0" anchor="b">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ES" sz="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s-ES" sz="2000" dirty="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Disabled </a:t>
            </a:r>
            <a:r>
              <a:rPr lang="en-GB" sz="2000" dirty="0">
                <a:solidFill>
                  <a:srgbClr val="002060"/>
                </a:solidFill>
                <a:cs typeface="Calibri"/>
              </a:rPr>
              <a:t>learners are particularly interested in taking up MOOCs, for </a:t>
            </a:r>
            <a:r>
              <a:rPr lang="en-GB" sz="2000" b="1" dirty="0">
                <a:solidFill>
                  <a:srgbClr val="002060"/>
                </a:solidFill>
                <a:cs typeface="Calibri"/>
              </a:rPr>
              <a:t>personal interest</a:t>
            </a:r>
            <a:r>
              <a:rPr lang="en-GB" sz="2000" dirty="0">
                <a:solidFill>
                  <a:srgbClr val="002060"/>
                </a:solidFill>
                <a:cs typeface="Calibri"/>
              </a:rPr>
              <a:t>, to determine if they can </a:t>
            </a:r>
            <a:r>
              <a:rPr lang="en-GB" sz="2000" b="1" dirty="0">
                <a:solidFill>
                  <a:srgbClr val="002060"/>
                </a:solidFill>
                <a:cs typeface="Calibri"/>
              </a:rPr>
              <a:t>study at a higher educational level </a:t>
            </a:r>
            <a:r>
              <a:rPr lang="en-GB" sz="2000" dirty="0">
                <a:solidFill>
                  <a:srgbClr val="002060"/>
                </a:solidFill>
                <a:cs typeface="Calibri"/>
              </a:rPr>
              <a:t>and to get flexibility and free education. </a:t>
            </a:r>
            <a:endParaRPr lang="en-GB" sz="2000" dirty="0" smtClean="0">
              <a:solidFill>
                <a:srgbClr val="002060"/>
              </a:solidFill>
              <a:cs typeface="Calibri"/>
            </a:endParaRPr>
          </a:p>
          <a:p>
            <a:pPr marL="342900" lvl="0" indent="-342900">
              <a:buFont typeface="Arial" panose="020B0604020202020204" pitchFamily="34" charset="0"/>
              <a:buChar char="•"/>
            </a:pPr>
            <a:endParaRPr lang="en-GB" sz="2000" dirty="0" smtClean="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They </a:t>
            </a:r>
            <a:r>
              <a:rPr lang="en-GB" sz="2000" dirty="0">
                <a:solidFill>
                  <a:srgbClr val="002060"/>
                </a:solidFill>
                <a:cs typeface="Calibri"/>
              </a:rPr>
              <a:t>are less interested in the relevance of the MOOC to their work, or professional development.  </a:t>
            </a:r>
            <a:endParaRPr lang="en-GB" sz="2000" dirty="0" smtClean="0">
              <a:solidFill>
                <a:srgbClr val="002060"/>
              </a:solidFill>
              <a:cs typeface="Calibri"/>
            </a:endParaRPr>
          </a:p>
          <a:p>
            <a:pPr marL="342900" lvl="0" indent="-342900">
              <a:buFont typeface="Arial" panose="020B0604020202020204" pitchFamily="34" charset="0"/>
              <a:buChar char="•"/>
            </a:pPr>
            <a:endParaRPr lang="en-GB" sz="2000" dirty="0">
              <a:solidFill>
                <a:srgbClr val="002060"/>
              </a:solidFill>
              <a:cs typeface="Calibri"/>
            </a:endParaRPr>
          </a:p>
          <a:p>
            <a:pPr marL="342900" indent="-342900">
              <a:buFont typeface="Arial" panose="020B0604020202020204" pitchFamily="34" charset="0"/>
              <a:buChar char="•"/>
            </a:pPr>
            <a:r>
              <a:rPr lang="en-GB" sz="2000" dirty="0" smtClean="0">
                <a:solidFill>
                  <a:srgbClr val="002060"/>
                </a:solidFill>
                <a:cs typeface="Calibri"/>
              </a:rPr>
              <a:t>Disabled </a:t>
            </a:r>
            <a:r>
              <a:rPr lang="en-GB" sz="2000" dirty="0">
                <a:solidFill>
                  <a:srgbClr val="002060"/>
                </a:solidFill>
                <a:cs typeface="Calibri"/>
              </a:rPr>
              <a:t>learners have previous experience in online courses that allows them to </a:t>
            </a:r>
            <a:r>
              <a:rPr lang="en-GB" sz="2000" b="1" dirty="0">
                <a:solidFill>
                  <a:srgbClr val="002060"/>
                </a:solidFill>
                <a:cs typeface="Calibri"/>
              </a:rPr>
              <a:t>get university credit</a:t>
            </a:r>
            <a:r>
              <a:rPr lang="en-GB" sz="2000" dirty="0">
                <a:solidFill>
                  <a:srgbClr val="002060"/>
                </a:solidFill>
                <a:cs typeface="Calibri"/>
              </a:rPr>
              <a:t>, which is related to their interest in studying at a higher educational level. </a:t>
            </a:r>
            <a:endParaRPr lang="en-GB" sz="2000" dirty="0" smtClean="0">
              <a:solidFill>
                <a:srgbClr val="002060"/>
              </a:solidFill>
              <a:cs typeface="Calibri"/>
            </a:endParaRPr>
          </a:p>
          <a:p>
            <a:pPr marL="342900" indent="-342900">
              <a:buFont typeface="Arial" panose="020B0604020202020204" pitchFamily="34" charset="0"/>
              <a:buChar char="•"/>
            </a:pPr>
            <a:endParaRPr lang="en-GB" sz="2000" dirty="0">
              <a:solidFill>
                <a:srgbClr val="002060"/>
              </a:solidFill>
              <a:cs typeface="Calibri"/>
            </a:endParaRPr>
          </a:p>
          <a:p>
            <a:pPr marL="342900" indent="-342900">
              <a:buFont typeface="Arial" panose="020B0604020202020204" pitchFamily="34" charset="0"/>
              <a:buChar char="•"/>
            </a:pPr>
            <a:r>
              <a:rPr lang="en-GB" sz="2000" dirty="0" smtClean="0">
                <a:solidFill>
                  <a:srgbClr val="002060"/>
                </a:solidFill>
                <a:cs typeface="Calibri"/>
              </a:rPr>
              <a:t>They </a:t>
            </a:r>
            <a:r>
              <a:rPr lang="en-GB" sz="2000" dirty="0">
                <a:solidFill>
                  <a:srgbClr val="002060"/>
                </a:solidFill>
                <a:cs typeface="Calibri"/>
              </a:rPr>
              <a:t>have less experience of participating in online courses for continuing professional development. </a:t>
            </a:r>
          </a:p>
        </p:txBody>
      </p:sp>
    </p:spTree>
    <p:extLst>
      <p:ext uri="{BB962C8B-B14F-4D97-AF65-F5344CB8AC3E}">
        <p14:creationId xmlns:p14="http://schemas.microsoft.com/office/powerpoint/2010/main" val="32010648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Limitations and Future work</a:t>
            </a:r>
            <a:endParaRPr lang="en-GB" dirty="0"/>
          </a:p>
        </p:txBody>
      </p:sp>
      <p:sp>
        <p:nvSpPr>
          <p:cNvPr id="7" name="11 Marcador de texto"/>
          <p:cNvSpPr txBox="1">
            <a:spLocks/>
          </p:cNvSpPr>
          <p:nvPr/>
        </p:nvSpPr>
        <p:spPr>
          <a:xfrm>
            <a:off x="503548" y="1453020"/>
            <a:ext cx="8136904" cy="4744580"/>
          </a:xfrm>
          <a:prstGeom prst="rect">
            <a:avLst/>
          </a:prstGeom>
          <a:ln>
            <a:solidFill>
              <a:schemeClr val="tx2"/>
            </a:solidFill>
          </a:ln>
        </p:spPr>
        <p:txBody>
          <a:bodyPr vert="horz" lIns="91440" tIns="45720" rIns="91440" bIns="45720" rtlCol="0" anchor="b">
            <a:noAutofit/>
          </a:bodyPr>
          <a:lstStyle/>
          <a:p>
            <a:pPr marL="342900" lvl="0" indent="-342900">
              <a:buFont typeface="Arial" panose="020B0604020202020204" pitchFamily="34" charset="0"/>
              <a:buChar char="•"/>
            </a:pPr>
            <a:r>
              <a:rPr lang="en-GB" sz="2000" dirty="0" smtClean="0">
                <a:solidFill>
                  <a:srgbClr val="002060"/>
                </a:solidFill>
                <a:cs typeface="Calibri"/>
              </a:rPr>
              <a:t>A </a:t>
            </a:r>
            <a:r>
              <a:rPr lang="en-GB" sz="2000" dirty="0">
                <a:solidFill>
                  <a:srgbClr val="002060"/>
                </a:solidFill>
                <a:cs typeface="Calibri"/>
              </a:rPr>
              <a:t>simple </a:t>
            </a:r>
            <a:r>
              <a:rPr lang="en-GB" sz="2000" b="1" dirty="0">
                <a:solidFill>
                  <a:srgbClr val="002060"/>
                </a:solidFill>
                <a:cs typeface="Calibri"/>
              </a:rPr>
              <a:t>disability marker </a:t>
            </a:r>
            <a:r>
              <a:rPr lang="en-GB" sz="2000" dirty="0">
                <a:solidFill>
                  <a:srgbClr val="002060"/>
                </a:solidFill>
                <a:cs typeface="Calibri"/>
              </a:rPr>
              <a:t>may not reflect diversity within the </a:t>
            </a:r>
            <a:r>
              <a:rPr lang="en-GB" sz="2000" b="1" dirty="0">
                <a:solidFill>
                  <a:srgbClr val="002060"/>
                </a:solidFill>
                <a:cs typeface="Calibri"/>
              </a:rPr>
              <a:t>population</a:t>
            </a:r>
            <a:r>
              <a:rPr lang="en-GB" sz="2000" dirty="0">
                <a:solidFill>
                  <a:srgbClr val="002060"/>
                </a:solidFill>
                <a:cs typeface="Calibri"/>
              </a:rPr>
              <a:t>. </a:t>
            </a:r>
            <a:endParaRPr lang="en-GB" sz="2000" dirty="0" smtClean="0">
              <a:solidFill>
                <a:srgbClr val="002060"/>
              </a:solidFill>
              <a:cs typeface="Calibri"/>
            </a:endParaRPr>
          </a:p>
          <a:p>
            <a:pPr marL="342900" lvl="0" indent="-342900">
              <a:buFont typeface="Arial" panose="020B0604020202020204" pitchFamily="34" charset="0"/>
              <a:buChar char="•"/>
            </a:pPr>
            <a:endParaRPr lang="en-GB" sz="2000" dirty="0">
              <a:solidFill>
                <a:srgbClr val="002060"/>
              </a:solidFill>
              <a:cs typeface="Calibri"/>
            </a:endParaRPr>
          </a:p>
          <a:p>
            <a:pPr marL="342900" lvl="0" indent="-342900">
              <a:buFont typeface="Arial" panose="020B0604020202020204" pitchFamily="34" charset="0"/>
              <a:buChar char="•"/>
            </a:pPr>
            <a:r>
              <a:rPr lang="en-GB" sz="2000" dirty="0">
                <a:solidFill>
                  <a:srgbClr val="002060"/>
                </a:solidFill>
                <a:cs typeface="Calibri"/>
              </a:rPr>
              <a:t>It should not be assumed that these results </a:t>
            </a:r>
            <a:r>
              <a:rPr lang="en-GB" sz="2000" b="1" dirty="0">
                <a:solidFill>
                  <a:srgbClr val="002060"/>
                </a:solidFill>
                <a:cs typeface="Calibri"/>
              </a:rPr>
              <a:t>generalise</a:t>
            </a:r>
            <a:r>
              <a:rPr lang="en-GB" sz="2000" dirty="0">
                <a:solidFill>
                  <a:srgbClr val="002060"/>
                </a:solidFill>
                <a:cs typeface="Calibri"/>
              </a:rPr>
              <a:t> to the whole of the </a:t>
            </a:r>
            <a:r>
              <a:rPr lang="en-GB" sz="2000" b="1" dirty="0">
                <a:solidFill>
                  <a:srgbClr val="002060"/>
                </a:solidFill>
                <a:cs typeface="Calibri"/>
              </a:rPr>
              <a:t>disabled learner </a:t>
            </a:r>
            <a:r>
              <a:rPr lang="en-GB" sz="2000" b="1" dirty="0" smtClean="0">
                <a:solidFill>
                  <a:srgbClr val="002060"/>
                </a:solidFill>
                <a:cs typeface="Calibri"/>
              </a:rPr>
              <a:t>population</a:t>
            </a:r>
            <a:r>
              <a:rPr lang="en-GB" sz="2000" dirty="0" smtClean="0">
                <a:solidFill>
                  <a:srgbClr val="002060"/>
                </a:solidFill>
                <a:cs typeface="Calibri"/>
              </a:rPr>
              <a:t>.</a:t>
            </a:r>
            <a:endParaRPr lang="en-GB" sz="2000" dirty="0">
              <a:solidFill>
                <a:srgbClr val="002060"/>
              </a:solidFill>
              <a:cs typeface="Calibri"/>
            </a:endParaRPr>
          </a:p>
          <a:p>
            <a:pPr marL="342900" lvl="0" indent="-342900">
              <a:buFont typeface="Arial" panose="020B0604020202020204" pitchFamily="34" charset="0"/>
              <a:buChar char="•"/>
            </a:pPr>
            <a:endParaRPr lang="en-GB" sz="2000" dirty="0" smtClean="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Including </a:t>
            </a:r>
            <a:r>
              <a:rPr lang="en-GB" sz="2000" b="1" dirty="0">
                <a:solidFill>
                  <a:srgbClr val="002060"/>
                </a:solidFill>
                <a:cs typeface="Calibri"/>
              </a:rPr>
              <a:t>categories of disability </a:t>
            </a:r>
            <a:r>
              <a:rPr lang="en-GB" sz="2000" dirty="0">
                <a:solidFill>
                  <a:srgbClr val="002060"/>
                </a:solidFill>
                <a:cs typeface="Calibri"/>
              </a:rPr>
              <a:t>will provide greater insight into differences within the population of disabled learners.</a:t>
            </a:r>
          </a:p>
          <a:p>
            <a:pPr marL="342900" lvl="0" indent="-342900">
              <a:buFont typeface="Arial" panose="020B0604020202020204" pitchFamily="34" charset="0"/>
              <a:buChar char="•"/>
            </a:pPr>
            <a:endParaRPr lang="en-GB" sz="2000" dirty="0" smtClean="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Extensions </a:t>
            </a:r>
            <a:r>
              <a:rPr lang="en-GB" sz="2000" dirty="0">
                <a:solidFill>
                  <a:srgbClr val="002060"/>
                </a:solidFill>
                <a:cs typeface="Calibri"/>
              </a:rPr>
              <a:t>to the analysis approach to include </a:t>
            </a:r>
            <a:r>
              <a:rPr lang="en-GB" sz="2000" b="1" dirty="0">
                <a:solidFill>
                  <a:srgbClr val="002060"/>
                </a:solidFill>
                <a:cs typeface="Calibri"/>
              </a:rPr>
              <a:t>clustering of responses, and identification of correlations</a:t>
            </a:r>
            <a:r>
              <a:rPr lang="en-GB" sz="2000" dirty="0" smtClean="0">
                <a:solidFill>
                  <a:srgbClr val="002060"/>
                </a:solidFill>
                <a:cs typeface="Calibri"/>
              </a:rPr>
              <a:t>.</a:t>
            </a:r>
          </a:p>
          <a:p>
            <a:pPr marL="342900" lvl="0" indent="-342900">
              <a:buFont typeface="Arial" panose="020B0604020202020204" pitchFamily="34" charset="0"/>
              <a:buChar char="•"/>
            </a:pPr>
            <a:endParaRPr lang="en-GB" sz="2000" dirty="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Deeper understanding of the </a:t>
            </a:r>
            <a:r>
              <a:rPr lang="en-GB" sz="2000" b="1" dirty="0" smtClean="0">
                <a:solidFill>
                  <a:srgbClr val="002060"/>
                </a:solidFill>
                <a:cs typeface="Calibri"/>
              </a:rPr>
              <a:t>qualitative data</a:t>
            </a:r>
            <a:r>
              <a:rPr lang="en-GB" sz="2000" dirty="0" smtClean="0">
                <a:solidFill>
                  <a:srgbClr val="002060"/>
                </a:solidFill>
                <a:cs typeface="Calibri"/>
              </a:rPr>
              <a:t>.</a:t>
            </a:r>
          </a:p>
          <a:p>
            <a:pPr marL="342900" lvl="0" indent="-342900">
              <a:buFont typeface="Arial" panose="020B0604020202020204" pitchFamily="34" charset="0"/>
              <a:buChar char="•"/>
            </a:pPr>
            <a:endParaRPr lang="en-GB" sz="2000" dirty="0" smtClean="0">
              <a:solidFill>
                <a:srgbClr val="002060"/>
              </a:solidFill>
              <a:cs typeface="Calibri"/>
            </a:endParaRPr>
          </a:p>
          <a:p>
            <a:pPr marL="342900" lvl="0" indent="-342900">
              <a:buFont typeface="Arial" panose="020B0604020202020204" pitchFamily="34" charset="0"/>
              <a:buChar char="•"/>
            </a:pPr>
            <a:r>
              <a:rPr lang="en-GB" sz="2000" dirty="0" smtClean="0">
                <a:solidFill>
                  <a:srgbClr val="002060"/>
                </a:solidFill>
                <a:cs typeface="Calibri"/>
              </a:rPr>
              <a:t>Work in </a:t>
            </a:r>
            <a:r>
              <a:rPr lang="en-GB" sz="2000" b="1" dirty="0" smtClean="0">
                <a:solidFill>
                  <a:srgbClr val="002060"/>
                </a:solidFill>
                <a:cs typeface="Calibri"/>
              </a:rPr>
              <a:t>validation</a:t>
            </a:r>
            <a:r>
              <a:rPr lang="en-GB" sz="2000" dirty="0" smtClean="0">
                <a:solidFill>
                  <a:srgbClr val="002060"/>
                </a:solidFill>
                <a:cs typeface="Calibri"/>
              </a:rPr>
              <a:t> with the quantitative data.</a:t>
            </a:r>
            <a:endParaRPr lang="en-GB" sz="2000" dirty="0">
              <a:solidFill>
                <a:srgbClr val="002060"/>
              </a:solidFill>
              <a:cs typeface="Calibri"/>
            </a:endParaRPr>
          </a:p>
        </p:txBody>
      </p:sp>
    </p:spTree>
    <p:extLst>
      <p:ext uri="{BB962C8B-B14F-4D97-AF65-F5344CB8AC3E}">
        <p14:creationId xmlns:p14="http://schemas.microsoft.com/office/powerpoint/2010/main" val="24332118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E18344E7-05B6-4E37-9A8D-0973A5026FC8}"/>
              </a:ext>
            </a:extLst>
          </p:cNvPr>
          <p:cNvSpPr>
            <a:spLocks noGrp="1"/>
          </p:cNvSpPr>
          <p:nvPr>
            <p:ph type="body" sz="quarter" idx="17"/>
          </p:nvPr>
        </p:nvSpPr>
        <p:spPr>
          <a:xfrm>
            <a:off x="572871" y="3521491"/>
            <a:ext cx="5279367" cy="1074571"/>
          </a:xfrm>
        </p:spPr>
        <p:txBody>
          <a:bodyPr/>
          <a:lstStyle/>
          <a:p>
            <a:r>
              <a:rPr lang="en-GB" dirty="0" smtClean="0"/>
              <a:t>Francisco Iniesto  </a:t>
            </a:r>
          </a:p>
          <a:p>
            <a:r>
              <a:rPr lang="en-GB" dirty="0" smtClean="0"/>
              <a:t>Institute of Educational Technology</a:t>
            </a:r>
          </a:p>
        </p:txBody>
      </p:sp>
      <p:sp>
        <p:nvSpPr>
          <p:cNvPr id="3" name="Text Placeholder 2">
            <a:extLst>
              <a:ext uri="{FF2B5EF4-FFF2-40B4-BE49-F238E27FC236}">
                <a16:creationId xmlns="" xmlns:a16="http://schemas.microsoft.com/office/drawing/2014/main" id="{CDE11E5B-7E76-4F98-B828-A2CAD011500C}"/>
              </a:ext>
            </a:extLst>
          </p:cNvPr>
          <p:cNvSpPr>
            <a:spLocks noGrp="1"/>
          </p:cNvSpPr>
          <p:nvPr>
            <p:ph type="body" sz="quarter" idx="18"/>
          </p:nvPr>
        </p:nvSpPr>
        <p:spPr>
          <a:xfrm>
            <a:off x="572871" y="4716492"/>
            <a:ext cx="5279367" cy="672861"/>
          </a:xfrm>
        </p:spPr>
        <p:txBody>
          <a:bodyPr/>
          <a:lstStyle/>
          <a:p>
            <a:r>
              <a:rPr lang="en-GB" dirty="0" smtClean="0"/>
              <a:t>francisco.Iniesto@open.ac.uk</a:t>
            </a:r>
            <a:endParaRPr lang="en-GB" dirty="0"/>
          </a:p>
        </p:txBody>
      </p:sp>
      <p:sp>
        <p:nvSpPr>
          <p:cNvPr id="5" name="Text Placeholder 4">
            <a:extLst>
              <a:ext uri="{FF2B5EF4-FFF2-40B4-BE49-F238E27FC236}">
                <a16:creationId xmlns="" xmlns:a16="http://schemas.microsoft.com/office/drawing/2014/main" id="{F232503C-CCE7-4477-8652-32D946A35FBF}"/>
              </a:ext>
            </a:extLst>
          </p:cNvPr>
          <p:cNvSpPr>
            <a:spLocks noGrp="1"/>
          </p:cNvSpPr>
          <p:nvPr>
            <p:ph type="body" sz="quarter" idx="21"/>
          </p:nvPr>
        </p:nvSpPr>
        <p:spPr>
          <a:xfrm>
            <a:off x="572871" y="1171079"/>
            <a:ext cx="5158595" cy="1127362"/>
          </a:xfrm>
        </p:spPr>
        <p:txBody>
          <a:bodyPr/>
          <a:lstStyle/>
          <a:p>
            <a:r>
              <a:rPr lang="en-GB" dirty="0"/>
              <a:t>Understanding MOOC disabled learners: motivations and barriers to learning</a:t>
            </a:r>
          </a:p>
        </p:txBody>
      </p:sp>
      <p:pic>
        <p:nvPicPr>
          <p:cNvPr id="7" name="Imagen 7" descr="Institute of Educational Technolog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53632" y="1303876"/>
            <a:ext cx="1172718" cy="1172718"/>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01984" y="4452630"/>
            <a:ext cx="2542016" cy="849457"/>
          </a:xfrm>
          <a:prstGeom prst="rect">
            <a:avLst/>
          </a:prstGeom>
        </p:spPr>
      </p:pic>
      <p:pic>
        <p:nvPicPr>
          <p:cNvPr id="9" name="Picture 3" descr="Global OER Graduate Network"/>
          <p:cNvPicPr>
            <a:picLocks noChangeAspect="1" noChangeArrowheads="1"/>
          </p:cNvPicPr>
          <p:nvPr/>
        </p:nvPicPr>
        <p:blipFill>
          <a:blip r:embed="rId5"/>
          <a:srcRect/>
          <a:stretch>
            <a:fillRect/>
          </a:stretch>
        </p:blipFill>
        <p:spPr bwMode="auto">
          <a:xfrm>
            <a:off x="6949397" y="5302087"/>
            <a:ext cx="1979930" cy="745385"/>
          </a:xfrm>
          <a:prstGeom prst="rect">
            <a:avLst/>
          </a:prstGeom>
          <a:noFill/>
        </p:spPr>
      </p:pic>
      <p:pic>
        <p:nvPicPr>
          <p:cNvPr id="12" name="Picture 11" descr="Creative commons CC BY Licence"/>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58200" y="6233449"/>
            <a:ext cx="471127" cy="471127"/>
          </a:xfrm>
          <a:prstGeom prst="rect">
            <a:avLst/>
          </a:prstGeom>
        </p:spPr>
      </p:pic>
      <p:sp>
        <p:nvSpPr>
          <p:cNvPr id="13" name="Text Placeholder 2">
            <a:extLst>
              <a:ext uri="{FF2B5EF4-FFF2-40B4-BE49-F238E27FC236}">
                <a16:creationId xmlns="" xmlns:a16="http://schemas.microsoft.com/office/drawing/2014/main" id="{CDE11E5B-7E76-4F98-B828-A2CAD011500C}"/>
              </a:ext>
            </a:extLst>
          </p:cNvPr>
          <p:cNvSpPr>
            <a:spLocks noGrp="1"/>
          </p:cNvSpPr>
          <p:nvPr>
            <p:ph type="body" sz="quarter" idx="18"/>
          </p:nvPr>
        </p:nvSpPr>
        <p:spPr>
          <a:xfrm>
            <a:off x="572870" y="5780222"/>
            <a:ext cx="5279367" cy="672861"/>
          </a:xfrm>
        </p:spPr>
        <p:txBody>
          <a:bodyPr/>
          <a:lstStyle/>
          <a:p>
            <a:r>
              <a:rPr lang="en-GB" dirty="0" err="1"/>
              <a:t>FutureLearn</a:t>
            </a:r>
            <a:r>
              <a:rPr lang="en-GB" dirty="0"/>
              <a:t> Academic Network meeting (FLAN) </a:t>
            </a:r>
            <a:r>
              <a:rPr lang="en-GB" dirty="0" smtClean="0"/>
              <a:t>22/06/2018 </a:t>
            </a:r>
            <a:endParaRPr lang="en-GB" dirty="0"/>
          </a:p>
        </p:txBody>
      </p:sp>
    </p:spTree>
    <p:extLst>
      <p:ext uri="{BB962C8B-B14F-4D97-AF65-F5344CB8AC3E}">
        <p14:creationId xmlns:p14="http://schemas.microsoft.com/office/powerpoint/2010/main" val="36109913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7509D891-8150-4406-AEA9-8F23970C8864}"/>
              </a:ext>
            </a:extLst>
          </p:cNvPr>
          <p:cNvSpPr>
            <a:spLocks noGrp="1"/>
          </p:cNvSpPr>
          <p:nvPr>
            <p:ph type="body" sz="quarter" idx="21"/>
          </p:nvPr>
        </p:nvSpPr>
        <p:spPr/>
        <p:txBody>
          <a:bodyPr/>
          <a:lstStyle/>
          <a:p>
            <a:r>
              <a:rPr lang="en-GB" dirty="0"/>
              <a:t>2015 Settlement with </a:t>
            </a:r>
            <a:r>
              <a:rPr lang="en-GB" dirty="0" err="1"/>
              <a:t>edX</a:t>
            </a:r>
            <a:r>
              <a:rPr lang="en-GB" dirty="0"/>
              <a:t> </a:t>
            </a:r>
            <a:r>
              <a:rPr lang="en-GB" dirty="0" smtClean="0"/>
              <a:t>2017 </a:t>
            </a:r>
            <a:r>
              <a:rPr lang="en-GB" dirty="0"/>
              <a:t>Berkeley</a:t>
            </a:r>
          </a:p>
        </p:txBody>
      </p:sp>
      <p:pic>
        <p:nvPicPr>
          <p:cNvPr id="8" name="Picture 7" descr="Justice Department Reaches Settlement with edX Inc., Provider of Massive Open Online Courses, to Make its Website, Online Platform and Mobile Applications Accessible Under the Americans with Disabilities Act"/>
          <p:cNvPicPr>
            <a:picLocks noChangeAspect="1"/>
          </p:cNvPicPr>
          <p:nvPr/>
        </p:nvPicPr>
        <p:blipFill>
          <a:blip r:embed="rId3"/>
          <a:stretch>
            <a:fillRect/>
          </a:stretch>
        </p:blipFill>
        <p:spPr>
          <a:xfrm>
            <a:off x="98533" y="1595211"/>
            <a:ext cx="8716400" cy="2952328"/>
          </a:xfrm>
          <a:prstGeom prst="rect">
            <a:avLst/>
          </a:prstGeom>
        </p:spPr>
      </p:pic>
      <p:pic>
        <p:nvPicPr>
          <p:cNvPr id="9" name="Picture 8"/>
          <p:cNvPicPr>
            <a:picLocks noChangeAspect="1"/>
          </p:cNvPicPr>
          <p:nvPr/>
        </p:nvPicPr>
        <p:blipFill>
          <a:blip r:embed="rId4"/>
          <a:stretch>
            <a:fillRect/>
          </a:stretch>
        </p:blipFill>
        <p:spPr>
          <a:xfrm>
            <a:off x="1115616" y="4797152"/>
            <a:ext cx="7699317" cy="1800200"/>
          </a:xfrm>
          <a:prstGeom prst="rect">
            <a:avLst/>
          </a:prstGeom>
        </p:spPr>
      </p:pic>
    </p:spTree>
    <p:extLst>
      <p:ext uri="{BB962C8B-B14F-4D97-AF65-F5344CB8AC3E}">
        <p14:creationId xmlns:p14="http://schemas.microsoft.com/office/powerpoint/2010/main" val="19584869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a:t>Introduction and related work</a:t>
            </a:r>
          </a:p>
        </p:txBody>
      </p:sp>
      <p:sp>
        <p:nvSpPr>
          <p:cNvPr id="5" name="11 Rectángulo"/>
          <p:cNvSpPr/>
          <p:nvPr/>
        </p:nvSpPr>
        <p:spPr>
          <a:xfrm>
            <a:off x="2087724" y="984391"/>
            <a:ext cx="4968552" cy="345638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2" indent="-342900">
              <a:spcBef>
                <a:spcPct val="20000"/>
              </a:spcBef>
              <a:defRPr/>
            </a:pPr>
            <a:endParaRPr lang="en-GB" dirty="0">
              <a:solidFill>
                <a:schemeClr val="tx2">
                  <a:lumMod val="50000"/>
                </a:schemeClr>
              </a:solidFill>
              <a:latin typeface="+mj-lt"/>
            </a:endParaRPr>
          </a:p>
          <a:p>
            <a:pPr marL="342900" lvl="2" indent="-342900">
              <a:spcBef>
                <a:spcPct val="20000"/>
              </a:spcBef>
              <a:buFont typeface="Arial" panose="020B0604020202020204" pitchFamily="34" charset="0"/>
              <a:buChar char="•"/>
              <a:defRPr/>
            </a:pPr>
            <a:r>
              <a:rPr lang="en-US" sz="2000" b="1" dirty="0">
                <a:solidFill>
                  <a:schemeClr val="tx2">
                    <a:lumMod val="50000"/>
                  </a:schemeClr>
                </a:solidFill>
              </a:rPr>
              <a:t>MOOC </a:t>
            </a:r>
            <a:r>
              <a:rPr lang="en-US" sz="2000" b="1" dirty="0" smtClean="0">
                <a:solidFill>
                  <a:schemeClr val="tx2">
                    <a:lumMod val="50000"/>
                  </a:schemeClr>
                </a:solidFill>
              </a:rPr>
              <a:t>Learning,</a:t>
            </a:r>
            <a:r>
              <a:rPr lang="en-US" sz="2000" dirty="0" smtClean="0">
                <a:solidFill>
                  <a:schemeClr val="tx2">
                    <a:lumMod val="50000"/>
                  </a:schemeClr>
                </a:solidFill>
              </a:rPr>
              <a:t> </a:t>
            </a:r>
            <a:r>
              <a:rPr lang="en-US" sz="2000" b="1" dirty="0" smtClean="0">
                <a:solidFill>
                  <a:schemeClr val="tx2">
                    <a:lumMod val="50000"/>
                  </a:schemeClr>
                </a:solidFill>
              </a:rPr>
              <a:t>benefits </a:t>
            </a:r>
            <a:r>
              <a:rPr lang="en-US" sz="2000" b="1" dirty="0">
                <a:solidFill>
                  <a:schemeClr val="tx2">
                    <a:lumMod val="50000"/>
                  </a:schemeClr>
                </a:solidFill>
              </a:rPr>
              <a:t>such as: </a:t>
            </a:r>
            <a:endParaRPr lang="en-GB" sz="2000" dirty="0">
              <a:solidFill>
                <a:schemeClr val="tx2">
                  <a:lumMod val="50000"/>
                </a:schemeClr>
              </a:solidFill>
              <a:latin typeface="+mj-lt"/>
            </a:endParaRPr>
          </a:p>
          <a:p>
            <a:pPr marL="800100" lvl="1" indent="-342900">
              <a:spcBef>
                <a:spcPct val="20000"/>
              </a:spcBef>
              <a:buFont typeface="Arial" pitchFamily="34" charset="0"/>
              <a:buChar char="•"/>
              <a:defRPr/>
            </a:pPr>
            <a:r>
              <a:rPr lang="en-US" sz="2000" dirty="0">
                <a:solidFill>
                  <a:schemeClr val="tx2">
                    <a:lumMod val="50000"/>
                  </a:schemeClr>
                </a:solidFill>
              </a:rPr>
              <a:t>Openness </a:t>
            </a:r>
          </a:p>
          <a:p>
            <a:pPr marL="800100" lvl="1" indent="-342900">
              <a:spcBef>
                <a:spcPct val="20000"/>
              </a:spcBef>
              <a:buFont typeface="Arial" pitchFamily="34" charset="0"/>
              <a:buChar char="•"/>
              <a:defRPr/>
            </a:pPr>
            <a:r>
              <a:rPr lang="en-US" sz="2000" dirty="0">
                <a:solidFill>
                  <a:schemeClr val="tx2">
                    <a:lumMod val="50000"/>
                  </a:schemeClr>
                </a:solidFill>
              </a:rPr>
              <a:t>Low cost </a:t>
            </a:r>
          </a:p>
          <a:p>
            <a:pPr marL="800100" lvl="1" indent="-342900">
              <a:spcBef>
                <a:spcPct val="20000"/>
              </a:spcBef>
              <a:buFont typeface="Arial" pitchFamily="34" charset="0"/>
              <a:buChar char="•"/>
              <a:defRPr/>
            </a:pPr>
            <a:r>
              <a:rPr lang="en-US" sz="2000" dirty="0">
                <a:solidFill>
                  <a:schemeClr val="tx2">
                    <a:lumMod val="50000"/>
                  </a:schemeClr>
                </a:solidFill>
              </a:rPr>
              <a:t>Ubiquity (Time, place and pace)</a:t>
            </a:r>
          </a:p>
          <a:p>
            <a:pPr marL="800100" lvl="1" indent="-342900">
              <a:spcBef>
                <a:spcPct val="20000"/>
              </a:spcBef>
              <a:buFont typeface="Arial" pitchFamily="34" charset="0"/>
              <a:buChar char="•"/>
              <a:defRPr/>
            </a:pPr>
            <a:r>
              <a:rPr lang="en-US" sz="2000" dirty="0">
                <a:solidFill>
                  <a:schemeClr val="tx2">
                    <a:lumMod val="50000"/>
                  </a:schemeClr>
                </a:solidFill>
              </a:rPr>
              <a:t>Acquiring knowledge </a:t>
            </a:r>
          </a:p>
          <a:p>
            <a:pPr marL="800100" lvl="1" indent="-342900">
              <a:spcBef>
                <a:spcPct val="20000"/>
              </a:spcBef>
              <a:buFont typeface="Arial" pitchFamily="34" charset="0"/>
              <a:buChar char="•"/>
              <a:defRPr/>
            </a:pPr>
            <a:r>
              <a:rPr lang="en-US" sz="2000" dirty="0">
                <a:solidFill>
                  <a:schemeClr val="tx2">
                    <a:lumMod val="50000"/>
                  </a:schemeClr>
                </a:solidFill>
              </a:rPr>
              <a:t>Social learning: </a:t>
            </a:r>
            <a:r>
              <a:rPr lang="en-US" sz="2000" dirty="0" err="1">
                <a:solidFill>
                  <a:schemeClr val="tx2">
                    <a:lumMod val="50000"/>
                  </a:schemeClr>
                </a:solidFill>
              </a:rPr>
              <a:t>Connectivism</a:t>
            </a:r>
            <a:r>
              <a:rPr lang="en-US" sz="2000" dirty="0">
                <a:solidFill>
                  <a:schemeClr val="tx2">
                    <a:lumMod val="50000"/>
                  </a:schemeClr>
                </a:solidFill>
              </a:rPr>
              <a:t> </a:t>
            </a:r>
          </a:p>
          <a:p>
            <a:pPr marL="800100" lvl="1" indent="-342900">
              <a:spcBef>
                <a:spcPct val="20000"/>
              </a:spcBef>
              <a:buFont typeface="Arial" pitchFamily="34" charset="0"/>
              <a:buChar char="•"/>
              <a:defRPr/>
            </a:pPr>
            <a:r>
              <a:rPr lang="en-US" sz="2000" dirty="0">
                <a:solidFill>
                  <a:schemeClr val="tx2">
                    <a:lumMod val="50000"/>
                  </a:schemeClr>
                </a:solidFill>
              </a:rPr>
              <a:t>Achieving new competences  </a:t>
            </a:r>
          </a:p>
          <a:p>
            <a:pPr marL="800100" lvl="1" indent="-342900">
              <a:spcBef>
                <a:spcPct val="20000"/>
              </a:spcBef>
              <a:buFont typeface="Arial" pitchFamily="34" charset="0"/>
              <a:buChar char="•"/>
              <a:defRPr/>
            </a:pPr>
            <a:r>
              <a:rPr lang="en-US" sz="2000" dirty="0">
                <a:solidFill>
                  <a:schemeClr val="tx2">
                    <a:lumMod val="50000"/>
                  </a:schemeClr>
                </a:solidFill>
              </a:rPr>
              <a:t>Develop professionally</a:t>
            </a:r>
            <a:endParaRPr lang="en-US" sz="1200" dirty="0">
              <a:solidFill>
                <a:schemeClr val="accent3">
                  <a:lumMod val="50000"/>
                </a:schemeClr>
              </a:solidFill>
            </a:endParaRPr>
          </a:p>
          <a:p>
            <a:pPr marL="457200" lvl="3">
              <a:spcBef>
                <a:spcPct val="20000"/>
              </a:spcBef>
              <a:defRPr/>
            </a:pPr>
            <a:r>
              <a:rPr lang="en-GB" sz="2000" dirty="0">
                <a:solidFill>
                  <a:schemeClr val="tx2">
                    <a:lumMod val="50000"/>
                  </a:schemeClr>
                </a:solidFill>
                <a:latin typeface="+mj-lt"/>
              </a:rPr>
              <a:t> </a:t>
            </a:r>
            <a:endParaRPr lang="es-ES_tradnl" sz="1200" dirty="0">
              <a:solidFill>
                <a:schemeClr val="accent3">
                  <a:lumMod val="50000"/>
                </a:schemeClr>
              </a:solidFill>
            </a:endParaRPr>
          </a:p>
        </p:txBody>
      </p:sp>
      <p:grpSp>
        <p:nvGrpSpPr>
          <p:cNvPr id="6" name="Group 5" descr="Images to represent the courses to be evaluated in the iteration 1"/>
          <p:cNvGrpSpPr/>
          <p:nvPr/>
        </p:nvGrpSpPr>
        <p:grpSpPr>
          <a:xfrm>
            <a:off x="542803" y="4586879"/>
            <a:ext cx="8301847" cy="2084353"/>
            <a:chOff x="234298" y="4066998"/>
            <a:chExt cx="8700036" cy="2598483"/>
          </a:xfrm>
        </p:grpSpPr>
        <p:pic>
          <p:nvPicPr>
            <p:cNvPr id="7" name="Imagen 9" descr="Images to represent the courses to be evaluated in the iteration 1"/>
            <p:cNvPicPr>
              <a:picLocks noChangeAspect="1"/>
            </p:cNvPicPr>
            <p:nvPr/>
          </p:nvPicPr>
          <p:blipFill>
            <a:blip r:embed="rId4"/>
            <a:stretch>
              <a:fillRect/>
            </a:stretch>
          </p:blipFill>
          <p:spPr>
            <a:xfrm>
              <a:off x="539552" y="4221087"/>
              <a:ext cx="1512168" cy="927633"/>
            </a:xfrm>
            <a:prstGeom prst="rect">
              <a:avLst/>
            </a:prstGeom>
          </p:spPr>
        </p:pic>
        <p:pic>
          <p:nvPicPr>
            <p:cNvPr id="8" name="Imagen 11" descr="Images to represent the courses to be evaluated in the iteration 1"/>
            <p:cNvPicPr>
              <a:picLocks noChangeAspect="1"/>
            </p:cNvPicPr>
            <p:nvPr/>
          </p:nvPicPr>
          <p:blipFill>
            <a:blip r:embed="rId5"/>
            <a:stretch>
              <a:fillRect/>
            </a:stretch>
          </p:blipFill>
          <p:spPr>
            <a:xfrm>
              <a:off x="6071964" y="4066998"/>
              <a:ext cx="1626865" cy="1632981"/>
            </a:xfrm>
            <a:prstGeom prst="rect">
              <a:avLst/>
            </a:prstGeom>
          </p:spPr>
        </p:pic>
        <p:pic>
          <p:nvPicPr>
            <p:cNvPr id="9" name="Imagen 12" descr="Images to represent the courses to be evaluated in the iteration 1"/>
            <p:cNvPicPr>
              <a:picLocks noChangeAspect="1"/>
            </p:cNvPicPr>
            <p:nvPr/>
          </p:nvPicPr>
          <p:blipFill>
            <a:blip r:embed="rId6"/>
            <a:stretch>
              <a:fillRect/>
            </a:stretch>
          </p:blipFill>
          <p:spPr>
            <a:xfrm>
              <a:off x="3203848" y="4210022"/>
              <a:ext cx="1296144" cy="949761"/>
            </a:xfrm>
            <a:prstGeom prst="rect">
              <a:avLst/>
            </a:prstGeom>
          </p:spPr>
        </p:pic>
        <p:pic>
          <p:nvPicPr>
            <p:cNvPr id="10" name="Imagen 13" descr="Images to represent the courses to be evaluated in the iteration 1"/>
            <p:cNvPicPr>
              <a:picLocks noChangeAspect="1"/>
            </p:cNvPicPr>
            <p:nvPr/>
          </p:nvPicPr>
          <p:blipFill>
            <a:blip r:embed="rId7"/>
            <a:stretch>
              <a:fillRect/>
            </a:stretch>
          </p:blipFill>
          <p:spPr>
            <a:xfrm>
              <a:off x="1023020" y="5148720"/>
              <a:ext cx="1028700" cy="533400"/>
            </a:xfrm>
            <a:prstGeom prst="rect">
              <a:avLst/>
            </a:prstGeom>
          </p:spPr>
        </p:pic>
        <p:pic>
          <p:nvPicPr>
            <p:cNvPr id="11" name="Imagen 14" descr="Images to represent the courses to be evaluated in the iteration 1"/>
            <p:cNvPicPr>
              <a:picLocks noChangeAspect="1"/>
            </p:cNvPicPr>
            <p:nvPr/>
          </p:nvPicPr>
          <p:blipFill>
            <a:blip r:embed="rId8"/>
            <a:stretch>
              <a:fillRect/>
            </a:stretch>
          </p:blipFill>
          <p:spPr>
            <a:xfrm>
              <a:off x="3623692" y="5163297"/>
              <a:ext cx="1752600" cy="704850"/>
            </a:xfrm>
            <a:prstGeom prst="rect">
              <a:avLst/>
            </a:prstGeom>
          </p:spPr>
        </p:pic>
        <p:pic>
          <p:nvPicPr>
            <p:cNvPr id="12" name="Imagen 15" descr="Images to represent the courses to be evaluated in the iteration 1"/>
            <p:cNvPicPr>
              <a:picLocks noChangeAspect="1"/>
            </p:cNvPicPr>
            <p:nvPr/>
          </p:nvPicPr>
          <p:blipFill>
            <a:blip r:embed="rId9"/>
            <a:stretch>
              <a:fillRect/>
            </a:stretch>
          </p:blipFill>
          <p:spPr>
            <a:xfrm>
              <a:off x="7092280" y="4365963"/>
              <a:ext cx="1842054" cy="2299518"/>
            </a:xfrm>
            <a:prstGeom prst="rect">
              <a:avLst/>
            </a:prstGeom>
          </p:spPr>
        </p:pic>
        <p:graphicFrame>
          <p:nvGraphicFramePr>
            <p:cNvPr id="13" name="Objeto 16" descr="Images to represent the courses to be evaluated in the iteration 1"/>
            <p:cNvGraphicFramePr>
              <a:graphicFrameLocks noChangeAspect="1"/>
            </p:cNvGraphicFramePr>
            <p:nvPr>
              <p:extLst/>
            </p:nvPr>
          </p:nvGraphicFramePr>
          <p:xfrm>
            <a:off x="234298" y="5868147"/>
            <a:ext cx="2219325" cy="561975"/>
          </p:xfrm>
          <a:graphic>
            <a:graphicData uri="http://schemas.openxmlformats.org/presentationml/2006/ole">
              <mc:AlternateContent xmlns:mc="http://schemas.openxmlformats.org/markup-compatibility/2006">
                <mc:Choice xmlns:v="urn:schemas-microsoft-com:vml" Requires="v">
                  <p:oleObj spid="_x0000_s1093" name="Imagen de mapa de bits" r:id="rId10" imgW="2219400" imgH="561960" progId="Paint.Picture">
                    <p:embed/>
                  </p:oleObj>
                </mc:Choice>
                <mc:Fallback>
                  <p:oleObj name="Imagen de mapa de bits" r:id="rId10" imgW="2219400" imgH="561960" progId="Paint.Picture">
                    <p:embed/>
                    <p:pic>
                      <p:nvPicPr>
                        <p:cNvPr id="0" name=""/>
                        <p:cNvPicPr/>
                        <p:nvPr/>
                      </p:nvPicPr>
                      <p:blipFill>
                        <a:blip r:embed="rId11"/>
                        <a:stretch>
                          <a:fillRect/>
                        </a:stretch>
                      </p:blipFill>
                      <p:spPr>
                        <a:xfrm>
                          <a:off x="234298" y="5868147"/>
                          <a:ext cx="2219325" cy="561975"/>
                        </a:xfrm>
                        <a:prstGeom prst="rect">
                          <a:avLst/>
                        </a:prstGeom>
                      </p:spPr>
                    </p:pic>
                  </p:oleObj>
                </mc:Fallback>
              </mc:AlternateContent>
            </a:graphicData>
          </a:graphic>
        </p:graphicFrame>
        <p:pic>
          <p:nvPicPr>
            <p:cNvPr id="14" name="Imagen 17" descr="Images to represent the courses to be evaluated in the iteration 1"/>
            <p:cNvPicPr>
              <a:picLocks noChangeAspect="1"/>
            </p:cNvPicPr>
            <p:nvPr/>
          </p:nvPicPr>
          <p:blipFill>
            <a:blip r:embed="rId12"/>
            <a:stretch>
              <a:fillRect/>
            </a:stretch>
          </p:blipFill>
          <p:spPr>
            <a:xfrm>
              <a:off x="4499351" y="5835759"/>
              <a:ext cx="816518" cy="821685"/>
            </a:xfrm>
            <a:prstGeom prst="rect">
              <a:avLst/>
            </a:prstGeom>
          </p:spPr>
        </p:pic>
      </p:grpSp>
    </p:spTree>
    <p:extLst>
      <p:ext uri="{BB962C8B-B14F-4D97-AF65-F5344CB8AC3E}">
        <p14:creationId xmlns:p14="http://schemas.microsoft.com/office/powerpoint/2010/main" val="40466603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r>
              <a:rPr lang="en-GB" dirty="0" smtClean="0"/>
              <a:t>Studies</a:t>
            </a:r>
            <a:endParaRPr lang="en-GB" dirty="0"/>
          </a:p>
        </p:txBody>
      </p:sp>
      <p:grpSp>
        <p:nvGrpSpPr>
          <p:cNvPr id="15" name="Group 14"/>
          <p:cNvGrpSpPr/>
          <p:nvPr/>
        </p:nvGrpSpPr>
        <p:grpSpPr>
          <a:xfrm>
            <a:off x="179512" y="1196752"/>
            <a:ext cx="2916573" cy="5519358"/>
            <a:chOff x="-714909" y="184221"/>
            <a:chExt cx="9652677" cy="6356105"/>
          </a:xfrm>
        </p:grpSpPr>
        <p:sp>
          <p:nvSpPr>
            <p:cNvPr id="16" name="Rounded Rectangle 15"/>
            <p:cNvSpPr/>
            <p:nvPr/>
          </p:nvSpPr>
          <p:spPr>
            <a:xfrm>
              <a:off x="-714909" y="184221"/>
              <a:ext cx="9532694" cy="6356105"/>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17" name="Rounded Rectangle 4"/>
            <p:cNvSpPr/>
            <p:nvPr/>
          </p:nvSpPr>
          <p:spPr>
            <a:xfrm>
              <a:off x="-594926" y="279723"/>
              <a:ext cx="9532694" cy="190683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1600" b="1" kern="1200" dirty="0" smtClean="0"/>
                <a:t>Study </a:t>
              </a:r>
              <a:r>
                <a:rPr lang="en-GB" sz="1600" b="1" dirty="0"/>
                <a:t>A: The perspectives of providers</a:t>
              </a:r>
            </a:p>
          </p:txBody>
        </p:sp>
      </p:grpSp>
      <p:grpSp>
        <p:nvGrpSpPr>
          <p:cNvPr id="18" name="Group 17"/>
          <p:cNvGrpSpPr/>
          <p:nvPr/>
        </p:nvGrpSpPr>
        <p:grpSpPr>
          <a:xfrm>
            <a:off x="6145932" y="1196752"/>
            <a:ext cx="2890564" cy="5519358"/>
            <a:chOff x="-33860" y="0"/>
            <a:chExt cx="9566597" cy="6356105"/>
          </a:xfrm>
        </p:grpSpPr>
        <p:sp>
          <p:nvSpPr>
            <p:cNvPr id="19" name="Rounded Rectangle 18"/>
            <p:cNvSpPr/>
            <p:nvPr/>
          </p:nvSpPr>
          <p:spPr>
            <a:xfrm>
              <a:off x="43" y="0"/>
              <a:ext cx="9532694" cy="6356105"/>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20" name="Rounded Rectangle 4"/>
            <p:cNvSpPr/>
            <p:nvPr/>
          </p:nvSpPr>
          <p:spPr>
            <a:xfrm>
              <a:off x="-33860" y="27398"/>
              <a:ext cx="9532694" cy="19068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1600" b="1" kern="1200" dirty="0" smtClean="0"/>
                <a:t>Study C</a:t>
              </a:r>
              <a:r>
                <a:rPr lang="en-GB" sz="1600" b="1" dirty="0" smtClean="0"/>
                <a:t>: MOOC accessibility audit</a:t>
              </a:r>
              <a:endParaRPr lang="en-GB" sz="1600" b="1" dirty="0"/>
            </a:p>
          </p:txBody>
        </p:sp>
      </p:grpSp>
      <p:grpSp>
        <p:nvGrpSpPr>
          <p:cNvPr id="21" name="Group 20"/>
          <p:cNvGrpSpPr/>
          <p:nvPr/>
        </p:nvGrpSpPr>
        <p:grpSpPr>
          <a:xfrm>
            <a:off x="3166170" y="1196752"/>
            <a:ext cx="2979762" cy="5519358"/>
            <a:chOff x="-362973" y="0"/>
            <a:chExt cx="9861807" cy="6356105"/>
          </a:xfrm>
        </p:grpSpPr>
        <p:sp>
          <p:nvSpPr>
            <p:cNvPr id="22" name="Rounded Rectangle 21"/>
            <p:cNvSpPr/>
            <p:nvPr/>
          </p:nvSpPr>
          <p:spPr>
            <a:xfrm>
              <a:off x="-362973" y="0"/>
              <a:ext cx="9532694" cy="6356105"/>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23" name="Rounded Rectangle 4"/>
            <p:cNvSpPr/>
            <p:nvPr/>
          </p:nvSpPr>
          <p:spPr>
            <a:xfrm>
              <a:off x="-33860" y="95500"/>
              <a:ext cx="9532694" cy="190683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1600" b="1" kern="1200" dirty="0" smtClean="0"/>
                <a:t>Study B</a:t>
              </a:r>
              <a:r>
                <a:rPr lang="en-GB" sz="1600" b="1" dirty="0" smtClean="0"/>
                <a:t>: </a:t>
              </a:r>
              <a:r>
                <a:rPr lang="en-GB" sz="1600" b="1" dirty="0"/>
                <a:t>The perspectives of </a:t>
              </a:r>
              <a:r>
                <a:rPr lang="en-GB" sz="1600" b="1" dirty="0" smtClean="0"/>
                <a:t>learners</a:t>
              </a:r>
              <a:endParaRPr lang="en-GB" sz="1600" b="1" dirty="0"/>
            </a:p>
          </p:txBody>
        </p:sp>
      </p:grpSp>
      <p:sp>
        <p:nvSpPr>
          <p:cNvPr id="24" name="Rounded Rectangle 23"/>
          <p:cNvSpPr/>
          <p:nvPr/>
        </p:nvSpPr>
        <p:spPr>
          <a:xfrm>
            <a:off x="289197" y="2420888"/>
            <a:ext cx="2660949" cy="3456384"/>
          </a:xfrm>
          <a:prstGeom prst="roundRect">
            <a:avLst>
              <a:gd name="adj" fmla="val 10000"/>
            </a:avLst>
          </a:prstGeom>
          <a:solidFill>
            <a:schemeClr val="bg2">
              <a:lumMod val="9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ounded Rectangle 24"/>
          <p:cNvSpPr/>
          <p:nvPr/>
        </p:nvSpPr>
        <p:spPr>
          <a:xfrm>
            <a:off x="3272508" y="2403504"/>
            <a:ext cx="2667644" cy="3473768"/>
          </a:xfrm>
          <a:prstGeom prst="roundRect">
            <a:avLst>
              <a:gd name="adj" fmla="val 1000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ounded Rectangle 4"/>
          <p:cNvSpPr/>
          <p:nvPr/>
        </p:nvSpPr>
        <p:spPr>
          <a:xfrm>
            <a:off x="5724129" y="3845021"/>
            <a:ext cx="2211072" cy="69738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74295" rIns="99060" bIns="74295" numCol="1" spcCol="1270" anchor="ctr" anchorCtr="0">
            <a:noAutofit/>
          </a:bodyPr>
          <a:lstStyle/>
          <a:p>
            <a:pPr lvl="0" algn="ctr" defTabSz="1733550">
              <a:lnSpc>
                <a:spcPct val="90000"/>
              </a:lnSpc>
              <a:spcBef>
                <a:spcPct val="0"/>
              </a:spcBef>
              <a:spcAft>
                <a:spcPct val="35000"/>
              </a:spcAft>
            </a:pPr>
            <a:endParaRPr lang="en-GB" sz="3900" kern="1200" dirty="0"/>
          </a:p>
        </p:txBody>
      </p:sp>
      <p:sp>
        <p:nvSpPr>
          <p:cNvPr id="27" name="Rounded Rectangle 26"/>
          <p:cNvSpPr/>
          <p:nvPr/>
        </p:nvSpPr>
        <p:spPr>
          <a:xfrm>
            <a:off x="6264188" y="2624492"/>
            <a:ext cx="2592288" cy="3716866"/>
          </a:xfrm>
          <a:prstGeom prst="roundRect">
            <a:avLst>
              <a:gd name="adj" fmla="val 10000"/>
            </a:avLst>
          </a:pr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ectangle 27"/>
          <p:cNvSpPr/>
          <p:nvPr/>
        </p:nvSpPr>
        <p:spPr>
          <a:xfrm>
            <a:off x="395536" y="3064518"/>
            <a:ext cx="2366185" cy="1561005"/>
          </a:xfrm>
          <a:prstGeom prst="rect">
            <a:avLst/>
          </a:prstGeom>
        </p:spPr>
        <p:txBody>
          <a:bodyPr wrap="square">
            <a:spAutoFit/>
          </a:bodyPr>
          <a:lstStyle/>
          <a:p>
            <a:pPr algn="ctr">
              <a:lnSpc>
                <a:spcPct val="107000"/>
              </a:lnSpc>
              <a:spcAft>
                <a:spcPts val="800"/>
              </a:spcAft>
            </a:pPr>
            <a:r>
              <a:rPr lang="en-GB" dirty="0" smtClean="0"/>
              <a:t>26 Interviews </a:t>
            </a:r>
            <a:r>
              <a:rPr lang="en-GB" dirty="0"/>
              <a:t>with </a:t>
            </a:r>
            <a:r>
              <a:rPr lang="en-GB" dirty="0" smtClean="0"/>
              <a:t>MOOC providers and </a:t>
            </a:r>
            <a:r>
              <a:rPr lang="en-GB" dirty="0"/>
              <a:t>those with a range of expertise in the MOOC community</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tangle 28"/>
          <p:cNvSpPr/>
          <p:nvPr/>
        </p:nvSpPr>
        <p:spPr>
          <a:xfrm>
            <a:off x="3346189" y="3031370"/>
            <a:ext cx="2451621" cy="1973104"/>
          </a:xfrm>
          <a:prstGeom prst="rect">
            <a:avLst/>
          </a:prstGeom>
        </p:spPr>
        <p:txBody>
          <a:bodyPr wrap="square">
            <a:spAutoFit/>
          </a:bodyPr>
          <a:lstStyle/>
          <a:p>
            <a:pPr algn="ctr">
              <a:lnSpc>
                <a:spcPct val="107000"/>
              </a:lnSpc>
              <a:spcAft>
                <a:spcPts val="800"/>
              </a:spcAft>
            </a:pPr>
            <a:r>
              <a:rPr lang="en-GB" dirty="0" smtClean="0"/>
              <a:t>15 interviews with </a:t>
            </a:r>
            <a:r>
              <a:rPr lang="en-GB" dirty="0"/>
              <a:t>disabled learners </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dirty="0" smtClean="0"/>
              <a:t>Pre </a:t>
            </a:r>
            <a:r>
              <a:rPr lang="en-GB" dirty="0"/>
              <a:t>and post MOOC survey data from 14 Open University MOOCs </a:t>
            </a:r>
            <a:r>
              <a:rPr lang="en-GB" dirty="0" smtClean="0"/>
              <a:t>at </a:t>
            </a:r>
            <a:r>
              <a:rPr lang="en-GB" dirty="0" err="1" smtClean="0"/>
              <a:t>FutureLearn</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30" name="Rectangle 29"/>
          <p:cNvSpPr/>
          <p:nvPr/>
        </p:nvSpPr>
        <p:spPr>
          <a:xfrm>
            <a:off x="6336196" y="2624491"/>
            <a:ext cx="2520280" cy="3416320"/>
          </a:xfrm>
          <a:prstGeom prst="rect">
            <a:avLst/>
          </a:prstGeom>
        </p:spPr>
        <p:txBody>
          <a:bodyPr wrap="square">
            <a:spAutoFit/>
          </a:bodyPr>
          <a:lstStyle/>
          <a:p>
            <a:pPr marL="342900" lvl="0" indent="-342900">
              <a:buFont typeface="+mj-lt"/>
              <a:buAutoNum type="arabicPeriod"/>
            </a:pPr>
            <a:r>
              <a:rPr lang="en-GB" dirty="0"/>
              <a:t>Accessibility heuristic evaluation</a:t>
            </a:r>
          </a:p>
          <a:p>
            <a:pPr marL="342900" lvl="0" indent="-342900">
              <a:buFont typeface="+mj-lt"/>
              <a:buAutoNum type="arabicPeriod"/>
            </a:pPr>
            <a:r>
              <a:rPr lang="en-GB" dirty="0"/>
              <a:t>UX walkthroughs and design in learning </a:t>
            </a:r>
          </a:p>
          <a:p>
            <a:pPr marL="342900" lvl="0" indent="-342900">
              <a:buFont typeface="+mj-lt"/>
              <a:buAutoNum type="arabicPeriod"/>
            </a:pPr>
            <a:r>
              <a:rPr lang="en-GB" dirty="0" smtClean="0"/>
              <a:t>Quality </a:t>
            </a:r>
            <a:r>
              <a:rPr lang="en-GB" dirty="0"/>
              <a:t>of the </a:t>
            </a:r>
            <a:r>
              <a:rPr lang="en-GB" dirty="0" smtClean="0"/>
              <a:t>design</a:t>
            </a:r>
          </a:p>
          <a:p>
            <a:pPr marL="342900" indent="-342900">
              <a:buFont typeface="+mj-lt"/>
              <a:buAutoNum type="arabicPeriod"/>
            </a:pPr>
            <a:r>
              <a:rPr lang="en-GB" dirty="0"/>
              <a:t>Universal design for Learning (UDL)</a:t>
            </a:r>
          </a:p>
          <a:p>
            <a:pPr lvl="0"/>
            <a:endParaRPr lang="en-GB" dirty="0"/>
          </a:p>
          <a:p>
            <a:pPr algn="ctr"/>
            <a:r>
              <a:rPr lang="en-GB" dirty="0"/>
              <a:t>Being tested on </a:t>
            </a:r>
            <a:r>
              <a:rPr lang="en-GB" dirty="0" err="1"/>
              <a:t>FutureLearn</a:t>
            </a:r>
            <a:r>
              <a:rPr lang="en-GB" dirty="0"/>
              <a:t>, </a:t>
            </a:r>
            <a:r>
              <a:rPr lang="en-GB" dirty="0" err="1"/>
              <a:t>edX</a:t>
            </a:r>
            <a:r>
              <a:rPr lang="en-GB" dirty="0"/>
              <a:t>, Coursera and Canvas.</a:t>
            </a:r>
          </a:p>
          <a:p>
            <a:pPr lvl="0"/>
            <a:endParaRPr lang="en-GB" dirty="0"/>
          </a:p>
        </p:txBody>
      </p:sp>
    </p:spTree>
    <p:extLst>
      <p:ext uri="{BB962C8B-B14F-4D97-AF65-F5344CB8AC3E}">
        <p14:creationId xmlns:p14="http://schemas.microsoft.com/office/powerpoint/2010/main" val="155942375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Interviews </a:t>
            </a:r>
            <a:r>
              <a:rPr lang="en-GB" dirty="0"/>
              <a:t>with learners</a:t>
            </a:r>
          </a:p>
        </p:txBody>
      </p:sp>
      <p:sp>
        <p:nvSpPr>
          <p:cNvPr id="14" name="Rectangle 13"/>
          <p:cNvSpPr/>
          <p:nvPr/>
        </p:nvSpPr>
        <p:spPr>
          <a:xfrm>
            <a:off x="304800" y="1297219"/>
            <a:ext cx="8639175" cy="584775"/>
          </a:xfrm>
          <a:prstGeom prst="rect">
            <a:avLst/>
          </a:prstGeom>
          <a:ln>
            <a:solidFill>
              <a:srgbClr val="0070C0"/>
            </a:solidFill>
          </a:ln>
        </p:spPr>
        <p:txBody>
          <a:bodyPr wrap="square">
            <a:spAutoFit/>
          </a:bodyPr>
          <a:lstStyle/>
          <a:p>
            <a:pPr marL="285750" indent="-285750">
              <a:buFont typeface="Arial" panose="020B0604020202020204" pitchFamily="34" charset="0"/>
              <a:buChar char="•"/>
            </a:pPr>
            <a:r>
              <a:rPr lang="en-GB" sz="1600" dirty="0" smtClean="0">
                <a:solidFill>
                  <a:srgbClr val="002060"/>
                </a:solidFill>
              </a:rPr>
              <a:t>Pre </a:t>
            </a:r>
            <a:r>
              <a:rPr lang="en-GB" sz="1600" dirty="0">
                <a:solidFill>
                  <a:srgbClr val="002060"/>
                </a:solidFill>
              </a:rPr>
              <a:t>and post course survey data from </a:t>
            </a:r>
            <a:r>
              <a:rPr lang="en-GB" sz="1600" dirty="0" smtClean="0">
                <a:solidFill>
                  <a:srgbClr val="002060"/>
                </a:solidFill>
              </a:rPr>
              <a:t>8 Open </a:t>
            </a:r>
            <a:r>
              <a:rPr lang="en-GB" sz="1600" dirty="0">
                <a:solidFill>
                  <a:srgbClr val="002060"/>
                </a:solidFill>
              </a:rPr>
              <a:t>University MOOCs at </a:t>
            </a:r>
            <a:r>
              <a:rPr lang="en-GB" sz="1600" dirty="0" err="1">
                <a:solidFill>
                  <a:srgbClr val="002060"/>
                </a:solidFill>
              </a:rPr>
              <a:t>FutureLearn</a:t>
            </a:r>
            <a:r>
              <a:rPr lang="en-GB" sz="1600" dirty="0">
                <a:solidFill>
                  <a:srgbClr val="002060"/>
                </a:solidFill>
              </a:rPr>
              <a:t> </a:t>
            </a:r>
            <a:r>
              <a:rPr lang="en-GB" sz="1600" dirty="0" smtClean="0">
                <a:solidFill>
                  <a:srgbClr val="002060"/>
                </a:solidFill>
              </a:rPr>
              <a:t>(2015)</a:t>
            </a:r>
          </a:p>
          <a:p>
            <a:pPr marL="285750" indent="-285750">
              <a:buFont typeface="Arial" panose="020B0604020202020204" pitchFamily="34" charset="0"/>
              <a:buChar char="•"/>
            </a:pPr>
            <a:r>
              <a:rPr lang="en-GB" sz="1600" dirty="0">
                <a:solidFill>
                  <a:srgbClr val="002060"/>
                </a:solidFill>
              </a:rPr>
              <a:t>Total learners interviewed </a:t>
            </a:r>
            <a:r>
              <a:rPr lang="en-GB" sz="1600" dirty="0" smtClean="0">
                <a:solidFill>
                  <a:srgbClr val="002060"/>
                </a:solidFill>
              </a:rPr>
              <a:t>15</a:t>
            </a:r>
          </a:p>
        </p:txBody>
      </p:sp>
      <p:sp>
        <p:nvSpPr>
          <p:cNvPr id="15" name="Rectangle 14"/>
          <p:cNvSpPr/>
          <p:nvPr/>
        </p:nvSpPr>
        <p:spPr>
          <a:xfrm>
            <a:off x="2054316" y="4913531"/>
            <a:ext cx="1296144" cy="79208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Profile</a:t>
            </a:r>
            <a:endParaRPr lang="en-GB" dirty="0">
              <a:solidFill>
                <a:schemeClr val="tx1"/>
              </a:solidFill>
            </a:endParaRPr>
          </a:p>
        </p:txBody>
      </p:sp>
      <p:sp>
        <p:nvSpPr>
          <p:cNvPr id="16" name="Rectangle 15"/>
          <p:cNvSpPr/>
          <p:nvPr/>
        </p:nvSpPr>
        <p:spPr>
          <a:xfrm>
            <a:off x="3887975" y="4893741"/>
            <a:ext cx="1296144" cy="79208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Pre-questionnaire</a:t>
            </a:r>
            <a:endParaRPr lang="en-GB" sz="1400" dirty="0">
              <a:solidFill>
                <a:schemeClr val="tx1"/>
              </a:solidFill>
            </a:endParaRPr>
          </a:p>
        </p:txBody>
      </p:sp>
      <p:sp>
        <p:nvSpPr>
          <p:cNvPr id="17" name="Rectangle 16"/>
          <p:cNvSpPr/>
          <p:nvPr/>
        </p:nvSpPr>
        <p:spPr>
          <a:xfrm>
            <a:off x="5731402" y="4893741"/>
            <a:ext cx="1296144" cy="79208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Interview</a:t>
            </a:r>
            <a:endParaRPr lang="en-GB" dirty="0">
              <a:solidFill>
                <a:schemeClr val="tx1"/>
              </a:solidFill>
            </a:endParaRPr>
          </a:p>
        </p:txBody>
      </p:sp>
      <p:sp>
        <p:nvSpPr>
          <p:cNvPr id="18" name="Right Arrow 17"/>
          <p:cNvSpPr/>
          <p:nvPr/>
        </p:nvSpPr>
        <p:spPr>
          <a:xfrm>
            <a:off x="3336070" y="4965749"/>
            <a:ext cx="57606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5145570" y="4985635"/>
            <a:ext cx="57606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2" name="Table 11"/>
          <p:cNvGraphicFramePr>
            <a:graphicFrameLocks noGrp="1"/>
          </p:cNvGraphicFramePr>
          <p:nvPr>
            <p:extLst>
              <p:ext uri="{D42A27DB-BD31-4B8C-83A1-F6EECF244321}">
                <p14:modId xmlns:p14="http://schemas.microsoft.com/office/powerpoint/2010/main" val="3162473402"/>
              </p:ext>
            </p:extLst>
          </p:nvPr>
        </p:nvGraphicFramePr>
        <p:xfrm>
          <a:off x="839244" y="2309228"/>
          <a:ext cx="7415407" cy="1937117"/>
        </p:xfrm>
        <a:graphic>
          <a:graphicData uri="http://schemas.openxmlformats.org/drawingml/2006/table">
            <a:tbl>
              <a:tblPr firstRow="1" firstCol="1" bandRow="1">
                <a:tableStyleId>{5C22544A-7EE6-4342-B048-85BDC9FD1C3A}</a:tableStyleId>
              </a:tblPr>
              <a:tblGrid>
                <a:gridCol w="1527932"/>
                <a:gridCol w="5887475"/>
              </a:tblGrid>
              <a:tr h="38833">
                <a:tc>
                  <a:txBody>
                    <a:bodyPr/>
                    <a:lstStyle/>
                    <a:p>
                      <a:pPr>
                        <a:lnSpc>
                          <a:spcPct val="107000"/>
                        </a:lnSpc>
                      </a:pPr>
                      <a:endParaRPr lang="en-GB" sz="1600" dirty="0">
                        <a:effectLst/>
                        <a:latin typeface="Calibri" panose="020F0502020204030204" pitchFamily="34" charset="0"/>
                      </a:endParaRPr>
                    </a:p>
                  </a:txBody>
                  <a:tcPr marL="68580" marR="68580" marT="9525" marB="0"/>
                </a:tc>
                <a:tc>
                  <a:txBody>
                    <a:bodyPr/>
                    <a:lstStyle/>
                    <a:p>
                      <a:pPr>
                        <a:lnSpc>
                          <a:spcPct val="107000"/>
                        </a:lnSpc>
                        <a:spcAft>
                          <a:spcPts val="800"/>
                        </a:spcAft>
                      </a:pPr>
                      <a:r>
                        <a:rPr lang="en-GB" sz="1600">
                          <a:effectLst/>
                        </a:rPr>
                        <a:t>Profile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r h="677092">
                <a:tc>
                  <a:txBody>
                    <a:bodyPr/>
                    <a:lstStyle/>
                    <a:p>
                      <a:pPr>
                        <a:lnSpc>
                          <a:spcPct val="107000"/>
                        </a:lnSpc>
                        <a:spcAft>
                          <a:spcPts val="800"/>
                        </a:spcAft>
                      </a:pPr>
                      <a:r>
                        <a:rPr lang="en-GB" sz="1600">
                          <a:effectLst/>
                        </a:rPr>
                        <a:t>Pre-Course survey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0"/>
                        </a:spcAft>
                      </a:pPr>
                      <a:r>
                        <a:rPr lang="en-GB" sz="1600" dirty="0">
                          <a:effectLst/>
                        </a:rPr>
                        <a:t>Demographic information, Location </a:t>
                      </a:r>
                    </a:p>
                    <a:p>
                      <a:pPr>
                        <a:lnSpc>
                          <a:spcPct val="107000"/>
                        </a:lnSpc>
                        <a:spcAft>
                          <a:spcPts val="800"/>
                        </a:spcAft>
                      </a:pPr>
                      <a:r>
                        <a:rPr lang="en-GB" sz="1600" dirty="0">
                          <a:effectLst/>
                        </a:rPr>
                        <a:t>Areas of interest and expectations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r h="989592">
                <a:tc>
                  <a:txBody>
                    <a:bodyPr/>
                    <a:lstStyle/>
                    <a:p>
                      <a:pPr>
                        <a:lnSpc>
                          <a:spcPct val="107000"/>
                        </a:lnSpc>
                        <a:spcAft>
                          <a:spcPts val="800"/>
                        </a:spcAft>
                      </a:pPr>
                      <a:r>
                        <a:rPr lang="en-GB" sz="1600">
                          <a:effectLst/>
                        </a:rPr>
                        <a:t>Post Course survey</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c>
                  <a:txBody>
                    <a:bodyPr/>
                    <a:lstStyle/>
                    <a:p>
                      <a:pPr>
                        <a:lnSpc>
                          <a:spcPct val="107000"/>
                        </a:lnSpc>
                        <a:spcAft>
                          <a:spcPts val="0"/>
                        </a:spcAft>
                      </a:pPr>
                      <a:r>
                        <a:rPr lang="en-GB" sz="1600" dirty="0">
                          <a:effectLst/>
                        </a:rPr>
                        <a:t>Learning outcomes, Completion, Devices used. MOOC structure and interactivity, Learning experience, Educators and Evaluation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tc>
              </a:tr>
            </a:tbl>
          </a:graphicData>
        </a:graphic>
      </p:graphicFrame>
    </p:spTree>
    <p:extLst>
      <p:ext uri="{BB962C8B-B14F-4D97-AF65-F5344CB8AC3E}">
        <p14:creationId xmlns:p14="http://schemas.microsoft.com/office/powerpoint/2010/main" val="29428205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Interviews </a:t>
            </a:r>
            <a:r>
              <a:rPr lang="en-GB" dirty="0"/>
              <a:t>with learners</a:t>
            </a:r>
          </a:p>
        </p:txBody>
      </p:sp>
      <p:graphicFrame>
        <p:nvGraphicFramePr>
          <p:cNvPr id="13" name="Chart 12"/>
          <p:cNvGraphicFramePr>
            <a:graphicFrameLocks/>
          </p:cNvGraphicFramePr>
          <p:nvPr>
            <p:extLst>
              <p:ext uri="{D42A27DB-BD31-4B8C-83A1-F6EECF244321}">
                <p14:modId xmlns:p14="http://schemas.microsoft.com/office/powerpoint/2010/main" val="1887419456"/>
              </p:ext>
            </p:extLst>
          </p:nvPr>
        </p:nvGraphicFramePr>
        <p:xfrm>
          <a:off x="129436" y="635317"/>
          <a:ext cx="3794491"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val="231358321"/>
              </p:ext>
            </p:extLst>
          </p:nvPr>
        </p:nvGraphicFramePr>
        <p:xfrm>
          <a:off x="3995936" y="856221"/>
          <a:ext cx="5148064" cy="281519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Chart 23"/>
          <p:cNvGraphicFramePr>
            <a:graphicFrameLocks/>
          </p:cNvGraphicFramePr>
          <p:nvPr>
            <p:extLst>
              <p:ext uri="{D42A27DB-BD31-4B8C-83A1-F6EECF244321}">
                <p14:modId xmlns:p14="http://schemas.microsoft.com/office/powerpoint/2010/main" val="966647749"/>
              </p:ext>
            </p:extLst>
          </p:nvPr>
        </p:nvGraphicFramePr>
        <p:xfrm>
          <a:off x="145391" y="3671411"/>
          <a:ext cx="4572000" cy="28051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Chart 24"/>
          <p:cNvGraphicFramePr>
            <a:graphicFrameLocks/>
          </p:cNvGraphicFramePr>
          <p:nvPr>
            <p:extLst>
              <p:ext uri="{D42A27DB-BD31-4B8C-83A1-F6EECF244321}">
                <p14:modId xmlns:p14="http://schemas.microsoft.com/office/powerpoint/2010/main" val="1872961905"/>
              </p:ext>
            </p:extLst>
          </p:nvPr>
        </p:nvGraphicFramePr>
        <p:xfrm>
          <a:off x="4572000" y="3712440"/>
          <a:ext cx="4426609" cy="2709863"/>
        </p:xfrm>
        <a:graphic>
          <a:graphicData uri="http://schemas.openxmlformats.org/drawingml/2006/chart">
            <c:chart xmlns:c="http://schemas.openxmlformats.org/drawingml/2006/chart" xmlns:r="http://schemas.openxmlformats.org/officeDocument/2006/relationships" r:id="rId6"/>
          </a:graphicData>
        </a:graphic>
      </p:graphicFrame>
      <p:sp>
        <p:nvSpPr>
          <p:cNvPr id="26" name="Oval 25"/>
          <p:cNvSpPr/>
          <p:nvPr/>
        </p:nvSpPr>
        <p:spPr>
          <a:xfrm>
            <a:off x="4257675" y="1196121"/>
            <a:ext cx="1571228" cy="4033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2339752" y="3010600"/>
            <a:ext cx="737140" cy="30955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129436" y="635317"/>
            <a:ext cx="3794491" cy="28656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4572000" y="3671411"/>
            <a:ext cx="4426609" cy="29979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ounded Rectangle 29"/>
          <p:cNvSpPr/>
          <p:nvPr/>
        </p:nvSpPr>
        <p:spPr>
          <a:xfrm>
            <a:off x="3203848" y="3933056"/>
            <a:ext cx="1368152"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ounded Rectangle 30"/>
          <p:cNvSpPr/>
          <p:nvPr/>
        </p:nvSpPr>
        <p:spPr>
          <a:xfrm>
            <a:off x="7467600" y="3933056"/>
            <a:ext cx="1531009" cy="1152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34646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Thematic Map</a:t>
            </a:r>
            <a:endParaRPr lang="en-GB" dirty="0"/>
          </a:p>
        </p:txBody>
      </p:sp>
      <p:pic>
        <p:nvPicPr>
          <p:cNvPr id="4" name="Picture 3"/>
          <p:cNvPicPr>
            <a:picLocks noChangeAspect="1"/>
          </p:cNvPicPr>
          <p:nvPr/>
        </p:nvPicPr>
        <p:blipFill>
          <a:blip r:embed="rId3"/>
          <a:stretch>
            <a:fillRect/>
          </a:stretch>
        </p:blipFill>
        <p:spPr>
          <a:xfrm>
            <a:off x="0" y="1314104"/>
            <a:ext cx="9144000" cy="4774077"/>
          </a:xfrm>
          <a:prstGeom prst="rect">
            <a:avLst/>
          </a:prstGeom>
        </p:spPr>
      </p:pic>
    </p:spTree>
    <p:extLst>
      <p:ext uri="{BB962C8B-B14F-4D97-AF65-F5344CB8AC3E}">
        <p14:creationId xmlns:p14="http://schemas.microsoft.com/office/powerpoint/2010/main" val="39698971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Relevant quotes: Motivations</a:t>
            </a:r>
            <a:endParaRPr lang="en-GB" dirty="0"/>
          </a:p>
        </p:txBody>
      </p:sp>
      <p:sp>
        <p:nvSpPr>
          <p:cNvPr id="4" name="Rectangle 3"/>
          <p:cNvSpPr/>
          <p:nvPr/>
        </p:nvSpPr>
        <p:spPr>
          <a:xfrm>
            <a:off x="410705" y="1231654"/>
            <a:ext cx="8532440" cy="1323439"/>
          </a:xfrm>
          <a:prstGeom prst="rect">
            <a:avLst/>
          </a:prstGeom>
          <a:ln>
            <a:solidFill>
              <a:schemeClr val="tx2"/>
            </a:solidFill>
          </a:ln>
        </p:spPr>
        <p:txBody>
          <a:bodyPr wrap="square">
            <a:spAutoFit/>
          </a:bodyPr>
          <a:lstStyle/>
          <a:p>
            <a:r>
              <a:rPr lang="en-GB" sz="1600" i="1" dirty="0" smtClean="0">
                <a:solidFill>
                  <a:schemeClr val="accent1">
                    <a:lumMod val="75000"/>
                  </a:schemeClr>
                </a:solidFill>
              </a:rPr>
              <a:t>“I </a:t>
            </a:r>
            <a:r>
              <a:rPr lang="en-GB" sz="1600" i="1" dirty="0">
                <a:solidFill>
                  <a:schemeClr val="accent1">
                    <a:lumMod val="75000"/>
                  </a:schemeClr>
                </a:solidFill>
              </a:rPr>
              <a:t>was interested, as my job at the time was very mundane and unchallenging. I felt I was missing out on learning about new and interesting topics. I felt unchallenged and wanted to challenge myself and use my brain more to better myself and absorb more knowledge</a:t>
            </a:r>
            <a:r>
              <a:rPr lang="en-GB" sz="1600" i="1" dirty="0" smtClean="0">
                <a:solidFill>
                  <a:schemeClr val="accent1">
                    <a:lumMod val="75000"/>
                  </a:schemeClr>
                </a:solidFill>
              </a:rPr>
              <a:t>.” </a:t>
            </a:r>
          </a:p>
          <a:p>
            <a:endParaRPr lang="en-GB" sz="1600" i="1" dirty="0">
              <a:solidFill>
                <a:schemeClr val="accent1">
                  <a:lumMod val="75000"/>
                </a:schemeClr>
              </a:solidFill>
            </a:endParaRPr>
          </a:p>
          <a:p>
            <a:pPr algn="r"/>
            <a:r>
              <a:rPr lang="en-GB" sz="1600" dirty="0"/>
              <a:t>Rebecca (LD , 26-35, Undergraduate, Full-time employed) </a:t>
            </a:r>
            <a:r>
              <a:rPr lang="en-GB" sz="1600" i="1" dirty="0" smtClean="0">
                <a:solidFill>
                  <a:schemeClr val="accent1">
                    <a:lumMod val="75000"/>
                  </a:schemeClr>
                </a:solidFill>
              </a:rPr>
              <a:t>- </a:t>
            </a:r>
            <a:r>
              <a:rPr lang="en-GB" sz="1600" dirty="0" smtClean="0"/>
              <a:t>Expectations</a:t>
            </a:r>
            <a:endParaRPr lang="en-GB" sz="1600" i="1" dirty="0">
              <a:solidFill>
                <a:srgbClr val="002060"/>
              </a:solidFill>
            </a:endParaRPr>
          </a:p>
        </p:txBody>
      </p:sp>
      <p:sp>
        <p:nvSpPr>
          <p:cNvPr id="5" name="Rectangle 4"/>
          <p:cNvSpPr/>
          <p:nvPr/>
        </p:nvSpPr>
        <p:spPr>
          <a:xfrm>
            <a:off x="410705" y="2907318"/>
            <a:ext cx="8532440" cy="1323439"/>
          </a:xfrm>
          <a:prstGeom prst="rect">
            <a:avLst/>
          </a:prstGeom>
          <a:ln>
            <a:solidFill>
              <a:schemeClr val="tx2"/>
            </a:solidFill>
          </a:ln>
        </p:spPr>
        <p:txBody>
          <a:bodyPr wrap="square">
            <a:spAutoFit/>
          </a:bodyPr>
          <a:lstStyle/>
          <a:p>
            <a:r>
              <a:rPr lang="en-GB" sz="1600" i="1" dirty="0" smtClean="0">
                <a:solidFill>
                  <a:schemeClr val="accent2">
                    <a:lumMod val="75000"/>
                  </a:schemeClr>
                </a:solidFill>
              </a:rPr>
              <a:t>“Education </a:t>
            </a:r>
            <a:r>
              <a:rPr lang="en-GB" sz="1600" i="1" dirty="0">
                <a:solidFill>
                  <a:schemeClr val="accent2">
                    <a:lumMod val="75000"/>
                  </a:schemeClr>
                </a:solidFill>
              </a:rPr>
              <a:t>and information is power! Education shouldn't be only for the wealthy. Everyone should have the opportunity to access high quality educational materials to inspire future learning and personal advancement</a:t>
            </a:r>
            <a:r>
              <a:rPr lang="en-GB" sz="1600" i="1" dirty="0" smtClean="0">
                <a:solidFill>
                  <a:schemeClr val="accent2">
                    <a:lumMod val="75000"/>
                  </a:schemeClr>
                </a:solidFill>
              </a:rPr>
              <a:t>.”</a:t>
            </a:r>
          </a:p>
          <a:p>
            <a:endParaRPr lang="en-GB" sz="1600" i="1" dirty="0" smtClean="0">
              <a:solidFill>
                <a:schemeClr val="accent2">
                  <a:lumMod val="75000"/>
                </a:schemeClr>
              </a:solidFill>
            </a:endParaRPr>
          </a:p>
          <a:p>
            <a:pPr algn="r"/>
            <a:r>
              <a:rPr lang="en-GB" sz="1600" dirty="0"/>
              <a:t>Cecilia (LD, 36-45, College diploma, Full-time employed) </a:t>
            </a:r>
            <a:r>
              <a:rPr lang="en-GB" sz="1600" i="1" dirty="0">
                <a:solidFill>
                  <a:schemeClr val="accent1">
                    <a:lumMod val="75000"/>
                  </a:schemeClr>
                </a:solidFill>
              </a:rPr>
              <a:t>- </a:t>
            </a:r>
            <a:r>
              <a:rPr lang="en-GB" sz="1600" i="1" dirty="0" smtClean="0">
                <a:solidFill>
                  <a:schemeClr val="accent2">
                    <a:lumMod val="75000"/>
                  </a:schemeClr>
                </a:solidFill>
              </a:rPr>
              <a:t> </a:t>
            </a:r>
            <a:r>
              <a:rPr lang="en-GB" sz="1600" dirty="0" smtClean="0"/>
              <a:t>Open Education</a:t>
            </a:r>
            <a:endParaRPr lang="en-GB" sz="1600" i="1" dirty="0">
              <a:solidFill>
                <a:schemeClr val="accent2">
                  <a:lumMod val="75000"/>
                </a:schemeClr>
              </a:solidFill>
            </a:endParaRPr>
          </a:p>
        </p:txBody>
      </p:sp>
      <p:sp>
        <p:nvSpPr>
          <p:cNvPr id="6" name="Rectangle 5"/>
          <p:cNvSpPr/>
          <p:nvPr/>
        </p:nvSpPr>
        <p:spPr>
          <a:xfrm>
            <a:off x="410705" y="4582982"/>
            <a:ext cx="8532440" cy="2062103"/>
          </a:xfrm>
          <a:prstGeom prst="rect">
            <a:avLst/>
          </a:prstGeom>
          <a:ln>
            <a:solidFill>
              <a:schemeClr val="tx2"/>
            </a:solidFill>
          </a:ln>
        </p:spPr>
        <p:txBody>
          <a:bodyPr wrap="square">
            <a:spAutoFit/>
          </a:bodyPr>
          <a:lstStyle/>
          <a:p>
            <a:r>
              <a:rPr lang="en-GB" sz="1600" i="1" dirty="0">
                <a:solidFill>
                  <a:schemeClr val="accent1">
                    <a:lumMod val="75000"/>
                  </a:schemeClr>
                </a:solidFill>
              </a:rPr>
              <a:t>“It only helps me on a personal level as a sense of achievement that I have completed the course and so a pat on the back. When talking about the MOOCs to other people which I do a lot of, recommending them, I can share my Certificate and say if I can do it so can you</a:t>
            </a:r>
            <a:r>
              <a:rPr lang="en-GB" sz="1600" i="1" dirty="0" smtClean="0">
                <a:solidFill>
                  <a:schemeClr val="accent1">
                    <a:lumMod val="75000"/>
                  </a:schemeClr>
                </a:solidFill>
              </a:rPr>
              <a:t>! </a:t>
            </a:r>
          </a:p>
          <a:p>
            <a:r>
              <a:rPr lang="en-GB" sz="1600" i="1" dirty="0" smtClean="0">
                <a:solidFill>
                  <a:schemeClr val="accent1">
                    <a:lumMod val="75000"/>
                  </a:schemeClr>
                </a:solidFill>
              </a:rPr>
              <a:t>For </a:t>
            </a:r>
            <a:r>
              <a:rPr lang="en-GB" sz="1600" i="1" dirty="0">
                <a:solidFill>
                  <a:schemeClr val="accent1">
                    <a:lumMod val="75000"/>
                  </a:schemeClr>
                </a:solidFill>
              </a:rPr>
              <a:t>other learners it is showing their employer that they are interested in learning more and especially if is in relation to their work</a:t>
            </a:r>
            <a:r>
              <a:rPr lang="en-GB" sz="1600" i="1" dirty="0" smtClean="0">
                <a:solidFill>
                  <a:schemeClr val="accent1">
                    <a:lumMod val="75000"/>
                  </a:schemeClr>
                </a:solidFill>
              </a:rPr>
              <a:t>.” </a:t>
            </a:r>
          </a:p>
          <a:p>
            <a:endParaRPr lang="en-GB" sz="1600" dirty="0" smtClean="0"/>
          </a:p>
          <a:p>
            <a:pPr algn="r"/>
            <a:r>
              <a:rPr lang="en-GB" sz="1600" dirty="0" smtClean="0"/>
              <a:t>Deborah </a:t>
            </a:r>
            <a:r>
              <a:rPr lang="en-GB" sz="1600" dirty="0"/>
              <a:t>(DHH, 56-65, School-leaving qualification, Full time carer for severely disabled familiar) </a:t>
            </a:r>
            <a:r>
              <a:rPr lang="en-GB" sz="1600" dirty="0" smtClean="0"/>
              <a:t>- Professional development</a:t>
            </a:r>
            <a:endParaRPr lang="en-GB" sz="1600" i="1" dirty="0">
              <a:solidFill>
                <a:schemeClr val="accent1">
                  <a:lumMod val="75000"/>
                </a:schemeClr>
              </a:solidFill>
            </a:endParaRPr>
          </a:p>
        </p:txBody>
      </p:sp>
    </p:spTree>
    <p:extLst>
      <p:ext uri="{BB962C8B-B14F-4D97-AF65-F5344CB8AC3E}">
        <p14:creationId xmlns:p14="http://schemas.microsoft.com/office/powerpoint/2010/main" val="28389069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a:xfrm>
            <a:off x="82441" y="151471"/>
            <a:ext cx="7385159" cy="484134"/>
          </a:xfrm>
        </p:spPr>
        <p:txBody>
          <a:bodyPr/>
          <a:lstStyle/>
          <a:p>
            <a:r>
              <a:rPr lang="en-GB" dirty="0" smtClean="0"/>
              <a:t>Relevant quotes: Barriers</a:t>
            </a:r>
            <a:endParaRPr lang="en-GB" dirty="0"/>
          </a:p>
        </p:txBody>
      </p:sp>
      <p:sp>
        <p:nvSpPr>
          <p:cNvPr id="4" name="Rectangle 3"/>
          <p:cNvSpPr/>
          <p:nvPr/>
        </p:nvSpPr>
        <p:spPr>
          <a:xfrm>
            <a:off x="410705" y="1343409"/>
            <a:ext cx="8532440" cy="1392432"/>
          </a:xfrm>
          <a:prstGeom prst="rect">
            <a:avLst/>
          </a:prstGeom>
          <a:ln>
            <a:solidFill>
              <a:schemeClr val="tx2"/>
            </a:solidFill>
          </a:ln>
        </p:spPr>
        <p:txBody>
          <a:bodyPr wrap="square">
            <a:spAutoFit/>
          </a:bodyPr>
          <a:lstStyle/>
          <a:p>
            <a:pPr>
              <a:lnSpc>
                <a:spcPct val="107000"/>
              </a:lnSpc>
            </a:pPr>
            <a:r>
              <a:rPr lang="en-GB" sz="1600" i="1" dirty="0" smtClean="0">
                <a:solidFill>
                  <a:schemeClr val="accent1">
                    <a:lumMod val="75000"/>
                  </a:schemeClr>
                </a:solidFill>
              </a:rPr>
              <a:t>“My </a:t>
            </a:r>
            <a:r>
              <a:rPr lang="en-GB" sz="1600" i="1" dirty="0">
                <a:solidFill>
                  <a:schemeClr val="accent1">
                    <a:lumMod val="75000"/>
                  </a:schemeClr>
                </a:solidFill>
              </a:rPr>
              <a:t>health issues (fatigues, concentration issues, seizures limiting screen time) mean I can't always do the whole course as set out and I'm usually weeks behind and trying to catch up. Also any that are just videos of lectures put up with little extra info (no transcript for example</a:t>
            </a:r>
            <a:r>
              <a:rPr lang="en-GB" sz="1600" i="1" dirty="0" smtClean="0">
                <a:solidFill>
                  <a:schemeClr val="accent1">
                    <a:lumMod val="75000"/>
                  </a:schemeClr>
                </a:solidFill>
              </a:rPr>
              <a:t>)”</a:t>
            </a:r>
          </a:p>
          <a:p>
            <a:pPr algn="r"/>
            <a:r>
              <a:rPr lang="en-GB" sz="1600" dirty="0" smtClean="0"/>
              <a:t>Barrier</a:t>
            </a:r>
            <a:endParaRPr lang="en-GB" sz="1600" i="1" dirty="0">
              <a:solidFill>
                <a:srgbClr val="002060"/>
              </a:solidFill>
            </a:endParaRPr>
          </a:p>
        </p:txBody>
      </p:sp>
      <p:sp>
        <p:nvSpPr>
          <p:cNvPr id="5" name="Rectangle 4"/>
          <p:cNvSpPr/>
          <p:nvPr/>
        </p:nvSpPr>
        <p:spPr>
          <a:xfrm>
            <a:off x="410705" y="2862489"/>
            <a:ext cx="8532440" cy="1569660"/>
          </a:xfrm>
          <a:prstGeom prst="rect">
            <a:avLst/>
          </a:prstGeom>
          <a:ln>
            <a:solidFill>
              <a:schemeClr val="tx2"/>
            </a:solidFill>
          </a:ln>
        </p:spPr>
        <p:txBody>
          <a:bodyPr wrap="square">
            <a:spAutoFit/>
          </a:bodyPr>
          <a:lstStyle/>
          <a:p>
            <a:r>
              <a:rPr lang="en-GB" sz="1600" i="1" dirty="0" smtClean="0">
                <a:solidFill>
                  <a:schemeClr val="accent2">
                    <a:lumMod val="75000"/>
                  </a:schemeClr>
                </a:solidFill>
              </a:rPr>
              <a:t>“I </a:t>
            </a:r>
            <a:r>
              <a:rPr lang="en-GB" sz="1600" i="1" dirty="0">
                <a:solidFill>
                  <a:schemeClr val="accent2">
                    <a:lumMod val="75000"/>
                  </a:schemeClr>
                </a:solidFill>
              </a:rPr>
              <a:t>emailed </a:t>
            </a:r>
            <a:r>
              <a:rPr lang="en-GB" sz="1600" i="1" dirty="0" err="1">
                <a:solidFill>
                  <a:schemeClr val="accent2">
                    <a:lumMod val="75000"/>
                  </a:schemeClr>
                </a:solidFill>
              </a:rPr>
              <a:t>FutureLearn</a:t>
            </a:r>
            <a:r>
              <a:rPr lang="en-GB" sz="1600" i="1" dirty="0">
                <a:solidFill>
                  <a:schemeClr val="accent2">
                    <a:lumMod val="75000"/>
                  </a:schemeClr>
                </a:solidFill>
              </a:rPr>
              <a:t> to complain about the changes to their structure and got a standard reply and a link to an online discussion which had been closed to further comment. </a:t>
            </a:r>
            <a:endParaRPr lang="en-GB" sz="1600" i="1" dirty="0" smtClean="0">
              <a:solidFill>
                <a:schemeClr val="accent2">
                  <a:lumMod val="75000"/>
                </a:schemeClr>
              </a:solidFill>
            </a:endParaRPr>
          </a:p>
          <a:p>
            <a:r>
              <a:rPr lang="en-GB" sz="1600" i="1" dirty="0" smtClean="0">
                <a:solidFill>
                  <a:schemeClr val="accent2">
                    <a:lumMod val="75000"/>
                  </a:schemeClr>
                </a:solidFill>
              </a:rPr>
              <a:t>For </a:t>
            </a:r>
            <a:r>
              <a:rPr lang="en-GB" sz="1600" i="1" dirty="0" err="1" smtClean="0">
                <a:solidFill>
                  <a:schemeClr val="accent2">
                    <a:lumMod val="75000"/>
                  </a:schemeClr>
                </a:solidFill>
              </a:rPr>
              <a:t>edX</a:t>
            </a:r>
            <a:r>
              <a:rPr lang="en-GB" sz="1600" i="1" dirty="0" smtClean="0">
                <a:solidFill>
                  <a:schemeClr val="accent2">
                    <a:lumMod val="75000"/>
                  </a:schemeClr>
                </a:solidFill>
              </a:rPr>
              <a:t>, </a:t>
            </a:r>
            <a:r>
              <a:rPr lang="en-GB" sz="1600" i="1" dirty="0">
                <a:solidFill>
                  <a:schemeClr val="accent2">
                    <a:lumMod val="75000"/>
                  </a:schemeClr>
                </a:solidFill>
              </a:rPr>
              <a:t>the university involved was happy to tell me that the course was still available and encouraged me to be sure and read other learners responses and uploads to learn from even if there was no longer tutor access</a:t>
            </a:r>
            <a:r>
              <a:rPr lang="en-GB" sz="1600" i="1" dirty="0" smtClean="0">
                <a:solidFill>
                  <a:schemeClr val="accent2">
                    <a:lumMod val="75000"/>
                  </a:schemeClr>
                </a:solidFill>
              </a:rPr>
              <a:t>.”</a:t>
            </a:r>
          </a:p>
          <a:p>
            <a:pPr algn="r"/>
            <a:r>
              <a:rPr lang="en-GB" sz="1600" dirty="0" smtClean="0"/>
              <a:t>Response</a:t>
            </a:r>
            <a:endParaRPr lang="en-GB" sz="1600" i="1" dirty="0">
              <a:solidFill>
                <a:schemeClr val="accent2">
                  <a:lumMod val="75000"/>
                </a:schemeClr>
              </a:solidFill>
            </a:endParaRPr>
          </a:p>
        </p:txBody>
      </p:sp>
      <p:sp>
        <p:nvSpPr>
          <p:cNvPr id="6" name="Rectangle 5"/>
          <p:cNvSpPr/>
          <p:nvPr/>
        </p:nvSpPr>
        <p:spPr>
          <a:xfrm>
            <a:off x="425219" y="4559587"/>
            <a:ext cx="8532440" cy="1833131"/>
          </a:xfrm>
          <a:prstGeom prst="rect">
            <a:avLst/>
          </a:prstGeom>
          <a:ln>
            <a:solidFill>
              <a:schemeClr val="tx2"/>
            </a:solidFill>
          </a:ln>
        </p:spPr>
        <p:txBody>
          <a:bodyPr wrap="square">
            <a:spAutoFit/>
          </a:bodyPr>
          <a:lstStyle/>
          <a:p>
            <a:r>
              <a:rPr lang="en-GB" sz="1600" i="1" dirty="0" smtClean="0">
                <a:solidFill>
                  <a:schemeClr val="accent1">
                    <a:lumMod val="75000"/>
                  </a:schemeClr>
                </a:solidFill>
              </a:rPr>
              <a:t>“Ensuring </a:t>
            </a:r>
            <a:r>
              <a:rPr lang="en-GB" sz="1600" i="1" dirty="0">
                <a:solidFill>
                  <a:schemeClr val="accent1">
                    <a:lumMod val="75000"/>
                  </a:schemeClr>
                </a:solidFill>
              </a:rPr>
              <a:t>a transcript is available for video lectures would help a lot </a:t>
            </a:r>
            <a:r>
              <a:rPr lang="en-GB" sz="1600" i="1" dirty="0" smtClean="0">
                <a:solidFill>
                  <a:schemeClr val="accent1">
                    <a:lumMod val="75000"/>
                  </a:schemeClr>
                </a:solidFill>
              </a:rPr>
              <a:t>(</a:t>
            </a:r>
            <a:r>
              <a:rPr lang="en-GB" sz="1600" i="1" dirty="0" err="1">
                <a:solidFill>
                  <a:schemeClr val="accent1">
                    <a:lumMod val="75000"/>
                  </a:schemeClr>
                </a:solidFill>
              </a:rPr>
              <a:t>e</a:t>
            </a:r>
            <a:r>
              <a:rPr lang="en-GB" sz="1600" i="1" dirty="0" err="1" smtClean="0">
                <a:solidFill>
                  <a:schemeClr val="accent1">
                    <a:lumMod val="75000"/>
                  </a:schemeClr>
                </a:solidFill>
              </a:rPr>
              <a:t>dX</a:t>
            </a:r>
            <a:r>
              <a:rPr lang="en-GB" sz="1600" i="1" dirty="0" smtClean="0">
                <a:solidFill>
                  <a:schemeClr val="accent1">
                    <a:lumMod val="75000"/>
                  </a:schemeClr>
                </a:solidFill>
              </a:rPr>
              <a:t> </a:t>
            </a:r>
            <a:r>
              <a:rPr lang="en-GB" sz="1600" i="1" dirty="0">
                <a:solidFill>
                  <a:schemeClr val="accent1">
                    <a:lumMod val="75000"/>
                  </a:schemeClr>
                </a:solidFill>
              </a:rPr>
              <a:t>is the best at this and should be emulated, their transcript scrolls up in a window alongside the video as it plays). </a:t>
            </a:r>
            <a:endParaRPr lang="en-GB" sz="1600" i="1" dirty="0" smtClean="0">
              <a:solidFill>
                <a:schemeClr val="accent1">
                  <a:lumMod val="75000"/>
                </a:schemeClr>
              </a:solidFill>
            </a:endParaRPr>
          </a:p>
          <a:p>
            <a:r>
              <a:rPr lang="en-GB" sz="1600" i="1" dirty="0" smtClean="0">
                <a:solidFill>
                  <a:schemeClr val="accent1">
                    <a:lumMod val="75000"/>
                  </a:schemeClr>
                </a:solidFill>
              </a:rPr>
              <a:t>Not </a:t>
            </a:r>
            <a:r>
              <a:rPr lang="en-GB" sz="1600" i="1" dirty="0">
                <a:solidFill>
                  <a:schemeClr val="accent1">
                    <a:lumMod val="75000"/>
                  </a:schemeClr>
                </a:solidFill>
              </a:rPr>
              <a:t>removing access to courses as soon as the deadlines have been reached, or in the case of </a:t>
            </a:r>
            <a:r>
              <a:rPr lang="en-GB" sz="1600" i="1" dirty="0" err="1">
                <a:solidFill>
                  <a:schemeClr val="accent1">
                    <a:lumMod val="75000"/>
                  </a:schemeClr>
                </a:solidFill>
              </a:rPr>
              <a:t>FutureLearn's</a:t>
            </a:r>
            <a:r>
              <a:rPr lang="en-GB" sz="1600" i="1" dirty="0">
                <a:solidFill>
                  <a:schemeClr val="accent1">
                    <a:lumMod val="75000"/>
                  </a:schemeClr>
                </a:solidFill>
              </a:rPr>
              <a:t> new policy, allowing more time before it all reverts to paid access only</a:t>
            </a:r>
            <a:r>
              <a:rPr lang="en-GB" sz="1600" i="1" dirty="0" smtClean="0">
                <a:solidFill>
                  <a:schemeClr val="accent1">
                    <a:lumMod val="75000"/>
                  </a:schemeClr>
                </a:solidFill>
              </a:rPr>
              <a:t>.”</a:t>
            </a:r>
          </a:p>
          <a:p>
            <a:endParaRPr lang="en-GB" sz="1600" i="1" dirty="0">
              <a:solidFill>
                <a:schemeClr val="accent1">
                  <a:lumMod val="75000"/>
                </a:schemeClr>
              </a:solidFill>
            </a:endParaRPr>
          </a:p>
          <a:p>
            <a:pPr algn="r">
              <a:lnSpc>
                <a:spcPct val="107000"/>
              </a:lnSpc>
              <a:spcAft>
                <a:spcPts val="0"/>
              </a:spcAft>
            </a:pPr>
            <a:r>
              <a:rPr lang="en-GB" sz="1600" dirty="0" smtClean="0"/>
              <a:t>Solution</a:t>
            </a:r>
            <a:endParaRPr lang="en-GB" sz="1600" i="1" dirty="0">
              <a:solidFill>
                <a:schemeClr val="accent1">
                  <a:lumMod val="75000"/>
                </a:schemeClr>
              </a:solidFill>
            </a:endParaRPr>
          </a:p>
        </p:txBody>
      </p:sp>
      <p:sp>
        <p:nvSpPr>
          <p:cNvPr id="3" name="Rectangle 2"/>
          <p:cNvSpPr/>
          <p:nvPr/>
        </p:nvSpPr>
        <p:spPr>
          <a:xfrm>
            <a:off x="169526" y="829092"/>
            <a:ext cx="6960616" cy="338554"/>
          </a:xfrm>
          <a:prstGeom prst="rect">
            <a:avLst/>
          </a:prstGeom>
        </p:spPr>
        <p:txBody>
          <a:bodyPr wrap="square">
            <a:spAutoFit/>
          </a:bodyPr>
          <a:lstStyle/>
          <a:p>
            <a:r>
              <a:rPr lang="en-GB" sz="1600" dirty="0"/>
              <a:t>Gemma, PC, FP, UD, 36-45, Postgraduate, Disabled and not able to work</a:t>
            </a:r>
          </a:p>
        </p:txBody>
      </p:sp>
    </p:spTree>
    <p:extLst>
      <p:ext uri="{BB962C8B-B14F-4D97-AF65-F5344CB8AC3E}">
        <p14:creationId xmlns:p14="http://schemas.microsoft.com/office/powerpoint/2010/main" val="12890084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ITLE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4365</TotalTime>
  <Words>2154</Words>
  <Application>Microsoft Macintosh PowerPoint</Application>
  <PresentationFormat>On-screen Show (4:3)</PresentationFormat>
  <Paragraphs>298</Paragraphs>
  <Slides>17</Slides>
  <Notes>17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0" baseType="lpstr">
      <vt:lpstr>TITLES</vt:lpstr>
      <vt:lpstr>CONTENT</vt:lpstr>
      <vt:lpstr>Imagen de mapa de bits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SMCD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M</dc:creator>
  <cp:lastModifiedBy>FutureLearn FutureLearn</cp:lastModifiedBy>
  <cp:revision>286</cp:revision>
  <dcterms:created xsi:type="dcterms:W3CDTF">2016-08-10T11:35:26Z</dcterms:created>
  <dcterms:modified xsi:type="dcterms:W3CDTF">2018-06-21T10:12:21Z</dcterms:modified>
</cp:coreProperties>
</file>