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5" r:id="rId3"/>
    <p:sldId id="302" r:id="rId4"/>
    <p:sldId id="315" r:id="rId5"/>
    <p:sldId id="316" r:id="rId6"/>
    <p:sldId id="317" r:id="rId7"/>
    <p:sldId id="314" r:id="rId8"/>
    <p:sldId id="304" r:id="rId9"/>
    <p:sldId id="311" r:id="rId10"/>
    <p:sldId id="310" r:id="rId11"/>
    <p:sldId id="308" r:id="rId12"/>
    <p:sldId id="309" r:id="rId13"/>
    <p:sldId id="312" r:id="rId14"/>
    <p:sldId id="305" r:id="rId15"/>
    <p:sldId id="313" r:id="rId16"/>
    <p:sldId id="272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y Coates" initials="AC" lastIdx="4" clrIdx="0">
    <p:extLst>
      <p:ext uri="{19B8F6BF-5375-455C-9EA6-DF929625EA0E}">
        <p15:presenceInfo xmlns:p15="http://schemas.microsoft.com/office/powerpoint/2012/main" xmlns="" userId="5616e8c8a22705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81D"/>
    <a:srgbClr val="FF00FF"/>
    <a:srgbClr val="FFFFCC"/>
    <a:srgbClr val="092C43"/>
    <a:srgbClr val="0000FF"/>
    <a:srgbClr val="061B34"/>
    <a:srgbClr val="082140"/>
    <a:srgbClr val="092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405" autoAdjust="0"/>
  </p:normalViewPr>
  <p:slideViewPr>
    <p:cSldViewPr snapToGrid="0">
      <p:cViewPr>
        <p:scale>
          <a:sx n="100" d="100"/>
          <a:sy n="100" d="100"/>
        </p:scale>
        <p:origin x="-32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54919398749319"/>
          <c:y val="0.0544269952658398"/>
          <c:w val="0.901935255003548"/>
          <c:h val="0.77409213170946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comments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57B-4DE0-8D80-82F433E12ECD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57B-4DE0-8D80-82F433E12ECD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57B-4DE0-8D80-82F433E12ECD}"/>
              </c:ext>
            </c:extLst>
          </c:dPt>
          <c:dLbls>
            <c:dLbl>
              <c:idx val="0"/>
              <c:layout>
                <c:manualLayout>
                  <c:x val="-0.210610280139857"/>
                  <c:y val="0.01925834639677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Social Presence 56%, </a:t>
                    </a:r>
                  </a:p>
                  <a:p>
                    <a:pPr>
                      <a:defRPr sz="1197" b="1" i="0" u="none" strike="noStrike" kern="1200" baseline="0">
                        <a:solidFill>
                          <a:schemeClr val="tx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(n=1326)</a:t>
                    </a:r>
                  </a:p>
                </c:rich>
              </c:tx>
              <c:spPr>
                <a:solidFill>
                  <a:schemeClr val="lt1"/>
                </a:solidFill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15859411845587"/>
                      <c:h val="0.1683949967725536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77417428289372"/>
                  <c:y val="0.016568069908793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smtClean="0">
                        <a:solidFill>
                          <a:schemeClr val="tx2">
                            <a:lumMod val="25000"/>
                          </a:schemeClr>
                        </a:solidFill>
                      </a:rPr>
                      <a:t>Teaching Presence 40%</a:t>
                    </a:r>
                  </a:p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smtClean="0">
                        <a:solidFill>
                          <a:schemeClr val="tx2">
                            <a:lumMod val="25000"/>
                          </a:schemeClr>
                        </a:solidFill>
                      </a:rPr>
                      <a:t>(n=938)</a:t>
                    </a:r>
                    <a:endParaRPr lang="en-US" dirty="0"/>
                  </a:p>
                </c:rich>
              </c:tx>
              <c:spPr>
                <a:solidFill>
                  <a:schemeClr val="lt1"/>
                </a:solidFill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05304232152147"/>
                      <c:h val="0.23741038591303729"/>
                    </c:manualLayout>
                  </c15:layout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Cognitive Presence</a:t>
                    </a:r>
                  </a:p>
                  <a:p>
                    <a:pPr>
                      <a:defRPr sz="1197" b="1" i="0" u="none" strike="noStrike" kern="1200" baseline="0">
                        <a:solidFill>
                          <a:schemeClr val="tx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4%</a:t>
                    </a:r>
                  </a:p>
                  <a:p>
                    <a:pPr>
                      <a:defRPr sz="1197" b="1" i="0" u="none" strike="noStrike" kern="1200" baseline="0">
                        <a:solidFill>
                          <a:schemeClr val="tx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(n=101)</a:t>
                    </a:r>
                    <a:endParaRPr lang="en-US" dirty="0"/>
                  </a:p>
                </c:rich>
              </c:tx>
              <c:spPr>
                <a:solidFill>
                  <a:schemeClr val="lt1"/>
                </a:solidFill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Social Presence</c:v>
                </c:pt>
                <c:pt idx="1">
                  <c:v>Teaching Presence</c:v>
                </c:pt>
                <c:pt idx="2">
                  <c:v>Cognitive Presence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0.51</c:v>
                </c:pt>
                <c:pt idx="1">
                  <c:v>0.42</c:v>
                </c:pt>
                <c:pt idx="2">
                  <c:v>0.07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57B-4DE0-8D80-82F433E12EC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rgbClr val="092C43"/>
        </a:solidFill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Summary_timing!$A$28</c:f>
              <c:strCache>
                <c:ptCount val="1"/>
                <c:pt idx="0">
                  <c:v>Social Presence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5173E492-43EB-459E-BE3C-B7AFF49C7475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(n=839)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C7BFF1D5-3A16-4F82-BC37-9DAA624C5EBC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(n=287)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2AE78DCB-AC15-4EBF-A6E3-7396F529E78B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(n=200)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Summary_timing!$B$27:$D$27</c:f>
              <c:strCache>
                <c:ptCount val="3"/>
                <c:pt idx="0">
                  <c:v>Beginning of MOOCs</c:v>
                </c:pt>
                <c:pt idx="1">
                  <c:v>Middle of MOOCs</c:v>
                </c:pt>
                <c:pt idx="2">
                  <c:v>End of MOOCs</c:v>
                </c:pt>
              </c:strCache>
            </c:strRef>
          </c:cat>
          <c:val>
            <c:numRef>
              <c:f>Summary_timing!$B$28:$D$28</c:f>
              <c:numCache>
                <c:formatCode>0%</c:formatCode>
                <c:ptCount val="3"/>
                <c:pt idx="0">
                  <c:v>0.61</c:v>
                </c:pt>
                <c:pt idx="1">
                  <c:v>0.49</c:v>
                </c:pt>
                <c:pt idx="2">
                  <c:v>0.49</c:v>
                </c:pt>
              </c:numCache>
            </c:numRef>
          </c:val>
        </c:ser>
        <c:ser>
          <c:idx val="1"/>
          <c:order val="1"/>
          <c:tx>
            <c:strRef>
              <c:f>Summary_timing!$A$29</c:f>
              <c:strCache>
                <c:ptCount val="1"/>
                <c:pt idx="0">
                  <c:v>Teaching Presence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.00300751879699248"/>
                  <c:y val="0.0153452685421995"/>
                </c:manualLayout>
              </c:layout>
              <c:tx>
                <c:rich>
                  <a:bodyPr/>
                  <a:lstStyle/>
                  <a:p>
                    <a:fld id="{84B5C947-F578-4F2E-AD3C-BF6DC91881AA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(n=486)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6A45B41E-E568-4486-8878-B3D43A201002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(n=269)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4052A2D0-3490-4D97-8409-478A4B134D91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(n=183)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Summary_timing!$B$27:$D$27</c:f>
              <c:strCache>
                <c:ptCount val="3"/>
                <c:pt idx="0">
                  <c:v>Beginning of MOOCs</c:v>
                </c:pt>
                <c:pt idx="1">
                  <c:v>Middle of MOOCs</c:v>
                </c:pt>
                <c:pt idx="2">
                  <c:v>End of MOOCs</c:v>
                </c:pt>
              </c:strCache>
            </c:strRef>
          </c:cat>
          <c:val>
            <c:numRef>
              <c:f>Summary_timing!$B$29:$D$29</c:f>
              <c:numCache>
                <c:formatCode>0%</c:formatCode>
                <c:ptCount val="3"/>
                <c:pt idx="0">
                  <c:v>0.36</c:v>
                </c:pt>
                <c:pt idx="1">
                  <c:v>0.46</c:v>
                </c:pt>
                <c:pt idx="2">
                  <c:v>0.44</c:v>
                </c:pt>
              </c:numCache>
            </c:numRef>
          </c:val>
        </c:ser>
        <c:ser>
          <c:idx val="2"/>
          <c:order val="2"/>
          <c:tx>
            <c:strRef>
              <c:f>Summary_timing!$A$30</c:f>
              <c:strCache>
                <c:ptCount val="1"/>
                <c:pt idx="0">
                  <c:v>Cognitive Presence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.00150399621099994"/>
                  <c:y val="0.0"/>
                </c:manualLayout>
              </c:layout>
              <c:tx>
                <c:rich>
                  <a:bodyPr/>
                  <a:lstStyle/>
                  <a:p>
                    <a:fld id="{9BB53131-B4CC-4DC5-9C91-4F535FFAA2CD}" type="VALUE">
                      <a:rPr lang="en-US"/>
                      <a:pPr/>
                      <a:t>[VALUE]</a:t>
                    </a:fld>
                    <a:r>
                      <a:rPr lang="en-US"/>
                      <a:t> (n=42)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60720F9-E5E9-48A5-9AC1-A7D63BB61520}" type="VALUE">
                      <a:rPr lang="en-US" b="0"/>
                      <a:pPr/>
                      <a:t>[VALUE]</a:t>
                    </a:fld>
                    <a:r>
                      <a:rPr lang="en-US" b="0"/>
                      <a:t>(n=30)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C0C432D1-C368-462A-A3B8-68921B80AD9A}" type="VALUE">
                      <a:rPr lang="en-US" b="0"/>
                      <a:pPr/>
                      <a:t>[VALUE]</a:t>
                    </a:fld>
                    <a:r>
                      <a:rPr lang="en-US" b="0"/>
                      <a:t>(n=29)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Summary_timing!$B$27:$D$27</c:f>
              <c:strCache>
                <c:ptCount val="3"/>
                <c:pt idx="0">
                  <c:v>Beginning of MOOCs</c:v>
                </c:pt>
                <c:pt idx="1">
                  <c:v>Middle of MOOCs</c:v>
                </c:pt>
                <c:pt idx="2">
                  <c:v>End of MOOCs</c:v>
                </c:pt>
              </c:strCache>
            </c:strRef>
          </c:cat>
          <c:val>
            <c:numRef>
              <c:f>Summary_timing!$B$30:$D$30</c:f>
              <c:numCache>
                <c:formatCode>0%</c:formatCode>
                <c:ptCount val="3"/>
                <c:pt idx="0">
                  <c:v>0.03</c:v>
                </c:pt>
                <c:pt idx="1">
                  <c:v>0.05</c:v>
                </c:pt>
                <c:pt idx="2">
                  <c:v>0.07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0878504"/>
        <c:axId val="2140881896"/>
      </c:barChart>
      <c:catAx>
        <c:axId val="2140878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0881896"/>
        <c:crosses val="autoZero"/>
        <c:auto val="1"/>
        <c:lblAlgn val="ctr"/>
        <c:lblOffset val="100"/>
        <c:noMultiLvlLbl val="0"/>
      </c:catAx>
      <c:valAx>
        <c:axId val="2140881896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0878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CAAEB-4C6C-4E30-A291-A32EB9621761}" type="datetimeFigureOut">
              <a:rPr lang="en-GB" smtClean="0"/>
              <a:t>21/06/18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4383D-80C5-4557-AC70-E9E1DEC05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679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95C6B-A7C9-4AF0-907D-9E0F69F7D0D3}" type="datetimeFigureOut">
              <a:rPr lang="en-GB" smtClean="0"/>
              <a:t>21/06/18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F359D-C3B5-4C43-87FF-018E9AF31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6712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F359D-C3B5-4C43-87FF-018E9AF31BE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144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F359D-C3B5-4C43-87FF-018E9AF31BE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427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F359D-C3B5-4C43-87FF-018E9AF31BE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444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F359D-C3B5-4C43-87FF-018E9AF31BE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883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BC5A-CBFE-4895-AB61-040121525256}" type="datetime1">
              <a:rPr lang="en-GB" smtClean="0"/>
              <a:t>21/06/18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B727-93FD-47E6-9B70-61A52091E5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996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A7EE8-9719-41DA-93ED-43E4BEB441AE}" type="datetime1">
              <a:rPr lang="en-GB" smtClean="0"/>
              <a:t>21/06/18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B727-93FD-47E6-9B70-61A52091E5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19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2597-8E58-4116-8768-29210D447868}" type="datetime1">
              <a:rPr lang="en-GB" smtClean="0"/>
              <a:t>21/06/18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B727-93FD-47E6-9B70-61A52091E5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54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E15-9BBE-4E8B-91F8-EDAC5F461A08}" type="datetime1">
              <a:rPr lang="en-GB" smtClean="0"/>
              <a:t>21/06/18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B727-93FD-47E6-9B70-61A52091E5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63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9B44-C0F9-4D00-B213-897B4B378C07}" type="datetime1">
              <a:rPr lang="en-GB" smtClean="0"/>
              <a:t>21/06/18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B727-93FD-47E6-9B70-61A52091E5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47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E964-2A2A-467E-B05B-1B17E16BD007}" type="datetime1">
              <a:rPr lang="en-GB" smtClean="0"/>
              <a:t>21/06/18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B727-93FD-47E6-9B70-61A52091E5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09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045B-F91A-4835-B4F8-5A97392D1895}" type="datetime1">
              <a:rPr lang="en-GB" smtClean="0"/>
              <a:t>21/06/18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B727-93FD-47E6-9B70-61A52091E5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53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FAA8-F621-43F8-BE59-7D0E751B6090}" type="datetime1">
              <a:rPr lang="en-GB" smtClean="0"/>
              <a:t>21/06/18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B727-93FD-47E6-9B70-61A52091E5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83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B35C-1D50-410A-B888-3D92F0525813}" type="datetime1">
              <a:rPr lang="en-GB" smtClean="0"/>
              <a:t>21/06/18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B727-93FD-47E6-9B70-61A52091E5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45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3711-0400-4BCD-8857-97BAE3AB85E9}" type="datetime1">
              <a:rPr lang="en-GB" smtClean="0"/>
              <a:t>21/06/18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B727-93FD-47E6-9B70-61A52091E5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95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199F-279C-4FEC-88D3-03CECECF301B}" type="datetime1">
              <a:rPr lang="en-GB" smtClean="0"/>
              <a:t>21/06/18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B727-93FD-47E6-9B70-61A52091E5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110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94A86-B7BB-46CA-89A8-6199D57F684A}" type="datetime1">
              <a:rPr lang="en-GB" smtClean="0"/>
              <a:t>21/06/18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1B727-93FD-47E6-9B70-61A52091E5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26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C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5174" y="324315"/>
            <a:ext cx="2756031" cy="96633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427763" y="1290652"/>
            <a:ext cx="1040344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"/>
          <p:cNvSpPr txBox="1">
            <a:spLocks/>
          </p:cNvSpPr>
          <p:nvPr/>
        </p:nvSpPr>
        <p:spPr>
          <a:xfrm>
            <a:off x="1427763" y="1290651"/>
            <a:ext cx="9158237" cy="49854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Educators’ </a:t>
            </a:r>
            <a:r>
              <a:rPr lang="en-GB" sz="3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participation in MOOC discussions and learners’ engagement: what do free-flowing discussions tell us?</a:t>
            </a:r>
            <a:endParaRPr lang="en-GB" sz="2400" b="1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24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2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2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Fereshte </a:t>
            </a:r>
            <a:r>
              <a:rPr lang="en-GB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Goshtasbpour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University of Leeds</a:t>
            </a:r>
          </a:p>
          <a:p>
            <a:pPr algn="r"/>
            <a:r>
              <a:rPr lang="en-GB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GB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				</a:t>
            </a:r>
            <a:r>
              <a:rPr lang="en-GB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LondonFLAN</a:t>
            </a:r>
            <a:endParaRPr lang="en-GB" sz="20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r>
              <a:rPr lang="en-GB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June 2018</a:t>
            </a:r>
          </a:p>
        </p:txBody>
      </p:sp>
    </p:spTree>
    <p:extLst>
      <p:ext uri="{BB962C8B-B14F-4D97-AF65-F5344CB8AC3E}">
        <p14:creationId xmlns:p14="http://schemas.microsoft.com/office/powerpoint/2010/main" val="221071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054" y="115744"/>
            <a:ext cx="10515600" cy="1325563"/>
          </a:xfrm>
        </p:spPr>
        <p:txBody>
          <a:bodyPr/>
          <a:lstStyle/>
          <a:p>
            <a:r>
              <a:rPr lang="en-GB" dirty="0" smtClean="0"/>
              <a:t>Only responded to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473" y="1103168"/>
            <a:ext cx="6075172" cy="5477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473" y="2915531"/>
            <a:ext cx="1304491" cy="445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473" y="4525696"/>
            <a:ext cx="1304491" cy="4450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23855" y="2723753"/>
            <a:ext cx="5597236" cy="1801943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618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617"/>
          <a:stretch/>
        </p:blipFill>
        <p:spPr>
          <a:xfrm>
            <a:off x="2653145" y="1439574"/>
            <a:ext cx="6774874" cy="51195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53145" y="4419598"/>
            <a:ext cx="1267691" cy="33251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895599" y="6128289"/>
            <a:ext cx="1025237" cy="430789"/>
          </a:xfrm>
          <a:prstGeom prst="rect">
            <a:avLst/>
          </a:prstGeom>
          <a:noFill/>
          <a:ln w="28575"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Only liked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95599" y="4192335"/>
            <a:ext cx="6532420" cy="2366743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471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346" y="642216"/>
            <a:ext cx="3248891" cy="1325563"/>
          </a:xfrm>
        </p:spPr>
        <p:txBody>
          <a:bodyPr/>
          <a:lstStyle/>
          <a:p>
            <a:r>
              <a:rPr lang="en-GB" dirty="0" smtClean="0"/>
              <a:t>No Engagement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401" y="365125"/>
            <a:ext cx="5156890" cy="62194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3401" y="365125"/>
            <a:ext cx="1316181" cy="1752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483401" y="2590798"/>
            <a:ext cx="1316181" cy="36022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483400" y="3879270"/>
            <a:ext cx="806563" cy="26323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483399" y="3795494"/>
            <a:ext cx="5156892" cy="2789067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68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C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3227"/>
            <a:ext cx="10515600" cy="707462"/>
          </a:xfrm>
        </p:spPr>
        <p:txBody>
          <a:bodyPr>
            <a:normAutofit/>
          </a:bodyPr>
          <a:lstStyle/>
          <a:p>
            <a:r>
              <a:rPr lang="en-GB" dirty="0" smtClean="0"/>
              <a:t>Findings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7245" y="90338"/>
            <a:ext cx="2546555" cy="892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364" y="2227406"/>
            <a:ext cx="11145982" cy="3660775"/>
          </a:xfrm>
        </p:spPr>
        <p:txBody>
          <a:bodyPr/>
          <a:lstStyle/>
          <a:p>
            <a:pPr marL="1371600" lvl="3" indent="0">
              <a:buNone/>
            </a:pPr>
            <a:endParaRPr lang="en-GB" sz="2400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600" dirty="0" smtClean="0"/>
              <a:t>	19% </a:t>
            </a:r>
            <a:r>
              <a:rPr lang="en-GB" sz="2000" dirty="0" smtClean="0"/>
              <a:t>(n=152)</a:t>
            </a:r>
            <a:r>
              <a:rPr lang="en-GB" sz="2600" dirty="0" smtClean="0"/>
              <a:t>		13%</a:t>
            </a:r>
            <a:r>
              <a:rPr lang="en-GB" sz="2400" dirty="0"/>
              <a:t> (</a:t>
            </a:r>
            <a:r>
              <a:rPr lang="en-GB" sz="2400" dirty="0" smtClean="0"/>
              <a:t>n=106)</a:t>
            </a:r>
            <a:r>
              <a:rPr lang="en-GB" sz="2600" dirty="0" smtClean="0"/>
              <a:t>		15%</a:t>
            </a:r>
            <a:r>
              <a:rPr lang="en-GB" sz="2400" dirty="0"/>
              <a:t> (</a:t>
            </a:r>
            <a:r>
              <a:rPr lang="en-GB" sz="2400" dirty="0" smtClean="0"/>
              <a:t>n=120) </a:t>
            </a:r>
            <a:r>
              <a:rPr lang="en-GB" sz="2600" dirty="0" smtClean="0"/>
              <a:t>		54% </a:t>
            </a:r>
            <a:r>
              <a:rPr lang="en-GB" sz="2400" dirty="0"/>
              <a:t>(</a:t>
            </a:r>
            <a:r>
              <a:rPr lang="en-GB" sz="2400" dirty="0" smtClean="0"/>
              <a:t>n=54)</a:t>
            </a:r>
            <a:endParaRPr lang="en-GB" sz="2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600" dirty="0" smtClean="0"/>
              <a:t>Explicit and implicit					Implicit	 	no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600" dirty="0" smtClean="0"/>
              <a:t>Engagement						engagement		engagement</a:t>
            </a:r>
            <a:endParaRPr lang="en-GB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600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62545" y="3885177"/>
            <a:ext cx="9060873" cy="201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12841"/>
          <a:stretch/>
        </p:blipFill>
        <p:spPr>
          <a:xfrm>
            <a:off x="1671525" y="2915683"/>
            <a:ext cx="791120" cy="372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1525" y="3308382"/>
            <a:ext cx="791120" cy="332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5829" y="3212617"/>
            <a:ext cx="962949" cy="4042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12841"/>
          <a:stretch/>
        </p:blipFill>
        <p:spPr>
          <a:xfrm>
            <a:off x="7051962" y="3290746"/>
            <a:ext cx="791120" cy="372719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 rot="16200000">
            <a:off x="4446641" y="-363914"/>
            <a:ext cx="427830" cy="5549742"/>
          </a:xfrm>
          <a:prstGeom prst="rightBrace">
            <a:avLst>
              <a:gd name="adj1" fmla="val 8333"/>
              <a:gd name="adj2" fmla="val 50258"/>
            </a:avLst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100945" y="1506023"/>
            <a:ext cx="113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47%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83818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C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3227"/>
            <a:ext cx="10515600" cy="707462"/>
          </a:xfrm>
        </p:spPr>
        <p:txBody>
          <a:bodyPr>
            <a:normAutofit/>
          </a:bodyPr>
          <a:lstStyle/>
          <a:p>
            <a:r>
              <a:rPr lang="en-GB" dirty="0" smtClean="0"/>
              <a:t>Findings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7245" y="90338"/>
            <a:ext cx="2546555" cy="892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3720"/>
          </a:xfrm>
        </p:spPr>
        <p:txBody>
          <a:bodyPr/>
          <a:lstStyle/>
          <a:p>
            <a:pPr marL="1371600" lvl="3" indent="0">
              <a:buNone/>
            </a:pPr>
            <a:endParaRPr lang="en-GB" sz="2400" dirty="0" smtClean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881347"/>
              </p:ext>
            </p:extLst>
          </p:nvPr>
        </p:nvGraphicFramePr>
        <p:xfrm>
          <a:off x="0" y="2571746"/>
          <a:ext cx="12463483" cy="3221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Document" r:id="rId4" imgW="5386812" imgH="1392177" progId="Word.Document.12">
                  <p:embed/>
                </p:oleObj>
              </mc:Choice>
              <mc:Fallback>
                <p:oleObj name="Document" r:id="rId4" imgW="5386812" imgH="13921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2571746"/>
                        <a:ext cx="12463483" cy="3221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060035" y="3865431"/>
            <a:ext cx="10369965" cy="447490"/>
          </a:xfrm>
          <a:prstGeom prst="rect">
            <a:avLst/>
          </a:prstGeom>
          <a:noFill/>
          <a:ln w="28575"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573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C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245" y="90338"/>
            <a:ext cx="2546555" cy="892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3720"/>
          </a:xfrm>
        </p:spPr>
        <p:txBody>
          <a:bodyPr/>
          <a:lstStyle/>
          <a:p>
            <a:pPr marL="1371600" lvl="3" indent="0">
              <a:buNone/>
            </a:pPr>
            <a:endParaRPr lang="en-GB" sz="2400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932978"/>
              </p:ext>
            </p:extLst>
          </p:nvPr>
        </p:nvGraphicFramePr>
        <p:xfrm>
          <a:off x="1204862" y="983227"/>
          <a:ext cx="9782276" cy="54927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5569"/>
                <a:gridCol w="2445569"/>
                <a:gridCol w="2445569"/>
                <a:gridCol w="2445569"/>
              </a:tblGrid>
              <a:tr h="554952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Liked and Responded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Only</a:t>
                      </a:r>
                      <a:r>
                        <a:rPr lang="en-GB" b="1" baseline="0" dirty="0" smtClean="0"/>
                        <a:t> responded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Only liked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No engagement</a:t>
                      </a:r>
                      <a:r>
                        <a:rPr lang="en-GB" b="1" baseline="0" dirty="0" smtClean="0"/>
                        <a:t> </a:t>
                      </a:r>
                      <a:endParaRPr lang="en-GB" b="1" dirty="0"/>
                    </a:p>
                  </a:txBody>
                  <a:tcPr/>
                </a:tc>
              </a:tr>
              <a:tr h="502204"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r>
                        <a:rPr lang="en-GB" baseline="0" dirty="0" smtClean="0"/>
                        <a:t> variety of conversation lengths 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baseline="0" dirty="0" smtClean="0"/>
                        <a:t>Short (73%), medium (22%), long (4%)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r>
                        <a:rPr lang="en-GB" baseline="0" dirty="0" smtClean="0"/>
                        <a:t> variety of conversation lengths</a:t>
                      </a:r>
                    </a:p>
                    <a:p>
                      <a:r>
                        <a:rPr lang="en-GB" baseline="0" dirty="0" smtClean="0"/>
                        <a:t> </a:t>
                      </a:r>
                      <a:endParaRPr lang="en-GB" dirty="0" smtClean="0"/>
                    </a:p>
                    <a:p>
                      <a:r>
                        <a:rPr lang="en-GB" baseline="0" dirty="0" smtClean="0"/>
                        <a:t>Short (85%), medium (12%), long (2%)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Mainly short conversations (99%) 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no instances in long exchanges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All </a:t>
                      </a:r>
                      <a:r>
                        <a:rPr lang="en-GB" baseline="0" dirty="0" smtClean="0"/>
                        <a:t>short conversations</a:t>
                      </a:r>
                      <a:endParaRPr lang="en-GB" dirty="0"/>
                    </a:p>
                  </a:txBody>
                  <a:tcPr/>
                </a:tc>
              </a:tr>
              <a:tr h="502204">
                <a:tc>
                  <a:txBody>
                    <a:bodyPr/>
                    <a:lstStyle/>
                    <a:p>
                      <a:r>
                        <a:rPr lang="en-GB" b="1" dirty="0" smtClean="0"/>
                        <a:t>Mainly pedagogical </a:t>
                      </a:r>
                      <a:r>
                        <a:rPr lang="en-GB" dirty="0" smtClean="0"/>
                        <a:t>comments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A balance of pedagogical and social </a:t>
                      </a:r>
                      <a:r>
                        <a:rPr lang="en-GB" dirty="0" smtClean="0"/>
                        <a:t>comments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A combination of social and pedagogical </a:t>
                      </a:r>
                      <a:r>
                        <a:rPr lang="en-GB" dirty="0" smtClean="0"/>
                        <a:t>comments, but social comments are predominant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nearly the same combination as “only liked” postings, but there is a </a:t>
                      </a:r>
                      <a:r>
                        <a:rPr lang="en-GB" smtClean="0"/>
                        <a:t>qualitative difference</a:t>
                      </a:r>
                      <a:endParaRPr lang="en-GB" dirty="0"/>
                    </a:p>
                  </a:txBody>
                  <a:tcPr/>
                </a:tc>
              </a:tr>
              <a:tr h="502204">
                <a:tc>
                  <a:txBody>
                    <a:bodyPr/>
                    <a:lstStyle/>
                    <a:p>
                      <a:r>
                        <a:rPr lang="en-GB" dirty="0" smtClean="0"/>
                        <a:t>learners like and respond to </a:t>
                      </a:r>
                      <a:r>
                        <a:rPr lang="en-GB" b="1" dirty="0" smtClean="0"/>
                        <a:t>educators’</a:t>
                      </a:r>
                      <a:r>
                        <a:rPr lang="en-GB" dirty="0" smtClean="0"/>
                        <a:t> comments more than postings made by mentors or lead educators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learners tend to respond to </a:t>
                      </a:r>
                      <a:r>
                        <a:rPr lang="en-GB" b="1" dirty="0" smtClean="0"/>
                        <a:t>educators </a:t>
                      </a:r>
                      <a:r>
                        <a:rPr lang="en-GB" dirty="0" smtClean="0"/>
                        <a:t>more than mentors and lead educators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learners engaged with educators’ and mentors’ postings equally and at a higher level than they engaged with the lead educators’ contributions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mentors’ comments are the least attractive to learners, while educators’ postings indicate the lowest percentage of learners’ non-engagement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7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C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3227"/>
            <a:ext cx="10515600" cy="707462"/>
          </a:xfrm>
        </p:spPr>
        <p:txBody>
          <a:bodyPr>
            <a:normAutofit/>
          </a:bodyPr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245" y="90338"/>
            <a:ext cx="2546555" cy="892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5463" lvl="1" indent="-342900">
              <a:lnSpc>
                <a:spcPct val="100000"/>
              </a:lnSpc>
              <a:spcBef>
                <a:spcPts val="1200"/>
              </a:spcBef>
            </a:pPr>
            <a:r>
              <a:rPr lang="en-GB" dirty="0" smtClean="0"/>
              <a:t>Learners engage with 47% of educators’ overall comments.</a:t>
            </a:r>
          </a:p>
          <a:p>
            <a:pPr marL="525463" lvl="1" indent="-342900">
              <a:lnSpc>
                <a:spcPct val="100000"/>
              </a:lnSpc>
              <a:spcBef>
                <a:spcPts val="1200"/>
              </a:spcBef>
            </a:pPr>
            <a:r>
              <a:rPr lang="en-GB" dirty="0" smtClean="0"/>
              <a:t>They engage with educators more than lead educators and mentors. Comments made by mentors are least attended by learners.</a:t>
            </a:r>
          </a:p>
          <a:p>
            <a:pPr marL="525463" lvl="1" indent="-342900">
              <a:lnSpc>
                <a:spcPct val="100000"/>
              </a:lnSpc>
              <a:spcBef>
                <a:spcPts val="1200"/>
              </a:spcBef>
            </a:pPr>
            <a:r>
              <a:rPr lang="en-GB" dirty="0" smtClean="0"/>
              <a:t>They show a higher level of engagement when educators’ comments are pedagogical ( providing direct instruction or facilitates the discourse)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376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C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4117"/>
          <a:stretch/>
        </p:blipFill>
        <p:spPr>
          <a:xfrm>
            <a:off x="4688505" y="4697549"/>
            <a:ext cx="2649768" cy="3333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20694" y="5443269"/>
            <a:ext cx="2908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Fereshte Goshtasbpour</a:t>
            </a:r>
            <a:br>
              <a:rPr lang="en-GB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edfg@leeds.ac.uk</a:t>
            </a:r>
          </a:p>
          <a:p>
            <a:pPr algn="ctr"/>
            <a:r>
              <a:rPr lang="en-GB" sz="1600" dirty="0">
                <a:latin typeface="Calibri" panose="020F0502020204030204" pitchFamily="34" charset="0"/>
              </a:rPr>
              <a:t>@</a:t>
            </a:r>
            <a:r>
              <a:rPr lang="en-GB" sz="1600" dirty="0" err="1">
                <a:latin typeface="Calibri" panose="020F0502020204030204" pitchFamily="34" charset="0"/>
              </a:rPr>
              <a:t>GFereshte</a:t>
            </a:r>
            <a:endParaRPr lang="en-GB" sz="1600" dirty="0"/>
          </a:p>
        </p:txBody>
      </p:sp>
      <p:pic>
        <p:nvPicPr>
          <p:cNvPr id="1026" name="Picture 2" descr="Image result for university of leeds 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721" y="3939164"/>
            <a:ext cx="679441" cy="67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55169" y="2065208"/>
            <a:ext cx="38705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GB" sz="6000" dirty="0"/>
              <a:t>Thank </a:t>
            </a:r>
            <a:r>
              <a:rPr lang="en-GB" sz="6000" dirty="0" smtClean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3969901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C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04" y="844325"/>
            <a:ext cx="10515600" cy="707462"/>
          </a:xfrm>
          <a:noFill/>
        </p:spPr>
        <p:txBody>
          <a:bodyPr>
            <a:normAutofit/>
          </a:bodyPr>
          <a:lstStyle/>
          <a:p>
            <a:r>
              <a:rPr lang="en-GB" dirty="0"/>
              <a:t>Research Questions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245" y="90338"/>
            <a:ext cx="2546555" cy="892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1703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26460" y="1788345"/>
            <a:ext cx="104026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How are educators’ contributions to discussions in Massive Open Online Course (MOOC) characterised based on the Community of Inquiry framework?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sz="2400" dirty="0" smtClean="0"/>
              <a:t>To what extent and in what ways do educators contribute to MOOC discussions?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sz="2400" dirty="0" smtClean="0"/>
              <a:t>How do the level and type of their contributions change over time?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sz="2400" dirty="0" smtClean="0"/>
              <a:t>What prompts educators to contribute to MOOC discussions?</a:t>
            </a:r>
          </a:p>
          <a:p>
            <a:pPr lvl="1"/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What roles do educators play in learning by contributing to MOOC discussions?</a:t>
            </a:r>
          </a:p>
          <a:p>
            <a:endParaRPr lang="en-GB" sz="2400" dirty="0" smtClean="0"/>
          </a:p>
          <a:p>
            <a:r>
              <a:rPr lang="en-GB" sz="2400" dirty="0" smtClean="0"/>
              <a:t>3.   To what extent and in what ways do learners engage with educators’ contributions? </a:t>
            </a:r>
            <a:endParaRPr lang="en-GB" sz="2400" dirty="0"/>
          </a:p>
        </p:txBody>
      </p:sp>
      <p:sp>
        <p:nvSpPr>
          <p:cNvPr id="13" name="Rectangle 12"/>
          <p:cNvSpPr/>
          <p:nvPr/>
        </p:nvSpPr>
        <p:spPr>
          <a:xfrm>
            <a:off x="1026460" y="5077010"/>
            <a:ext cx="10071929" cy="866319"/>
          </a:xfrm>
          <a:prstGeom prst="rect">
            <a:avLst/>
          </a:prstGeom>
          <a:noFill/>
          <a:ln w="28575"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42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C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3227"/>
            <a:ext cx="10515600" cy="707462"/>
          </a:xfrm>
        </p:spPr>
        <p:txBody>
          <a:bodyPr>
            <a:normAutofit/>
          </a:bodyPr>
          <a:lstStyle/>
          <a:p>
            <a:r>
              <a:rPr lang="en-GB" dirty="0"/>
              <a:t>Research Design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245" y="90338"/>
            <a:ext cx="2546555" cy="892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3720"/>
          </a:xfrm>
        </p:spPr>
        <p:txBody>
          <a:bodyPr/>
          <a:lstStyle/>
          <a:p>
            <a:pPr marL="457200" lvl="1" indent="0">
              <a:buNone/>
            </a:pPr>
            <a:endParaRPr lang="en-GB" dirty="0"/>
          </a:p>
          <a:p>
            <a:pPr marL="1371600" lvl="3" indent="0">
              <a:buNone/>
            </a:pPr>
            <a:endParaRPr lang="en-GB" sz="2400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607670"/>
              </p:ext>
            </p:extLst>
          </p:nvPr>
        </p:nvGraphicFramePr>
        <p:xfrm>
          <a:off x="1258255" y="1713445"/>
          <a:ext cx="10281812" cy="497979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86279"/>
                <a:gridCol w="6595533"/>
              </a:tblGrid>
              <a:tr h="112558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Type</a:t>
                      </a:r>
                      <a:r>
                        <a:rPr lang="en-GB" sz="2400" baseline="0" dirty="0" smtClean="0"/>
                        <a:t> of contributions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/>
                        <a:t>Qualitative content analysis of 818 conversations between learners and educators based on the Community of Inquiry Framework</a:t>
                      </a:r>
                      <a:endParaRPr lang="en-GB" sz="2400" b="0" dirty="0"/>
                    </a:p>
                  </a:txBody>
                  <a:tcPr/>
                </a:tc>
              </a:tr>
              <a:tr h="432916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Level of contributions</a:t>
                      </a:r>
                      <a:r>
                        <a:rPr lang="en-GB" sz="2400" b="1" baseline="0" dirty="0" smtClean="0"/>
                        <a:t> 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2400" dirty="0" smtClean="0"/>
                        <a:t>Number of conversations educators contributed to </a:t>
                      </a:r>
                    </a:p>
                  </a:txBody>
                  <a:tcPr/>
                </a:tc>
              </a:tr>
              <a:tr h="779248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Changes over time 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Variations in the type and level </a:t>
                      </a:r>
                      <a:r>
                        <a:rPr lang="en-GB" sz="2400" smtClean="0"/>
                        <a:t>of contributions </a:t>
                      </a:r>
                      <a:r>
                        <a:rPr lang="en-GB" sz="2400" dirty="0" smtClean="0"/>
                        <a:t>over the course of a MOOC</a:t>
                      </a:r>
                    </a:p>
                  </a:txBody>
                  <a:tcPr/>
                </a:tc>
              </a:tr>
              <a:tr h="2510911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Learners’ engagement with educators’ contributions</a:t>
                      </a:r>
                      <a:r>
                        <a:rPr lang="en-GB" sz="2400" b="1" baseline="0" dirty="0" smtClean="0"/>
                        <a:t> 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GB" sz="2400" dirty="0" smtClean="0"/>
                        <a:t>(1) Engagement by both liking and responding to an educator’s comment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GB" sz="2400" dirty="0" smtClean="0"/>
                        <a:t>(2) Engagement by responding to an educator’s comment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GB" sz="2400" dirty="0" smtClean="0"/>
                        <a:t>(3) Engagement by liking an educator’s comment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GB" sz="2400" dirty="0" smtClean="0"/>
                        <a:t>(4) No engagement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258255" y="4182485"/>
            <a:ext cx="10281812" cy="2469040"/>
          </a:xfrm>
          <a:prstGeom prst="rect">
            <a:avLst/>
          </a:prstGeom>
          <a:noFill/>
          <a:ln w="28575"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9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858650972"/>
              </p:ext>
            </p:extLst>
          </p:nvPr>
        </p:nvGraphicFramePr>
        <p:xfrm>
          <a:off x="5811919" y="1909838"/>
          <a:ext cx="5152414" cy="3712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/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4"/>
          <a:stretch/>
        </p:blipFill>
        <p:spPr bwMode="auto">
          <a:xfrm>
            <a:off x="1261483" y="2220321"/>
            <a:ext cx="2870251" cy="29020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413027" y="3539068"/>
            <a:ext cx="2099733" cy="25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838200" y="983227"/>
            <a:ext cx="10515600" cy="7074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Findings: Types of contributions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625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845582769"/>
              </p:ext>
            </p:extLst>
          </p:nvPr>
        </p:nvGraphicFramePr>
        <p:xfrm>
          <a:off x="2880112" y="1452783"/>
          <a:ext cx="6289474" cy="4207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838200" y="640327"/>
            <a:ext cx="10515600" cy="7074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Findings: Changes over time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704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599717"/>
              </p:ext>
            </p:extLst>
          </p:nvPr>
        </p:nvGraphicFramePr>
        <p:xfrm>
          <a:off x="2564104" y="2164002"/>
          <a:ext cx="6830291" cy="3053646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22794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03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65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139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79388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Lead Educators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Educators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Mentors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8086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Social Presence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</a:rPr>
                        <a:t>34%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 smtClean="0">
                          <a:solidFill>
                            <a:srgbClr val="FF781D"/>
                          </a:solidFill>
                          <a:effectLst/>
                        </a:rPr>
                        <a:t>23%</a:t>
                      </a:r>
                      <a:endParaRPr lang="en-GB" sz="2000" b="1" i="0" u="none" strike="noStrike" dirty="0">
                        <a:solidFill>
                          <a:srgbClr val="FF781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</a:rPr>
                        <a:t>43%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8086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Teaching Presence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</a:rPr>
                        <a:t>34%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 smtClean="0">
                          <a:solidFill>
                            <a:srgbClr val="FF781D"/>
                          </a:solidFill>
                          <a:effectLst/>
                        </a:rPr>
                        <a:t>37%</a:t>
                      </a:r>
                      <a:endParaRPr lang="en-GB" sz="2000" b="1" i="0" u="none" strike="noStrike" dirty="0">
                        <a:solidFill>
                          <a:srgbClr val="FF781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</a:rPr>
                        <a:t>29%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8086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Cognitive Presence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</a:rPr>
                        <a:t>32%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 smtClean="0">
                          <a:solidFill>
                            <a:srgbClr val="FF781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  <a:endParaRPr lang="en-GB" sz="2000" b="1" u="none" strike="noStrike" kern="1200" dirty="0">
                        <a:solidFill>
                          <a:srgbClr val="FF781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</a:rPr>
                        <a:t>30%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 flipV="1">
            <a:off x="7658526" y="3960984"/>
            <a:ext cx="10758" cy="269548"/>
          </a:xfrm>
          <a:prstGeom prst="straightConnector1">
            <a:avLst/>
          </a:prstGeom>
          <a:ln w="28575">
            <a:solidFill>
              <a:srgbClr val="FF78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7629135" y="4666149"/>
            <a:ext cx="10758" cy="269548"/>
          </a:xfrm>
          <a:prstGeom prst="straightConnector1">
            <a:avLst/>
          </a:prstGeom>
          <a:ln w="28575">
            <a:solidFill>
              <a:srgbClr val="FF78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7669284" y="3222509"/>
            <a:ext cx="0" cy="290456"/>
          </a:xfrm>
          <a:prstGeom prst="straightConnector1">
            <a:avLst/>
          </a:prstGeom>
          <a:ln w="28575">
            <a:solidFill>
              <a:srgbClr val="FF78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300439" y="2045503"/>
            <a:ext cx="1747700" cy="3255272"/>
          </a:xfrm>
          <a:prstGeom prst="ellipse">
            <a:avLst/>
          </a:prstGeom>
          <a:noFill/>
          <a:ln w="28575"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279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050" y="517381"/>
            <a:ext cx="4652096" cy="56982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16047" y="2923747"/>
            <a:ext cx="1316181" cy="267999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Learner 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6048" y="4059216"/>
            <a:ext cx="1316181" cy="318822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Educator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6048" y="5264398"/>
            <a:ext cx="1316181" cy="255456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Learner 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6047" y="157161"/>
            <a:ext cx="1316181" cy="360220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Learner 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02313" y="4839085"/>
            <a:ext cx="2463080" cy="346197"/>
          </a:xfrm>
          <a:prstGeom prst="rect">
            <a:avLst/>
          </a:prstGeom>
          <a:noFill/>
          <a:ln w="28575"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571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C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3227"/>
            <a:ext cx="10515600" cy="707462"/>
          </a:xfrm>
        </p:spPr>
        <p:txBody>
          <a:bodyPr>
            <a:normAutofit/>
          </a:bodyPr>
          <a:lstStyle/>
          <a:p>
            <a:r>
              <a:rPr lang="en-GB" dirty="0"/>
              <a:t>Research Design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7245" y="90338"/>
            <a:ext cx="2546555" cy="892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364" y="2227406"/>
            <a:ext cx="11145982" cy="3660775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endParaRPr lang="en-GB" sz="2400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600" dirty="0" smtClean="0"/>
              <a:t>Explicit and implicit				Implicit		 	no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600" dirty="0" smtClean="0"/>
              <a:t>Engagement					engagement			</a:t>
            </a:r>
            <a:r>
              <a:rPr lang="en-GB" sz="2600" dirty="0"/>
              <a:t>engagement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600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6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4967" y="3215454"/>
            <a:ext cx="962949" cy="4042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b="12841"/>
          <a:stretch/>
        </p:blipFill>
        <p:spPr>
          <a:xfrm>
            <a:off x="6578382" y="3257098"/>
            <a:ext cx="791120" cy="372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556" y="3283760"/>
            <a:ext cx="791120" cy="332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12841"/>
          <a:stretch/>
        </p:blipFill>
        <p:spPr>
          <a:xfrm>
            <a:off x="2010556" y="2833084"/>
            <a:ext cx="791120" cy="37271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802967" y="3754787"/>
            <a:ext cx="9550833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02967" y="2438400"/>
            <a:ext cx="9530988" cy="1302532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90050" y="2416030"/>
            <a:ext cx="25833" cy="1374981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473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Liked and responded to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385" y="1690688"/>
            <a:ext cx="5847229" cy="45139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72385" y="3407313"/>
            <a:ext cx="1191796" cy="43039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435926" y="5888182"/>
            <a:ext cx="1108365" cy="316418"/>
          </a:xfrm>
          <a:prstGeom prst="rect">
            <a:avLst/>
          </a:prstGeom>
          <a:noFill/>
          <a:ln w="28575"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435926" y="5430982"/>
            <a:ext cx="1052945" cy="342829"/>
          </a:xfrm>
          <a:prstGeom prst="ellipse">
            <a:avLst/>
          </a:prstGeom>
          <a:noFill/>
          <a:ln w="28575"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435926" y="3402626"/>
            <a:ext cx="5389419" cy="2801974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781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33">
      <a:dk1>
        <a:srgbClr val="0C3850"/>
      </a:dk1>
      <a:lt1>
        <a:sysClr val="window" lastClr="FFFFFF"/>
      </a:lt1>
      <a:dk2>
        <a:srgbClr val="0C3850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2244</TotalTime>
  <Words>606</Words>
  <Application>Microsoft Macintosh PowerPoint</Application>
  <PresentationFormat>Custom</PresentationFormat>
  <Paragraphs>143</Paragraphs>
  <Slides>17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Document</vt:lpstr>
      <vt:lpstr>PowerPoint Presentation</vt:lpstr>
      <vt:lpstr>Research Questions</vt:lpstr>
      <vt:lpstr>Research Design </vt:lpstr>
      <vt:lpstr>PowerPoint Presentation</vt:lpstr>
      <vt:lpstr>PowerPoint Presentation</vt:lpstr>
      <vt:lpstr>PowerPoint Presentation</vt:lpstr>
      <vt:lpstr>PowerPoint Presentation</vt:lpstr>
      <vt:lpstr>Research Design </vt:lpstr>
      <vt:lpstr>Liked and responded to</vt:lpstr>
      <vt:lpstr>Only responded to </vt:lpstr>
      <vt:lpstr>Only liked </vt:lpstr>
      <vt:lpstr>No Engagement </vt:lpstr>
      <vt:lpstr>Findings</vt:lpstr>
      <vt:lpstr>Findings</vt:lpstr>
      <vt:lpstr>PowerPoint Presentation</vt:lpstr>
      <vt:lpstr>Summary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Fereshte</dc:creator>
  <cp:lastModifiedBy>FutureLearn FutureLearn</cp:lastModifiedBy>
  <cp:revision>382</cp:revision>
  <dcterms:created xsi:type="dcterms:W3CDTF">2017-05-18T13:02:48Z</dcterms:created>
  <dcterms:modified xsi:type="dcterms:W3CDTF">2018-06-21T10:14:56Z</dcterms:modified>
</cp:coreProperties>
</file>