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62" r:id="rId5"/>
    <p:sldId id="263" r:id="rId6"/>
    <p:sldId id="269" r:id="rId7"/>
    <p:sldId id="267" r:id="rId8"/>
    <p:sldId id="260" r:id="rId9"/>
    <p:sldId id="261" r:id="rId10"/>
    <p:sldId id="264" r:id="rId11"/>
    <p:sldId id="265" r:id="rId12"/>
    <p:sldId id="266" r:id="rId13"/>
  </p:sldIdLst>
  <p:sldSz cx="9144000" cy="6858000" type="screen4x3"/>
  <p:notesSz cx="6742113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>
        <p:scale>
          <a:sx n="141" d="100"/>
          <a:sy n="141" d="100"/>
        </p:scale>
        <p:origin x="288" y="9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F225F-3637-42B0-A4A5-D82D41464848}" type="datetimeFigureOut">
              <a:rPr lang="en-GB" smtClean="0"/>
              <a:t>16/01/2015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895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69BD4-FBCB-462A-BF4A-61D2ED3A7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20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DA1A4-1882-4945-851B-64B93AC66F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805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8227D4-AB72-40D0-9000-D8F7CE136D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63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A277F-4C7C-4E97-8636-52E017814F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253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E8C3AE-56D7-4298-84DF-208C8CA7D1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76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836FB2-40F7-4853-8773-368DDDC429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820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6EC2B-69E3-489F-B252-81F2594696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450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411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676E0-C682-4208-B381-0490A92A0C8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0222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2844C-862F-4E0A-A4B0-374946F509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391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24D92-6BEC-4E25-BE96-560DCF9653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7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86000"/>
            <a:ext cx="83820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213B"/>
                </a:solidFill>
              </a:defRPr>
            </a:lvl1pPr>
          </a:lstStyle>
          <a:p>
            <a:fld id="{B6FA2142-578D-4CED-8B9C-6C152C0C717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1381125"/>
          </a:xfrm>
          <a:prstGeom prst="rect">
            <a:avLst/>
          </a:prstGeom>
          <a:solidFill>
            <a:srgbClr val="00213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sz="1400">
              <a:latin typeface="Arial" pitchFamily="-106" charset="0"/>
              <a:ea typeface="Arial" pitchFamily="-106" charset="0"/>
              <a:cs typeface="Arial" pitchFamily="-106" charset="0"/>
            </a:endParaRPr>
          </a:p>
        </p:txBody>
      </p:sp>
      <p:pic>
        <p:nvPicPr>
          <p:cNvPr id="1032" name="Picture 5" descr="UoG_keyline.ep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213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213B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b="1">
          <a:solidFill>
            <a:srgbClr val="00213B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13B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21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0"/>
            <a:ext cx="8001000" cy="1143000"/>
          </a:xfrm>
          <a:solidFill>
            <a:srgbClr val="00213B"/>
          </a:solidFill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</a:rPr>
              <a:t>MOOC research about peer interaction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2750" y="3962400"/>
            <a:ext cx="7315200" cy="1752600"/>
          </a:xfrm>
          <a:solidFill>
            <a:srgbClr val="00213B"/>
          </a:solidFill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Sarah Honeychurch &amp; Steve Draper</a:t>
            </a:r>
          </a:p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University of Glasgow</a:t>
            </a:r>
          </a:p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@</a:t>
            </a:r>
            <a:r>
              <a:rPr lang="en-US" altLang="en-US" dirty="0" err="1" smtClean="0">
                <a:solidFill>
                  <a:schemeClr val="bg1"/>
                </a:solidFill>
              </a:rPr>
              <a:t>NomadWarMachine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pic>
        <p:nvPicPr>
          <p:cNvPr id="11269" name="Picture 5" descr="UoG_keylin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" y="374650"/>
            <a:ext cx="1968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382000" cy="824880"/>
          </a:xfrm>
        </p:spPr>
        <p:txBody>
          <a:bodyPr/>
          <a:lstStyle/>
          <a:p>
            <a:r>
              <a:rPr lang="en-GB" dirty="0" smtClean="0"/>
              <a:t>Classifying communication by its content type</a:t>
            </a:r>
            <a:br>
              <a:rPr lang="en-GB" dirty="0" smtClean="0"/>
            </a:br>
            <a:r>
              <a:rPr lang="en-GB" sz="2000" b="0" dirty="0"/>
              <a:t>(classification </a:t>
            </a:r>
            <a:r>
              <a:rPr lang="en-GB" sz="2000" b="0" dirty="0" smtClean="0"/>
              <a:t>B2)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382000" cy="3886200"/>
          </a:xfrm>
        </p:spPr>
        <p:txBody>
          <a:bodyPr/>
          <a:lstStyle/>
          <a:p>
            <a:r>
              <a:rPr lang="en-GB" dirty="0" smtClean="0"/>
              <a:t>Understanding concepts</a:t>
            </a:r>
          </a:p>
          <a:p>
            <a:r>
              <a:rPr lang="en-GB" dirty="0" smtClean="0"/>
              <a:t>“Admin” discussions (where do I find X?): information about the learning process, not about the content </a:t>
            </a:r>
            <a:r>
              <a:rPr lang="en-GB" dirty="0"/>
              <a:t>itself.</a:t>
            </a:r>
          </a:p>
          <a:p>
            <a:r>
              <a:rPr lang="en-GB" dirty="0"/>
              <a:t>Reassurance (is it only me that feels that?) ≈≈ using social comparison to calibrate one's self-regulation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Naked </a:t>
            </a:r>
            <a:r>
              <a:rPr lang="en-GB" dirty="0"/>
              <a:t>social bonding</a:t>
            </a:r>
          </a:p>
          <a:p>
            <a:r>
              <a:rPr lang="en-GB" dirty="0"/>
              <a:t>Whingeing / venting (some hope of validation</a:t>
            </a:r>
            <a:r>
              <a:rPr lang="en-GB" dirty="0" smtClean="0"/>
              <a:t>)</a:t>
            </a:r>
          </a:p>
          <a:p>
            <a:r>
              <a:rPr lang="en-GB" dirty="0" smtClean="0"/>
              <a:t>Outpouring (shouting in an empty office): not really aimed at an audience response.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06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382000" cy="685800"/>
          </a:xfrm>
        </p:spPr>
        <p:txBody>
          <a:bodyPr/>
          <a:lstStyle/>
          <a:p>
            <a:r>
              <a:rPr lang="en-GB" dirty="0" smtClean="0"/>
              <a:t>The neo-</a:t>
            </a:r>
            <a:r>
              <a:rPr lang="en-GB" dirty="0" err="1" smtClean="0"/>
              <a:t>Vygotskian</a:t>
            </a:r>
            <a:r>
              <a:rPr lang="en-GB" dirty="0" smtClean="0"/>
              <a:t> perspective as a test lens</a:t>
            </a:r>
            <a:br>
              <a:rPr lang="en-GB" dirty="0" smtClean="0"/>
            </a:br>
            <a:r>
              <a:rPr lang="en-GB" sz="2000" b="0" dirty="0"/>
              <a:t>(classification </a:t>
            </a:r>
            <a:r>
              <a:rPr lang="en-GB" sz="2000" b="0" dirty="0" smtClean="0"/>
              <a:t>C)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382000" cy="45720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This sees all learning as induction into a new kind of conversation by interacting with an expert.  It assumes 1:1 interaction, and is inherently highly </a:t>
            </a:r>
            <a:r>
              <a:rPr lang="en-GB" sz="2000" dirty="0" err="1" smtClean="0"/>
              <a:t>scaffolded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dirty="0" smtClean="0"/>
              <a:t>May be most needed when learners are new to a whole way of thinking, e.g. a new discipline.</a:t>
            </a:r>
          </a:p>
          <a:p>
            <a:r>
              <a:rPr lang="en-GB" dirty="0" smtClean="0"/>
              <a:t>Could a MOOC cope with this?   </a:t>
            </a:r>
          </a:p>
          <a:p>
            <a:r>
              <a:rPr lang="en-GB" dirty="0" smtClean="0"/>
              <a:t>Perhaps: likely wide range of expertise in learner cohort, which means peer interaction might substitute for the parent/teacher role.</a:t>
            </a:r>
          </a:p>
          <a:p>
            <a:r>
              <a:rPr lang="en-GB" dirty="0" smtClean="0"/>
              <a:t>But: course designers must ensure that such types of peer interaction and scaffolding will develop.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77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382000" cy="1040904"/>
          </a:xfrm>
        </p:spPr>
        <p:txBody>
          <a:bodyPr/>
          <a:lstStyle/>
          <a:p>
            <a:r>
              <a:rPr lang="en-GB" dirty="0" smtClean="0"/>
              <a:t>Summary: Different types of classification for peer interaction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636912"/>
            <a:ext cx="8382000" cy="42210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By software platform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By the task/goal of the interaction:</a:t>
            </a:r>
          </a:p>
          <a:p>
            <a:pPr marL="400050" lvl="1" indent="0">
              <a:buNone/>
            </a:pPr>
            <a:r>
              <a:rPr lang="en-GB" dirty="0" smtClean="0"/>
              <a:t>2a) Common vs. reciprocal benefits</a:t>
            </a:r>
          </a:p>
          <a:p>
            <a:pPr marL="400050" lvl="1" indent="0">
              <a:buNone/>
            </a:pPr>
            <a:r>
              <a:rPr lang="en-GB" b="0" dirty="0" smtClean="0"/>
              <a:t>2b) Content type of the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By how each peer interaction supports the process assumed </a:t>
            </a:r>
            <a:r>
              <a:rPr lang="en-GB" dirty="0" smtClean="0"/>
              <a:t>by the neo-Vygotskian perspective (learning entirely by interaction)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Each type within each classification has different implications for researching peer interaction.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importance of peer interaction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Peer interaction may be important in all learning; and must be more so with low </a:t>
            </a:r>
            <a:r>
              <a:rPr lang="en-GB" dirty="0" err="1" smtClean="0"/>
              <a:t>staff:student</a:t>
            </a:r>
            <a:r>
              <a:rPr lang="en-GB" dirty="0" smtClean="0"/>
              <a:t> ratios.</a:t>
            </a:r>
          </a:p>
          <a:p>
            <a:r>
              <a:rPr lang="en-GB" dirty="0" smtClean="0"/>
              <a:t>But peer interaction (like technology use) is not all of one kind.</a:t>
            </a:r>
          </a:p>
          <a:p>
            <a:r>
              <a:rPr lang="en-GB" dirty="0" smtClean="0"/>
              <a:t>How do we first classify, and then research, the diverse peer interactions of our learners?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#rhizo14: "The community is the curriculum"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platforms for peer interaction were appropriated:</a:t>
            </a:r>
          </a:p>
          <a:p>
            <a:pPr lvl="1"/>
            <a:r>
              <a:rPr lang="en-GB" dirty="0" smtClean="0"/>
              <a:t>Blogs &amp; microblogs</a:t>
            </a:r>
          </a:p>
          <a:p>
            <a:pPr lvl="1"/>
            <a:r>
              <a:rPr lang="en-GB" dirty="0" smtClean="0"/>
              <a:t>Forums</a:t>
            </a:r>
          </a:p>
          <a:p>
            <a:pPr lvl="1"/>
            <a:r>
              <a:rPr lang="en-GB" dirty="0" smtClean="0"/>
              <a:t>Collaborative editing</a:t>
            </a:r>
          </a:p>
          <a:p>
            <a:pPr lvl="1"/>
            <a:r>
              <a:rPr lang="en-GB" dirty="0" smtClean="0"/>
              <a:t>Audio/video chat</a:t>
            </a:r>
          </a:p>
          <a:p>
            <a:pPr lvl="1"/>
            <a:r>
              <a:rPr lang="en-GB" dirty="0" smtClean="0"/>
              <a:t>…</a:t>
            </a:r>
          </a:p>
          <a:p>
            <a:r>
              <a:rPr lang="en-GB" dirty="0" smtClean="0"/>
              <a:t>None of these were part of the official platform.</a:t>
            </a:r>
          </a:p>
          <a:p>
            <a:r>
              <a:rPr lang="en-GB" dirty="0" smtClean="0"/>
              <a:t>This usage was an emergent behaviour, and it became natural to use a mix of platforms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1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platform</a:t>
            </a:r>
            <a:r>
              <a:rPr lang="en-GB" b="0" dirty="0" smtClean="0"/>
              <a:t>   (classification A)</a:t>
            </a:r>
            <a:endParaRPr lang="en-GB" b="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966450"/>
              </p:ext>
            </p:extLst>
          </p:nvPr>
        </p:nvGraphicFramePr>
        <p:xfrm>
          <a:off x="1403648" y="2564904"/>
          <a:ext cx="6120680" cy="3765136"/>
        </p:xfrm>
        <a:graphic>
          <a:graphicData uri="http://schemas.openxmlformats.org/drawingml/2006/table">
            <a:tbl>
              <a:tblPr firstRow="1" firstCol="1" bandRow="1"/>
              <a:tblGrid>
                <a:gridCol w="3259580"/>
                <a:gridCol w="2861100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Twitter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Short, public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Longer, 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considered, public;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err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Assymetric</a:t>
                      </a:r>
                      <a:r>
                        <a:rPr lang="en-GB" sz="18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en-GB" sz="1800" baseline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focussed on one learner's contribution.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Facebook group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Shortish</a:t>
                      </a: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more private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Google Docs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Various privacy options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-2853825" y="-675854"/>
            <a:ext cx="14345344" cy="1721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98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         Example workflow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2217673"/>
            <a:ext cx="1820302" cy="1211328"/>
          </a:xfrm>
        </p:spPr>
      </p:pic>
      <p:sp>
        <p:nvSpPr>
          <p:cNvPr id="6" name="Right Arrow 5"/>
          <p:cNvSpPr/>
          <p:nvPr/>
        </p:nvSpPr>
        <p:spPr bwMode="auto">
          <a:xfrm>
            <a:off x="1763688" y="2564904"/>
            <a:ext cx="1080120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988840"/>
            <a:ext cx="1863651" cy="1863651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 bwMode="auto">
          <a:xfrm>
            <a:off x="4838564" y="2571309"/>
            <a:ext cx="1080120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293" y="2267346"/>
            <a:ext cx="1260990" cy="1306637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 bwMode="auto">
          <a:xfrm rot="10800000">
            <a:off x="4550532" y="5301208"/>
            <a:ext cx="1080120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115" y="4891257"/>
            <a:ext cx="1071564" cy="1071564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 bwMode="auto">
          <a:xfrm rot="5400000">
            <a:off x="6171090" y="3991589"/>
            <a:ext cx="1080120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004" y="4081352"/>
            <a:ext cx="999554" cy="99955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570" y="5408153"/>
            <a:ext cx="1080120" cy="1080120"/>
          </a:xfrm>
          <a:prstGeom prst="rect">
            <a:avLst/>
          </a:prstGeom>
        </p:spPr>
      </p:pic>
      <p:sp>
        <p:nvSpPr>
          <p:cNvPr id="15" name="Right Arrow 14"/>
          <p:cNvSpPr/>
          <p:nvPr/>
        </p:nvSpPr>
        <p:spPr bwMode="auto">
          <a:xfrm rot="10800000">
            <a:off x="1669448" y="5301209"/>
            <a:ext cx="1080120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8" y="4877425"/>
            <a:ext cx="999555" cy="999555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 bwMode="auto">
          <a:xfrm rot="13025156">
            <a:off x="1219082" y="4032174"/>
            <a:ext cx="1512127" cy="50405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Right Arrow 2"/>
          <p:cNvSpPr/>
          <p:nvPr/>
        </p:nvSpPr>
        <p:spPr bwMode="auto">
          <a:xfrm rot="3487031">
            <a:off x="21513" y="1577337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2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382000" cy="824880"/>
          </a:xfrm>
        </p:spPr>
        <p:txBody>
          <a:bodyPr/>
          <a:lstStyle/>
          <a:p>
            <a:r>
              <a:rPr lang="en-GB" dirty="0" smtClean="0"/>
              <a:t>Example workflow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8382000" cy="3816424"/>
          </a:xfrm>
        </p:spPr>
        <p:txBody>
          <a:bodyPr/>
          <a:lstStyle/>
          <a:p>
            <a:r>
              <a:rPr lang="en-US" dirty="0" smtClean="0"/>
              <a:t>Begins as a comment/link posted in </a:t>
            </a:r>
            <a:r>
              <a:rPr lang="en-US" dirty="0"/>
              <a:t>F</a:t>
            </a:r>
            <a:r>
              <a:rPr lang="en-US" dirty="0" smtClean="0"/>
              <a:t>acebook group</a:t>
            </a:r>
          </a:p>
          <a:p>
            <a:r>
              <a:rPr lang="en-US" dirty="0" smtClean="0"/>
              <a:t>Some of us decide to submit to a Journal/Conference, so set up a Google Doc</a:t>
            </a:r>
          </a:p>
          <a:p>
            <a:r>
              <a:rPr lang="en-US" dirty="0" smtClean="0"/>
              <a:t>Submit </a:t>
            </a:r>
            <a:r>
              <a:rPr lang="en-US" smtClean="0"/>
              <a:t>to Journal/Conference</a:t>
            </a:r>
          </a:p>
          <a:p>
            <a:r>
              <a:rPr lang="en-US" dirty="0" smtClean="0"/>
              <a:t>Receive Journal/Conference rejection</a:t>
            </a:r>
            <a:endParaRPr lang="en-US" dirty="0"/>
          </a:p>
          <a:p>
            <a:r>
              <a:rPr lang="en-US" dirty="0" smtClean="0"/>
              <a:t>Some of us write blog posts about some of the content</a:t>
            </a:r>
          </a:p>
          <a:p>
            <a:r>
              <a:rPr lang="en-US" dirty="0" smtClean="0"/>
              <a:t>Post/Tweet the links to blog posts to Twitter and Facebook</a:t>
            </a:r>
          </a:p>
          <a:p>
            <a:r>
              <a:rPr lang="en-US" dirty="0" smtClean="0"/>
              <a:t>Conversation about blog posts continue over Facebook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0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Changing audiences, changing privacies</a:t>
            </a:r>
          </a:p>
          <a:p>
            <a:r>
              <a:rPr lang="en-GB" dirty="0" smtClean="0"/>
              <a:t>The actual present day web is ill suited to managing this.</a:t>
            </a:r>
            <a:endParaRPr lang="en-GB" dirty="0"/>
          </a:p>
          <a:p>
            <a:r>
              <a:rPr lang="en-GB" dirty="0" smtClean="0"/>
              <a:t>Nevertheless, a user wish (need?) is for fluent, fluid switching of the audience for a thing.</a:t>
            </a:r>
          </a:p>
          <a:p>
            <a:endParaRPr lang="en-GB" dirty="0" smtClean="0"/>
          </a:p>
          <a:p>
            <a:r>
              <a:rPr lang="en-GB" sz="1800" dirty="0" smtClean="0"/>
              <a:t>The audience (privacy-setting) is not known at software-design time.</a:t>
            </a:r>
          </a:p>
          <a:p>
            <a:r>
              <a:rPr lang="en-GB" sz="1800" dirty="0" smtClean="0"/>
              <a:t>The audience is not known when the first words are typed.</a:t>
            </a:r>
          </a:p>
          <a:p>
            <a:r>
              <a:rPr lang="en-GB" sz="1800" dirty="0" smtClean="0"/>
              <a:t>The author's choice of audience often changes during the process of creation</a:t>
            </a:r>
          </a:p>
          <a:p>
            <a:r>
              <a:rPr lang="en-GB" sz="1800" dirty="0" smtClean="0"/>
              <a:t>Typically while learning you go from public, to private, to public:</a:t>
            </a:r>
          </a:p>
          <a:p>
            <a:r>
              <a:rPr lang="en-GB" sz="1800" dirty="0" smtClean="0"/>
              <a:t>So the </a:t>
            </a:r>
            <a:r>
              <a:rPr lang="en-GB" sz="1800" dirty="0"/>
              <a:t>c</a:t>
            </a:r>
            <a:r>
              <a:rPr lang="en-GB" sz="1800" dirty="0" smtClean="0"/>
              <a:t>hange is not even one-directional.</a:t>
            </a:r>
            <a:endParaRPr lang="en-GB" sz="1800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81000" y="160529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Learning is ambiguous </a:t>
            </a:r>
            <a:r>
              <a:rPr lang="en-GB" dirty="0" err="1" smtClean="0"/>
              <a:t>w.r.t</a:t>
            </a:r>
            <a:r>
              <a:rPr lang="en-GB" dirty="0" smtClean="0"/>
              <a:t>. public/private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9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we manage this?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383360"/>
          </a:xfrm>
        </p:spPr>
        <p:txBody>
          <a:bodyPr/>
          <a:lstStyle/>
          <a:p>
            <a:r>
              <a:rPr lang="en-GB" dirty="0" smtClean="0"/>
              <a:t>Apps are typically developed with one audience in mind and are not adaptable</a:t>
            </a:r>
          </a:p>
          <a:p>
            <a:r>
              <a:rPr lang="en-GB" dirty="0" smtClean="0"/>
              <a:t>We typically don’t know who our audience is before we start </a:t>
            </a:r>
          </a:p>
          <a:p>
            <a:endParaRPr lang="en-GB" dirty="0"/>
          </a:p>
          <a:p>
            <a:pPr lvl="1"/>
            <a:r>
              <a:rPr lang="en-GB" dirty="0" smtClean="0"/>
              <a:t>Try to replicate all of the 3</a:t>
            </a:r>
            <a:r>
              <a:rPr lang="en-GB" baseline="30000" dirty="0" smtClean="0"/>
              <a:t>rd</a:t>
            </a:r>
            <a:r>
              <a:rPr lang="en-GB" dirty="0" smtClean="0"/>
              <a:t> party software?</a:t>
            </a:r>
          </a:p>
          <a:p>
            <a:pPr lvl="1"/>
            <a:r>
              <a:rPr lang="en-GB" dirty="0" smtClean="0"/>
              <a:t>Ignore interactions outwith the “official” course?</a:t>
            </a:r>
          </a:p>
          <a:p>
            <a:pPr lvl="1"/>
            <a:r>
              <a:rPr lang="en-GB" dirty="0" smtClean="0"/>
              <a:t>Set up “official” 3</a:t>
            </a:r>
            <a:r>
              <a:rPr lang="en-GB" baseline="30000" dirty="0" smtClean="0"/>
              <a:t>rd</a:t>
            </a:r>
            <a:r>
              <a:rPr lang="en-GB" dirty="0" smtClean="0"/>
              <a:t> party groups, hashtags etc.?</a:t>
            </a:r>
          </a:p>
          <a:p>
            <a:pPr lvl="1"/>
            <a:r>
              <a:rPr lang="en-GB" dirty="0" smtClean="0"/>
              <a:t>Ask learners to “register” their blogs etc.?</a:t>
            </a:r>
          </a:p>
          <a:p>
            <a:pPr lvl="1"/>
            <a:r>
              <a:rPr lang="en-GB" dirty="0" smtClean="0"/>
              <a:t>Appoint community leaders to help facilitate all of the media?</a:t>
            </a:r>
          </a:p>
          <a:p>
            <a:pPr lvl="1"/>
            <a:r>
              <a:rPr lang="en-GB" dirty="0" smtClean="0"/>
              <a:t>Use software to “scrape” results?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61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524000"/>
            <a:ext cx="8712968" cy="1040904"/>
          </a:xfrm>
        </p:spPr>
        <p:txBody>
          <a:bodyPr/>
          <a:lstStyle/>
          <a:p>
            <a:r>
              <a:rPr lang="en-GB" dirty="0" smtClean="0"/>
              <a:t>Classifying by common vs. complementary (reciprocal) benefits   </a:t>
            </a:r>
            <a:r>
              <a:rPr lang="en-GB" sz="2000" b="0" dirty="0"/>
              <a:t>(classification </a:t>
            </a:r>
            <a:r>
              <a:rPr lang="en-GB" sz="2000" b="0" dirty="0" smtClean="0"/>
              <a:t>B1)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7" y="2852936"/>
            <a:ext cx="9036496" cy="3168352"/>
          </a:xfrm>
        </p:spPr>
        <p:txBody>
          <a:bodyPr/>
          <a:lstStyle/>
          <a:p>
            <a:r>
              <a:rPr lang="en-GB" dirty="0" smtClean="0"/>
              <a:t>Multiple types of peer interaction:</a:t>
            </a:r>
          </a:p>
          <a:p>
            <a:pPr lvl="1"/>
            <a:r>
              <a:rPr lang="en-GB" dirty="0" smtClean="0"/>
              <a:t>Discussion (joint activity, but different personal gains in understanding)</a:t>
            </a:r>
          </a:p>
          <a:p>
            <a:pPr lvl="1"/>
            <a:r>
              <a:rPr lang="en-GB" dirty="0" smtClean="0"/>
              <a:t>Collaboration on a joint product</a:t>
            </a:r>
          </a:p>
          <a:p>
            <a:pPr lvl="1"/>
            <a:r>
              <a:rPr lang="en-GB" dirty="0" smtClean="0"/>
              <a:t>Peer review/support (joint activity, different roles, both learn)</a:t>
            </a:r>
          </a:p>
          <a:p>
            <a:pPr lvl="1"/>
            <a:endParaRPr lang="en-GB" dirty="0"/>
          </a:p>
          <a:p>
            <a:r>
              <a:rPr lang="en-GB" dirty="0" smtClean="0"/>
              <a:t>Confident (life long) learners move fluidly and fluently between these types because they gain different things from each.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in_blu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University-Plain-cover</Template>
  <TotalTime>462</TotalTime>
  <Words>738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plain_blue</vt:lpstr>
      <vt:lpstr>MOOC research about peer interaction</vt:lpstr>
      <vt:lpstr>The importance of peer interaction</vt:lpstr>
      <vt:lpstr>#rhizo14: "The community is the curriculum"</vt:lpstr>
      <vt:lpstr>Types of platform   (classification A)</vt:lpstr>
      <vt:lpstr>           Example workflow</vt:lpstr>
      <vt:lpstr>Example workflow (2)</vt:lpstr>
      <vt:lpstr>Learning is ambiguous w.r.t. public/private</vt:lpstr>
      <vt:lpstr>How do we manage this?</vt:lpstr>
      <vt:lpstr>Classifying by common vs. complementary (reciprocal) benefits   (classification B1)</vt:lpstr>
      <vt:lpstr>Classifying communication by its content type (classification B2)</vt:lpstr>
      <vt:lpstr>The neo-Vygotskian perspective as a test lens (classification C)</vt:lpstr>
      <vt:lpstr>Summary: Different types of classification for peer interaction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</dc:creator>
  <cp:lastModifiedBy>sian</cp:lastModifiedBy>
  <cp:revision>29</cp:revision>
  <cp:lastPrinted>2015-01-08T13:12:15Z</cp:lastPrinted>
  <dcterms:created xsi:type="dcterms:W3CDTF">2015-01-06T17:11:39Z</dcterms:created>
  <dcterms:modified xsi:type="dcterms:W3CDTF">2015-01-16T15:50:42Z</dcterms:modified>
</cp:coreProperties>
</file>