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E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0577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E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wrap="square"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wrap="square"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ES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/>
              <a:t>What don’t I see? </a:t>
            </a: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E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E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01600" lvl="0" indent="-101600" rtl="0">
              <a:spcBef>
                <a:spcPts val="0"/>
              </a:spcBef>
              <a:buClr>
                <a:srgbClr val="1EAEE5"/>
              </a:buClr>
              <a:buSzPct val="114285"/>
              <a:buFont typeface="Arial"/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/>
              <a:t>I am aware I am just dipping in the stream of comments… “conversation stream”</a:t>
            </a:r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LearnEnglish Powerpoint 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39817" y="1504898"/>
            <a:ext cx="8065870" cy="1122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EAEE5"/>
              </a:buClr>
              <a:buFont typeface="Arial"/>
              <a:buNone/>
              <a:defRPr sz="3500" b="1" i="0" u="none" strike="noStrike" cap="none">
                <a:solidFill>
                  <a:srgbClr val="1EAEE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39816" y="2717316"/>
            <a:ext cx="6073207" cy="11071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rgbClr val="00457C"/>
              </a:buClr>
              <a:buFont typeface="Arial"/>
              <a:buNone/>
              <a:defRPr sz="16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Inner page 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253" cy="884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457C"/>
              </a:buClr>
              <a:buSzPct val="100000"/>
              <a:buFont typeface="Arial"/>
              <a:buNone/>
              <a:defRPr sz="3600" b="1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40136" y="2072818"/>
            <a:ext cx="8058253" cy="4053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41300" algn="l" rtl="0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sz="3600" i="0" u="none" strike="noStrike" cap="none">
                <a:solidFill>
                  <a:schemeClr val="dk2"/>
                </a:solidFill>
              </a:defRPr>
            </a:lvl1pPr>
            <a:lvl2pPr marL="742950" marR="0" lvl="1" indent="-184150" algn="l" rtl="0">
              <a:spcBef>
                <a:spcPts val="320"/>
              </a:spcBef>
              <a:buClr>
                <a:schemeClr val="dk2"/>
              </a:buClr>
              <a:buSzPct val="100000"/>
              <a:buChar char="–"/>
              <a:defRPr sz="3000" i="0" u="none" strike="noStrike" cap="none">
                <a:solidFill>
                  <a:schemeClr val="dk2"/>
                </a:solidFill>
              </a:defRPr>
            </a:lvl2pPr>
            <a:lvl3pPr marL="1143000" marR="0" lvl="2" indent="-127000" algn="l" rtl="0">
              <a:spcBef>
                <a:spcPts val="320"/>
              </a:spcBef>
              <a:buClr>
                <a:schemeClr val="dk2"/>
              </a:buClr>
              <a:buChar char="•"/>
              <a:defRPr i="0" u="none" strike="noStrike" cap="none">
                <a:solidFill>
                  <a:schemeClr val="dk2"/>
                </a:solidFill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2"/>
              </a:buClr>
              <a:buChar char="–"/>
              <a:defRPr i="0" u="none" strike="noStrike" cap="none">
                <a:solidFill>
                  <a:schemeClr val="dk2"/>
                </a:solidFill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Char char="»"/>
              <a:defRPr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2"/>
              </a:buClr>
              <a:buSzPct val="100000"/>
              <a:buChar char="•"/>
              <a:defRPr sz="20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2"/>
              </a:buClr>
              <a:buSzPct val="100000"/>
              <a:buChar char="•"/>
              <a:defRPr sz="20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2"/>
              </a:buClr>
              <a:buSzPct val="100000"/>
              <a:buChar char="•"/>
              <a:defRPr sz="20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2"/>
              </a:buClr>
              <a:buSzPct val="100000"/>
              <a:buChar char="•"/>
              <a:defRPr sz="20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540136" y="1854200"/>
            <a:ext cx="8058253" cy="158750"/>
          </a:xfrm>
          <a:prstGeom prst="rect">
            <a:avLst/>
          </a:prstGeom>
          <a:solidFill>
            <a:srgbClr val="1EAEE5">
              <a:alpha val="1490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FutureLearn/whos-involved-in-the-making-of-a-futurelearn-course-245c3783b98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ectrum.ieee.org/tech-talk/at-work/education/conversation-powers-personalized-learning-in-futurelearn-mo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FutureLearn/whos-involved-in-the-making-of-a-futurelearn-course-245c3783b98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2455601@N02/578786223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s.ac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539825" y="1436925"/>
            <a:ext cx="8065800" cy="180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-ES" sz="3000"/>
              <a:t>What I want from learning conversation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-ES" sz="3000"/>
              <a:t>guidelines &amp; analytics dashboards: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-ES" sz="3000"/>
              <a:t>A mentor’s wish list</a:t>
            </a:r>
          </a:p>
          <a:p>
            <a:pPr marL="0" marR="0" lvl="0" indent="0" algn="l" rtl="0">
              <a:spcBef>
                <a:spcPts val="0"/>
              </a:spcBef>
              <a:buClr>
                <a:srgbClr val="1EAEE5"/>
              </a:buClr>
              <a:buSzPct val="25000"/>
              <a:buFont typeface="Arial"/>
              <a:buNone/>
            </a:pPr>
            <a:endParaRPr sz="3150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539816" y="3075084"/>
            <a:ext cx="8065871" cy="7012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 sz="2000"/>
              <a:t>Joshua Underwood, British Council Bilbao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My beliefs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40125" y="2072826"/>
            <a:ext cx="8058300" cy="434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-ES" sz="2400"/>
              <a:t>I should be: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giving the impression comments are being read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asking questions, opening up, and extending conversations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answering questions, being helpful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connecting people who are talking about similar things, have contrasting opinions, etc…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encouraging people to join the conversation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making people welcome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being friendly, smiling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s-ES" sz="2400"/>
              <a:t>drawing in people who are not participating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/>
              <a:t>&amp; the FutureLearn UI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ES"/>
              <a:t>11</a:t>
            </a:fld>
            <a:endParaRPr lang="es-ES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40125" y="1920425"/>
            <a:ext cx="8058300" cy="428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-ES" sz="2400"/>
              <a:t>Easy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to ❤️ comments, to reply, to smile 😊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to find the most liked comments, the most replied to comments, the most recent comments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to find replies to me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buNone/>
            </a:pPr>
            <a:r>
              <a:rPr lang="es-ES" sz="2400"/>
              <a:t>Possible but not easy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to see where the other mentors have been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to welcome people - respond to first comment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to connect related conversations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And then there is what I can’t see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 descr="candle-2038736_12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25" y="2101825"/>
            <a:ext cx="6932125" cy="461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4526725" y="6432550"/>
            <a:ext cx="3132900" cy="2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>
                <a:solidFill>
                  <a:srgbClr val="FFFFFF"/>
                </a:solidFill>
                <a:highlight>
                  <a:srgbClr val="B7B7B7"/>
                </a:highlight>
              </a:rPr>
              <a:t>https://pixabay.com/photo-2038736/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And some more questions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540136" y="2149018"/>
            <a:ext cx="8058300" cy="40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</a:pPr>
            <a:r>
              <a:rPr lang="es-ES"/>
              <a:t>Who is participating but never got a like or a reply? 😞</a:t>
            </a:r>
          </a:p>
          <a:p>
            <a:pPr marL="457200" marR="0" lvl="0" indent="-457200" algn="l" rtl="0">
              <a:spcBef>
                <a:spcPts val="0"/>
              </a:spcBef>
            </a:pPr>
            <a:r>
              <a:rPr lang="es-ES"/>
              <a:t>How many people are seeing the conversation but not joining? 👀</a:t>
            </a:r>
          </a:p>
          <a:p>
            <a:pPr marL="457200" marR="0" lvl="0" indent="-457200" algn="l" rtl="0">
              <a:spcBef>
                <a:spcPts val="0"/>
              </a:spcBef>
            </a:pPr>
            <a:r>
              <a:rPr lang="es-ES"/>
              <a:t>Who are they? How might I draw them in?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What if...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40136" y="2149018"/>
            <a:ext cx="8058300" cy="40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it showed me where no other mentor had been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it notified me of first comments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it suggested related comments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it offered me reply ‘starters/frames’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it told me who had never had a like or reply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it highlighted questions for me to answer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it suggested questions for me to ask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it showed me who was looking but not participating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it greeted people for me and smiled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…?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Towards enabling mentors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40136" y="2072818"/>
            <a:ext cx="8058300" cy="40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s-ES" sz="2400"/>
              <a:t>to record and reflect on their activity and its impact 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to question their beliefs through collaborative ‘action research’ facilitated by the community &amp; analytics (efficient communication between mentors, analysts, and designers around the questions they have, the actions they take, and impact)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to relate specific, current, conversations and cases to trends, historical data and what worked in the past.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es-ES" sz="2400"/>
              <a:t>to work with AI and bots to find related conversations; to prioritise where to start; to welcome people &amp; draw them into the conversation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References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540136" y="2072818"/>
            <a:ext cx="8058300" cy="40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-ES" sz="1400"/>
              <a:t>Ferguson, R., Coughlan, T., Herodotou, C., Scanlon, E. (2017). MOOCs: What the research of FutureLearn UK partners tells us. Institute of Educational Technology, The Open University, Milton Keynes.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s-ES" sz="1400"/>
              <a:t>Jenner, M. (2016) Who’s involved in the making of a FutureLearn course? </a:t>
            </a:r>
            <a:r>
              <a:rPr lang="es-ES" sz="1400" u="sng">
                <a:solidFill>
                  <a:schemeClr val="hlink"/>
                </a:solidFill>
                <a:hlinkClick r:id="rId3"/>
              </a:rPr>
              <a:t>https://medium.com/@FutureLearn/whos-involved-in-the-making-of-a-futurelearn-course-245c3783b98b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/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s-ES" sz="1400"/>
              <a:t>Sharples, M. (2017) In FutureLearn’s MOOCs, Conversation Powers Learning at Massive Scale. IEEE Spectrum </a:t>
            </a:r>
            <a:r>
              <a:rPr lang="es-ES" sz="1400" u="sng">
                <a:solidFill>
                  <a:schemeClr val="hlink"/>
                </a:solidFill>
                <a:hlinkClick r:id="rId4"/>
              </a:rPr>
              <a:t>https://spectrum.ieee.org/tech-talk/at-work/education/conversation-powers-personalized-learning-in-futurelearn-mooc</a:t>
            </a:r>
            <a:r>
              <a:rPr lang="es-ES" sz="1400"/>
              <a:t> 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s-ES" sz="1400"/>
              <a:t>Sharples, M., de Roock , R., Ferguson, R., Gaved, M., Herodotou, C., Koh, E., Kukulska-Hulme, A., Looi, C-K, McAndrew, P., Rienties, B., Weller, M., Wong, L. H. (2016). Innovating Pedagogy 2016: Open University Innovation Report 5. Milton Keynes: The Open University.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0" marR="0" lvl="0" indent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Why?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40136" y="2072818"/>
            <a:ext cx="8058300" cy="40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/>
              <a:t>“...there was a lack of published research on MOOC facilitators’ experiences and practices”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1800"/>
              <a:t>Ferguson, Coughlan, Herodotou, Scanlon (2017)</a:t>
            </a:r>
          </a:p>
          <a:p>
            <a:pPr marL="0" marR="0" lvl="0" indent="0" algn="ctr" rtl="0">
              <a:spcBef>
                <a:spcPts val="400"/>
              </a:spcBef>
              <a:buNone/>
            </a:pPr>
            <a:endParaRPr sz="3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Outline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540136" y="2072818"/>
            <a:ext cx="8058253" cy="4053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445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/>
              <a:t>Who am I</a:t>
            </a:r>
          </a:p>
          <a:p>
            <a:pPr marL="342900" marR="0" lvl="0" indent="-4445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/>
              <a:t>Why I do what I do when I mentor</a:t>
            </a:r>
          </a:p>
          <a:p>
            <a:pPr marL="342900" marR="0" lvl="0" indent="-4445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/>
              <a:t>Some questions that trouble me</a:t>
            </a:r>
          </a:p>
          <a:p>
            <a:pPr marL="342900" marR="0" lvl="0" indent="-4445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/>
              <a:t>What if...</a:t>
            </a:r>
          </a:p>
          <a:p>
            <a:pPr marL="342900" marR="0" lvl="0" indent="-4445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200000"/>
              <a:buFont typeface="Arial"/>
              <a:buChar char="•"/>
            </a:pPr>
            <a:r>
              <a:rPr lang="es-ES"/>
              <a:t>Towards enabling mentors </a:t>
            </a:r>
            <a:r>
              <a:rPr lang="es-ES" sz="1800"/>
              <a:t>“...to be more strategic and to make informed choices about how to spend time and invest energy…” (Ferguson et al.,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Who am I?					Mentor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Shape 52" descr="Screen Shot 2017-11-02 at 23.19.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101975"/>
            <a:ext cx="9081869" cy="406946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349050" y="6115225"/>
            <a:ext cx="8598300" cy="5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>
                <a:highlight>
                  <a:srgbClr val="FFFFFF"/>
                </a:highlight>
              </a:rPr>
              <a:t>Image &amp; quote from Jenner (2016)  </a:t>
            </a:r>
            <a:r>
              <a:rPr lang="es-ES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https://medium.com/@FutureLearn/whos-involved-in-the-making-of-a-futurelearn-course-245c3783b98b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40125" y="912325"/>
            <a:ext cx="83499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Who am I?			Language Teacher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5179400" y="3103225"/>
            <a:ext cx="2517900" cy="74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/>
              <a:t>Designer</a:t>
            </a:r>
          </a:p>
        </p:txBody>
      </p:sp>
      <p:pic>
        <p:nvPicPr>
          <p:cNvPr id="61" name="Shape 61" descr="5787862234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25" y="2148222"/>
            <a:ext cx="6105600" cy="447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6705600" y="3789025"/>
            <a:ext cx="2133600" cy="194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2400">
                <a:latin typeface="Cambria"/>
                <a:ea typeface="Cambria"/>
                <a:cs typeface="Cambria"/>
                <a:sym typeface="Cambria"/>
              </a:rPr>
              <a:t>Facilitating conversation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Who am I?				Designer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25" y="2186600"/>
            <a:ext cx="2949626" cy="44637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640475" y="3976138"/>
            <a:ext cx="3788100" cy="8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2400">
                <a:latin typeface="Cambria"/>
                <a:ea typeface="Cambria"/>
                <a:cs typeface="Cambria"/>
                <a:sym typeface="Cambria"/>
              </a:rPr>
              <a:t>Observing what is</a:t>
            </a:r>
          </a:p>
          <a:p>
            <a:pPr lvl="0">
              <a:spcBef>
                <a:spcPts val="0"/>
              </a:spcBef>
              <a:buNone/>
            </a:pPr>
            <a:r>
              <a:rPr lang="es-ES" sz="2400">
                <a:latin typeface="Cambria"/>
                <a:ea typeface="Cambria"/>
                <a:cs typeface="Cambria"/>
                <a:sym typeface="Cambria"/>
              </a:rPr>
              <a:t>Imagining what might be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40124" y="912325"/>
            <a:ext cx="84597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I’m a novice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40136" y="2072818"/>
            <a:ext cx="8058300" cy="40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064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 sz="3000"/>
              <a:t>Since </a:t>
            </a:r>
            <a:r>
              <a:rPr lang="es-ES" sz="3000" u="sng">
                <a:solidFill>
                  <a:schemeClr val="hlink"/>
                </a:solidFill>
                <a:hlinkClick r:id="rId3"/>
              </a:rPr>
              <a:t>OLDSMOOC</a:t>
            </a:r>
            <a:r>
              <a:rPr lang="es-ES" sz="3000"/>
              <a:t> 2013 </a:t>
            </a:r>
          </a:p>
          <a:p>
            <a:pPr marL="342900" marR="0" lvl="0" indent="-4064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 sz="3000"/>
              <a:t>Mentor on 10+ course runs on FutureLearn</a:t>
            </a:r>
          </a:p>
          <a:p>
            <a:pPr marL="342900" marR="0" lvl="0" indent="-4064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 sz="3000"/>
              <a:t>11,000+ followers 😊</a:t>
            </a:r>
          </a:p>
          <a:p>
            <a:pPr marL="342900" marR="0" lvl="0" indent="-406400" algn="l" rtl="0">
              <a:spcBef>
                <a:spcPts val="400"/>
              </a:spcBef>
              <a:spcAft>
                <a:spcPts val="0"/>
              </a:spcAft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 sz="3000"/>
              <a:t>4 week courses, an hour or so a day</a:t>
            </a:r>
          </a:p>
          <a:p>
            <a:pPr lvl="0" indent="-63500" rtl="0">
              <a:spcBef>
                <a:spcPts val="400"/>
              </a:spcBef>
              <a:buClr>
                <a:srgbClr val="1EAEE5"/>
              </a:buClr>
              <a:buSzPct val="100000"/>
              <a:buFont typeface="Arial"/>
              <a:buChar char="•"/>
            </a:pPr>
            <a:r>
              <a:rPr lang="es-ES" sz="3000"/>
              <a:t>200+ hours - way off 10,000</a:t>
            </a:r>
          </a:p>
          <a:p>
            <a:pPr lvl="0" indent="-101600" rtl="0">
              <a:spcBef>
                <a:spcPts val="400"/>
              </a:spcBef>
              <a:buClr>
                <a:srgbClr val="1EAEE5"/>
              </a:buClr>
              <a:buSzPct val="120000"/>
              <a:buFont typeface="Arial"/>
              <a:buChar char="•"/>
            </a:pPr>
            <a:r>
              <a:rPr lang="es-ES" sz="3000"/>
              <a:t>I ❤️ FutureLearn</a:t>
            </a:r>
            <a:r>
              <a:rPr lang="es-ES" sz="3000" i="1"/>
              <a:t> “...we put conversation at the heart of learning” </a:t>
            </a:r>
            <a:r>
              <a:rPr lang="es-ES" sz="1800"/>
              <a:t>Sharples, M. (2017)</a:t>
            </a:r>
            <a:r>
              <a:rPr lang="es-ES"/>
              <a:t>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But...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 descr="water-195926_12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26" y="2101824"/>
            <a:ext cx="6814826" cy="45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460450" y="6356350"/>
            <a:ext cx="2970600" cy="2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>
                <a:solidFill>
                  <a:srgbClr val="FFFFFF"/>
                </a:solidFill>
                <a:highlight>
                  <a:srgbClr val="B7B7B7"/>
                </a:highlight>
              </a:rPr>
              <a:t>https://pixabay.com/photo-195926/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40136" y="912337"/>
            <a:ext cx="8058300" cy="8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57C"/>
              </a:buClr>
              <a:buSzPct val="25000"/>
              <a:buFont typeface="Arial"/>
              <a:buNone/>
            </a:pPr>
            <a:r>
              <a:rPr lang="es-ES"/>
              <a:t>Some questions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28501" y="2050035"/>
            <a:ext cx="8058300" cy="40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Where should I start?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What should I say?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How should I connect people?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Who should I connect?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Does liking help?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How can I make myself more visible?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Where have the other mentors been?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Who’s getting no attention?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s-ES" sz="3000"/>
              <a:t>How can I do this faster &amp; better?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457C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s-ES" sz="1200" b="0" i="0" u="none" strike="noStrike" cap="none">
              <a:solidFill>
                <a:srgbClr val="004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On-screen Show (4:3)</PresentationFormat>
  <Paragraphs>118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What I want from learning conversation guidelines &amp; analytics dashboards:  A mentor’s wish list </vt:lpstr>
      <vt:lpstr>Why?</vt:lpstr>
      <vt:lpstr>Outline</vt:lpstr>
      <vt:lpstr>Who am I?     Mentor</vt:lpstr>
      <vt:lpstr>Who am I?   Language Teacher</vt:lpstr>
      <vt:lpstr>Who am I?    Designer</vt:lpstr>
      <vt:lpstr>I’m a novice</vt:lpstr>
      <vt:lpstr>But...</vt:lpstr>
      <vt:lpstr>Some questions</vt:lpstr>
      <vt:lpstr>My beliefs </vt:lpstr>
      <vt:lpstr>&amp; the FutureLearn UI</vt:lpstr>
      <vt:lpstr>And then there is what I can’t see</vt:lpstr>
      <vt:lpstr>And some more questions</vt:lpstr>
      <vt:lpstr>What if...</vt:lpstr>
      <vt:lpstr>Towards enabling mentors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want from learning conversation guidelines &amp; analytics dashboards:  A mentor’s wish list </dc:title>
  <dc:creator>Michelle</dc:creator>
  <cp:lastModifiedBy>Michelle</cp:lastModifiedBy>
  <cp:revision>1</cp:revision>
  <dcterms:modified xsi:type="dcterms:W3CDTF">2017-11-03T14:29:02Z</dcterms:modified>
</cp:coreProperties>
</file>