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1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120" d="100"/>
          <a:sy n="120" d="100"/>
        </p:scale>
        <p:origin x="-12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999" y="523078"/>
            <a:ext cx="9144000" cy="954332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9" y="1569485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2550" y="659423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6159" y="1833059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6138" y="1833059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2550" y="659423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7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5378" y="1676942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357" y="1676942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2550" y="659423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8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0432" y="24801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0432" y="12944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20432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0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20432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3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7078" y="1684377"/>
            <a:ext cx="4324818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7057" y="1684377"/>
            <a:ext cx="4248910" cy="3668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20432" y="65854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8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1282" y="4411137"/>
            <a:ext cx="7546845" cy="954332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1282" y="5457544"/>
            <a:ext cx="7546845" cy="9358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71282" y="6485442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8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63057" y="6356840"/>
            <a:ext cx="4114800" cy="237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306" y="1772014"/>
            <a:ext cx="9144000" cy="95433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0306" y="281842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5379" y="223876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379" y="1684377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2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7078" y="194139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7078" y="1654640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9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3057" y="4587721"/>
            <a:ext cx="74807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5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159" y="365125"/>
            <a:ext cx="9028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59" y="1825626"/>
            <a:ext cx="9028888" cy="374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4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PingFangSC-Regular" charset="-122"/>
        <a:buChar char="－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PingFangSC-Regular" charset="-122"/>
        <a:buChar char="－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learn.com/courses/irish-language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failteonline.i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8362" y="0"/>
            <a:ext cx="11233638" cy="3288323"/>
          </a:xfrm>
          <a:prstGeom prst="rect">
            <a:avLst/>
          </a:prstGeom>
          <a:solidFill>
            <a:srgbClr val="4E868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5657" y="248013"/>
            <a:ext cx="10888775" cy="1845963"/>
          </a:xfrm>
        </p:spPr>
        <p:txBody>
          <a:bodyPr>
            <a:normAutofit fontScale="90000"/>
          </a:bodyPr>
          <a:lstStyle/>
          <a:p>
            <a:r>
              <a:rPr lang="en-IE" sz="5400" b="1" dirty="0">
                <a:solidFill>
                  <a:prstClr val="black"/>
                </a:solidFill>
                <a:latin typeface="Calibri Light" panose="020F0302020204030204"/>
              </a:rPr>
              <a:t>FL Archetypes and L2 motivation research: </a:t>
            </a:r>
            <a:br>
              <a:rPr lang="en-IE" sz="54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IE" sz="5400" b="1" dirty="0">
                <a:solidFill>
                  <a:prstClr val="black"/>
                </a:solidFill>
                <a:latin typeface="Calibri Light" panose="020F0302020204030204"/>
              </a:rPr>
              <a:t>Commonalities and contrasts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0343" y="2093976"/>
            <a:ext cx="10954089" cy="4764024"/>
          </a:xfrm>
        </p:spPr>
        <p:txBody>
          <a:bodyPr/>
          <a:lstStyle/>
          <a:p>
            <a:pPr lvl="0"/>
            <a:endParaRPr lang="en-IE" b="1" dirty="0" smtClean="0">
              <a:solidFill>
                <a:schemeClr val="bg1">
                  <a:lumMod val="95000"/>
                </a:schemeClr>
              </a:solidFill>
              <a:latin typeface="Calibri" panose="020F0502020204030204"/>
            </a:endParaRPr>
          </a:p>
          <a:p>
            <a:pPr lvl="0"/>
            <a:r>
              <a:rPr lang="en-IE" b="1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Conchúr</a:t>
            </a:r>
            <a:r>
              <a:rPr lang="en-IE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 </a:t>
            </a:r>
            <a:r>
              <a:rPr lang="en-IE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Mac </a:t>
            </a:r>
            <a:r>
              <a:rPr lang="en-IE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Lochlainn</a:t>
            </a:r>
            <a:r>
              <a:rPr lang="en-IE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, </a:t>
            </a:r>
            <a:r>
              <a:rPr lang="en-IE" b="1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Dr.</a:t>
            </a:r>
            <a:r>
              <a:rPr lang="en-IE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 </a:t>
            </a:r>
            <a:r>
              <a:rPr lang="en-IE" b="1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Mairéad</a:t>
            </a:r>
            <a:r>
              <a:rPr lang="en-IE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 </a:t>
            </a:r>
            <a:r>
              <a:rPr lang="en-IE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Nic</a:t>
            </a:r>
            <a:r>
              <a:rPr lang="en-IE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 </a:t>
            </a:r>
            <a:r>
              <a:rPr lang="en-IE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Giolla</a:t>
            </a:r>
            <a:r>
              <a:rPr lang="en-IE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 </a:t>
            </a:r>
            <a:r>
              <a:rPr lang="en-IE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Mhichíl</a:t>
            </a:r>
            <a:r>
              <a:rPr lang="en-IE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, </a:t>
            </a:r>
            <a:r>
              <a:rPr lang="en-IE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Stiofán</a:t>
            </a:r>
            <a:r>
              <a:rPr lang="en-IE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 Ó </a:t>
            </a:r>
            <a:r>
              <a:rPr lang="en-IE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Bríain</a:t>
            </a:r>
            <a:r>
              <a:rPr lang="en-IE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, Elaine </a:t>
            </a:r>
            <a:r>
              <a:rPr lang="en-IE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Beirne</a:t>
            </a:r>
            <a:endParaRPr lang="en-IE" b="1" dirty="0">
              <a:solidFill>
                <a:schemeClr val="bg1">
                  <a:lumMod val="95000"/>
                </a:schemeClr>
              </a:solidFill>
              <a:latin typeface="Calibri" panose="020F0502020204030204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53" y="5268005"/>
            <a:ext cx="6096901" cy="106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Conclusion – mixing archetypes and L2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159" y="2048256"/>
            <a:ext cx="9028888" cy="4270248"/>
          </a:xfrm>
        </p:spPr>
        <p:txBody>
          <a:bodyPr>
            <a:normAutofit lnSpcReduction="10000"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Rich lines of research are possible on linking academic motivation (</a:t>
            </a:r>
            <a:r>
              <a:rPr lang="en-IE" dirty="0" err="1">
                <a:solidFill>
                  <a:prstClr val="black"/>
                </a:solidFill>
                <a:latin typeface="Calibri" panose="020F0502020204030204"/>
              </a:rPr>
              <a:t>e.g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 self-concept) of various fields and the concept of learner archetypes. 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L2 Archetypes research tends to focus more on academically-salient personality traits: </a:t>
            </a:r>
            <a:r>
              <a:rPr lang="en-IE" i="1" dirty="0">
                <a:solidFill>
                  <a:prstClr val="black"/>
                </a:solidFill>
                <a:latin typeface="Calibri" panose="020F0502020204030204"/>
              </a:rPr>
              <a:t> ‘e.g. motivated + low proficiency+ unconfident’ 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(Chan, </a:t>
            </a:r>
            <a:r>
              <a:rPr lang="en-IE" dirty="0" err="1">
                <a:solidFill>
                  <a:prstClr val="black"/>
                </a:solidFill>
                <a:latin typeface="Calibri" panose="020F0502020204030204"/>
              </a:rPr>
              <a:t>Dornyei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 and Henry, 2015: 6). </a:t>
            </a:r>
          </a:p>
          <a:p>
            <a:pPr marL="0" lvl="0" indent="0" algn="just">
              <a:buNone/>
            </a:pPr>
            <a:endParaRPr lang="en-IE" i="1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Focus on learning important, not purely behaviour or traits.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589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159" y="1078992"/>
            <a:ext cx="7089321" cy="2203704"/>
          </a:xfrm>
        </p:spPr>
        <p:txBody>
          <a:bodyPr/>
          <a:lstStyle/>
          <a:p>
            <a:r>
              <a:rPr lang="en-IE" dirty="0" smtClean="0"/>
              <a:t>Go </a:t>
            </a:r>
            <a:r>
              <a:rPr lang="en-IE" dirty="0" err="1" smtClean="0"/>
              <a:t>raibh</a:t>
            </a:r>
            <a:r>
              <a:rPr lang="en-IE" dirty="0" smtClean="0"/>
              <a:t> </a:t>
            </a:r>
            <a:r>
              <a:rPr lang="en-IE" dirty="0" err="1" smtClean="0"/>
              <a:t>maith</a:t>
            </a:r>
            <a:r>
              <a:rPr lang="en-IE" dirty="0" smtClean="0"/>
              <a:t> </a:t>
            </a:r>
            <a:r>
              <a:rPr lang="en-IE" dirty="0" err="1" smtClean="0"/>
              <a:t>agaibh</a:t>
            </a:r>
            <a:r>
              <a:rPr lang="en-IE" dirty="0" smtClean="0"/>
              <a:t>! </a:t>
            </a:r>
            <a:br>
              <a:rPr lang="en-IE" dirty="0" smtClean="0"/>
            </a:br>
            <a:r>
              <a:rPr lang="en-IE" sz="2800" dirty="0" smtClean="0"/>
              <a:t>(</a:t>
            </a:r>
            <a:r>
              <a:rPr lang="en-IE" sz="2800" dirty="0" err="1" smtClean="0"/>
              <a:t>Guh</a:t>
            </a:r>
            <a:r>
              <a:rPr lang="en-IE" sz="2800" dirty="0" smtClean="0"/>
              <a:t> </a:t>
            </a:r>
            <a:r>
              <a:rPr lang="en-IE" sz="2800" dirty="0" err="1" smtClean="0"/>
              <a:t>rav</a:t>
            </a:r>
            <a:r>
              <a:rPr lang="en-IE" sz="2800" dirty="0" smtClean="0"/>
              <a:t> </a:t>
            </a:r>
            <a:r>
              <a:rPr lang="en-IE" sz="2800" dirty="0" err="1" smtClean="0"/>
              <a:t>moh</a:t>
            </a:r>
            <a:r>
              <a:rPr lang="en-IE" sz="2800" dirty="0" smtClean="0"/>
              <a:t> ah </a:t>
            </a:r>
            <a:r>
              <a:rPr lang="en-IE" sz="2800" dirty="0" err="1" smtClean="0"/>
              <a:t>gwiv</a:t>
            </a:r>
            <a:r>
              <a:rPr lang="en-IE" sz="2800" dirty="0" smtClean="0"/>
              <a:t>) 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654" y="239289"/>
            <a:ext cx="3577864" cy="1679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2344" y="2724912"/>
            <a:ext cx="7991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To register for Irish 101 - </a:t>
            </a:r>
            <a:r>
              <a:rPr lang="en-IE" dirty="0" smtClean="0">
                <a:hlinkClick r:id="rId3"/>
              </a:rPr>
              <a:t>https://www.futurelearn.com/courses/irish-language</a:t>
            </a:r>
            <a:r>
              <a:rPr lang="en-IE" dirty="0" smtClean="0"/>
              <a:t> </a:t>
            </a:r>
          </a:p>
          <a:p>
            <a:endParaRPr lang="en-IE" dirty="0" smtClean="0"/>
          </a:p>
          <a:p>
            <a:r>
              <a:rPr lang="en-IE" dirty="0" smtClean="0"/>
              <a:t>Our website - </a:t>
            </a:r>
            <a:r>
              <a:rPr lang="en-IE" dirty="0" smtClean="0">
                <a:hlinkClick r:id="rId4"/>
              </a:rPr>
              <a:t>https://www.failteonline.ie/</a:t>
            </a:r>
            <a:r>
              <a:rPr lang="en-IE" dirty="0" smtClean="0"/>
              <a:t> </a:t>
            </a:r>
          </a:p>
          <a:p>
            <a:endParaRPr lang="en-IE" dirty="0" smtClean="0"/>
          </a:p>
          <a:p>
            <a:r>
              <a:rPr lang="en-IE" dirty="0" smtClean="0"/>
              <a:t>Follow us on twitter @</a:t>
            </a:r>
            <a:r>
              <a:rPr lang="en-IE" dirty="0" err="1" smtClean="0"/>
              <a:t>failteonline</a:t>
            </a:r>
            <a:r>
              <a:rPr lang="en-IE" dirty="0" smtClean="0"/>
              <a:t> </a:t>
            </a:r>
          </a:p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9927" y="3413950"/>
            <a:ext cx="2241719" cy="1975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181658-6C77-4301-870A-9F79A4A1C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622" y="5839027"/>
            <a:ext cx="6667201" cy="8308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159" y="5939583"/>
            <a:ext cx="1822377" cy="59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References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159" y="1825626"/>
            <a:ext cx="9028888" cy="412711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Chan, Letty,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/>
              </a:rPr>
              <a:t>Dornyei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, Zoltan and Henry, Alastair. 2015. </a:t>
            </a:r>
            <a:r>
              <a:rPr lang="en-IE" sz="1200" i="1" dirty="0">
                <a:solidFill>
                  <a:prstClr val="black"/>
                </a:solidFill>
                <a:latin typeface="Calibri" panose="020F0502020204030204"/>
              </a:rPr>
              <a:t>Learner Archetypes and Signature Dynamics in the Language Classroom: A </a:t>
            </a:r>
            <a:r>
              <a:rPr lang="en-IE" sz="1200" i="1" dirty="0" err="1">
                <a:solidFill>
                  <a:prstClr val="black"/>
                </a:solidFill>
                <a:latin typeface="Calibri" panose="020F0502020204030204"/>
              </a:rPr>
              <a:t>Retrodictive</a:t>
            </a:r>
            <a:r>
              <a:rPr lang="en-IE" sz="1200" i="1" dirty="0">
                <a:solidFill>
                  <a:prstClr val="black"/>
                </a:solidFill>
                <a:latin typeface="Calibri" panose="020F0502020204030204"/>
              </a:rPr>
              <a:t> Qualitative Modelling Approach to Studying L2 Motivation. </a:t>
            </a:r>
          </a:p>
          <a:p>
            <a:pPr marL="0" lvl="0" indent="0">
              <a:buNone/>
            </a:pP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Crookes, Graham and Schmidt, Richard. 1991. </a:t>
            </a:r>
            <a:r>
              <a:rPr lang="en-IE" sz="1200" i="1" dirty="0">
                <a:solidFill>
                  <a:prstClr val="black"/>
                </a:solidFill>
                <a:latin typeface="Calibri" panose="020F0502020204030204"/>
              </a:rPr>
              <a:t>Motivation: Reopening the research agenda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. University of Hawai’i Working Papers in ESL, Vol. 8, No. 1. PP 217-256.</a:t>
            </a:r>
          </a:p>
          <a:p>
            <a:pPr marL="0" lvl="0" indent="0">
              <a:buNone/>
            </a:pPr>
            <a:r>
              <a:rPr lang="en-IE" sz="1200" dirty="0" err="1">
                <a:solidFill>
                  <a:prstClr val="black"/>
                </a:solidFill>
                <a:latin typeface="Calibri" panose="020F0502020204030204"/>
              </a:rPr>
              <a:t>Dörnyei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/>
              </a:rPr>
              <a:t>Zoltán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. 2009. </a:t>
            </a:r>
            <a:r>
              <a:rPr lang="en-IE" sz="1200" i="1" dirty="0">
                <a:solidFill>
                  <a:prstClr val="black"/>
                </a:solidFill>
                <a:latin typeface="Calibri" panose="020F0502020204030204"/>
              </a:rPr>
              <a:t>The L2 Motivational Self System. 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In ‘Motivation, Language Identity and the L2 self’,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/>
              </a:rPr>
              <a:t>Dörnyei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/>
              </a:rPr>
              <a:t>Zoltán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/>
              </a:rPr>
              <a:t>Ushioda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/>
              </a:rPr>
              <a:t>Ema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 (Eds.). Bristol: Multilingual Matters. PP 9-43.</a:t>
            </a:r>
          </a:p>
          <a:p>
            <a:pPr marL="0" lvl="0" indent="0">
              <a:buNone/>
            </a:pPr>
            <a:r>
              <a:rPr lang="en-IE" sz="1200" dirty="0" err="1">
                <a:solidFill>
                  <a:prstClr val="black"/>
                </a:solidFill>
                <a:latin typeface="Calibri" panose="020F0502020204030204"/>
              </a:rPr>
              <a:t>Garder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, Robert. 1985. </a:t>
            </a:r>
            <a:r>
              <a:rPr lang="en-IE" sz="1200" i="1" dirty="0">
                <a:solidFill>
                  <a:prstClr val="black"/>
                </a:solidFill>
                <a:latin typeface="Calibri" panose="020F0502020204030204"/>
              </a:rPr>
              <a:t>Social Psychology and Language Learning: the role of attitudes and motivation. 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London: Edward Arnold. </a:t>
            </a:r>
          </a:p>
          <a:p>
            <a:pPr marL="0" lvl="0" indent="0">
              <a:buNone/>
            </a:pP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Mercer, Sarah. 2012. </a:t>
            </a:r>
            <a:r>
              <a:rPr lang="en-IE" sz="1200" i="1" dirty="0">
                <a:solidFill>
                  <a:prstClr val="black"/>
                </a:solidFill>
                <a:latin typeface="Calibri" panose="020F0502020204030204"/>
              </a:rPr>
              <a:t>Self-concept: situating the self. 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In Mercer, Sarah, Williams, Marion and Ryan, Stephen (Eds.) ‘Psychology for Language Learning: Insights from theory, research and practice’. Springer Press. PP 10-25</a:t>
            </a:r>
            <a:r>
              <a:rPr lang="en-IE" sz="1200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0" lvl="0" indent="0">
              <a:buNone/>
            </a:pPr>
            <a:r>
              <a:rPr lang="en-IE" sz="1200" dirty="0" err="1" smtClean="0">
                <a:solidFill>
                  <a:prstClr val="black"/>
                </a:solidFill>
                <a:latin typeface="Calibri" panose="020F0502020204030204"/>
              </a:rPr>
              <a:t>Mischel</a:t>
            </a:r>
            <a:r>
              <a:rPr lang="en-IE" sz="1200" dirty="0" smtClean="0">
                <a:solidFill>
                  <a:prstClr val="black"/>
                </a:solidFill>
                <a:latin typeface="Calibri" panose="020F0502020204030204"/>
              </a:rPr>
              <a:t>, Walter. 1968. </a:t>
            </a:r>
            <a:r>
              <a:rPr lang="en-IE" sz="1200" i="1" dirty="0" smtClean="0">
                <a:solidFill>
                  <a:prstClr val="black"/>
                </a:solidFill>
                <a:latin typeface="Calibri" panose="020F0502020204030204"/>
              </a:rPr>
              <a:t>Personality and assessment. </a:t>
            </a:r>
            <a:r>
              <a:rPr lang="en-IE" sz="1200" dirty="0" smtClean="0">
                <a:solidFill>
                  <a:prstClr val="black"/>
                </a:solidFill>
                <a:latin typeface="Calibri" panose="020F0502020204030204"/>
              </a:rPr>
              <a:t>New York: Wiley. </a:t>
            </a:r>
            <a:endParaRPr lang="en-IE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buNone/>
            </a:pP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Norton Peirce, Bonnie. (1995) </a:t>
            </a:r>
            <a:r>
              <a:rPr lang="en-IE" sz="1200" i="1" dirty="0">
                <a:solidFill>
                  <a:prstClr val="black"/>
                </a:solidFill>
                <a:latin typeface="Calibri" panose="020F0502020204030204"/>
              </a:rPr>
              <a:t>Social identity, investment, and language learning. 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TESOL Quarterly Vol. 29, No. 1. PP 9-31.</a:t>
            </a:r>
          </a:p>
          <a:p>
            <a:pPr marL="0" lvl="0" indent="0">
              <a:buNone/>
            </a:pPr>
            <a:r>
              <a:rPr lang="en-IE" sz="1200" dirty="0" err="1">
                <a:solidFill>
                  <a:prstClr val="black"/>
                </a:solidFill>
                <a:latin typeface="Calibri" panose="020F0502020204030204"/>
              </a:rPr>
              <a:t>Ushioda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/>
              </a:rPr>
              <a:t>Ema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. 2009. </a:t>
            </a:r>
            <a:r>
              <a:rPr lang="en-IE" sz="1200" i="1" dirty="0">
                <a:solidFill>
                  <a:prstClr val="black"/>
                </a:solidFill>
                <a:latin typeface="Calibri" panose="020F0502020204030204"/>
              </a:rPr>
              <a:t>A Person-in-Context Relational View of Motivation.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 In In Z.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/>
              </a:rPr>
              <a:t>Dörnyei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, &amp; E.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/>
              </a:rPr>
              <a:t>Ushioda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 (Eds.), ‘Motivation, language identity and the L2 self’. Bristol: Multilingual Matters. PP 215-228.</a:t>
            </a:r>
          </a:p>
          <a:p>
            <a:pPr marL="0" lvl="0" indent="0">
              <a:buNone/>
            </a:pP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Williams, Marion and Burden, Robert. 1997. </a:t>
            </a:r>
            <a:r>
              <a:rPr lang="en-IE" sz="1200" i="1" dirty="0">
                <a:solidFill>
                  <a:prstClr val="black"/>
                </a:solidFill>
                <a:latin typeface="Calibri" panose="020F0502020204030204"/>
              </a:rPr>
              <a:t>Psychology for Language Teachers: A social constructivist approach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. Cambridge: Cambridge University Press. </a:t>
            </a:r>
          </a:p>
          <a:p>
            <a:pPr marL="0" lvl="0" indent="0">
              <a:buNone/>
            </a:pP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Zimmerman, D. H.1998. </a:t>
            </a:r>
            <a:r>
              <a:rPr lang="en-IE" sz="1200" i="1" dirty="0" err="1">
                <a:solidFill>
                  <a:prstClr val="black"/>
                </a:solidFill>
                <a:latin typeface="Calibri" panose="020F0502020204030204"/>
              </a:rPr>
              <a:t>Discoursal</a:t>
            </a:r>
            <a:r>
              <a:rPr lang="en-IE" sz="1200" i="1" dirty="0">
                <a:solidFill>
                  <a:prstClr val="black"/>
                </a:solidFill>
                <a:latin typeface="Calibri" panose="020F0502020204030204"/>
              </a:rPr>
              <a:t> identities and social identities. 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In C.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/>
              </a:rPr>
              <a:t>Antaki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 and S.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/>
              </a:rPr>
              <a:t>Widdicombe</a:t>
            </a:r>
            <a:r>
              <a:rPr lang="en-IE" sz="1200" dirty="0">
                <a:solidFill>
                  <a:prstClr val="black"/>
                </a:solidFill>
                <a:latin typeface="Calibri" panose="020F0502020204030204"/>
              </a:rPr>
              <a:t> (Eds.): Identities in Talk . London: Sage, pp. 87–106.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1303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Our project – </a:t>
            </a:r>
            <a:r>
              <a:rPr lang="en-IE" dirty="0" err="1"/>
              <a:t>Fáilte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Líne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159" y="1825626"/>
            <a:ext cx="9028888" cy="3962526"/>
          </a:xfrm>
        </p:spPr>
        <p:txBody>
          <a:bodyPr>
            <a:normAutofit fontScale="92500"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IE" sz="3000" dirty="0">
                <a:solidFill>
                  <a:prstClr val="black"/>
                </a:solidFill>
                <a:latin typeface="Calibri" panose="020F0502020204030204"/>
              </a:rPr>
              <a:t>Irish 101, 102, 103 and 104!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IE" sz="30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IE" sz="3000" dirty="0">
                <a:solidFill>
                  <a:prstClr val="black"/>
                </a:solidFill>
                <a:latin typeface="Calibri" panose="020F0502020204030204"/>
              </a:rPr>
              <a:t>Ab-initio language learning to A1 level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IE" sz="30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IE" sz="3000" dirty="0">
                <a:solidFill>
                  <a:prstClr val="black"/>
                </a:solidFill>
                <a:latin typeface="Calibri" panose="020F0502020204030204"/>
              </a:rPr>
              <a:t>Strong cultural element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IE" sz="30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IE" sz="3000" dirty="0">
                <a:solidFill>
                  <a:prstClr val="black"/>
                </a:solidFill>
                <a:latin typeface="Calibri" panose="020F0502020204030204"/>
              </a:rPr>
              <a:t>Difficulties of teaching a minority language – my research focuses on ‘</a:t>
            </a:r>
            <a:r>
              <a:rPr lang="en-IE" sz="3000" b="1" dirty="0">
                <a:solidFill>
                  <a:prstClr val="black"/>
                </a:solidFill>
                <a:latin typeface="Calibri" panose="020F0502020204030204"/>
              </a:rPr>
              <a:t>who</a:t>
            </a:r>
            <a:r>
              <a:rPr lang="en-IE" sz="3000" dirty="0">
                <a:solidFill>
                  <a:prstClr val="black"/>
                </a:solidFill>
                <a:latin typeface="Calibri" panose="020F0502020204030204"/>
              </a:rPr>
              <a:t> are our learners (identity) and </a:t>
            </a:r>
            <a:r>
              <a:rPr lang="en-IE" sz="3000" b="1" dirty="0">
                <a:solidFill>
                  <a:prstClr val="black"/>
                </a:solidFill>
                <a:latin typeface="Calibri" panose="020F0502020204030204"/>
              </a:rPr>
              <a:t>what </a:t>
            </a:r>
            <a:r>
              <a:rPr lang="en-IE" sz="3000" dirty="0">
                <a:solidFill>
                  <a:prstClr val="black"/>
                </a:solidFill>
                <a:latin typeface="Calibri" panose="020F0502020204030204"/>
              </a:rPr>
              <a:t>do they wish to achieve  (motivation)?’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737" y="2294192"/>
            <a:ext cx="3493759" cy="19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L2 learning motivation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158" y="1825626"/>
            <a:ext cx="9375322" cy="4803774"/>
          </a:xfr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A complex topic, involving cognitive, social, environmental and situated aspects (Williams and Burden, 1997). </a:t>
            </a:r>
            <a:endParaRPr lang="en-IE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Simple explanation – why, how long and with what intensity? (</a:t>
            </a:r>
            <a:r>
              <a:rPr lang="en-IE" dirty="0" err="1">
                <a:solidFill>
                  <a:prstClr val="black"/>
                </a:solidFill>
                <a:latin typeface="Calibri" panose="020F0502020204030204"/>
              </a:rPr>
              <a:t>Dörnyei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en-IE" dirty="0" err="1">
                <a:solidFill>
                  <a:prstClr val="black"/>
                </a:solidFill>
                <a:latin typeface="Calibri" panose="020F0502020204030204"/>
              </a:rPr>
              <a:t>Ushioda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, 2011</a:t>
            </a:r>
            <a:r>
              <a:rPr lang="en-IE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algn="just">
              <a:buNone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Generally considered to have </a:t>
            </a:r>
            <a:r>
              <a:rPr lang="en-IE" i="1" dirty="0">
                <a:solidFill>
                  <a:prstClr val="black"/>
                </a:solidFill>
                <a:latin typeface="Calibri" panose="020F0502020204030204"/>
              </a:rPr>
              <a:t>some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 unique or unusual aspects </a:t>
            </a:r>
            <a:r>
              <a:rPr lang="en-IE" dirty="0" smtClean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IE" dirty="0" err="1">
                <a:solidFill>
                  <a:prstClr val="black"/>
                </a:solidFill>
                <a:latin typeface="Calibri" panose="020F0502020204030204"/>
              </a:rPr>
              <a:t>Dörnyei</a:t>
            </a:r>
            <a:r>
              <a:rPr lang="en-IE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2009) (Gardner, 1985), though much in common with other subjects also (</a:t>
            </a:r>
            <a:r>
              <a:rPr lang="en-IE" dirty="0" err="1">
                <a:solidFill>
                  <a:prstClr val="black"/>
                </a:solidFill>
                <a:latin typeface="Calibri" panose="020F0502020204030204"/>
              </a:rPr>
              <a:t>Ushioda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, 2009) (Crooks and Schmidt, 1991). 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2470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Identity, both social and individual….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158" y="2212848"/>
            <a:ext cx="9448473" cy="4160520"/>
          </a:xfrm>
        </p:spPr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Learning a language can be thought of as an expression of identity, both from a self-concept perspective (Mercer, 2011) all the way to a form of social investment (Norton, 1995). 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MOOC learning, for casual purposes, could speak to many identities (Zimmerman, 1998) .…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Which ones are the critical question!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514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….bringing us to FL Archetypes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159" y="1825626"/>
            <a:ext cx="9028888" cy="43374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E" i="1" dirty="0">
                <a:solidFill>
                  <a:prstClr val="black"/>
                </a:solidFill>
                <a:latin typeface="Calibri" panose="020F0502020204030204"/>
              </a:rPr>
              <a:t>“An archetype is a pattern of behaviour that others are likely to follow” 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– FL </a:t>
            </a:r>
            <a:r>
              <a:rPr lang="en-IE" dirty="0" err="1">
                <a:solidFill>
                  <a:prstClr val="black"/>
                </a:solidFill>
                <a:latin typeface="Calibri" panose="020F0502020204030204"/>
              </a:rPr>
              <a:t>Archtypes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 Deep dive. </a:t>
            </a:r>
          </a:p>
          <a:p>
            <a:pPr marL="0" lvl="0" indent="0">
              <a:buNone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buFontTx/>
              <a:buChar char="-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7 main archetypes, split into 3 categories. </a:t>
            </a:r>
          </a:p>
          <a:p>
            <a:pPr lvl="0">
              <a:buFontTx/>
              <a:buChar char="-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buFontTx/>
              <a:buChar char="-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To what degree does an archetype represent sustained behaviour? </a:t>
            </a:r>
          </a:p>
          <a:p>
            <a:pPr lvl="0">
              <a:buFontTx/>
              <a:buChar char="-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buFontTx/>
              <a:buChar char="-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Methodology is clear but implications less so…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738" y="2381845"/>
            <a:ext cx="3317262" cy="186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6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158" y="365125"/>
            <a:ext cx="9439329" cy="1325563"/>
          </a:xfrm>
        </p:spPr>
        <p:txBody>
          <a:bodyPr/>
          <a:lstStyle/>
          <a:p>
            <a:r>
              <a:rPr lang="en-IE" dirty="0"/>
              <a:t>Research commonalities -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159" y="1825626"/>
            <a:ext cx="9028888" cy="4456302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In our course, vast majority categorised as </a:t>
            </a:r>
            <a:r>
              <a:rPr lang="en-IE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Hobbyists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, or </a:t>
            </a:r>
            <a:r>
              <a:rPr lang="en-IE" b="1" dirty="0" err="1">
                <a:solidFill>
                  <a:srgbClr val="FF0000"/>
                </a:solidFill>
                <a:latin typeface="Calibri" panose="020F0502020204030204"/>
              </a:rPr>
              <a:t>Vitalisers</a:t>
            </a:r>
            <a:r>
              <a:rPr lang="en-IE" b="1" dirty="0">
                <a:solidFill>
                  <a:srgbClr val="FF0000"/>
                </a:solidFill>
                <a:latin typeface="Calibri" panose="020F0502020204030204"/>
              </a:rPr>
              <a:t>.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Compatible with notions of intrinsic motivation, and learning for its own sake. 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Such MOOC learning as a casual pursuit?  Evidence of real meaning. 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SLA research concerned with acquisition and continuation, archetypes (to a degree) likewise.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508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Contrasts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159" y="1825626"/>
            <a:ext cx="9028888" cy="4401438"/>
          </a:xfrm>
        </p:spPr>
        <p:txBody>
          <a:bodyPr>
            <a:normAutofit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Psychological focus on learner motivation within SLA has tended to look for holistic learning patterns, with a shift towards considering context (</a:t>
            </a:r>
            <a:r>
              <a:rPr lang="en-IE" dirty="0" err="1">
                <a:solidFill>
                  <a:prstClr val="black"/>
                </a:solidFill>
                <a:latin typeface="Calibri" panose="020F0502020204030204"/>
              </a:rPr>
              <a:t>Ushioda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, 2009) (</a:t>
            </a:r>
            <a:r>
              <a:rPr lang="en-IE" dirty="0" err="1">
                <a:solidFill>
                  <a:prstClr val="black"/>
                </a:solidFill>
                <a:latin typeface="Calibri" panose="020F0502020204030204"/>
              </a:rPr>
              <a:t>Dornyei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, Henry and Muir, 2015).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Understanding the </a:t>
            </a:r>
            <a:r>
              <a:rPr lang="en-IE" i="1" dirty="0">
                <a:solidFill>
                  <a:prstClr val="black"/>
                </a:solidFill>
                <a:latin typeface="Calibri" panose="020F0502020204030204"/>
              </a:rPr>
              <a:t>process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 of acquisition has tended to focus on certain temporal points of interest over a lifetime, rather than on underlying traits or behaviour alone.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Social attitudes and interaction with others likely critical.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306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limits of archetypes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Famous person-situation debate (</a:t>
            </a:r>
            <a:r>
              <a:rPr lang="en-IE" dirty="0" err="1">
                <a:solidFill>
                  <a:prstClr val="black"/>
                </a:solidFill>
                <a:latin typeface="Calibri" panose="020F0502020204030204"/>
              </a:rPr>
              <a:t>Mischel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, 1968) speaks to limits of categorising human behaviour…it often depends!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Are they posited to have predictive power?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Do they hold across differing contexts?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IE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What is their ultimate purpose?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32" y="4574125"/>
            <a:ext cx="3957343" cy="1534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1504" y="6108193"/>
            <a:ext cx="473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Credit – Flower </a:t>
            </a:r>
            <a:r>
              <a:rPr lang="en-IE" i="1" dirty="0" err="1" smtClean="0"/>
              <a:t>Travellin</a:t>
            </a:r>
            <a:r>
              <a:rPr lang="en-IE" i="1" dirty="0" smtClean="0"/>
              <a:t>’ man/ </a:t>
            </a:r>
            <a:r>
              <a:rPr lang="en-IE" i="1" dirty="0" err="1" smtClean="0"/>
              <a:t>Shutterstock</a:t>
            </a:r>
            <a:r>
              <a:rPr lang="en-IE" i="1" dirty="0" smtClean="0"/>
              <a:t> 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403784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Our research into Irish L2 learner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159" y="1938528"/>
            <a:ext cx="9028888" cy="443484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IE" sz="2400" i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IE" sz="2400" i="1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400" i="1" dirty="0" smtClean="0">
                <a:solidFill>
                  <a:prstClr val="black"/>
                </a:solidFill>
                <a:latin typeface="Calibri" panose="020F0502020204030204"/>
              </a:rPr>
              <a:t>I </a:t>
            </a:r>
            <a:r>
              <a:rPr lang="en-IE" sz="2400" i="1" dirty="0">
                <a:solidFill>
                  <a:prstClr val="black"/>
                </a:solidFill>
                <a:latin typeface="Calibri" panose="020F0502020204030204"/>
              </a:rPr>
              <a:t>am on ill-health early retirement because of a head injury which affects my memory</a:t>
            </a:r>
            <a:r>
              <a:rPr lang="en-IE" sz="2400" b="1" i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lang="en-IE" sz="2400" b="1" i="1" dirty="0">
                <a:solidFill>
                  <a:srgbClr val="FF0000"/>
                </a:solidFill>
                <a:latin typeface="Calibri" panose="020F0502020204030204"/>
              </a:rPr>
              <a:t> My specialist told me that to learn a language, the less like English the better was the best treatment. </a:t>
            </a:r>
            <a:r>
              <a:rPr lang="en-IE" sz="2400" b="1" i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I have also always felt a little foolish at not being able to speak my own language</a:t>
            </a:r>
            <a:r>
              <a:rPr lang="en-IE" sz="2400" b="1" i="1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IE" sz="2400" dirty="0">
              <a:latin typeface="Calibri" panose="020F0502020204030204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400" dirty="0" smtClean="0">
                <a:latin typeface="Calibri" panose="020F0502020204030204"/>
              </a:rPr>
              <a:t>- Learner, Irish 101</a:t>
            </a:r>
            <a:endParaRPr lang="en-IE" sz="2400" dirty="0">
              <a:latin typeface="Calibri" panose="020F0502020204030204"/>
            </a:endParaRP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4735135"/>
      </p:ext>
    </p:extLst>
  </p:cSld>
  <p:clrMapOvr>
    <a:masterClrMapping/>
  </p:clrMapOvr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969</Words>
  <Application>Microsoft Office PowerPoint</Application>
  <PresentationFormat>Custom</PresentationFormat>
  <Paragraphs>83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8_Office Theme</vt:lpstr>
      <vt:lpstr>12_Office Theme</vt:lpstr>
      <vt:lpstr>7_Office Theme</vt:lpstr>
      <vt:lpstr>2_Office Theme</vt:lpstr>
      <vt:lpstr>FL Archetypes and L2 motivation research:  Commonalities and contrasts</vt:lpstr>
      <vt:lpstr>Our project – Fáilte ar Líne</vt:lpstr>
      <vt:lpstr>L2 learning motivation defined</vt:lpstr>
      <vt:lpstr>Identity, both social and individual….</vt:lpstr>
      <vt:lpstr>….bringing us to FL Archetypes</vt:lpstr>
      <vt:lpstr>Research commonalities - examples</vt:lpstr>
      <vt:lpstr>Contrasts</vt:lpstr>
      <vt:lpstr>The limits of archetypes </vt:lpstr>
      <vt:lpstr>Our research into Irish L2 learner motivation</vt:lpstr>
      <vt:lpstr>Conclusion – mixing archetypes and L2 learning</vt:lpstr>
      <vt:lpstr>Go raibh maith agaibh!  (Guh rav moh ah gwiv)  </vt:lpstr>
      <vt:lpstr>References</vt:lpstr>
    </vt:vector>
  </TitlesOfParts>
  <Company>DCU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defuser</dc:creator>
  <cp:lastModifiedBy>Dublin City University</cp:lastModifiedBy>
  <cp:revision>7</cp:revision>
  <dcterms:created xsi:type="dcterms:W3CDTF">2018-09-05T09:03:56Z</dcterms:created>
  <dcterms:modified xsi:type="dcterms:W3CDTF">2018-09-06T09:50:11Z</dcterms:modified>
</cp:coreProperties>
</file>