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65" r:id="rId4"/>
    <p:sldMasterId id="2147483666" r:id="rId5"/>
    <p:sldMasterId id="2147483667"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95800FA8-1D1F-4C8E-B38E-2FF47540F2F5}">
  <a:tblStyle styleId="{95800FA8-1D1F-4C8E-B38E-2FF47540F2F5}"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11" Type="http://schemas.openxmlformats.org/officeDocument/2006/relationships/slide" Target="slides/slide4.xml"/><Relationship Id="rId22" Type="http://schemas.openxmlformats.org/officeDocument/2006/relationships/slide" Target="slides/slide15.xml"/><Relationship Id="rId10" Type="http://schemas.openxmlformats.org/officeDocument/2006/relationships/slide" Target="slides/slide3.xml"/><Relationship Id="rId21" Type="http://schemas.openxmlformats.org/officeDocument/2006/relationships/slide" Target="slides/slide14.xml"/><Relationship Id="rId13" Type="http://schemas.openxmlformats.org/officeDocument/2006/relationships/slide" Target="slides/slide6.xml"/><Relationship Id="rId24" Type="http://schemas.openxmlformats.org/officeDocument/2006/relationships/slide" Target="slides/slide17.xml"/><Relationship Id="rId12" Type="http://schemas.openxmlformats.org/officeDocument/2006/relationships/slide" Target="slides/slide5.xml"/><Relationship Id="rId23" Type="http://schemas.openxmlformats.org/officeDocument/2006/relationships/slide" Target="slides/slide16.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5" Type="http://schemas.openxmlformats.org/officeDocument/2006/relationships/slideMaster" Target="slideMasters/slideMaster2.xml"/><Relationship Id="rId19" Type="http://schemas.openxmlformats.org/officeDocument/2006/relationships/slide" Target="slides/slide12.xml"/><Relationship Id="rId6" Type="http://schemas.openxmlformats.org/officeDocument/2006/relationships/slideMaster" Target="slideMasters/slideMaster3.xml"/><Relationship Id="rId18" Type="http://schemas.openxmlformats.org/officeDocument/2006/relationships/slide" Target="slides/slide1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Google Shape;173;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Google Shape;179;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Google Shape;191;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Google Shape;197;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Google Shape;203;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8" name="Shape 208"/>
        <p:cNvGrpSpPr/>
        <p:nvPr/>
      </p:nvGrpSpPr>
      <p:grpSpPr>
        <a:xfrm>
          <a:off x="0" y="0"/>
          <a:ext cx="0" cy="0"/>
          <a:chOff x="0" y="0"/>
          <a:chExt cx="0" cy="0"/>
        </a:xfrm>
      </p:grpSpPr>
      <p:sp>
        <p:nvSpPr>
          <p:cNvPr id="209" name="Google Shape;209;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Google Shape;220;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Google Shape;167;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8" name="Shape 8"/>
        <p:cNvGrpSpPr/>
        <p:nvPr/>
      </p:nvGrpSpPr>
      <p:grpSpPr>
        <a:xfrm>
          <a:off x="0" y="0"/>
          <a:ext cx="0" cy="0"/>
          <a:chOff x="0" y="0"/>
          <a:chExt cx="0" cy="0"/>
        </a:xfrm>
      </p:grpSpPr>
      <p:sp>
        <p:nvSpPr>
          <p:cNvPr id="9" name="Google Shape;9;p2"/>
          <p:cNvSpPr txBox="1"/>
          <p:nvPr>
            <p:ph type="ctrTitle"/>
          </p:nvPr>
        </p:nvSpPr>
        <p:spPr>
          <a:xfrm>
            <a:off x="1441038" y="478472"/>
            <a:ext cx="9144000" cy="954332"/>
          </a:xfrm>
          <a:prstGeom prst="rect">
            <a:avLst/>
          </a:prstGeom>
          <a:noFill/>
          <a:ln>
            <a:noFill/>
          </a:ln>
        </p:spPr>
        <p:txBody>
          <a:bodyPr anchorCtr="0" anchor="b" bIns="45700" lIns="91425" spcFirstLastPara="1" rIns="91425" wrap="square" tIns="45700"/>
          <a:lstStyle>
            <a:lvl1pPr lvl="0" algn="ctr">
              <a:lnSpc>
                <a:spcPct val="90000"/>
              </a:lnSpc>
              <a:spcBef>
                <a:spcPts val="0"/>
              </a:spcBef>
              <a:spcAft>
                <a:spcPts val="0"/>
              </a:spcAft>
              <a:buClr>
                <a:schemeClr val="dk1"/>
              </a:buClr>
              <a:buSzPts val="4400"/>
              <a:buFont typeface="Arial"/>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 name="Google Shape;10;p2"/>
          <p:cNvSpPr txBox="1"/>
          <p:nvPr>
            <p:ph idx="1" type="subTitle"/>
          </p:nvPr>
        </p:nvSpPr>
        <p:spPr>
          <a:xfrm>
            <a:off x="1441038" y="1524879"/>
            <a:ext cx="9144000" cy="1655762"/>
          </a:xfrm>
          <a:prstGeom prst="rect">
            <a:avLst/>
          </a:prstGeom>
          <a:noFill/>
          <a:ln>
            <a:noFill/>
          </a:ln>
        </p:spPr>
        <p:txBody>
          <a:bodyPr anchorCtr="0" anchor="t" bIns="45700" lIns="91425" spcFirstLastPara="1" rIns="91425" wrap="square" tIns="45700"/>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1" name="Google Shape;11;p2"/>
          <p:cNvSpPr txBox="1"/>
          <p:nvPr>
            <p:ph idx="11" type="ftr"/>
          </p:nvPr>
        </p:nvSpPr>
        <p:spPr>
          <a:xfrm>
            <a:off x="1441038" y="6594231"/>
            <a:ext cx="4114800" cy="237392"/>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58" name="Shape 58"/>
        <p:cNvGrpSpPr/>
        <p:nvPr/>
      </p:nvGrpSpPr>
      <p:grpSpPr>
        <a:xfrm>
          <a:off x="0" y="0"/>
          <a:ext cx="0" cy="0"/>
          <a:chOff x="0" y="0"/>
          <a:chExt cx="0" cy="0"/>
        </a:xfrm>
      </p:grpSpPr>
      <p:sp>
        <p:nvSpPr>
          <p:cNvPr id="59" name="Google Shape;59;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3"/>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13"/>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2" name="Google Shape;62;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65" name="Shape 65"/>
        <p:cNvGrpSpPr/>
        <p:nvPr/>
      </p:nvGrpSpPr>
      <p:grpSpPr>
        <a:xfrm>
          <a:off x="0" y="0"/>
          <a:ext cx="0" cy="0"/>
          <a:chOff x="0" y="0"/>
          <a:chExt cx="0" cy="0"/>
        </a:xfrm>
      </p:grpSpPr>
      <p:sp>
        <p:nvSpPr>
          <p:cNvPr id="66" name="Google Shape;66;p14"/>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4"/>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68" name="Google Shape;68;p14"/>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9" name="Google Shape;69;p14"/>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70" name="Google Shape;70;p14"/>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74" name="Shape 74"/>
        <p:cNvGrpSpPr/>
        <p:nvPr/>
      </p:nvGrpSpPr>
      <p:grpSpPr>
        <a:xfrm>
          <a:off x="0" y="0"/>
          <a:ext cx="0" cy="0"/>
          <a:chOff x="0" y="0"/>
          <a:chExt cx="0" cy="0"/>
        </a:xfrm>
      </p:grpSpPr>
      <p:sp>
        <p:nvSpPr>
          <p:cNvPr id="75" name="Google Shape;75;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79" name="Shape 79"/>
        <p:cNvGrpSpPr/>
        <p:nvPr/>
      </p:nvGrpSpPr>
      <p:grpSpPr>
        <a:xfrm>
          <a:off x="0" y="0"/>
          <a:ext cx="0" cy="0"/>
          <a:chOff x="0" y="0"/>
          <a:chExt cx="0" cy="0"/>
        </a:xfrm>
      </p:grpSpPr>
      <p:sp>
        <p:nvSpPr>
          <p:cNvPr id="80" name="Google Shape;80;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83" name="Shape 83"/>
        <p:cNvGrpSpPr/>
        <p:nvPr/>
      </p:nvGrpSpPr>
      <p:grpSpPr>
        <a:xfrm>
          <a:off x="0" y="0"/>
          <a:ext cx="0" cy="0"/>
          <a:chOff x="0" y="0"/>
          <a:chExt cx="0" cy="0"/>
        </a:xfrm>
      </p:grpSpPr>
      <p:sp>
        <p:nvSpPr>
          <p:cNvPr id="84" name="Google Shape;84;p1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1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86" name="Google Shape;86;p1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87" name="Google Shape;87;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90" name="Shape 90"/>
        <p:cNvGrpSpPr/>
        <p:nvPr/>
      </p:nvGrpSpPr>
      <p:grpSpPr>
        <a:xfrm>
          <a:off x="0" y="0"/>
          <a:ext cx="0" cy="0"/>
          <a:chOff x="0" y="0"/>
          <a:chExt cx="0" cy="0"/>
        </a:xfrm>
      </p:grpSpPr>
      <p:sp>
        <p:nvSpPr>
          <p:cNvPr id="91" name="Google Shape;91;p1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2" name="Google Shape;92;p18"/>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93" name="Google Shape;93;p1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94" name="Google Shape;94;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97" name="Shape 97"/>
        <p:cNvGrpSpPr/>
        <p:nvPr/>
      </p:nvGrpSpPr>
      <p:grpSpPr>
        <a:xfrm>
          <a:off x="0" y="0"/>
          <a:ext cx="0" cy="0"/>
          <a:chOff x="0" y="0"/>
          <a:chExt cx="0" cy="0"/>
        </a:xfrm>
      </p:grpSpPr>
      <p:sp>
        <p:nvSpPr>
          <p:cNvPr id="98" name="Google Shape;98;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9" name="Google Shape;99;p1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0" name="Google Shape;100;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03" name="Shape 103"/>
        <p:cNvGrpSpPr/>
        <p:nvPr/>
      </p:nvGrpSpPr>
      <p:grpSpPr>
        <a:xfrm>
          <a:off x="0" y="0"/>
          <a:ext cx="0" cy="0"/>
          <a:chOff x="0" y="0"/>
          <a:chExt cx="0" cy="0"/>
        </a:xfrm>
      </p:grpSpPr>
      <p:sp>
        <p:nvSpPr>
          <p:cNvPr id="104" name="Google Shape;104;p2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5" name="Google Shape;105;p2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6" name="Google Shape;106;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8" name="Google Shape;108;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2" name="Shape 12"/>
        <p:cNvGrpSpPr/>
        <p:nvPr/>
      </p:nvGrpSpPr>
      <p:grpSpPr>
        <a:xfrm>
          <a:off x="0" y="0"/>
          <a:ext cx="0" cy="0"/>
          <a:chOff x="0" y="0"/>
          <a:chExt cx="0" cy="0"/>
        </a:xfrm>
      </p:grpSpPr>
      <p:sp>
        <p:nvSpPr>
          <p:cNvPr id="13" name="Google Shape;13;p3"/>
          <p:cNvSpPr txBox="1"/>
          <p:nvPr>
            <p:ph type="title"/>
          </p:nvPr>
        </p:nvSpPr>
        <p:spPr>
          <a:xfrm>
            <a:off x="1440247" y="201574"/>
            <a:ext cx="9028888" cy="1325563"/>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 name="Google Shape;14;p3"/>
          <p:cNvSpPr txBox="1"/>
          <p:nvPr>
            <p:ph idx="1" type="body"/>
          </p:nvPr>
        </p:nvSpPr>
        <p:spPr>
          <a:xfrm>
            <a:off x="1440247" y="1662075"/>
            <a:ext cx="9028888" cy="3746744"/>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 name="Google Shape;15;p3"/>
          <p:cNvSpPr txBox="1"/>
          <p:nvPr>
            <p:ph idx="11" type="ftr"/>
          </p:nvPr>
        </p:nvSpPr>
        <p:spPr>
          <a:xfrm>
            <a:off x="1441038" y="6594231"/>
            <a:ext cx="4114800" cy="237392"/>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1200">
                <a:solidFill>
                  <a:schemeClr val="l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16" name="Shape 16"/>
        <p:cNvGrpSpPr/>
        <p:nvPr/>
      </p:nvGrpSpPr>
      <p:grpSpPr>
        <a:xfrm>
          <a:off x="0" y="0"/>
          <a:ext cx="0" cy="0"/>
          <a:chOff x="0" y="0"/>
          <a:chExt cx="0" cy="0"/>
        </a:xfrm>
      </p:grpSpPr>
      <p:sp>
        <p:nvSpPr>
          <p:cNvPr id="17" name="Google Shape;17;p4"/>
          <p:cNvSpPr txBox="1"/>
          <p:nvPr>
            <p:ph type="title"/>
          </p:nvPr>
        </p:nvSpPr>
        <p:spPr>
          <a:xfrm>
            <a:off x="1440247" y="201574"/>
            <a:ext cx="9028888" cy="1325563"/>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4"/>
          <p:cNvSpPr txBox="1"/>
          <p:nvPr>
            <p:ph idx="1" type="body"/>
          </p:nvPr>
        </p:nvSpPr>
        <p:spPr>
          <a:xfrm>
            <a:off x="1440247" y="1699245"/>
            <a:ext cx="4324818" cy="3668590"/>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 name="Google Shape;19;p4"/>
          <p:cNvSpPr txBox="1"/>
          <p:nvPr>
            <p:ph idx="2" type="body"/>
          </p:nvPr>
        </p:nvSpPr>
        <p:spPr>
          <a:xfrm>
            <a:off x="6220226" y="1699245"/>
            <a:ext cx="4248910" cy="3668590"/>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4"/>
          <p:cNvSpPr txBox="1"/>
          <p:nvPr>
            <p:ph idx="11" type="ftr"/>
          </p:nvPr>
        </p:nvSpPr>
        <p:spPr>
          <a:xfrm>
            <a:off x="1441038" y="6594231"/>
            <a:ext cx="4114800" cy="237392"/>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1200">
                <a:solidFill>
                  <a:schemeClr val="l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4" name="Shape 24"/>
        <p:cNvGrpSpPr/>
        <p:nvPr/>
      </p:nvGrpSpPr>
      <p:grpSpPr>
        <a:xfrm>
          <a:off x="0" y="0"/>
          <a:ext cx="0" cy="0"/>
          <a:chOff x="0" y="0"/>
          <a:chExt cx="0" cy="0"/>
        </a:xfrm>
      </p:grpSpPr>
      <p:sp>
        <p:nvSpPr>
          <p:cNvPr id="25" name="Google Shape;25;p6"/>
          <p:cNvSpPr txBox="1"/>
          <p:nvPr>
            <p:ph type="title"/>
          </p:nvPr>
        </p:nvSpPr>
        <p:spPr>
          <a:xfrm>
            <a:off x="2466159" y="365125"/>
            <a:ext cx="9028888" cy="1325563"/>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6"/>
          <p:cNvSpPr txBox="1"/>
          <p:nvPr>
            <p:ph idx="1" type="body"/>
          </p:nvPr>
        </p:nvSpPr>
        <p:spPr>
          <a:xfrm>
            <a:off x="2466159" y="1825626"/>
            <a:ext cx="9028888" cy="3746744"/>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27" name="Shape 27"/>
        <p:cNvGrpSpPr/>
        <p:nvPr/>
      </p:nvGrpSpPr>
      <p:grpSpPr>
        <a:xfrm>
          <a:off x="0" y="0"/>
          <a:ext cx="0" cy="0"/>
          <a:chOff x="0" y="0"/>
          <a:chExt cx="0" cy="0"/>
        </a:xfrm>
      </p:grpSpPr>
      <p:sp>
        <p:nvSpPr>
          <p:cNvPr id="28" name="Google Shape;28;p7"/>
          <p:cNvSpPr txBox="1"/>
          <p:nvPr>
            <p:ph type="ctrTitle"/>
          </p:nvPr>
        </p:nvSpPr>
        <p:spPr>
          <a:xfrm>
            <a:off x="2370306" y="1772014"/>
            <a:ext cx="9144000" cy="954332"/>
          </a:xfrm>
          <a:prstGeom prst="rect">
            <a:avLst/>
          </a:prstGeom>
          <a:noFill/>
          <a:ln>
            <a:noFill/>
          </a:ln>
        </p:spPr>
        <p:txBody>
          <a:bodyPr anchorCtr="0" anchor="b" bIns="45700" lIns="91425" spcFirstLastPara="1" rIns="91425" wrap="square" tIns="45700"/>
          <a:lstStyle>
            <a:lvl1pPr lvl="0" algn="ctr">
              <a:lnSpc>
                <a:spcPct val="90000"/>
              </a:lnSpc>
              <a:spcBef>
                <a:spcPts val="0"/>
              </a:spcBef>
              <a:spcAft>
                <a:spcPts val="0"/>
              </a:spcAft>
              <a:buClr>
                <a:schemeClr val="dk1"/>
              </a:buClr>
              <a:buSzPts val="4400"/>
              <a:buFont typeface="Arial"/>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7"/>
          <p:cNvSpPr txBox="1"/>
          <p:nvPr>
            <p:ph idx="1" type="subTitle"/>
          </p:nvPr>
        </p:nvSpPr>
        <p:spPr>
          <a:xfrm>
            <a:off x="2370306" y="2818421"/>
            <a:ext cx="9144000" cy="1655762"/>
          </a:xfrm>
          <a:prstGeom prst="rect">
            <a:avLst/>
          </a:prstGeom>
          <a:noFill/>
          <a:ln>
            <a:noFill/>
          </a:ln>
        </p:spPr>
        <p:txBody>
          <a:bodyPr anchorCtr="0" anchor="t" bIns="45700" lIns="91425" spcFirstLastPara="1" rIns="91425" wrap="square" tIns="45700"/>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0" name="Shape 30"/>
        <p:cNvGrpSpPr/>
        <p:nvPr/>
      </p:nvGrpSpPr>
      <p:grpSpPr>
        <a:xfrm>
          <a:off x="0" y="0"/>
          <a:ext cx="0" cy="0"/>
          <a:chOff x="0" y="0"/>
          <a:chExt cx="0" cy="0"/>
        </a:xfrm>
      </p:grpSpPr>
      <p:sp>
        <p:nvSpPr>
          <p:cNvPr id="31" name="Google Shape;31;p8"/>
          <p:cNvSpPr txBox="1"/>
          <p:nvPr>
            <p:ph type="title"/>
          </p:nvPr>
        </p:nvSpPr>
        <p:spPr>
          <a:xfrm>
            <a:off x="2466159" y="365125"/>
            <a:ext cx="9028888" cy="1325563"/>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8"/>
          <p:cNvSpPr txBox="1"/>
          <p:nvPr>
            <p:ph idx="1" type="body"/>
          </p:nvPr>
        </p:nvSpPr>
        <p:spPr>
          <a:xfrm>
            <a:off x="2466159" y="1833059"/>
            <a:ext cx="4324818" cy="3668590"/>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8"/>
          <p:cNvSpPr txBox="1"/>
          <p:nvPr>
            <p:ph idx="2" type="body"/>
          </p:nvPr>
        </p:nvSpPr>
        <p:spPr>
          <a:xfrm>
            <a:off x="7246138" y="1833059"/>
            <a:ext cx="4248910" cy="3668590"/>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40" name="Shape 40"/>
        <p:cNvGrpSpPr/>
        <p:nvPr/>
      </p:nvGrpSpPr>
      <p:grpSpPr>
        <a:xfrm>
          <a:off x="0" y="0"/>
          <a:ext cx="0" cy="0"/>
          <a:chOff x="0" y="0"/>
          <a:chExt cx="0" cy="0"/>
        </a:xfrm>
      </p:grpSpPr>
      <p:sp>
        <p:nvSpPr>
          <p:cNvPr id="41" name="Google Shape;41;p10"/>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0"/>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43" name="Google Shape;43;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46" name="Shape 46"/>
        <p:cNvGrpSpPr/>
        <p:nvPr/>
      </p:nvGrpSpPr>
      <p:grpSpPr>
        <a:xfrm>
          <a:off x="0" y="0"/>
          <a:ext cx="0" cy="0"/>
          <a:chOff x="0" y="0"/>
          <a:chExt cx="0" cy="0"/>
        </a:xfrm>
      </p:grpSpPr>
      <p:sp>
        <p:nvSpPr>
          <p:cNvPr id="47" name="Google Shape;47;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52" name="Shape 52"/>
        <p:cNvGrpSpPr/>
        <p:nvPr/>
      </p:nvGrpSpPr>
      <p:grpSpPr>
        <a:xfrm>
          <a:off x="0" y="0"/>
          <a:ext cx="0" cy="0"/>
          <a:chOff x="0" y="0"/>
          <a:chExt cx="0" cy="0"/>
        </a:xfrm>
      </p:grpSpPr>
      <p:sp>
        <p:nvSpPr>
          <p:cNvPr id="53" name="Google Shape;53;p12"/>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12"/>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55" name="Google Shape;55;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theme" Target="../theme/theme1.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Layout" Target="../slideLayouts/slideLayout8.xml"/><Relationship Id="rId3" Type="http://schemas.openxmlformats.org/officeDocument/2006/relationships/slideLayout" Target="../slideLayouts/slideLayout9.xml"/><Relationship Id="rId4" Type="http://schemas.openxmlformats.org/officeDocument/2006/relationships/slideLayout" Target="../slideLayouts/slideLayout10.xml"/><Relationship Id="rId11" Type="http://schemas.openxmlformats.org/officeDocument/2006/relationships/slideLayout" Target="../slideLayouts/slideLayout17.xml"/><Relationship Id="rId10" Type="http://schemas.openxmlformats.org/officeDocument/2006/relationships/slideLayout" Target="../slideLayouts/slideLayout16.xml"/><Relationship Id="rId12" Type="http://schemas.openxmlformats.org/officeDocument/2006/relationships/theme" Target="../theme/theme2.xml"/><Relationship Id="rId9" Type="http://schemas.openxmlformats.org/officeDocument/2006/relationships/slideLayout" Target="../slideLayouts/slideLayout15.xml"/><Relationship Id="rId5" Type="http://schemas.openxmlformats.org/officeDocument/2006/relationships/slideLayout" Target="../slideLayouts/slideLayout11.xml"/><Relationship Id="rId6" Type="http://schemas.openxmlformats.org/officeDocument/2006/relationships/slideLayout" Target="../slideLayouts/slideLayout12.xml"/><Relationship Id="rId7" Type="http://schemas.openxmlformats.org/officeDocument/2006/relationships/slideLayout" Target="../slideLayouts/slideLayout13.xml"/><Relationship Id="rId8"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440247" y="201574"/>
            <a:ext cx="9028888" cy="1325563"/>
          </a:xfrm>
          <a:prstGeom prst="rect">
            <a:avLst/>
          </a:prstGeom>
          <a:noFill/>
          <a:ln>
            <a:noFill/>
          </a:ln>
        </p:spPr>
        <p:txBody>
          <a:bodyPr anchorCtr="0" anchor="ctr" bIns="45700" lIns="91425" spcFirstLastPara="1" rIns="91425" wrap="square" tIns="45700"/>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1440247" y="1662075"/>
            <a:ext cx="9028888" cy="3746744"/>
          </a:xfrm>
          <a:prstGeom prst="rect">
            <a:avLst/>
          </a:prstGeom>
          <a:noFill/>
          <a:ln>
            <a:noFill/>
          </a:ln>
        </p:spPr>
        <p:txBody>
          <a:bodyPr anchorCtr="0" anchor="t" bIns="45700" lIns="91425" spcFirstLastPara="1" rIns="91425" wrap="square" tIns="45700"/>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21" name="Shape 21"/>
        <p:cNvGrpSpPr/>
        <p:nvPr/>
      </p:nvGrpSpPr>
      <p:grpSpPr>
        <a:xfrm>
          <a:off x="0" y="0"/>
          <a:ext cx="0" cy="0"/>
          <a:chOff x="0" y="0"/>
          <a:chExt cx="0" cy="0"/>
        </a:xfrm>
      </p:grpSpPr>
      <p:sp>
        <p:nvSpPr>
          <p:cNvPr id="22" name="Google Shape;22;p5"/>
          <p:cNvSpPr txBox="1"/>
          <p:nvPr>
            <p:ph type="title"/>
          </p:nvPr>
        </p:nvSpPr>
        <p:spPr>
          <a:xfrm>
            <a:off x="2466159" y="365125"/>
            <a:ext cx="9028888" cy="1325563"/>
          </a:xfrm>
          <a:prstGeom prst="rect">
            <a:avLst/>
          </a:prstGeom>
          <a:noFill/>
          <a:ln>
            <a:noFill/>
          </a:ln>
        </p:spPr>
        <p:txBody>
          <a:bodyPr anchorCtr="0" anchor="ctr" bIns="45700" lIns="91425" spcFirstLastPara="1" rIns="91425" wrap="square" tIns="45700"/>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3" name="Google Shape;23;p5"/>
          <p:cNvSpPr txBox="1"/>
          <p:nvPr>
            <p:ph idx="1" type="body"/>
          </p:nvPr>
        </p:nvSpPr>
        <p:spPr>
          <a:xfrm>
            <a:off x="2466159" y="1825626"/>
            <a:ext cx="9028888" cy="3746744"/>
          </a:xfrm>
          <a:prstGeom prst="rect">
            <a:avLst/>
          </a:prstGeom>
          <a:noFill/>
          <a:ln>
            <a:noFill/>
          </a:ln>
        </p:spPr>
        <p:txBody>
          <a:bodyPr anchorCtr="0" anchor="t" bIns="45700" lIns="91425" spcFirstLastPara="1" rIns="91425" wrap="square" tIns="45700"/>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1" r:id="rId2"/>
    <p:sldLayoutId id="2147483652" r:id="rId3"/>
    <p:sldLayoutId id="2147483653"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4" name="Shape 34"/>
        <p:cNvGrpSpPr/>
        <p:nvPr/>
      </p:nvGrpSpPr>
      <p:grpSpPr>
        <a:xfrm>
          <a:off x="0" y="0"/>
          <a:ext cx="0" cy="0"/>
          <a:chOff x="0" y="0"/>
          <a:chExt cx="0" cy="0"/>
        </a:xfrm>
      </p:grpSpPr>
      <p:sp>
        <p:nvSpPr>
          <p:cNvPr id="35" name="Google Shape;35;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6" name="Google Shape;36;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7" name="Google Shape;37;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8" name="Google Shape;38;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9" name="Google Shape;39;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IE"/>
              <a:t>‹#›</a:t>
            </a:fld>
            <a:endParaRPr/>
          </a:p>
        </p:txBody>
      </p:sp>
    </p:spTree>
  </p:cSld>
  <p:clrMap accent1="accent1" accent2="accent2" accent3="accent3" accent4="accent4" accent5="accent5" accent6="accent6" bg1="lt1" bg2="dk2" tx1="dk1" tx2="lt2" folHlink="folHlink" hlink="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10.png"/><Relationship Id="rId5" Type="http://schemas.openxmlformats.org/officeDocument/2006/relationships/image" Target="../media/image3.jpg"/><Relationship Id="rId6" Type="http://schemas.openxmlformats.org/officeDocument/2006/relationships/image" Target="../media/image6.png"/><Relationship Id="rId7" Type="http://schemas.openxmlformats.org/officeDocument/2006/relationships/image" Target="../media/image1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 Id="rId3" Type="http://schemas.openxmlformats.org/officeDocument/2006/relationships/image" Target="../media/image5.png"/><Relationship Id="rId4" Type="http://schemas.openxmlformats.org/officeDocument/2006/relationships/image" Target="../media/image10.png"/><Relationship Id="rId5" Type="http://schemas.openxmlformats.org/officeDocument/2006/relationships/image" Target="../media/image3.jpg"/><Relationship Id="rId6" Type="http://schemas.openxmlformats.org/officeDocument/2006/relationships/image" Target="../media/image6.png"/><Relationship Id="rId7" Type="http://schemas.openxmlformats.org/officeDocument/2006/relationships/image" Target="../media/image11.png"/><Relationship Id="rId8" Type="http://schemas.openxmlformats.org/officeDocument/2006/relationships/hyperlink" Target="mailto:conchur.maclochlainn@dcu.ie"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hyperlink" Target="https://www.ft.com/content/60e90be2-1a77-11e9-b191-175523b59d1d" TargetMode="External"/><Relationship Id="rId4" Type="http://schemas.openxmlformats.org/officeDocument/2006/relationships/image" Target="../media/image5.png"/><Relationship Id="rId5" Type="http://schemas.openxmlformats.org/officeDocument/2006/relationships/image" Target="../media/image10.png"/><Relationship Id="rId6" Type="http://schemas.openxmlformats.org/officeDocument/2006/relationships/image" Target="../media/image3.jpg"/><Relationship Id="rId7"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8.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21"/>
          <p:cNvSpPr/>
          <p:nvPr/>
        </p:nvSpPr>
        <p:spPr>
          <a:xfrm>
            <a:off x="1020782" y="0"/>
            <a:ext cx="9776171" cy="3385037"/>
          </a:xfrm>
          <a:prstGeom prst="rect">
            <a:avLst/>
          </a:prstGeom>
          <a:solidFill>
            <a:srgbClr val="58C7DD">
              <a:alpha val="800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Arial"/>
              <a:ea typeface="Arial"/>
              <a:cs typeface="Arial"/>
              <a:sym typeface="Arial"/>
            </a:endParaRPr>
          </a:p>
        </p:txBody>
      </p:sp>
      <p:sp>
        <p:nvSpPr>
          <p:cNvPr id="114" name="Google Shape;114;p21"/>
          <p:cNvSpPr txBox="1"/>
          <p:nvPr>
            <p:ph type="ctrTitle"/>
          </p:nvPr>
        </p:nvSpPr>
        <p:spPr>
          <a:xfrm>
            <a:off x="1441038" y="478472"/>
            <a:ext cx="9144000" cy="954332"/>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Arial"/>
              <a:buNone/>
            </a:pPr>
            <a:r>
              <a:rPr lang="en-IE"/>
              <a:t>Running up that Hill	</a:t>
            </a:r>
            <a:endParaRPr/>
          </a:p>
        </p:txBody>
      </p:sp>
      <p:sp>
        <p:nvSpPr>
          <p:cNvPr id="115" name="Google Shape;115;p21"/>
          <p:cNvSpPr txBox="1"/>
          <p:nvPr>
            <p:ph idx="1" type="subTitle"/>
          </p:nvPr>
        </p:nvSpPr>
        <p:spPr>
          <a:xfrm>
            <a:off x="1441038" y="1524879"/>
            <a:ext cx="9144000" cy="1655762"/>
          </a:xfrm>
          <a:prstGeom prst="rect">
            <a:avLst/>
          </a:prstGeom>
          <a:noFill/>
          <a:ln>
            <a:noFill/>
          </a:ln>
        </p:spPr>
        <p:txBody>
          <a:bodyPr anchorCtr="0" anchor="t" bIns="45700" lIns="91425" spcFirstLastPara="1" rIns="91425" wrap="square" tIns="45700">
            <a:noAutofit/>
          </a:bodyPr>
          <a:lstStyle/>
          <a:p>
            <a:pPr indent="0" lvl="0" marL="0" rtl="0" algn="ctr">
              <a:lnSpc>
                <a:spcPct val="80000"/>
              </a:lnSpc>
              <a:spcBef>
                <a:spcPts val="0"/>
              </a:spcBef>
              <a:spcAft>
                <a:spcPts val="0"/>
              </a:spcAft>
              <a:buClr>
                <a:schemeClr val="dk1"/>
              </a:buClr>
              <a:buSzPts val="2400"/>
              <a:buNone/>
            </a:pPr>
            <a:r>
              <a:rPr lang="en-IE"/>
              <a:t>Cross-course continuation on an Irish language MOOC</a:t>
            </a:r>
            <a:endParaRPr/>
          </a:p>
          <a:p>
            <a:pPr indent="0" lvl="0" marL="0" rtl="0" algn="ctr">
              <a:lnSpc>
                <a:spcPct val="80000"/>
              </a:lnSpc>
              <a:spcBef>
                <a:spcPts val="1000"/>
              </a:spcBef>
              <a:spcAft>
                <a:spcPts val="0"/>
              </a:spcAft>
              <a:buClr>
                <a:schemeClr val="dk1"/>
              </a:buClr>
              <a:buSzPts val="2400"/>
              <a:buNone/>
            </a:pPr>
            <a:r>
              <a:t/>
            </a:r>
            <a:endParaRPr/>
          </a:p>
          <a:p>
            <a:pPr indent="0" lvl="0" marL="0" rtl="0" algn="ctr">
              <a:lnSpc>
                <a:spcPct val="80000"/>
              </a:lnSpc>
              <a:spcBef>
                <a:spcPts val="1000"/>
              </a:spcBef>
              <a:spcAft>
                <a:spcPts val="0"/>
              </a:spcAft>
              <a:buClr>
                <a:schemeClr val="dk1"/>
              </a:buClr>
              <a:buSzPts val="2400"/>
              <a:buNone/>
            </a:pPr>
            <a:r>
              <a:rPr lang="en-IE"/>
              <a:t>Conchúr Mac Lochlainn</a:t>
            </a:r>
            <a:endParaRPr/>
          </a:p>
          <a:p>
            <a:pPr indent="0" lvl="0" marL="0" rtl="0" algn="ctr">
              <a:lnSpc>
                <a:spcPct val="80000"/>
              </a:lnSpc>
              <a:spcBef>
                <a:spcPts val="1000"/>
              </a:spcBef>
              <a:spcAft>
                <a:spcPts val="0"/>
              </a:spcAft>
              <a:buClr>
                <a:schemeClr val="dk1"/>
              </a:buClr>
              <a:buSzPts val="2400"/>
              <a:buNone/>
            </a:pPr>
            <a:r>
              <a:rPr lang="en-IE"/>
              <a:t>Dr. Mairéad Nic Giolla Mhichíl </a:t>
            </a:r>
            <a:endParaRPr/>
          </a:p>
        </p:txBody>
      </p:sp>
      <p:pic>
        <p:nvPicPr>
          <p:cNvPr id="116" name="Google Shape;116;p21"/>
          <p:cNvPicPr preferRelativeResize="0"/>
          <p:nvPr/>
        </p:nvPicPr>
        <p:blipFill rotWithShape="1">
          <a:blip r:embed="rId3">
            <a:alphaModFix/>
          </a:blip>
          <a:srcRect b="0" l="0" r="0" t="0"/>
          <a:stretch/>
        </p:blipFill>
        <p:spPr>
          <a:xfrm>
            <a:off x="1551413" y="6168593"/>
            <a:ext cx="2225059" cy="561391"/>
          </a:xfrm>
          <a:prstGeom prst="rect">
            <a:avLst/>
          </a:prstGeom>
          <a:noFill/>
          <a:ln>
            <a:noFill/>
          </a:ln>
        </p:spPr>
      </p:pic>
      <p:pic>
        <p:nvPicPr>
          <p:cNvPr id="117" name="Google Shape;117;p21"/>
          <p:cNvPicPr preferRelativeResize="0"/>
          <p:nvPr/>
        </p:nvPicPr>
        <p:blipFill rotWithShape="1">
          <a:blip r:embed="rId4">
            <a:alphaModFix/>
          </a:blip>
          <a:srcRect b="0" l="0" r="0" t="0"/>
          <a:stretch/>
        </p:blipFill>
        <p:spPr>
          <a:xfrm>
            <a:off x="3776472" y="6168593"/>
            <a:ext cx="1371600" cy="561391"/>
          </a:xfrm>
          <a:prstGeom prst="rect">
            <a:avLst/>
          </a:prstGeom>
          <a:noFill/>
          <a:ln>
            <a:noFill/>
          </a:ln>
        </p:spPr>
      </p:pic>
      <p:pic>
        <p:nvPicPr>
          <p:cNvPr descr="C:\Users\beirnee4\Downloads\An Roinn Lógó (3).JPG" id="118" name="Google Shape;118;p21"/>
          <p:cNvPicPr preferRelativeResize="0"/>
          <p:nvPr/>
        </p:nvPicPr>
        <p:blipFill rotWithShape="1">
          <a:blip r:embed="rId5">
            <a:alphaModFix/>
          </a:blip>
          <a:srcRect b="0" l="0" r="0" t="0"/>
          <a:stretch/>
        </p:blipFill>
        <p:spPr>
          <a:xfrm>
            <a:off x="5148072" y="6178394"/>
            <a:ext cx="1846997" cy="551590"/>
          </a:xfrm>
          <a:prstGeom prst="rect">
            <a:avLst/>
          </a:prstGeom>
          <a:noFill/>
          <a:ln>
            <a:noFill/>
          </a:ln>
        </p:spPr>
      </p:pic>
      <p:pic>
        <p:nvPicPr>
          <p:cNvPr id="119" name="Google Shape;119;p21"/>
          <p:cNvPicPr preferRelativeResize="0"/>
          <p:nvPr/>
        </p:nvPicPr>
        <p:blipFill rotWithShape="1">
          <a:blip r:embed="rId6">
            <a:alphaModFix/>
          </a:blip>
          <a:srcRect b="0" l="0" r="0" t="0"/>
          <a:stretch/>
        </p:blipFill>
        <p:spPr>
          <a:xfrm>
            <a:off x="6995069" y="6168593"/>
            <a:ext cx="955287" cy="561391"/>
          </a:xfrm>
          <a:prstGeom prst="rect">
            <a:avLst/>
          </a:prstGeom>
          <a:noFill/>
          <a:ln>
            <a:noFill/>
          </a:ln>
        </p:spPr>
      </p:pic>
      <p:pic>
        <p:nvPicPr>
          <p:cNvPr id="120" name="Google Shape;120;p21"/>
          <p:cNvPicPr preferRelativeResize="0"/>
          <p:nvPr/>
        </p:nvPicPr>
        <p:blipFill rotWithShape="1">
          <a:blip r:embed="rId7">
            <a:alphaModFix/>
          </a:blip>
          <a:srcRect b="0" l="0" r="0" t="0"/>
          <a:stretch/>
        </p:blipFill>
        <p:spPr>
          <a:xfrm>
            <a:off x="8165592" y="5820613"/>
            <a:ext cx="3566160" cy="90937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Google Shape;176;p30"/>
          <p:cNvSpPr/>
          <p:nvPr/>
        </p:nvSpPr>
        <p:spPr>
          <a:xfrm>
            <a:off x="2148840" y="566928"/>
            <a:ext cx="3000000" cy="30000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77" name="Google Shape;177;p30"/>
          <p:cNvPicPr preferRelativeResize="0"/>
          <p:nvPr/>
        </p:nvPicPr>
        <p:blipFill rotWithShape="1">
          <a:blip r:embed="rId3">
            <a:alphaModFix/>
          </a:blip>
          <a:srcRect b="0" l="0" r="0" t="0"/>
          <a:stretch/>
        </p:blipFill>
        <p:spPr>
          <a:xfrm>
            <a:off x="2068830" y="667512"/>
            <a:ext cx="9534906" cy="59436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p31"/>
          <p:cNvSpPr txBox="1"/>
          <p:nvPr>
            <p:ph type="title"/>
          </p:nvPr>
        </p:nvSpPr>
        <p:spPr>
          <a:xfrm>
            <a:off x="2466159" y="365125"/>
            <a:ext cx="9028888"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Arial"/>
              <a:buNone/>
            </a:pPr>
            <a:r>
              <a:rPr lang="en-IE"/>
              <a:t>Answer Diversity – Irish 104 </a:t>
            </a:r>
            <a:endParaRPr/>
          </a:p>
        </p:txBody>
      </p:sp>
      <p:graphicFrame>
        <p:nvGraphicFramePr>
          <p:cNvPr id="183" name="Google Shape;183;p31"/>
          <p:cNvGraphicFramePr/>
          <p:nvPr/>
        </p:nvGraphicFramePr>
        <p:xfrm>
          <a:off x="2465388" y="1463039"/>
          <a:ext cx="3000000" cy="3000000"/>
        </p:xfrm>
        <a:graphic>
          <a:graphicData uri="http://schemas.openxmlformats.org/drawingml/2006/table">
            <a:tbl>
              <a:tblPr>
                <a:noFill/>
                <a:tableStyleId>{95800FA8-1D1F-4C8E-B38E-2FF47540F2F5}</a:tableStyleId>
              </a:tblPr>
              <a:tblGrid>
                <a:gridCol w="9029700"/>
              </a:tblGrid>
              <a:tr h="291525">
                <a:tc>
                  <a:txBody>
                    <a:bodyPr>
                      <a:noAutofit/>
                    </a:bodyPr>
                    <a:lstStyle/>
                    <a:p>
                      <a:pPr indent="-285750" lvl="0" marL="285750" marR="0" rtl="0" algn="l">
                        <a:spcBef>
                          <a:spcPts val="0"/>
                        </a:spcBef>
                        <a:spcAft>
                          <a:spcPts val="0"/>
                        </a:spcAft>
                        <a:buClr>
                          <a:srgbClr val="000000"/>
                        </a:buClr>
                        <a:buSzPts val="1400"/>
                        <a:buFont typeface="Arial"/>
                        <a:buChar char="•"/>
                      </a:pPr>
                      <a:r>
                        <a:rPr b="0" i="0" lang="en-IE" sz="1400" u="none" cap="none" strike="noStrike">
                          <a:solidFill>
                            <a:srgbClr val="000000"/>
                          </a:solidFill>
                          <a:latin typeface="Calibri"/>
                          <a:ea typeface="Calibri"/>
                          <a:cs typeface="Calibri"/>
                          <a:sym typeface="Calibri"/>
                        </a:rPr>
                        <a:t>I have completed Irish 103</a:t>
                      </a:r>
                      <a:endParaRPr/>
                    </a:p>
                  </a:txBody>
                  <a:tcPr marT="5800" marB="0" marR="5800" marL="58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291525">
                <a:tc>
                  <a:txBody>
                    <a:bodyPr>
                      <a:noAutofit/>
                    </a:bodyPr>
                    <a:lstStyle/>
                    <a:p>
                      <a:pPr indent="-285750" lvl="0" marL="285750" marR="0" rtl="0" algn="l">
                        <a:spcBef>
                          <a:spcPts val="0"/>
                        </a:spcBef>
                        <a:spcAft>
                          <a:spcPts val="0"/>
                        </a:spcAft>
                        <a:buClr>
                          <a:srgbClr val="000000"/>
                        </a:buClr>
                        <a:buSzPts val="1400"/>
                        <a:buFont typeface="Arial"/>
                        <a:buChar char="•"/>
                      </a:pPr>
                      <a:r>
                        <a:rPr b="0" i="0" lang="en-IE" sz="1400" u="none" cap="none" strike="noStrike">
                          <a:solidFill>
                            <a:srgbClr val="000000"/>
                          </a:solidFill>
                          <a:latin typeface="Calibri"/>
                          <a:ea typeface="Calibri"/>
                          <a:cs typeface="Calibri"/>
                          <a:sym typeface="Calibri"/>
                        </a:rPr>
                        <a:t>I have started but not completed Irish 103</a:t>
                      </a:r>
                      <a:endParaRPr/>
                    </a:p>
                  </a:txBody>
                  <a:tcPr marT="5800" marB="0" marR="5800" marL="58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291525">
                <a:tc>
                  <a:txBody>
                    <a:bodyPr>
                      <a:noAutofit/>
                    </a:bodyPr>
                    <a:lstStyle/>
                    <a:p>
                      <a:pPr indent="-285750" lvl="0" marL="285750" marR="0" rtl="0" algn="l">
                        <a:spcBef>
                          <a:spcPts val="0"/>
                        </a:spcBef>
                        <a:spcAft>
                          <a:spcPts val="0"/>
                        </a:spcAft>
                        <a:buClr>
                          <a:srgbClr val="000000"/>
                        </a:buClr>
                        <a:buSzPts val="1400"/>
                        <a:buFont typeface="Arial"/>
                        <a:buChar char="•"/>
                      </a:pPr>
                      <a:r>
                        <a:rPr b="0" i="0" lang="en-IE" sz="1400" u="none" cap="none" strike="noStrike">
                          <a:solidFill>
                            <a:srgbClr val="000000"/>
                          </a:solidFill>
                          <a:latin typeface="Calibri"/>
                          <a:ea typeface="Calibri"/>
                          <a:cs typeface="Calibri"/>
                          <a:sym typeface="Calibri"/>
                        </a:rPr>
                        <a:t>I have completed Irish 101,I have completed Irish 102</a:t>
                      </a:r>
                      <a:endParaRPr/>
                    </a:p>
                  </a:txBody>
                  <a:tcPr marT="5800" marB="0" marR="5800" marL="58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291525">
                <a:tc>
                  <a:txBody>
                    <a:bodyPr>
                      <a:noAutofit/>
                    </a:bodyPr>
                    <a:lstStyle/>
                    <a:p>
                      <a:pPr indent="-285750" lvl="0" marL="285750" marR="0" rtl="0" algn="l">
                        <a:spcBef>
                          <a:spcPts val="0"/>
                        </a:spcBef>
                        <a:spcAft>
                          <a:spcPts val="0"/>
                        </a:spcAft>
                        <a:buClr>
                          <a:srgbClr val="000000"/>
                        </a:buClr>
                        <a:buSzPts val="1400"/>
                        <a:buFont typeface="Arial"/>
                        <a:buChar char="•"/>
                      </a:pPr>
                      <a:r>
                        <a:rPr b="0" i="0" lang="en-IE" sz="1400" u="none" cap="none" strike="noStrike">
                          <a:solidFill>
                            <a:srgbClr val="000000"/>
                          </a:solidFill>
                          <a:latin typeface="Calibri"/>
                          <a:ea typeface="Calibri"/>
                          <a:cs typeface="Calibri"/>
                          <a:sym typeface="Calibri"/>
                        </a:rPr>
                        <a:t>I have completed Irish 101,I have completed Irish 103</a:t>
                      </a:r>
                      <a:endParaRPr/>
                    </a:p>
                  </a:txBody>
                  <a:tcPr marT="5800" marB="0" marR="5800" marL="58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291525">
                <a:tc>
                  <a:txBody>
                    <a:bodyPr>
                      <a:noAutofit/>
                    </a:bodyPr>
                    <a:lstStyle/>
                    <a:p>
                      <a:pPr indent="-285750" lvl="0" marL="285750" marR="0" rtl="0" algn="l">
                        <a:spcBef>
                          <a:spcPts val="0"/>
                        </a:spcBef>
                        <a:spcAft>
                          <a:spcPts val="0"/>
                        </a:spcAft>
                        <a:buClr>
                          <a:srgbClr val="000000"/>
                        </a:buClr>
                        <a:buSzPts val="1400"/>
                        <a:buFont typeface="Arial"/>
                        <a:buChar char="•"/>
                      </a:pPr>
                      <a:r>
                        <a:rPr b="0" i="0" lang="en-IE" sz="1400" u="none" cap="none" strike="noStrike">
                          <a:solidFill>
                            <a:srgbClr val="000000"/>
                          </a:solidFill>
                          <a:latin typeface="Calibri"/>
                          <a:ea typeface="Calibri"/>
                          <a:cs typeface="Calibri"/>
                          <a:sym typeface="Calibri"/>
                        </a:rPr>
                        <a:t>I have started but not completed Irish 101</a:t>
                      </a:r>
                      <a:endParaRPr/>
                    </a:p>
                  </a:txBody>
                  <a:tcPr marT="5800" marB="0" marR="5800" marL="58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291525">
                <a:tc>
                  <a:txBody>
                    <a:bodyPr>
                      <a:noAutofit/>
                    </a:bodyPr>
                    <a:lstStyle/>
                    <a:p>
                      <a:pPr indent="-285750" lvl="0" marL="285750" marR="0" rtl="0" algn="l">
                        <a:spcBef>
                          <a:spcPts val="0"/>
                        </a:spcBef>
                        <a:spcAft>
                          <a:spcPts val="0"/>
                        </a:spcAft>
                        <a:buClr>
                          <a:srgbClr val="000000"/>
                        </a:buClr>
                        <a:buSzPts val="1400"/>
                        <a:buFont typeface="Arial"/>
                        <a:buChar char="•"/>
                      </a:pPr>
                      <a:r>
                        <a:rPr b="0" i="0" lang="en-IE" sz="1400" u="none" cap="none" strike="noStrike">
                          <a:solidFill>
                            <a:srgbClr val="000000"/>
                          </a:solidFill>
                          <a:latin typeface="Calibri"/>
                          <a:ea typeface="Calibri"/>
                          <a:cs typeface="Calibri"/>
                          <a:sym typeface="Calibri"/>
                        </a:rPr>
                        <a:t>I have completed Irish 101,I have completed Irish 102,I have started but not completed Irish 103</a:t>
                      </a:r>
                      <a:endParaRPr/>
                    </a:p>
                  </a:txBody>
                  <a:tcPr marT="5800" marB="0" marR="5800" marL="58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291525">
                <a:tc>
                  <a:txBody>
                    <a:bodyPr>
                      <a:noAutofit/>
                    </a:bodyPr>
                    <a:lstStyle/>
                    <a:p>
                      <a:pPr indent="-285750" lvl="0" marL="285750" marR="0" rtl="0" algn="l">
                        <a:spcBef>
                          <a:spcPts val="0"/>
                        </a:spcBef>
                        <a:spcAft>
                          <a:spcPts val="0"/>
                        </a:spcAft>
                        <a:buClr>
                          <a:srgbClr val="000000"/>
                        </a:buClr>
                        <a:buSzPts val="1400"/>
                        <a:buFont typeface="Arial"/>
                        <a:buChar char="•"/>
                      </a:pPr>
                      <a:r>
                        <a:rPr b="0" i="0" lang="en-IE" sz="1400" u="none" cap="none" strike="noStrike">
                          <a:solidFill>
                            <a:srgbClr val="000000"/>
                          </a:solidFill>
                          <a:latin typeface="Calibri"/>
                          <a:ea typeface="Calibri"/>
                          <a:cs typeface="Calibri"/>
                          <a:sym typeface="Calibri"/>
                        </a:rPr>
                        <a:t>I have completed Irish 102,I have completed Irish 103</a:t>
                      </a:r>
                      <a:endParaRPr/>
                    </a:p>
                  </a:txBody>
                  <a:tcPr marT="5800" marB="0" marR="5800" marL="58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291525">
                <a:tc>
                  <a:txBody>
                    <a:bodyPr>
                      <a:noAutofit/>
                    </a:bodyPr>
                    <a:lstStyle/>
                    <a:p>
                      <a:pPr indent="-285750" lvl="0" marL="285750" marR="0" rtl="0" algn="l">
                        <a:spcBef>
                          <a:spcPts val="0"/>
                        </a:spcBef>
                        <a:spcAft>
                          <a:spcPts val="0"/>
                        </a:spcAft>
                        <a:buClr>
                          <a:srgbClr val="000000"/>
                        </a:buClr>
                        <a:buSzPts val="1400"/>
                        <a:buFont typeface="Arial"/>
                        <a:buChar char="•"/>
                      </a:pPr>
                      <a:r>
                        <a:rPr b="0" i="0" lang="en-IE" sz="1400" u="none" cap="none" strike="noStrike">
                          <a:solidFill>
                            <a:srgbClr val="000000"/>
                          </a:solidFill>
                          <a:latin typeface="Calibri"/>
                          <a:ea typeface="Calibri"/>
                          <a:cs typeface="Calibri"/>
                          <a:sym typeface="Calibri"/>
                        </a:rPr>
                        <a:t>I have completed Irish 101</a:t>
                      </a:r>
                      <a:endParaRPr/>
                    </a:p>
                  </a:txBody>
                  <a:tcPr marT="5800" marB="0" marR="5800" marL="58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575350">
                <a:tc>
                  <a:txBody>
                    <a:bodyPr>
                      <a:noAutofit/>
                    </a:bodyPr>
                    <a:lstStyle/>
                    <a:p>
                      <a:pPr indent="-285750" lvl="0" marL="285750" marR="0" rtl="0" algn="l">
                        <a:spcBef>
                          <a:spcPts val="0"/>
                        </a:spcBef>
                        <a:spcAft>
                          <a:spcPts val="0"/>
                        </a:spcAft>
                        <a:buClr>
                          <a:srgbClr val="000000"/>
                        </a:buClr>
                        <a:buSzPts val="1400"/>
                        <a:buFont typeface="Arial"/>
                        <a:buChar char="•"/>
                      </a:pPr>
                      <a:r>
                        <a:rPr b="0" i="0" lang="en-IE" sz="1400" u="none" cap="none" strike="noStrike">
                          <a:solidFill>
                            <a:srgbClr val="000000"/>
                          </a:solidFill>
                          <a:latin typeface="Calibri"/>
                          <a:ea typeface="Calibri"/>
                          <a:cs typeface="Calibri"/>
                          <a:sym typeface="Calibri"/>
                        </a:rPr>
                        <a:t>I have started but not completed Irish 101,I have started but not completed Irish 102,I have started but not completed Irish 103</a:t>
                      </a:r>
                      <a:endParaRPr/>
                    </a:p>
                  </a:txBody>
                  <a:tcPr marT="5800" marB="0" marR="5800" marL="58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291525">
                <a:tc>
                  <a:txBody>
                    <a:bodyPr>
                      <a:noAutofit/>
                    </a:bodyPr>
                    <a:lstStyle/>
                    <a:p>
                      <a:pPr indent="-285750" lvl="0" marL="285750" marR="0" rtl="0" algn="l">
                        <a:spcBef>
                          <a:spcPts val="0"/>
                        </a:spcBef>
                        <a:spcAft>
                          <a:spcPts val="0"/>
                        </a:spcAft>
                        <a:buClr>
                          <a:srgbClr val="000000"/>
                        </a:buClr>
                        <a:buSzPts val="1400"/>
                        <a:buFont typeface="Arial"/>
                        <a:buChar char="•"/>
                      </a:pPr>
                      <a:r>
                        <a:rPr b="0" i="0" lang="en-IE" sz="1400" u="none" cap="none" strike="noStrike">
                          <a:solidFill>
                            <a:srgbClr val="000000"/>
                          </a:solidFill>
                          <a:latin typeface="Calibri"/>
                          <a:ea typeface="Calibri"/>
                          <a:cs typeface="Calibri"/>
                          <a:sym typeface="Calibri"/>
                        </a:rPr>
                        <a:t>I have completed Irish 102,I have started but not completed Irish 103</a:t>
                      </a:r>
                      <a:endParaRPr/>
                    </a:p>
                  </a:txBody>
                  <a:tcPr marT="5800" marB="0" marR="5800" marL="58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575350">
                <a:tc>
                  <a:txBody>
                    <a:bodyPr>
                      <a:noAutofit/>
                    </a:bodyPr>
                    <a:lstStyle/>
                    <a:p>
                      <a:pPr indent="-285750" lvl="0" marL="285750" marR="0" rtl="0" algn="l">
                        <a:spcBef>
                          <a:spcPts val="0"/>
                        </a:spcBef>
                        <a:spcAft>
                          <a:spcPts val="0"/>
                        </a:spcAft>
                        <a:buClr>
                          <a:srgbClr val="000000"/>
                        </a:buClr>
                        <a:buSzPts val="1400"/>
                        <a:buFont typeface="Arial"/>
                        <a:buChar char="•"/>
                      </a:pPr>
                      <a:r>
                        <a:rPr b="0" i="0" lang="en-IE" sz="1400" u="none" cap="none" strike="noStrike">
                          <a:solidFill>
                            <a:srgbClr val="000000"/>
                          </a:solidFill>
                          <a:latin typeface="Calibri"/>
                          <a:ea typeface="Calibri"/>
                          <a:cs typeface="Calibri"/>
                          <a:sym typeface="Calibri"/>
                        </a:rPr>
                        <a:t>I have completed Irish 101,I have started but not completed Irish 101,I have completed Irish 102,I have started but not completed Irish 102,I have completed Irish 103</a:t>
                      </a:r>
                      <a:endParaRPr/>
                    </a:p>
                  </a:txBody>
                  <a:tcPr marT="5800" marB="0" marR="5800" marL="58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291525">
                <a:tc>
                  <a:txBody>
                    <a:bodyPr>
                      <a:noAutofit/>
                    </a:bodyPr>
                    <a:lstStyle/>
                    <a:p>
                      <a:pPr indent="-285750" lvl="0" marL="285750" marR="0" rtl="0" algn="l">
                        <a:spcBef>
                          <a:spcPts val="0"/>
                        </a:spcBef>
                        <a:spcAft>
                          <a:spcPts val="0"/>
                        </a:spcAft>
                        <a:buClr>
                          <a:srgbClr val="000000"/>
                        </a:buClr>
                        <a:buSzPts val="1400"/>
                        <a:buFont typeface="Arial"/>
                        <a:buChar char="•"/>
                      </a:pPr>
                      <a:r>
                        <a:rPr b="0" i="0" lang="en-IE" sz="1400" u="none" cap="none" strike="noStrike">
                          <a:solidFill>
                            <a:srgbClr val="000000"/>
                          </a:solidFill>
                          <a:latin typeface="Calibri"/>
                          <a:ea typeface="Calibri"/>
                          <a:cs typeface="Calibri"/>
                          <a:sym typeface="Calibri"/>
                        </a:rPr>
                        <a:t>I have completed Irish 101,I have started but not completed Irish 102</a:t>
                      </a:r>
                      <a:endParaRPr/>
                    </a:p>
                  </a:txBody>
                  <a:tcPr marT="5800" marB="0" marR="5800" marL="58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575350">
                <a:tc>
                  <a:txBody>
                    <a:bodyPr>
                      <a:noAutofit/>
                    </a:bodyPr>
                    <a:lstStyle/>
                    <a:p>
                      <a:pPr indent="-285750" lvl="0" marL="285750" marR="0" rtl="0" algn="l">
                        <a:spcBef>
                          <a:spcPts val="0"/>
                        </a:spcBef>
                        <a:spcAft>
                          <a:spcPts val="0"/>
                        </a:spcAft>
                        <a:buClr>
                          <a:srgbClr val="000000"/>
                        </a:buClr>
                        <a:buSzPts val="1400"/>
                        <a:buFont typeface="Arial"/>
                        <a:buChar char="•"/>
                      </a:pPr>
                      <a:r>
                        <a:rPr b="0" i="0" lang="en-IE" sz="1400" u="none" cap="none" strike="noStrike">
                          <a:solidFill>
                            <a:srgbClr val="000000"/>
                          </a:solidFill>
                          <a:latin typeface="Calibri"/>
                          <a:ea typeface="Calibri"/>
                          <a:cs typeface="Calibri"/>
                          <a:sym typeface="Calibri"/>
                        </a:rPr>
                        <a:t>I have completed Irish 101,I have started but not completed Irish 101,I have completed Irish 102,I have started but not completed Irish 102,I have completed Irish 103,I have started but not completed Irish 103</a:t>
                      </a:r>
                      <a:endParaRPr/>
                    </a:p>
                  </a:txBody>
                  <a:tcPr marT="5800" marB="0" marR="5800" marL="58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291525">
                <a:tc>
                  <a:txBody>
                    <a:bodyPr>
                      <a:noAutofit/>
                    </a:bodyPr>
                    <a:lstStyle/>
                    <a:p>
                      <a:pPr indent="-285750" lvl="0" marL="285750" marR="0" rtl="0" algn="l">
                        <a:spcBef>
                          <a:spcPts val="0"/>
                        </a:spcBef>
                        <a:spcAft>
                          <a:spcPts val="0"/>
                        </a:spcAft>
                        <a:buClr>
                          <a:srgbClr val="000000"/>
                        </a:buClr>
                        <a:buSzPts val="1400"/>
                        <a:buFont typeface="Arial"/>
                        <a:buChar char="•"/>
                      </a:pPr>
                      <a:r>
                        <a:rPr b="0" i="0" lang="en-IE" sz="1400" u="none" cap="none" strike="noStrike">
                          <a:solidFill>
                            <a:srgbClr val="000000"/>
                          </a:solidFill>
                          <a:latin typeface="Calibri"/>
                          <a:ea typeface="Calibri"/>
                          <a:cs typeface="Calibri"/>
                          <a:sym typeface="Calibri"/>
                        </a:rPr>
                        <a:t>I have started but not completed Irish 101,I have completed Irish 103</a:t>
                      </a:r>
                      <a:endParaRPr/>
                    </a:p>
                  </a:txBody>
                  <a:tcPr marT="5800" marB="0" marR="5800" marL="58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242525">
                <a:tc>
                  <a:txBody>
                    <a:bodyPr>
                      <a:noAutofit/>
                    </a:bodyPr>
                    <a:lstStyle/>
                    <a:p>
                      <a:pPr indent="-285750" lvl="0" marL="285750" marR="0" rtl="0" algn="l">
                        <a:spcBef>
                          <a:spcPts val="0"/>
                        </a:spcBef>
                        <a:spcAft>
                          <a:spcPts val="0"/>
                        </a:spcAft>
                        <a:buClr>
                          <a:srgbClr val="000000"/>
                        </a:buClr>
                        <a:buSzPts val="1400"/>
                        <a:buFont typeface="Arial"/>
                        <a:buChar char="•"/>
                      </a:pPr>
                      <a:r>
                        <a:rPr b="0" i="0" lang="en-IE" sz="1400" u="none" cap="none" strike="noStrike">
                          <a:solidFill>
                            <a:srgbClr val="000000"/>
                          </a:solidFill>
                          <a:latin typeface="Calibri"/>
                          <a:ea typeface="Calibri"/>
                          <a:cs typeface="Calibri"/>
                          <a:sym typeface="Calibri"/>
                        </a:rPr>
                        <a:t>I have started but not completed Irish 101,I have started but not completed Irish 102,I have completed Irish 103</a:t>
                      </a:r>
                      <a:endParaRPr/>
                    </a:p>
                  </a:txBody>
                  <a:tcPr marT="5800" marB="0" marR="5800" marL="58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Google Shape;188;p32"/>
          <p:cNvSpPr txBox="1"/>
          <p:nvPr>
            <p:ph type="title"/>
          </p:nvPr>
        </p:nvSpPr>
        <p:spPr>
          <a:xfrm>
            <a:off x="2466159" y="365125"/>
            <a:ext cx="9028888"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Arial"/>
              <a:buNone/>
            </a:pPr>
            <a:r>
              <a:rPr lang="en-IE"/>
              <a:t>Learner experiences</a:t>
            </a:r>
            <a:endParaRPr/>
          </a:p>
        </p:txBody>
      </p:sp>
      <p:sp>
        <p:nvSpPr>
          <p:cNvPr id="189" name="Google Shape;189;p32"/>
          <p:cNvSpPr txBox="1"/>
          <p:nvPr>
            <p:ph idx="1" type="body"/>
          </p:nvPr>
        </p:nvSpPr>
        <p:spPr>
          <a:xfrm>
            <a:off x="2466159" y="1825626"/>
            <a:ext cx="9028888" cy="3746744"/>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IE"/>
              <a:t>Plenty of examples of motivation increasing </a:t>
            </a:r>
            <a:r>
              <a:rPr b="1" lang="en-IE"/>
              <a:t>due </a:t>
            </a:r>
            <a:r>
              <a:rPr lang="en-IE"/>
              <a:t>to participation, or expansion of initial goals:</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000"/>
              <a:buNone/>
            </a:pPr>
            <a:r>
              <a:rPr i="1" lang="en-IE" sz="2000"/>
              <a:t>In general my motivation has increased. I originally started Irish 101 with the intention of learnng a little ABOUT Irish, rather than studying the language in any depth. But I''m still here (beginning 104) so I'm obviously taking the subject rather more seriously now than I expected to. – Learner A. </a:t>
            </a:r>
            <a:endParaRPr/>
          </a:p>
          <a:p>
            <a:pPr indent="0" lvl="0" marL="0" rtl="0" algn="l">
              <a:lnSpc>
                <a:spcPct val="90000"/>
              </a:lnSpc>
              <a:spcBef>
                <a:spcPts val="1000"/>
              </a:spcBef>
              <a:spcAft>
                <a:spcPts val="0"/>
              </a:spcAft>
              <a:buClr>
                <a:schemeClr val="dk1"/>
              </a:buClr>
              <a:buSzPts val="2000"/>
              <a:buNone/>
            </a:pPr>
            <a:r>
              <a:t/>
            </a:r>
            <a:endParaRPr i="1" sz="2000"/>
          </a:p>
          <a:p>
            <a:pPr indent="0" lvl="0" marL="0" rtl="0" algn="l">
              <a:lnSpc>
                <a:spcPct val="90000"/>
              </a:lnSpc>
              <a:spcBef>
                <a:spcPts val="1000"/>
              </a:spcBef>
              <a:spcAft>
                <a:spcPts val="0"/>
              </a:spcAft>
              <a:buClr>
                <a:schemeClr val="dk1"/>
              </a:buClr>
              <a:buSzPts val="2000"/>
              <a:buNone/>
            </a:pPr>
            <a:r>
              <a:rPr i="1" lang="en-IE" sz="2000"/>
              <a:t>You provide not merely a single course, but a sequence of courses.  I find this quite encouraging and challenging. – Learner B. </a:t>
            </a:r>
            <a:endParaRPr/>
          </a:p>
          <a:p>
            <a:pPr indent="0" lvl="0" marL="0" rtl="0" algn="l">
              <a:lnSpc>
                <a:spcPct val="90000"/>
              </a:lnSpc>
              <a:spcBef>
                <a:spcPts val="1000"/>
              </a:spcBef>
              <a:spcAft>
                <a:spcPts val="0"/>
              </a:spcAft>
              <a:buClr>
                <a:schemeClr val="dk1"/>
              </a:buClr>
              <a:buSzPts val="2000"/>
              <a:buNone/>
            </a:pPr>
            <a:r>
              <a:t/>
            </a:r>
            <a:endParaRPr i="1" sz="2000"/>
          </a:p>
          <a:p>
            <a:pPr indent="0" lvl="0" marL="0" rtl="0" algn="l">
              <a:lnSpc>
                <a:spcPct val="90000"/>
              </a:lnSpc>
              <a:spcBef>
                <a:spcPts val="1000"/>
              </a:spcBef>
              <a:spcAft>
                <a:spcPts val="0"/>
              </a:spcAft>
              <a:buClr>
                <a:schemeClr val="dk1"/>
              </a:buClr>
              <a:buSzPts val="2000"/>
              <a:buNone/>
            </a:pPr>
            <a:r>
              <a:t/>
            </a:r>
            <a:endParaRPr sz="20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 name="Shape 193"/>
        <p:cNvGrpSpPr/>
        <p:nvPr/>
      </p:nvGrpSpPr>
      <p:grpSpPr>
        <a:xfrm>
          <a:off x="0" y="0"/>
          <a:ext cx="0" cy="0"/>
          <a:chOff x="0" y="0"/>
          <a:chExt cx="0" cy="0"/>
        </a:xfrm>
      </p:grpSpPr>
      <p:sp>
        <p:nvSpPr>
          <p:cNvPr id="194" name="Google Shape;194;p33"/>
          <p:cNvSpPr txBox="1"/>
          <p:nvPr>
            <p:ph type="title"/>
          </p:nvPr>
        </p:nvSpPr>
        <p:spPr>
          <a:xfrm>
            <a:off x="2466159" y="365125"/>
            <a:ext cx="9028888"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Arial"/>
              <a:buNone/>
            </a:pPr>
            <a:r>
              <a:rPr lang="en-IE"/>
              <a:t>The question of time…</a:t>
            </a:r>
            <a:endParaRPr/>
          </a:p>
        </p:txBody>
      </p:sp>
      <p:sp>
        <p:nvSpPr>
          <p:cNvPr id="195" name="Google Shape;195;p33"/>
          <p:cNvSpPr txBox="1"/>
          <p:nvPr>
            <p:ph idx="1" type="body"/>
          </p:nvPr>
        </p:nvSpPr>
        <p:spPr>
          <a:xfrm>
            <a:off x="2466159" y="1825626"/>
            <a:ext cx="9028888" cy="4822062"/>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200"/>
              <a:buChar char="－"/>
            </a:pPr>
            <a:r>
              <a:rPr i="1" lang="en-IE" sz="2200"/>
              <a:t>It was more difficult that I initially thought, but I enjoyed learning Irish and I'm determined to finish all the courses and at least have some knowledge of the language. I rushed through Irish 101 because I'm behind schedule and that didn't help, but I'd like to review the content as soon as I catch up. I think once I let the content sink in it'll be a bit easier and I'll enjoy it even more. – Learner C.</a:t>
            </a:r>
            <a:endParaRPr/>
          </a:p>
          <a:p>
            <a:pPr indent="-88900" lvl="0" marL="228600" rtl="0" algn="l">
              <a:lnSpc>
                <a:spcPct val="90000"/>
              </a:lnSpc>
              <a:spcBef>
                <a:spcPts val="1000"/>
              </a:spcBef>
              <a:spcAft>
                <a:spcPts val="0"/>
              </a:spcAft>
              <a:buClr>
                <a:schemeClr val="dk1"/>
              </a:buClr>
              <a:buSzPts val="2200"/>
              <a:buNone/>
            </a:pPr>
            <a:r>
              <a:t/>
            </a:r>
            <a:endParaRPr sz="2200"/>
          </a:p>
          <a:p>
            <a:pPr indent="-228600" lvl="0" marL="228600" rtl="0" algn="l">
              <a:lnSpc>
                <a:spcPct val="90000"/>
              </a:lnSpc>
              <a:spcBef>
                <a:spcPts val="1000"/>
              </a:spcBef>
              <a:spcAft>
                <a:spcPts val="0"/>
              </a:spcAft>
              <a:buClr>
                <a:schemeClr val="dk1"/>
              </a:buClr>
              <a:buSzPts val="2200"/>
              <a:buChar char="－"/>
            </a:pPr>
            <a:r>
              <a:rPr i="1" lang="en-IE" sz="2200"/>
              <a:t>I would have liked to have more time with the previous online course, but it was enjoyable and a refreshing change from book-and-worksheets based learning. – Learner D.</a:t>
            </a:r>
            <a:endParaRPr/>
          </a:p>
          <a:p>
            <a:pPr indent="-88900" lvl="0" marL="228600" rtl="0" algn="l">
              <a:lnSpc>
                <a:spcPct val="90000"/>
              </a:lnSpc>
              <a:spcBef>
                <a:spcPts val="1000"/>
              </a:spcBef>
              <a:spcAft>
                <a:spcPts val="0"/>
              </a:spcAft>
              <a:buClr>
                <a:schemeClr val="dk1"/>
              </a:buClr>
              <a:buSzPts val="2200"/>
              <a:buNone/>
            </a:pPr>
            <a:r>
              <a:t/>
            </a:r>
            <a:endParaRPr i="1" sz="2200"/>
          </a:p>
          <a:p>
            <a:pPr indent="-228600" lvl="0" marL="228600" rtl="0" algn="l">
              <a:lnSpc>
                <a:spcPct val="90000"/>
              </a:lnSpc>
              <a:spcBef>
                <a:spcPts val="1000"/>
              </a:spcBef>
              <a:spcAft>
                <a:spcPts val="0"/>
              </a:spcAft>
              <a:buClr>
                <a:schemeClr val="dk1"/>
              </a:buClr>
              <a:buSzPts val="2200"/>
              <a:buChar char="－"/>
            </a:pPr>
            <a:r>
              <a:rPr i="1" lang="en-IE" sz="2200"/>
              <a:t>I am one week behind. I find there is too much to cover when I have a full time job as well! – Learner E.</a:t>
            </a:r>
            <a:endParaRPr i="1" sz="2200"/>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sp>
        <p:nvSpPr>
          <p:cNvPr id="200" name="Google Shape;200;p34"/>
          <p:cNvSpPr txBox="1"/>
          <p:nvPr>
            <p:ph type="title"/>
          </p:nvPr>
        </p:nvSpPr>
        <p:spPr>
          <a:xfrm>
            <a:off x="2466159" y="365125"/>
            <a:ext cx="9028888"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Arial"/>
              <a:buNone/>
            </a:pPr>
            <a:r>
              <a:rPr lang="en-IE"/>
              <a:t>Implications for learning design	</a:t>
            </a:r>
            <a:endParaRPr/>
          </a:p>
        </p:txBody>
      </p:sp>
      <p:sp>
        <p:nvSpPr>
          <p:cNvPr id="201" name="Google Shape;201;p34"/>
          <p:cNvSpPr txBox="1"/>
          <p:nvPr>
            <p:ph idx="1" type="body"/>
          </p:nvPr>
        </p:nvSpPr>
        <p:spPr>
          <a:xfrm>
            <a:off x="2466159" y="1825626"/>
            <a:ext cx="9028888" cy="4721478"/>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Clr>
                <a:schemeClr val="dk1"/>
              </a:buClr>
              <a:buSzPts val="2400"/>
              <a:buNone/>
            </a:pPr>
            <a:r>
              <a:rPr i="1" lang="en-IE" sz="2400"/>
              <a:t>‘a more complex picture emerges of students refining their course commitments over time, shedding some and investing in others.’  - </a:t>
            </a:r>
            <a:r>
              <a:rPr lang="en-IE" sz="2400"/>
              <a:t>(Veletsianos, Reich and Pasquini (2016: 7). </a:t>
            </a:r>
            <a:endParaRPr i="1" sz="2400"/>
          </a:p>
          <a:p>
            <a:pPr indent="-88900" lvl="0" marL="228600" rtl="0" algn="l">
              <a:lnSpc>
                <a:spcPct val="80000"/>
              </a:lnSpc>
              <a:spcBef>
                <a:spcPts val="1000"/>
              </a:spcBef>
              <a:spcAft>
                <a:spcPts val="0"/>
              </a:spcAft>
              <a:buClr>
                <a:schemeClr val="dk1"/>
              </a:buClr>
              <a:buSzPts val="2200"/>
              <a:buNone/>
            </a:pPr>
            <a:r>
              <a:t/>
            </a:r>
            <a:endParaRPr sz="2200"/>
          </a:p>
          <a:p>
            <a:pPr indent="-228600" lvl="0" marL="228600" rtl="0" algn="l">
              <a:lnSpc>
                <a:spcPct val="80000"/>
              </a:lnSpc>
              <a:spcBef>
                <a:spcPts val="1000"/>
              </a:spcBef>
              <a:spcAft>
                <a:spcPts val="0"/>
              </a:spcAft>
              <a:buClr>
                <a:schemeClr val="dk1"/>
              </a:buClr>
              <a:buSzPts val="2200"/>
              <a:buChar char="－"/>
            </a:pPr>
            <a:r>
              <a:rPr lang="en-IE" sz="2200"/>
              <a:t>Learners on suites of MOOCs arrive to specific points through very different paths. </a:t>
            </a:r>
            <a:endParaRPr sz="2200"/>
          </a:p>
          <a:p>
            <a:pPr indent="0" lvl="0" marL="0" rtl="0" algn="l">
              <a:lnSpc>
                <a:spcPct val="80000"/>
              </a:lnSpc>
              <a:spcBef>
                <a:spcPts val="1000"/>
              </a:spcBef>
              <a:spcAft>
                <a:spcPts val="0"/>
              </a:spcAft>
              <a:buClr>
                <a:schemeClr val="dk1"/>
              </a:buClr>
              <a:buSzPts val="2200"/>
              <a:buNone/>
            </a:pPr>
            <a:r>
              <a:t/>
            </a:r>
            <a:endParaRPr sz="2200"/>
          </a:p>
          <a:p>
            <a:pPr indent="-228600" lvl="0" marL="228600" rtl="0" algn="l">
              <a:lnSpc>
                <a:spcPct val="80000"/>
              </a:lnSpc>
              <a:spcBef>
                <a:spcPts val="1000"/>
              </a:spcBef>
              <a:spcAft>
                <a:spcPts val="0"/>
              </a:spcAft>
              <a:buClr>
                <a:schemeClr val="dk1"/>
              </a:buClr>
              <a:buSzPts val="2200"/>
              <a:buChar char="－"/>
            </a:pPr>
            <a:r>
              <a:rPr lang="en-IE" sz="2200"/>
              <a:t>Catering to these diverse goals/experiences reflects the challenge of scale. </a:t>
            </a:r>
            <a:endParaRPr/>
          </a:p>
          <a:p>
            <a:pPr indent="-88900" lvl="0" marL="228600" rtl="0" algn="l">
              <a:lnSpc>
                <a:spcPct val="80000"/>
              </a:lnSpc>
              <a:spcBef>
                <a:spcPts val="1000"/>
              </a:spcBef>
              <a:spcAft>
                <a:spcPts val="0"/>
              </a:spcAft>
              <a:buClr>
                <a:schemeClr val="dk1"/>
              </a:buClr>
              <a:buSzPts val="2200"/>
              <a:buNone/>
            </a:pPr>
            <a:r>
              <a:t/>
            </a:r>
            <a:endParaRPr sz="2200"/>
          </a:p>
          <a:p>
            <a:pPr indent="-228600" lvl="0" marL="228600" rtl="0" algn="l">
              <a:lnSpc>
                <a:spcPct val="80000"/>
              </a:lnSpc>
              <a:spcBef>
                <a:spcPts val="1000"/>
              </a:spcBef>
              <a:spcAft>
                <a:spcPts val="0"/>
              </a:spcAft>
              <a:buClr>
                <a:schemeClr val="dk1"/>
              </a:buClr>
              <a:buSzPts val="2200"/>
              <a:buChar char="－"/>
            </a:pPr>
            <a:r>
              <a:rPr lang="en-IE" sz="2200"/>
              <a:t>Clear temporal issues effect continuation, in keeping with literature on issue (for example Zheng et al, 2015, Eriksson, Adawi and Stohr, 2017)</a:t>
            </a:r>
            <a:endParaRPr/>
          </a:p>
          <a:p>
            <a:pPr indent="-50800" lvl="0" marL="228600" rtl="0" algn="l">
              <a:lnSpc>
                <a:spcPct val="80000"/>
              </a:lnSpc>
              <a:spcBef>
                <a:spcPts val="1000"/>
              </a:spcBef>
              <a:spcAft>
                <a:spcPts val="0"/>
              </a:spcAft>
              <a:buClr>
                <a:schemeClr val="dk1"/>
              </a:buClr>
              <a:buSzPts val="2800"/>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5" name="Shape 205"/>
        <p:cNvGrpSpPr/>
        <p:nvPr/>
      </p:nvGrpSpPr>
      <p:grpSpPr>
        <a:xfrm>
          <a:off x="0" y="0"/>
          <a:ext cx="0" cy="0"/>
          <a:chOff x="0" y="0"/>
          <a:chExt cx="0" cy="0"/>
        </a:xfrm>
      </p:grpSpPr>
      <p:sp>
        <p:nvSpPr>
          <p:cNvPr id="206" name="Google Shape;206;p35"/>
          <p:cNvSpPr txBox="1"/>
          <p:nvPr>
            <p:ph type="title"/>
          </p:nvPr>
        </p:nvSpPr>
        <p:spPr>
          <a:xfrm>
            <a:off x="2466159" y="365125"/>
            <a:ext cx="9028888"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Arial"/>
              <a:buNone/>
            </a:pPr>
            <a:r>
              <a:rPr lang="en-IE"/>
              <a:t>Limitations and future research </a:t>
            </a:r>
            <a:endParaRPr/>
          </a:p>
        </p:txBody>
      </p:sp>
      <p:sp>
        <p:nvSpPr>
          <p:cNvPr id="207" name="Google Shape;207;p35"/>
          <p:cNvSpPr txBox="1"/>
          <p:nvPr>
            <p:ph idx="1" type="body"/>
          </p:nvPr>
        </p:nvSpPr>
        <p:spPr>
          <a:xfrm>
            <a:off x="2466159" y="1825626"/>
            <a:ext cx="9028888" cy="3746744"/>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200"/>
              <a:buChar char="－"/>
            </a:pPr>
            <a:r>
              <a:rPr lang="en-IE" sz="2200"/>
              <a:t>This sample are likely more motivated or engaged than the typical MOOC learner on Irish 101-8, by virtue of completing the survey. </a:t>
            </a:r>
            <a:endParaRPr/>
          </a:p>
          <a:p>
            <a:pPr indent="-88900" lvl="0" marL="228600" rtl="0" algn="l">
              <a:lnSpc>
                <a:spcPct val="90000"/>
              </a:lnSpc>
              <a:spcBef>
                <a:spcPts val="1000"/>
              </a:spcBef>
              <a:spcAft>
                <a:spcPts val="0"/>
              </a:spcAft>
              <a:buClr>
                <a:schemeClr val="dk1"/>
              </a:buClr>
              <a:buSzPts val="2200"/>
              <a:buNone/>
            </a:pPr>
            <a:r>
              <a:t/>
            </a:r>
            <a:endParaRPr sz="2200"/>
          </a:p>
          <a:p>
            <a:pPr indent="-228600" lvl="0" marL="228600" rtl="0" algn="l">
              <a:lnSpc>
                <a:spcPct val="90000"/>
              </a:lnSpc>
              <a:spcBef>
                <a:spcPts val="1000"/>
              </a:spcBef>
              <a:spcAft>
                <a:spcPts val="0"/>
              </a:spcAft>
              <a:buClr>
                <a:schemeClr val="dk1"/>
              </a:buClr>
              <a:buSzPts val="2200"/>
              <a:buChar char="－"/>
            </a:pPr>
            <a:r>
              <a:rPr lang="en-IE" sz="2200"/>
              <a:t>Much more research needed at a more contextual level, including in depth-qualitative studies. </a:t>
            </a:r>
            <a:endParaRPr/>
          </a:p>
          <a:p>
            <a:pPr indent="-88900" lvl="0" marL="228600" rtl="0" algn="l">
              <a:lnSpc>
                <a:spcPct val="90000"/>
              </a:lnSpc>
              <a:spcBef>
                <a:spcPts val="1000"/>
              </a:spcBef>
              <a:spcAft>
                <a:spcPts val="0"/>
              </a:spcAft>
              <a:buClr>
                <a:schemeClr val="dk1"/>
              </a:buClr>
              <a:buSzPts val="2200"/>
              <a:buNone/>
            </a:pPr>
            <a:r>
              <a:t/>
            </a:r>
            <a:endParaRPr sz="2200"/>
          </a:p>
          <a:p>
            <a:pPr indent="-228600" lvl="0" marL="228600" rtl="0" algn="l">
              <a:lnSpc>
                <a:spcPct val="90000"/>
              </a:lnSpc>
              <a:spcBef>
                <a:spcPts val="1000"/>
              </a:spcBef>
              <a:spcAft>
                <a:spcPts val="0"/>
              </a:spcAft>
              <a:buClr>
                <a:schemeClr val="dk1"/>
              </a:buClr>
              <a:buSzPts val="2200"/>
              <a:buChar char="－"/>
            </a:pPr>
            <a:r>
              <a:rPr lang="en-IE" sz="2200"/>
              <a:t>Understanding those who drop out in more detail may be the key….</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1" name="Shape 211"/>
        <p:cNvGrpSpPr/>
        <p:nvPr/>
      </p:nvGrpSpPr>
      <p:grpSpPr>
        <a:xfrm>
          <a:off x="0" y="0"/>
          <a:ext cx="0" cy="0"/>
          <a:chOff x="0" y="0"/>
          <a:chExt cx="0" cy="0"/>
        </a:xfrm>
      </p:grpSpPr>
      <p:sp>
        <p:nvSpPr>
          <p:cNvPr id="212" name="Google Shape;212;p36"/>
          <p:cNvSpPr txBox="1"/>
          <p:nvPr>
            <p:ph idx="1" type="body"/>
          </p:nvPr>
        </p:nvSpPr>
        <p:spPr>
          <a:xfrm>
            <a:off x="2212848" y="365125"/>
            <a:ext cx="10085831" cy="2551811"/>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Clr>
                <a:schemeClr val="dk1"/>
              </a:buClr>
              <a:buSzPts val="4800"/>
              <a:buNone/>
            </a:pPr>
            <a:r>
              <a:t/>
            </a:r>
            <a:endParaRPr sz="4800"/>
          </a:p>
          <a:p>
            <a:pPr indent="0" lvl="0" marL="0" rtl="0" algn="l">
              <a:lnSpc>
                <a:spcPct val="80000"/>
              </a:lnSpc>
              <a:spcBef>
                <a:spcPts val="1000"/>
              </a:spcBef>
              <a:spcAft>
                <a:spcPts val="0"/>
              </a:spcAft>
              <a:buClr>
                <a:schemeClr val="dk1"/>
              </a:buClr>
              <a:buSzPts val="6500"/>
              <a:buNone/>
            </a:pPr>
            <a:r>
              <a:rPr lang="en-IE" sz="6500"/>
              <a:t>Go raibh míle maith agaibh! </a:t>
            </a:r>
            <a:endParaRPr sz="6500"/>
          </a:p>
        </p:txBody>
      </p:sp>
      <p:pic>
        <p:nvPicPr>
          <p:cNvPr id="213" name="Google Shape;213;p36"/>
          <p:cNvPicPr preferRelativeResize="0"/>
          <p:nvPr/>
        </p:nvPicPr>
        <p:blipFill rotWithShape="1">
          <a:blip r:embed="rId3">
            <a:alphaModFix/>
          </a:blip>
          <a:srcRect b="0" l="0" r="0" t="0"/>
          <a:stretch/>
        </p:blipFill>
        <p:spPr>
          <a:xfrm>
            <a:off x="2301267" y="6176261"/>
            <a:ext cx="2225059" cy="561391"/>
          </a:xfrm>
          <a:prstGeom prst="rect">
            <a:avLst/>
          </a:prstGeom>
          <a:noFill/>
          <a:ln>
            <a:noFill/>
          </a:ln>
        </p:spPr>
      </p:pic>
      <p:pic>
        <p:nvPicPr>
          <p:cNvPr id="214" name="Google Shape;214;p36"/>
          <p:cNvPicPr preferRelativeResize="0"/>
          <p:nvPr/>
        </p:nvPicPr>
        <p:blipFill rotWithShape="1">
          <a:blip r:embed="rId4">
            <a:alphaModFix/>
          </a:blip>
          <a:srcRect b="0" l="0" r="0" t="0"/>
          <a:stretch/>
        </p:blipFill>
        <p:spPr>
          <a:xfrm>
            <a:off x="4526326" y="6171361"/>
            <a:ext cx="1371600" cy="561391"/>
          </a:xfrm>
          <a:prstGeom prst="rect">
            <a:avLst/>
          </a:prstGeom>
          <a:noFill/>
          <a:ln>
            <a:noFill/>
          </a:ln>
        </p:spPr>
      </p:pic>
      <p:pic>
        <p:nvPicPr>
          <p:cNvPr descr="C:\Users\beirnee4\Downloads\An Roinn Lógó (3).JPG" id="215" name="Google Shape;215;p36"/>
          <p:cNvPicPr preferRelativeResize="0"/>
          <p:nvPr/>
        </p:nvPicPr>
        <p:blipFill rotWithShape="1">
          <a:blip r:embed="rId5">
            <a:alphaModFix/>
          </a:blip>
          <a:srcRect b="0" l="0" r="0" t="0"/>
          <a:stretch/>
        </p:blipFill>
        <p:spPr>
          <a:xfrm>
            <a:off x="6135624" y="6181162"/>
            <a:ext cx="1846997" cy="551590"/>
          </a:xfrm>
          <a:prstGeom prst="rect">
            <a:avLst/>
          </a:prstGeom>
          <a:noFill/>
          <a:ln>
            <a:noFill/>
          </a:ln>
        </p:spPr>
      </p:pic>
      <p:pic>
        <p:nvPicPr>
          <p:cNvPr id="216" name="Google Shape;216;p36"/>
          <p:cNvPicPr preferRelativeResize="0"/>
          <p:nvPr/>
        </p:nvPicPr>
        <p:blipFill rotWithShape="1">
          <a:blip r:embed="rId6">
            <a:alphaModFix/>
          </a:blip>
          <a:srcRect b="0" l="0" r="0" t="0"/>
          <a:stretch/>
        </p:blipFill>
        <p:spPr>
          <a:xfrm>
            <a:off x="7982621" y="6181162"/>
            <a:ext cx="955287" cy="561391"/>
          </a:xfrm>
          <a:prstGeom prst="rect">
            <a:avLst/>
          </a:prstGeom>
          <a:noFill/>
          <a:ln>
            <a:noFill/>
          </a:ln>
        </p:spPr>
      </p:pic>
      <p:pic>
        <p:nvPicPr>
          <p:cNvPr id="217" name="Google Shape;217;p36"/>
          <p:cNvPicPr preferRelativeResize="0"/>
          <p:nvPr/>
        </p:nvPicPr>
        <p:blipFill rotWithShape="1">
          <a:blip r:embed="rId7">
            <a:alphaModFix/>
          </a:blip>
          <a:srcRect b="0" l="0" r="0" t="0"/>
          <a:stretch/>
        </p:blipFill>
        <p:spPr>
          <a:xfrm>
            <a:off x="5485094" y="4664075"/>
            <a:ext cx="6326155" cy="1273834"/>
          </a:xfrm>
          <a:prstGeom prst="rect">
            <a:avLst/>
          </a:prstGeom>
          <a:noFill/>
          <a:ln>
            <a:noFill/>
          </a:ln>
        </p:spPr>
      </p:pic>
      <p:sp>
        <p:nvSpPr>
          <p:cNvPr id="218" name="Google Shape;218;p36"/>
          <p:cNvSpPr txBox="1"/>
          <p:nvPr/>
        </p:nvSpPr>
        <p:spPr>
          <a:xfrm>
            <a:off x="2301267" y="2752344"/>
            <a:ext cx="7144485" cy="92333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IE" sz="1800">
                <a:solidFill>
                  <a:schemeClr val="dk1"/>
                </a:solidFill>
                <a:latin typeface="Arial"/>
                <a:ea typeface="Arial"/>
                <a:cs typeface="Arial"/>
                <a:sym typeface="Arial"/>
              </a:rPr>
              <a:t>Twitter: </a:t>
            </a:r>
            <a:r>
              <a:rPr b="1" lang="en-IE" sz="1800">
                <a:solidFill>
                  <a:schemeClr val="dk1"/>
                </a:solidFill>
                <a:latin typeface="Arial"/>
                <a:ea typeface="Arial"/>
                <a:cs typeface="Arial"/>
                <a:sym typeface="Arial"/>
              </a:rPr>
              <a:t>@Maclocc3</a:t>
            </a:r>
            <a:endParaRPr/>
          </a:p>
          <a:p>
            <a:pPr indent="0" lvl="0" marL="0" marR="0" rtl="0" algn="l">
              <a:spcBef>
                <a:spcPts val="0"/>
              </a:spcBef>
              <a:spcAft>
                <a:spcPts val="0"/>
              </a:spcAft>
              <a:buNone/>
            </a:pPr>
            <a:r>
              <a:rPr lang="en-IE" sz="1800">
                <a:solidFill>
                  <a:schemeClr val="dk1"/>
                </a:solidFill>
                <a:latin typeface="Arial"/>
                <a:ea typeface="Arial"/>
                <a:cs typeface="Arial"/>
                <a:sym typeface="Arial"/>
              </a:rPr>
              <a:t>Email: </a:t>
            </a:r>
            <a:r>
              <a:rPr lang="en-IE" sz="1800" u="sng">
                <a:solidFill>
                  <a:schemeClr val="hlink"/>
                </a:solidFill>
                <a:latin typeface="Arial"/>
                <a:ea typeface="Arial"/>
                <a:cs typeface="Arial"/>
                <a:sym typeface="Arial"/>
                <a:hlinkClick r:id="rId8"/>
              </a:rPr>
              <a:t>conchur.maclochlainn@dcu.ie</a:t>
            </a:r>
            <a:r>
              <a:rPr lang="en-IE" sz="1800">
                <a:solidFill>
                  <a:schemeClr val="dk1"/>
                </a:solidFill>
                <a:latin typeface="Arial"/>
                <a:ea typeface="Arial"/>
                <a:cs typeface="Arial"/>
                <a:sym typeface="Arial"/>
              </a:rPr>
              <a:t> </a:t>
            </a:r>
            <a:endParaRPr sz="1800">
              <a:solidFill>
                <a:schemeClr val="dk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Google Shape;223;p37"/>
          <p:cNvSpPr txBox="1"/>
          <p:nvPr>
            <p:ph type="title"/>
          </p:nvPr>
        </p:nvSpPr>
        <p:spPr>
          <a:xfrm>
            <a:off x="2466159" y="365125"/>
            <a:ext cx="9028888"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Arial"/>
              <a:buNone/>
            </a:pPr>
            <a:r>
              <a:rPr lang="en-IE"/>
              <a:t>References</a:t>
            </a:r>
            <a:endParaRPr/>
          </a:p>
        </p:txBody>
      </p:sp>
      <p:sp>
        <p:nvSpPr>
          <p:cNvPr id="224" name="Google Shape;224;p37"/>
          <p:cNvSpPr txBox="1"/>
          <p:nvPr>
            <p:ph idx="1" type="body"/>
          </p:nvPr>
        </p:nvSpPr>
        <p:spPr>
          <a:xfrm>
            <a:off x="2466159" y="1825626"/>
            <a:ext cx="9028888" cy="3746744"/>
          </a:xfrm>
          <a:prstGeom prst="rect">
            <a:avLst/>
          </a:prstGeom>
          <a:noFill/>
          <a:ln>
            <a:noFill/>
          </a:ln>
        </p:spPr>
        <p:txBody>
          <a:bodyPr anchorCtr="0" anchor="t" bIns="45700" lIns="91425" spcFirstLastPara="1" rIns="91425" wrap="square" tIns="45700">
            <a:noAutofit/>
          </a:bodyPr>
          <a:lstStyle/>
          <a:p>
            <a:pPr indent="0" lvl="0" marL="0" rtl="0" algn="just">
              <a:lnSpc>
                <a:spcPct val="140000"/>
              </a:lnSpc>
              <a:spcBef>
                <a:spcPts val="0"/>
              </a:spcBef>
              <a:spcAft>
                <a:spcPts val="0"/>
              </a:spcAft>
              <a:buClr>
                <a:srgbClr val="000000"/>
              </a:buClr>
              <a:buSzPts val="1017"/>
              <a:buNone/>
            </a:pPr>
            <a:r>
              <a:rPr lang="en-IE" sz="1017">
                <a:solidFill>
                  <a:srgbClr val="000000"/>
                </a:solidFill>
                <a:latin typeface="Arial"/>
                <a:ea typeface="Arial"/>
                <a:cs typeface="Arial"/>
                <a:sym typeface="Arial"/>
              </a:rPr>
              <a:t>Eriksson, T., Adawi, T., and Stohr, C. 2017. </a:t>
            </a:r>
            <a:r>
              <a:rPr i="1" lang="en-IE" sz="1017">
                <a:solidFill>
                  <a:srgbClr val="000000"/>
                </a:solidFill>
                <a:latin typeface="Arial"/>
                <a:ea typeface="Arial"/>
                <a:cs typeface="Arial"/>
                <a:sym typeface="Arial"/>
              </a:rPr>
              <a:t>‘‘Time is the bottleneck’’: a qualitative study exploring why learners drop out of MOOCs. </a:t>
            </a:r>
            <a:r>
              <a:rPr lang="en-IE" sz="1017">
                <a:solidFill>
                  <a:srgbClr val="000000"/>
                </a:solidFill>
                <a:latin typeface="Arial"/>
                <a:ea typeface="Arial"/>
                <a:cs typeface="Arial"/>
                <a:sym typeface="Arial"/>
              </a:rPr>
              <a:t>Journal of Computing in Higher Education, Vol. 29. PP 133-146. </a:t>
            </a:r>
            <a:endParaRPr sz="1017">
              <a:latin typeface="Arial"/>
              <a:ea typeface="Arial"/>
              <a:cs typeface="Arial"/>
              <a:sym typeface="Arial"/>
            </a:endParaRPr>
          </a:p>
          <a:p>
            <a:pPr indent="0" lvl="0" marL="0" rtl="0" algn="just">
              <a:lnSpc>
                <a:spcPct val="140000"/>
              </a:lnSpc>
              <a:spcBef>
                <a:spcPts val="1800"/>
              </a:spcBef>
              <a:spcAft>
                <a:spcPts val="0"/>
              </a:spcAft>
              <a:buClr>
                <a:schemeClr val="dk1"/>
              </a:buClr>
              <a:buSzPts val="1017"/>
              <a:buNone/>
            </a:pPr>
            <a:r>
              <a:rPr lang="en-IE" sz="1017">
                <a:latin typeface="Arial"/>
                <a:ea typeface="Arial"/>
                <a:cs typeface="Arial"/>
                <a:sym typeface="Arial"/>
              </a:rPr>
              <a:t>Henderickx, M., Kreijn, K., and Kalz, K. 2018</a:t>
            </a:r>
            <a:r>
              <a:rPr i="1" lang="en-IE" sz="1017">
                <a:latin typeface="Arial"/>
                <a:ea typeface="Arial"/>
                <a:cs typeface="Arial"/>
                <a:sym typeface="Arial"/>
              </a:rPr>
              <a:t>. Refining success and dropout in Massive Open Online Courses.</a:t>
            </a:r>
            <a:r>
              <a:rPr lang="en-IE" sz="1017">
                <a:latin typeface="Arial"/>
                <a:ea typeface="Arial"/>
                <a:cs typeface="Arial"/>
                <a:sym typeface="Arial"/>
              </a:rPr>
              <a:t> Distance Education, Vol. 38, No.3.</a:t>
            </a:r>
            <a:r>
              <a:rPr i="1" lang="en-IE" sz="1017">
                <a:latin typeface="Arial"/>
                <a:ea typeface="Arial"/>
                <a:cs typeface="Arial"/>
                <a:sym typeface="Arial"/>
              </a:rPr>
              <a:t> </a:t>
            </a:r>
            <a:r>
              <a:rPr lang="en-IE" sz="1017">
                <a:latin typeface="Arial"/>
                <a:ea typeface="Arial"/>
                <a:cs typeface="Arial"/>
                <a:sym typeface="Arial"/>
              </a:rPr>
              <a:t>PP 353-368.</a:t>
            </a:r>
            <a:endParaRPr sz="1017">
              <a:latin typeface="Arial"/>
              <a:ea typeface="Arial"/>
              <a:cs typeface="Arial"/>
              <a:sym typeface="Arial"/>
            </a:endParaRPr>
          </a:p>
          <a:p>
            <a:pPr indent="0" lvl="0" marL="0" rtl="0" algn="just">
              <a:lnSpc>
                <a:spcPct val="140000"/>
              </a:lnSpc>
              <a:spcBef>
                <a:spcPts val="1800"/>
              </a:spcBef>
              <a:spcAft>
                <a:spcPts val="0"/>
              </a:spcAft>
              <a:buClr>
                <a:schemeClr val="dk1"/>
              </a:buClr>
              <a:buSzPts val="1017"/>
              <a:buNone/>
            </a:pPr>
            <a:r>
              <a:rPr lang="en-IE" sz="1017">
                <a:latin typeface="Arial"/>
                <a:ea typeface="Arial"/>
                <a:cs typeface="Arial"/>
                <a:sym typeface="Arial"/>
              </a:rPr>
              <a:t>Khalil, H. and Ebner, M.. 2014. </a:t>
            </a:r>
            <a:r>
              <a:rPr i="1" lang="en-IE" sz="1017">
                <a:latin typeface="Arial"/>
                <a:ea typeface="Arial"/>
                <a:cs typeface="Arial"/>
                <a:sym typeface="Arial"/>
              </a:rPr>
              <a:t>MOOC completion rates and possible methods to improve retention – a literature review.</a:t>
            </a:r>
            <a:r>
              <a:rPr lang="en-IE" sz="1017">
                <a:latin typeface="Arial"/>
                <a:ea typeface="Arial"/>
                <a:cs typeface="Arial"/>
                <a:sym typeface="Arial"/>
              </a:rPr>
              <a:t> In ‘Proceedings of World Conference on Educational Multimedia, Hypermedia and Telecommunications’. PP 1236-1244.</a:t>
            </a:r>
            <a:endParaRPr/>
          </a:p>
          <a:p>
            <a:pPr indent="0" lvl="0" marL="0" rtl="0" algn="just">
              <a:lnSpc>
                <a:spcPct val="140000"/>
              </a:lnSpc>
              <a:spcBef>
                <a:spcPts val="1800"/>
              </a:spcBef>
              <a:spcAft>
                <a:spcPts val="0"/>
              </a:spcAft>
              <a:buClr>
                <a:schemeClr val="dk1"/>
              </a:buClr>
              <a:buSzPts val="1017"/>
              <a:buNone/>
            </a:pPr>
            <a:r>
              <a:rPr lang="en-IE" sz="1017">
                <a:latin typeface="Arial"/>
                <a:ea typeface="Arial"/>
                <a:cs typeface="Arial"/>
                <a:sym typeface="Arial"/>
              </a:rPr>
              <a:t>Murray, Seb. 2019. ‘</a:t>
            </a:r>
            <a:r>
              <a:rPr i="1" lang="en-IE" sz="1017">
                <a:latin typeface="Arial"/>
                <a:ea typeface="Arial"/>
                <a:cs typeface="Arial"/>
                <a:sym typeface="Arial"/>
              </a:rPr>
              <a:t>MOOCs struggle to lift rock-bottom completion rates’. </a:t>
            </a:r>
            <a:r>
              <a:rPr lang="en-IE" sz="1017">
                <a:latin typeface="Arial"/>
                <a:ea typeface="Arial"/>
                <a:cs typeface="Arial"/>
                <a:sym typeface="Arial"/>
              </a:rPr>
              <a:t>The Financial Times. Available at - </a:t>
            </a:r>
            <a:r>
              <a:rPr lang="en-IE" sz="1017" u="sng">
                <a:solidFill>
                  <a:schemeClr val="hlink"/>
                </a:solidFill>
                <a:latin typeface="Arial"/>
                <a:ea typeface="Arial"/>
                <a:cs typeface="Arial"/>
                <a:sym typeface="Arial"/>
                <a:hlinkClick r:id="rId3"/>
              </a:rPr>
              <a:t>https://www.ft.com/content/60e90be2-1a77-11e9-b191-175523b59d1d</a:t>
            </a:r>
            <a:r>
              <a:rPr lang="en-IE" sz="1017">
                <a:latin typeface="Arial"/>
                <a:ea typeface="Arial"/>
                <a:cs typeface="Arial"/>
                <a:sym typeface="Arial"/>
              </a:rPr>
              <a:t> </a:t>
            </a:r>
            <a:endParaRPr/>
          </a:p>
          <a:p>
            <a:pPr indent="0" lvl="0" marL="0" rtl="0" algn="just">
              <a:lnSpc>
                <a:spcPct val="140000"/>
              </a:lnSpc>
              <a:spcBef>
                <a:spcPts val="1800"/>
              </a:spcBef>
              <a:spcAft>
                <a:spcPts val="0"/>
              </a:spcAft>
              <a:buClr>
                <a:schemeClr val="dk1"/>
              </a:buClr>
              <a:buSzPts val="1017"/>
              <a:buNone/>
            </a:pPr>
            <a:r>
              <a:rPr lang="en-IE" sz="1017">
                <a:latin typeface="Arial"/>
                <a:ea typeface="Arial"/>
                <a:cs typeface="Arial"/>
                <a:sym typeface="Arial"/>
              </a:rPr>
              <a:t>Veletsianos, G., Reich, J., and Pasquini, L. 2016. </a:t>
            </a:r>
            <a:r>
              <a:rPr i="1" lang="en-IE" sz="1017">
                <a:latin typeface="Arial"/>
                <a:ea typeface="Arial"/>
                <a:cs typeface="Arial"/>
                <a:sym typeface="Arial"/>
              </a:rPr>
              <a:t>The life between big data log events: Learners’ strategies to overcome challenges in MOOCs. </a:t>
            </a:r>
            <a:r>
              <a:rPr lang="en-IE" sz="1017">
                <a:latin typeface="Arial"/>
                <a:ea typeface="Arial"/>
                <a:cs typeface="Arial"/>
                <a:sym typeface="Arial"/>
              </a:rPr>
              <a:t>AERA Open, Vol. 2 (3). PP 1-10.</a:t>
            </a:r>
            <a:endParaRPr/>
          </a:p>
          <a:p>
            <a:pPr indent="0" lvl="0" marL="0" rtl="0" algn="just">
              <a:lnSpc>
                <a:spcPct val="140000"/>
              </a:lnSpc>
              <a:spcBef>
                <a:spcPts val="1800"/>
              </a:spcBef>
              <a:spcAft>
                <a:spcPts val="0"/>
              </a:spcAft>
              <a:buClr>
                <a:schemeClr val="dk1"/>
              </a:buClr>
              <a:buSzPts val="1017"/>
              <a:buNone/>
            </a:pPr>
            <a:r>
              <a:rPr lang="en-IE" sz="1017">
                <a:latin typeface="Arial"/>
                <a:ea typeface="Arial"/>
                <a:cs typeface="Arial"/>
                <a:sym typeface="Arial"/>
              </a:rPr>
              <a:t>Zheng, S., Rosson, M. B., Shih, P. C., &amp; Carroll, J. M. 2015. Understanding student motivation, behaviors and perceptions in MOOCs. In Proceedings of the 18th ACM conference on computer supported cooperative work &amp; social computing (pp. 1882–1895). </a:t>
            </a:r>
            <a:endParaRPr sz="1017">
              <a:latin typeface="Arial"/>
              <a:ea typeface="Arial"/>
              <a:cs typeface="Arial"/>
              <a:sym typeface="Arial"/>
            </a:endParaRPr>
          </a:p>
          <a:p>
            <a:pPr indent="0" lvl="0" marL="0" rtl="0" algn="l">
              <a:lnSpc>
                <a:spcPct val="80000"/>
              </a:lnSpc>
              <a:spcBef>
                <a:spcPts val="1800"/>
              </a:spcBef>
              <a:spcAft>
                <a:spcPts val="0"/>
              </a:spcAft>
              <a:buClr>
                <a:schemeClr val="dk1"/>
              </a:buClr>
              <a:buSzPts val="2590"/>
              <a:buNone/>
            </a:pPr>
            <a:r>
              <a:t/>
            </a:r>
            <a:endParaRPr sz="2590"/>
          </a:p>
        </p:txBody>
      </p:sp>
      <p:pic>
        <p:nvPicPr>
          <p:cNvPr id="225" name="Google Shape;225;p37"/>
          <p:cNvPicPr preferRelativeResize="0"/>
          <p:nvPr/>
        </p:nvPicPr>
        <p:blipFill rotWithShape="1">
          <a:blip r:embed="rId4">
            <a:alphaModFix/>
          </a:blip>
          <a:srcRect b="0" l="0" r="0" t="0"/>
          <a:stretch/>
        </p:blipFill>
        <p:spPr>
          <a:xfrm>
            <a:off x="2466159" y="6058865"/>
            <a:ext cx="2225059" cy="561391"/>
          </a:xfrm>
          <a:prstGeom prst="rect">
            <a:avLst/>
          </a:prstGeom>
          <a:noFill/>
          <a:ln>
            <a:noFill/>
          </a:ln>
        </p:spPr>
      </p:pic>
      <p:pic>
        <p:nvPicPr>
          <p:cNvPr id="226" name="Google Shape;226;p37"/>
          <p:cNvPicPr preferRelativeResize="0"/>
          <p:nvPr/>
        </p:nvPicPr>
        <p:blipFill rotWithShape="1">
          <a:blip r:embed="rId5">
            <a:alphaModFix/>
          </a:blip>
          <a:srcRect b="0" l="0" r="0" t="0"/>
          <a:stretch/>
        </p:blipFill>
        <p:spPr>
          <a:xfrm>
            <a:off x="4691218" y="6058865"/>
            <a:ext cx="1371600" cy="561391"/>
          </a:xfrm>
          <a:prstGeom prst="rect">
            <a:avLst/>
          </a:prstGeom>
          <a:noFill/>
          <a:ln>
            <a:noFill/>
          </a:ln>
        </p:spPr>
      </p:pic>
      <p:pic>
        <p:nvPicPr>
          <p:cNvPr descr="C:\Users\beirnee4\Downloads\An Roinn Lógó (3).JPG" id="227" name="Google Shape;227;p37"/>
          <p:cNvPicPr preferRelativeResize="0"/>
          <p:nvPr/>
        </p:nvPicPr>
        <p:blipFill rotWithShape="1">
          <a:blip r:embed="rId6">
            <a:alphaModFix/>
          </a:blip>
          <a:srcRect b="0" l="0" r="0" t="0"/>
          <a:stretch/>
        </p:blipFill>
        <p:spPr>
          <a:xfrm>
            <a:off x="6062818" y="6068666"/>
            <a:ext cx="1846997" cy="551590"/>
          </a:xfrm>
          <a:prstGeom prst="rect">
            <a:avLst/>
          </a:prstGeom>
          <a:noFill/>
          <a:ln>
            <a:noFill/>
          </a:ln>
        </p:spPr>
      </p:pic>
      <p:pic>
        <p:nvPicPr>
          <p:cNvPr id="228" name="Google Shape;228;p37"/>
          <p:cNvPicPr preferRelativeResize="0"/>
          <p:nvPr/>
        </p:nvPicPr>
        <p:blipFill rotWithShape="1">
          <a:blip r:embed="rId7">
            <a:alphaModFix/>
          </a:blip>
          <a:srcRect b="0" l="0" r="0" t="0"/>
          <a:stretch/>
        </p:blipFill>
        <p:spPr>
          <a:xfrm>
            <a:off x="7909815" y="6058865"/>
            <a:ext cx="955287" cy="56139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22"/>
          <p:cNvSpPr txBox="1"/>
          <p:nvPr>
            <p:ph type="title"/>
          </p:nvPr>
        </p:nvSpPr>
        <p:spPr>
          <a:xfrm>
            <a:off x="2466159" y="365125"/>
            <a:ext cx="9028888"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Arial"/>
              <a:buNone/>
            </a:pPr>
            <a:r>
              <a:t/>
            </a:r>
            <a:endParaRPr/>
          </a:p>
        </p:txBody>
      </p:sp>
      <p:sp>
        <p:nvSpPr>
          <p:cNvPr id="126" name="Google Shape;126;p22"/>
          <p:cNvSpPr txBox="1"/>
          <p:nvPr>
            <p:ph idx="1" type="body"/>
          </p:nvPr>
        </p:nvSpPr>
        <p:spPr>
          <a:xfrm>
            <a:off x="2466159" y="1825626"/>
            <a:ext cx="9028888" cy="3746744"/>
          </a:xfrm>
          <a:prstGeom prst="rect">
            <a:avLst/>
          </a:prstGeom>
          <a:noFill/>
          <a:ln>
            <a:noFill/>
          </a:ln>
        </p:spPr>
        <p:txBody>
          <a:bodyPr anchorCtr="0" anchor="t" bIns="45700" lIns="91425" spcFirstLastPara="1" rIns="91425" wrap="square" tIns="45700">
            <a:noAutofit/>
          </a:bodyPr>
          <a:lstStyle/>
          <a:p>
            <a:pPr indent="-50800" lvl="0" marL="228600" rtl="0" algn="l">
              <a:lnSpc>
                <a:spcPct val="90000"/>
              </a:lnSpc>
              <a:spcBef>
                <a:spcPts val="0"/>
              </a:spcBef>
              <a:spcAft>
                <a:spcPts val="0"/>
              </a:spcAft>
              <a:buClr>
                <a:schemeClr val="dk1"/>
              </a:buClr>
              <a:buSzPts val="2800"/>
              <a:buNone/>
            </a:pPr>
            <a:r>
              <a:t/>
            </a:r>
            <a:endParaRPr/>
          </a:p>
        </p:txBody>
      </p:sp>
      <p:pic>
        <p:nvPicPr>
          <p:cNvPr id="127" name="Google Shape;127;p22"/>
          <p:cNvPicPr preferRelativeResize="0"/>
          <p:nvPr/>
        </p:nvPicPr>
        <p:blipFill rotWithShape="1">
          <a:blip r:embed="rId3">
            <a:alphaModFix/>
          </a:blip>
          <a:srcRect b="0" l="0" r="0" t="0"/>
          <a:stretch/>
        </p:blipFill>
        <p:spPr>
          <a:xfrm>
            <a:off x="0" y="0"/>
            <a:ext cx="14716125" cy="71913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23"/>
          <p:cNvSpPr txBox="1"/>
          <p:nvPr>
            <p:ph type="title"/>
          </p:nvPr>
        </p:nvSpPr>
        <p:spPr>
          <a:xfrm>
            <a:off x="2466159" y="365125"/>
            <a:ext cx="9028888"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Arial"/>
              <a:buNone/>
            </a:pPr>
            <a:r>
              <a:rPr lang="en-IE"/>
              <a:t>Irish 101 and Fáilte ar Líne </a:t>
            </a:r>
            <a:endParaRPr/>
          </a:p>
        </p:txBody>
      </p:sp>
      <p:sp>
        <p:nvSpPr>
          <p:cNvPr id="133" name="Google Shape;133;p23"/>
          <p:cNvSpPr txBox="1"/>
          <p:nvPr>
            <p:ph idx="1" type="body"/>
          </p:nvPr>
        </p:nvSpPr>
        <p:spPr>
          <a:xfrm>
            <a:off x="2466159" y="1825626"/>
            <a:ext cx="9028888" cy="3551046"/>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000"/>
              <a:buFont typeface="Arial"/>
              <a:buChar char="-"/>
            </a:pPr>
            <a:r>
              <a:rPr lang="en-IE" sz="2000"/>
              <a:t>Blended cultural and language learning courses. </a:t>
            </a:r>
            <a:endParaRPr/>
          </a:p>
          <a:p>
            <a:pPr indent="0" lvl="0" marL="0" rtl="0" algn="l">
              <a:lnSpc>
                <a:spcPct val="90000"/>
              </a:lnSpc>
              <a:spcBef>
                <a:spcPts val="1000"/>
              </a:spcBef>
              <a:spcAft>
                <a:spcPts val="0"/>
              </a:spcAft>
              <a:buClr>
                <a:schemeClr val="dk1"/>
              </a:buClr>
              <a:buSzPts val="2000"/>
              <a:buNone/>
            </a:pPr>
            <a:r>
              <a:t/>
            </a:r>
            <a:endParaRPr sz="2000"/>
          </a:p>
          <a:p>
            <a:pPr indent="-228600" lvl="0" marL="228600" rtl="0" algn="l">
              <a:lnSpc>
                <a:spcPct val="90000"/>
              </a:lnSpc>
              <a:spcBef>
                <a:spcPts val="1000"/>
              </a:spcBef>
              <a:spcAft>
                <a:spcPts val="0"/>
              </a:spcAft>
              <a:buClr>
                <a:schemeClr val="dk1"/>
              </a:buClr>
              <a:buSzPts val="2000"/>
              <a:buFont typeface="Arial"/>
              <a:buChar char="-"/>
            </a:pPr>
            <a:r>
              <a:rPr lang="en-IE" sz="2000"/>
              <a:t>Part of the wider Fáilte ar Líne project, co-funded by the Irish Government, Department of Culture, Heritage, and the Gaeltacht, under the Twenty-Year strategy for the Irish Language, with support from the Irish National Lottery.</a:t>
            </a:r>
            <a:endParaRPr/>
          </a:p>
          <a:p>
            <a:pPr indent="-101600" lvl="0" marL="228600" rtl="0" algn="l">
              <a:lnSpc>
                <a:spcPct val="90000"/>
              </a:lnSpc>
              <a:spcBef>
                <a:spcPts val="1000"/>
              </a:spcBef>
              <a:spcAft>
                <a:spcPts val="0"/>
              </a:spcAft>
              <a:buClr>
                <a:schemeClr val="dk1"/>
              </a:buClr>
              <a:buSzPts val="2000"/>
              <a:buFont typeface="Arial"/>
              <a:buNone/>
            </a:pPr>
            <a:r>
              <a:t/>
            </a:r>
            <a:endParaRPr sz="2000"/>
          </a:p>
          <a:p>
            <a:pPr indent="-228600" lvl="0" marL="228600" rtl="0" algn="l">
              <a:lnSpc>
                <a:spcPct val="90000"/>
              </a:lnSpc>
              <a:spcBef>
                <a:spcPts val="1000"/>
              </a:spcBef>
              <a:spcAft>
                <a:spcPts val="0"/>
              </a:spcAft>
              <a:buClr>
                <a:schemeClr val="dk1"/>
              </a:buClr>
              <a:buSzPts val="2000"/>
              <a:buFont typeface="Arial"/>
              <a:buChar char="-"/>
            </a:pPr>
            <a:r>
              <a:rPr lang="en-IE" sz="2000"/>
              <a:t>Currently running eight live courses teaching to level A2 proficiency, under the Common European Framework of Reference. </a:t>
            </a:r>
            <a:endParaRPr sz="2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Google Shape;138;p24"/>
          <p:cNvSpPr txBox="1"/>
          <p:nvPr>
            <p:ph type="title"/>
          </p:nvPr>
        </p:nvSpPr>
        <p:spPr>
          <a:xfrm>
            <a:off x="2466159" y="365125"/>
            <a:ext cx="9028888"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Arial"/>
              <a:buNone/>
            </a:pPr>
            <a:r>
              <a:rPr lang="en-IE"/>
              <a:t>MOOC dropout and completion</a:t>
            </a:r>
            <a:endParaRPr/>
          </a:p>
        </p:txBody>
      </p:sp>
      <p:sp>
        <p:nvSpPr>
          <p:cNvPr id="139" name="Google Shape;139;p24"/>
          <p:cNvSpPr txBox="1"/>
          <p:nvPr>
            <p:ph idx="1" type="body"/>
          </p:nvPr>
        </p:nvSpPr>
        <p:spPr>
          <a:xfrm>
            <a:off x="2466159" y="1825626"/>
            <a:ext cx="9028888" cy="3746744"/>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200"/>
              <a:buChar char="－"/>
            </a:pPr>
            <a:r>
              <a:rPr lang="en-IE" sz="2200"/>
              <a:t>Important theoretical (see Khalil and Ebner, 2014) and discoursal (see Murray, 2019) debate relates to completion on MOOCs but the topic is clearly complex. </a:t>
            </a:r>
            <a:endParaRPr/>
          </a:p>
          <a:p>
            <a:pPr indent="-88900" lvl="0" marL="228600" rtl="0" algn="l">
              <a:lnSpc>
                <a:spcPct val="90000"/>
              </a:lnSpc>
              <a:spcBef>
                <a:spcPts val="1000"/>
              </a:spcBef>
              <a:spcAft>
                <a:spcPts val="0"/>
              </a:spcAft>
              <a:buClr>
                <a:schemeClr val="dk1"/>
              </a:buClr>
              <a:buSzPts val="2200"/>
              <a:buNone/>
            </a:pPr>
            <a:r>
              <a:t/>
            </a:r>
            <a:endParaRPr sz="2200"/>
          </a:p>
          <a:p>
            <a:pPr indent="-228600" lvl="0" marL="228600" rtl="0" algn="l">
              <a:lnSpc>
                <a:spcPct val="90000"/>
              </a:lnSpc>
              <a:spcBef>
                <a:spcPts val="1000"/>
              </a:spcBef>
              <a:spcAft>
                <a:spcPts val="0"/>
              </a:spcAft>
              <a:buClr>
                <a:schemeClr val="dk1"/>
              </a:buClr>
              <a:buSzPts val="2200"/>
              <a:buChar char="－"/>
            </a:pPr>
            <a:r>
              <a:rPr lang="en-IE" sz="2200"/>
              <a:t>What learners want may vary hugely, both from each other and from course designers…</a:t>
            </a:r>
            <a:endParaRPr sz="2200"/>
          </a:p>
          <a:p>
            <a:pPr indent="-88900" lvl="0" marL="228600" rtl="0" algn="l">
              <a:lnSpc>
                <a:spcPct val="90000"/>
              </a:lnSpc>
              <a:spcBef>
                <a:spcPts val="1000"/>
              </a:spcBef>
              <a:spcAft>
                <a:spcPts val="0"/>
              </a:spcAft>
              <a:buClr>
                <a:schemeClr val="dk1"/>
              </a:buClr>
              <a:buSzPts val="2200"/>
              <a:buNone/>
            </a:pPr>
            <a:r>
              <a:t/>
            </a:r>
            <a:endParaRPr sz="2200"/>
          </a:p>
          <a:p>
            <a:pPr indent="-228600" lvl="0" marL="228600" rtl="0" algn="l">
              <a:lnSpc>
                <a:spcPct val="90000"/>
              </a:lnSpc>
              <a:spcBef>
                <a:spcPts val="1000"/>
              </a:spcBef>
              <a:spcAft>
                <a:spcPts val="0"/>
              </a:spcAft>
              <a:buClr>
                <a:schemeClr val="dk1"/>
              </a:buClr>
              <a:buSzPts val="2200"/>
              <a:buChar char="－"/>
            </a:pPr>
            <a:r>
              <a:rPr lang="en-IE" sz="2200"/>
              <a:t>Some signs of research movement towards considering relative goals/intentions as more immediately relevant (Henderikx, Kreijn and Kalz, 2018). </a:t>
            </a:r>
            <a:endParaRPr sz="22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Google Shape;144;p25"/>
          <p:cNvSpPr txBox="1"/>
          <p:nvPr>
            <p:ph type="title"/>
          </p:nvPr>
        </p:nvSpPr>
        <p:spPr>
          <a:xfrm>
            <a:off x="2466159" y="365125"/>
            <a:ext cx="9028888"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Arial"/>
              <a:buNone/>
            </a:pPr>
            <a:r>
              <a:rPr lang="en-IE"/>
              <a:t>Continuation and persistence </a:t>
            </a:r>
            <a:endParaRPr/>
          </a:p>
        </p:txBody>
      </p:sp>
      <p:sp>
        <p:nvSpPr>
          <p:cNvPr id="145" name="Google Shape;145;p25"/>
          <p:cNvSpPr txBox="1"/>
          <p:nvPr>
            <p:ph idx="1" type="body"/>
          </p:nvPr>
        </p:nvSpPr>
        <p:spPr>
          <a:xfrm>
            <a:off x="2466159" y="1965960"/>
            <a:ext cx="9028888" cy="4096512"/>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200"/>
              <a:buChar char="－"/>
            </a:pPr>
            <a:r>
              <a:rPr lang="en-IE" sz="2200"/>
              <a:t>‘Serial’ or persistent MOOC learners are important empirical cases which are underexplored. </a:t>
            </a:r>
            <a:endParaRPr/>
          </a:p>
          <a:p>
            <a:pPr indent="-88900" lvl="0" marL="228600" rtl="0" algn="l">
              <a:lnSpc>
                <a:spcPct val="90000"/>
              </a:lnSpc>
              <a:spcBef>
                <a:spcPts val="1000"/>
              </a:spcBef>
              <a:spcAft>
                <a:spcPts val="0"/>
              </a:spcAft>
              <a:buClr>
                <a:schemeClr val="dk1"/>
              </a:buClr>
              <a:buSzPts val="2200"/>
              <a:buNone/>
            </a:pPr>
            <a:r>
              <a:t/>
            </a:r>
            <a:endParaRPr sz="2200"/>
          </a:p>
          <a:p>
            <a:pPr indent="-228600" lvl="0" marL="228600" rtl="0" algn="l">
              <a:lnSpc>
                <a:spcPct val="90000"/>
              </a:lnSpc>
              <a:spcBef>
                <a:spcPts val="1000"/>
              </a:spcBef>
              <a:spcAft>
                <a:spcPts val="0"/>
              </a:spcAft>
              <a:buClr>
                <a:schemeClr val="dk1"/>
              </a:buClr>
              <a:buSzPts val="2200"/>
              <a:buChar char="－"/>
            </a:pPr>
            <a:r>
              <a:rPr lang="en-IE" sz="2200"/>
              <a:t>General gap in knowledge: the role of stratified series of courses on continuation. </a:t>
            </a:r>
            <a:endParaRPr/>
          </a:p>
          <a:p>
            <a:pPr indent="-88900" lvl="0" marL="228600" rtl="0" algn="l">
              <a:lnSpc>
                <a:spcPct val="90000"/>
              </a:lnSpc>
              <a:spcBef>
                <a:spcPts val="1000"/>
              </a:spcBef>
              <a:spcAft>
                <a:spcPts val="0"/>
              </a:spcAft>
              <a:buClr>
                <a:schemeClr val="dk1"/>
              </a:buClr>
              <a:buSzPts val="2200"/>
              <a:buNone/>
            </a:pPr>
            <a:r>
              <a:t/>
            </a:r>
            <a:endParaRPr sz="2200"/>
          </a:p>
          <a:p>
            <a:pPr indent="-88900" lvl="0" marL="228600" rtl="0" algn="l">
              <a:lnSpc>
                <a:spcPct val="90000"/>
              </a:lnSpc>
              <a:spcBef>
                <a:spcPts val="1000"/>
              </a:spcBef>
              <a:spcAft>
                <a:spcPts val="0"/>
              </a:spcAft>
              <a:buClr>
                <a:schemeClr val="dk1"/>
              </a:buClr>
              <a:buSzPts val="2200"/>
              <a:buNone/>
            </a:pPr>
            <a:r>
              <a:t/>
            </a:r>
            <a:endParaRPr sz="2200"/>
          </a:p>
          <a:p>
            <a:pPr indent="-88900" lvl="0" marL="228600" rtl="0" algn="l">
              <a:lnSpc>
                <a:spcPct val="90000"/>
              </a:lnSpc>
              <a:spcBef>
                <a:spcPts val="1000"/>
              </a:spcBef>
              <a:spcAft>
                <a:spcPts val="0"/>
              </a:spcAft>
              <a:buClr>
                <a:schemeClr val="dk1"/>
              </a:buClr>
              <a:buSzPts val="2200"/>
              <a:buNone/>
            </a:pPr>
            <a:r>
              <a:t/>
            </a:r>
            <a:endParaRPr sz="2200"/>
          </a:p>
          <a:p>
            <a:pPr indent="-88900" lvl="0" marL="228600" rtl="0" algn="l">
              <a:lnSpc>
                <a:spcPct val="90000"/>
              </a:lnSpc>
              <a:spcBef>
                <a:spcPts val="1000"/>
              </a:spcBef>
              <a:spcAft>
                <a:spcPts val="0"/>
              </a:spcAft>
              <a:buClr>
                <a:schemeClr val="dk1"/>
              </a:buClr>
              <a:buSzPts val="2200"/>
              <a:buNone/>
            </a:pPr>
            <a:r>
              <a:t/>
            </a:r>
            <a:endParaRPr sz="2200"/>
          </a:p>
          <a:p>
            <a:pPr indent="-88900" lvl="0" marL="228600" rtl="0" algn="l">
              <a:lnSpc>
                <a:spcPct val="90000"/>
              </a:lnSpc>
              <a:spcBef>
                <a:spcPts val="1000"/>
              </a:spcBef>
              <a:spcAft>
                <a:spcPts val="0"/>
              </a:spcAft>
              <a:buClr>
                <a:schemeClr val="dk1"/>
              </a:buClr>
              <a:buSzPts val="2200"/>
              <a:buNone/>
            </a:pPr>
            <a:r>
              <a:t/>
            </a:r>
            <a:endParaRPr sz="2200"/>
          </a:p>
          <a:p>
            <a:pPr indent="-88900" lvl="0" marL="228600" rtl="0" algn="l">
              <a:lnSpc>
                <a:spcPct val="90000"/>
              </a:lnSpc>
              <a:spcBef>
                <a:spcPts val="1000"/>
              </a:spcBef>
              <a:spcAft>
                <a:spcPts val="0"/>
              </a:spcAft>
              <a:buClr>
                <a:schemeClr val="dk1"/>
              </a:buClr>
              <a:buSzPts val="2200"/>
              <a:buNone/>
            </a:pPr>
            <a:r>
              <a:t/>
            </a:r>
            <a:endParaRPr sz="2200"/>
          </a:p>
          <a:p>
            <a:pPr indent="0" lvl="0" marL="0" rtl="0" algn="l">
              <a:lnSpc>
                <a:spcPct val="90000"/>
              </a:lnSpc>
              <a:spcBef>
                <a:spcPts val="1000"/>
              </a:spcBef>
              <a:spcAft>
                <a:spcPts val="0"/>
              </a:spcAft>
              <a:buClr>
                <a:schemeClr val="dk1"/>
              </a:buClr>
              <a:buSzPts val="2200"/>
              <a:buNone/>
            </a:pPr>
            <a:r>
              <a:t/>
            </a:r>
            <a:endParaRPr sz="2200"/>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pic>
        <p:nvPicPr>
          <p:cNvPr id="146" name="Google Shape;146;p25"/>
          <p:cNvPicPr preferRelativeResize="0"/>
          <p:nvPr/>
        </p:nvPicPr>
        <p:blipFill rotWithShape="1">
          <a:blip r:embed="rId3">
            <a:alphaModFix/>
          </a:blip>
          <a:srcRect b="0" l="0" r="0" t="0"/>
          <a:stretch/>
        </p:blipFill>
        <p:spPr>
          <a:xfrm>
            <a:off x="8212330" y="3937349"/>
            <a:ext cx="3593405" cy="2400395"/>
          </a:xfrm>
          <a:prstGeom prst="rect">
            <a:avLst/>
          </a:prstGeom>
          <a:noFill/>
          <a:ln>
            <a:noFill/>
          </a:ln>
        </p:spPr>
      </p:pic>
      <p:sp>
        <p:nvSpPr>
          <p:cNvPr id="147" name="Google Shape;147;p25"/>
          <p:cNvSpPr txBox="1"/>
          <p:nvPr/>
        </p:nvSpPr>
        <p:spPr>
          <a:xfrm>
            <a:off x="8421624" y="6409944"/>
            <a:ext cx="3174819" cy="2769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1" lang="en-IE" sz="1200" u="none" cap="none" strike="noStrike">
                <a:solidFill>
                  <a:schemeClr val="dk1"/>
                </a:solidFill>
                <a:latin typeface="Arial"/>
                <a:ea typeface="Arial"/>
                <a:cs typeface="Arial"/>
                <a:sym typeface="Arial"/>
              </a:rPr>
              <a:t>Credit – Shutterstock.com </a:t>
            </a:r>
            <a:endParaRPr i="1" sz="1200">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26"/>
          <p:cNvSpPr txBox="1"/>
          <p:nvPr>
            <p:ph type="title"/>
          </p:nvPr>
        </p:nvSpPr>
        <p:spPr>
          <a:xfrm>
            <a:off x="2466159" y="365125"/>
            <a:ext cx="9028888"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Arial"/>
              <a:buNone/>
            </a:pPr>
            <a:r>
              <a:rPr lang="en-IE"/>
              <a:t>Practical importance – learning design </a:t>
            </a:r>
            <a:endParaRPr/>
          </a:p>
        </p:txBody>
      </p:sp>
      <p:sp>
        <p:nvSpPr>
          <p:cNvPr id="153" name="Google Shape;153;p26"/>
          <p:cNvSpPr txBox="1"/>
          <p:nvPr>
            <p:ph idx="1" type="body"/>
          </p:nvPr>
        </p:nvSpPr>
        <p:spPr>
          <a:xfrm>
            <a:off x="2466159" y="1825626"/>
            <a:ext cx="9028888" cy="3746744"/>
          </a:xfrm>
          <a:prstGeom prst="rect">
            <a:avLst/>
          </a:prstGeom>
          <a:noFill/>
          <a:ln>
            <a:noFill/>
          </a:ln>
        </p:spPr>
        <p:txBody>
          <a:bodyPr anchorCtr="0" anchor="t" bIns="45700" lIns="91425" spcFirstLastPara="1" rIns="91425" wrap="square" tIns="45700">
            <a:noAutofit/>
          </a:bodyPr>
          <a:lstStyle/>
          <a:p>
            <a:pPr indent="-101600" lvl="0" marL="228600" rtl="0" algn="l">
              <a:lnSpc>
                <a:spcPct val="90000"/>
              </a:lnSpc>
              <a:spcBef>
                <a:spcPts val="0"/>
              </a:spcBef>
              <a:spcAft>
                <a:spcPts val="0"/>
              </a:spcAft>
              <a:buClr>
                <a:schemeClr val="dk1"/>
              </a:buClr>
              <a:buSzPts val="2000"/>
              <a:buNone/>
            </a:pPr>
            <a:r>
              <a:t/>
            </a:r>
            <a:endParaRPr sz="2000"/>
          </a:p>
          <a:p>
            <a:pPr indent="-228600" lvl="0" marL="228600" rtl="0" algn="l">
              <a:lnSpc>
                <a:spcPct val="90000"/>
              </a:lnSpc>
              <a:spcBef>
                <a:spcPts val="1000"/>
              </a:spcBef>
              <a:spcAft>
                <a:spcPts val="0"/>
              </a:spcAft>
              <a:buClr>
                <a:schemeClr val="dk1"/>
              </a:buClr>
              <a:buSzPts val="2000"/>
              <a:buChar char="－"/>
            </a:pPr>
            <a:r>
              <a:rPr lang="en-IE" sz="2000"/>
              <a:t>Assumed persistence has a clear role in learning design – are learners truly up to date on later courses? </a:t>
            </a:r>
            <a:endParaRPr/>
          </a:p>
          <a:p>
            <a:pPr indent="0" lvl="0" marL="0" rtl="0" algn="l">
              <a:lnSpc>
                <a:spcPct val="90000"/>
              </a:lnSpc>
              <a:spcBef>
                <a:spcPts val="1000"/>
              </a:spcBef>
              <a:spcAft>
                <a:spcPts val="0"/>
              </a:spcAft>
              <a:buClr>
                <a:schemeClr val="dk1"/>
              </a:buClr>
              <a:buSzPts val="2000"/>
              <a:buNone/>
            </a:pPr>
            <a:r>
              <a:t/>
            </a:r>
            <a:endParaRPr sz="2000"/>
          </a:p>
          <a:p>
            <a:pPr indent="-228600" lvl="0" marL="228600" rtl="0" algn="l">
              <a:lnSpc>
                <a:spcPct val="90000"/>
              </a:lnSpc>
              <a:spcBef>
                <a:spcPts val="1000"/>
              </a:spcBef>
              <a:spcAft>
                <a:spcPts val="0"/>
              </a:spcAft>
              <a:buClr>
                <a:schemeClr val="dk1"/>
              </a:buClr>
              <a:buSzPts val="2000"/>
              <a:buChar char="－"/>
            </a:pPr>
            <a:r>
              <a:rPr lang="en-IE" sz="2000"/>
              <a:t>Rise of staggered, multi-MOOC courses (such as Irish 101-108) makes question of direct practical relevance. </a:t>
            </a:r>
            <a:endParaRPr/>
          </a:p>
          <a:p>
            <a:pPr indent="-101600" lvl="0" marL="228600" rtl="0" algn="l">
              <a:lnSpc>
                <a:spcPct val="90000"/>
              </a:lnSpc>
              <a:spcBef>
                <a:spcPts val="1000"/>
              </a:spcBef>
              <a:spcAft>
                <a:spcPts val="0"/>
              </a:spcAft>
              <a:buClr>
                <a:schemeClr val="dk1"/>
              </a:buClr>
              <a:buSzPts val="2000"/>
              <a:buNone/>
            </a:pPr>
            <a:r>
              <a:t/>
            </a:r>
            <a:endParaRPr sz="2000"/>
          </a:p>
          <a:p>
            <a:pPr indent="-228600" lvl="0" marL="228600" rtl="0" algn="l">
              <a:lnSpc>
                <a:spcPct val="90000"/>
              </a:lnSpc>
              <a:spcBef>
                <a:spcPts val="1000"/>
              </a:spcBef>
              <a:spcAft>
                <a:spcPts val="0"/>
              </a:spcAft>
              <a:buClr>
                <a:schemeClr val="dk1"/>
              </a:buClr>
              <a:buSzPts val="2000"/>
              <a:buChar char="－"/>
            </a:pPr>
            <a:r>
              <a:rPr lang="en-IE" sz="2000"/>
              <a:t>To what degree can (or should) churn be accommodated? </a:t>
            </a:r>
            <a:endParaRPr/>
          </a:p>
          <a:p>
            <a:pPr indent="-101600" lvl="0" marL="228600" rtl="0" algn="l">
              <a:lnSpc>
                <a:spcPct val="90000"/>
              </a:lnSpc>
              <a:spcBef>
                <a:spcPts val="1000"/>
              </a:spcBef>
              <a:spcAft>
                <a:spcPts val="0"/>
              </a:spcAft>
              <a:buClr>
                <a:schemeClr val="dk1"/>
              </a:buClr>
              <a:buSzPts val="2000"/>
              <a:buNone/>
            </a:pPr>
            <a:r>
              <a:t/>
            </a:r>
            <a:endParaRPr sz="2000"/>
          </a:p>
          <a:p>
            <a:pPr indent="-101600" lvl="0" marL="228600" rtl="0" algn="l">
              <a:lnSpc>
                <a:spcPct val="90000"/>
              </a:lnSpc>
              <a:spcBef>
                <a:spcPts val="1000"/>
              </a:spcBef>
              <a:spcAft>
                <a:spcPts val="0"/>
              </a:spcAft>
              <a:buClr>
                <a:schemeClr val="dk1"/>
              </a:buClr>
              <a:buSzPts val="2000"/>
              <a:buNone/>
            </a:pPr>
            <a:r>
              <a:t/>
            </a:r>
            <a:endParaRPr sz="2000"/>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27"/>
          <p:cNvSpPr txBox="1"/>
          <p:nvPr>
            <p:ph type="title"/>
          </p:nvPr>
        </p:nvSpPr>
        <p:spPr>
          <a:xfrm>
            <a:off x="2466159" y="365125"/>
            <a:ext cx="9028888"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Arial"/>
              <a:buNone/>
            </a:pPr>
            <a:r>
              <a:rPr lang="en-IE"/>
              <a:t>RQs </a:t>
            </a:r>
            <a:endParaRPr/>
          </a:p>
        </p:txBody>
      </p:sp>
      <p:sp>
        <p:nvSpPr>
          <p:cNvPr id="159" name="Google Shape;159;p27"/>
          <p:cNvSpPr txBox="1"/>
          <p:nvPr>
            <p:ph idx="1" type="body"/>
          </p:nvPr>
        </p:nvSpPr>
        <p:spPr>
          <a:xfrm>
            <a:off x="2466159" y="1825626"/>
            <a:ext cx="9028888" cy="3746744"/>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lang="en-IE"/>
              <a:t>RQ. 1 – Given our interest in sustained learning, what patterns of prior engagement are visible amongst learners on each MOOC? </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rPr lang="en-IE"/>
              <a:t>RQ. 2 – Amongst those who have continued, what specific factors appear either motivating or de-motivating?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28"/>
          <p:cNvSpPr txBox="1"/>
          <p:nvPr>
            <p:ph type="title"/>
          </p:nvPr>
        </p:nvSpPr>
        <p:spPr>
          <a:xfrm>
            <a:off x="2466159" y="365125"/>
            <a:ext cx="9028888"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Arial"/>
              <a:buNone/>
            </a:pPr>
            <a:r>
              <a:rPr lang="en-IE"/>
              <a:t>Data collection </a:t>
            </a:r>
            <a:endParaRPr/>
          </a:p>
        </p:txBody>
      </p:sp>
      <p:sp>
        <p:nvSpPr>
          <p:cNvPr id="165" name="Google Shape;165;p28"/>
          <p:cNvSpPr txBox="1"/>
          <p:nvPr>
            <p:ph idx="1" type="body"/>
          </p:nvPr>
        </p:nvSpPr>
        <p:spPr>
          <a:xfrm>
            <a:off x="2466159" y="1825626"/>
            <a:ext cx="9028888" cy="3746744"/>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IE"/>
              <a:t>Survey placed at start of each course, measuring psychometric properties, primarily. </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IE"/>
              <a:t>Surveys placed in Irish 101-104 and Irish 108. </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IE"/>
              <a:t>Total responses </a:t>
            </a:r>
            <a:r>
              <a:rPr b="1" lang="en-IE"/>
              <a:t>n= 1,153 </a:t>
            </a:r>
            <a:r>
              <a:rPr lang="en-IE"/>
              <a:t>(majority on Irish 101).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pic>
        <p:nvPicPr>
          <p:cNvPr id="170" name="Google Shape;170;p29"/>
          <p:cNvPicPr preferRelativeResize="0"/>
          <p:nvPr/>
        </p:nvPicPr>
        <p:blipFill rotWithShape="1">
          <a:blip r:embed="rId3">
            <a:alphaModFix/>
          </a:blip>
          <a:srcRect b="0" l="0" r="0" t="0"/>
          <a:stretch/>
        </p:blipFill>
        <p:spPr>
          <a:xfrm>
            <a:off x="3483865" y="183081"/>
            <a:ext cx="8193023" cy="6510327"/>
          </a:xfrm>
          <a:prstGeom prst="rect">
            <a:avLst/>
          </a:prstGeom>
          <a:noFill/>
          <a:ln>
            <a:noFill/>
          </a:ln>
        </p:spPr>
      </p:pic>
      <p:sp>
        <p:nvSpPr>
          <p:cNvPr id="171" name="Google Shape;171;p29"/>
          <p:cNvSpPr txBox="1"/>
          <p:nvPr/>
        </p:nvSpPr>
        <p:spPr>
          <a:xfrm>
            <a:off x="173736" y="1316736"/>
            <a:ext cx="3118104" cy="120032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IE" sz="2400">
                <a:solidFill>
                  <a:schemeClr val="dk1"/>
                </a:solidFill>
                <a:latin typeface="Calibri"/>
                <a:ea typeface="Calibri"/>
                <a:cs typeface="Calibri"/>
                <a:sym typeface="Calibri"/>
              </a:rPr>
              <a:t>Example of survey instrument</a:t>
            </a:r>
            <a:endParaRPr/>
          </a:p>
          <a:p>
            <a:pPr indent="0" lvl="0" marL="0" marR="0" rtl="0" algn="l">
              <a:spcBef>
                <a:spcPts val="0"/>
              </a:spcBef>
              <a:spcAft>
                <a:spcPts val="0"/>
              </a:spcAft>
              <a:buNone/>
            </a:pPr>
            <a:r>
              <a:rPr lang="en-IE" sz="2400">
                <a:solidFill>
                  <a:schemeClr val="dk1"/>
                </a:solidFill>
                <a:latin typeface="Calibri"/>
                <a:ea typeface="Calibri"/>
                <a:cs typeface="Calibri"/>
                <a:sym typeface="Calibri"/>
              </a:rPr>
              <a:t> -&gt;</a:t>
            </a:r>
            <a:endParaRPr sz="24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2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0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