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5" r:id="rId4"/>
    <p:sldMasterId id="2147483666" r:id="rId5"/>
    <p:sldMasterId id="2147483667"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95800FA8-1D1F-4C8E-B38E-2FF47540F2F5}">
  <a:tblStyle styleId="{95800FA8-1D1F-4C8E-B38E-2FF47540F2F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schemas.openxmlformats.org/officeDocument/2006/relationships/slide" Target="slides/slide15.xml"/><Relationship Id="rId10" Type="http://schemas.openxmlformats.org/officeDocument/2006/relationships/slide" Target="slides/slide3.xml"/><Relationship Id="rId21" Type="http://schemas.openxmlformats.org/officeDocument/2006/relationships/slide" Target="slides/slide14.xml"/><Relationship Id="rId13" Type="http://schemas.openxmlformats.org/officeDocument/2006/relationships/slide" Target="slides/slide6.xml"/><Relationship Id="rId24" Type="http://schemas.openxmlformats.org/officeDocument/2006/relationships/slide" Target="slides/slide17.xml"/><Relationship Id="rId12" Type="http://schemas.openxmlformats.org/officeDocument/2006/relationships/slide" Target="slides/slide5.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slide" Target="slides/slide12.xml"/><Relationship Id="rId6" Type="http://schemas.openxmlformats.org/officeDocument/2006/relationships/slideMaster" Target="slideMasters/slideMaster3.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1441038" y="478472"/>
            <a:ext cx="9144000" cy="954332"/>
          </a:xfrm>
          <a:prstGeom prst="rect">
            <a:avLst/>
          </a:prstGeom>
          <a:noFill/>
          <a:ln>
            <a:noFill/>
          </a:ln>
        </p:spPr>
        <p:txBody>
          <a:bodyPr anchorCtr="0" anchor="b" bIns="45700" lIns="91425" spcFirstLastPara="1" rIns="91425" wrap="square" tIns="45700"/>
          <a:lstStyle>
            <a:lvl1pPr lvl="0" algn="ctr">
              <a:lnSpc>
                <a:spcPct val="90000"/>
              </a:lnSpc>
              <a:spcBef>
                <a:spcPts val="0"/>
              </a:spcBef>
              <a:spcAft>
                <a:spcPts val="0"/>
              </a:spcAft>
              <a:buClr>
                <a:schemeClr val="dk1"/>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 name="Google Shape;10;p2"/>
          <p:cNvSpPr txBox="1"/>
          <p:nvPr>
            <p:ph idx="1" type="subTitle"/>
          </p:nvPr>
        </p:nvSpPr>
        <p:spPr>
          <a:xfrm>
            <a:off x="1441038" y="1524879"/>
            <a:ext cx="9144000" cy="1655762"/>
          </a:xfrm>
          <a:prstGeom prst="rect">
            <a:avLst/>
          </a:prstGeom>
          <a:noFill/>
          <a:ln>
            <a:noFill/>
          </a:ln>
        </p:spPr>
        <p:txBody>
          <a:bodyPr anchorCtr="0" anchor="t" bIns="45700" lIns="91425" spcFirstLastPara="1" rIns="91425" wrap="square" tIns="4570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1" name="Google Shape;11;p2"/>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58" name="Shape 58"/>
        <p:cNvGrpSpPr/>
        <p:nvPr/>
      </p:nvGrpSpPr>
      <p:grpSpPr>
        <a:xfrm>
          <a:off x="0" y="0"/>
          <a:ext cx="0" cy="0"/>
          <a:chOff x="0" y="0"/>
          <a:chExt cx="0" cy="0"/>
        </a:xfrm>
      </p:grpSpPr>
      <p:sp>
        <p:nvSpPr>
          <p:cNvPr id="59" name="Google Shape;5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5" name="Shape 65"/>
        <p:cNvGrpSpPr/>
        <p:nvPr/>
      </p:nvGrpSpPr>
      <p:grpSpPr>
        <a:xfrm>
          <a:off x="0" y="0"/>
          <a:ext cx="0" cy="0"/>
          <a:chOff x="0" y="0"/>
          <a:chExt cx="0" cy="0"/>
        </a:xfrm>
      </p:grpSpPr>
      <p:sp>
        <p:nvSpPr>
          <p:cNvPr id="66" name="Google Shape;66;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8" name="Google Shape;68;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0" name="Google Shape;70;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4" name="Shape 74"/>
        <p:cNvGrpSpPr/>
        <p:nvPr/>
      </p:nvGrpSpPr>
      <p:grpSpPr>
        <a:xfrm>
          <a:off x="0" y="0"/>
          <a:ext cx="0" cy="0"/>
          <a:chOff x="0" y="0"/>
          <a:chExt cx="0" cy="0"/>
        </a:xfrm>
      </p:grpSpPr>
      <p:sp>
        <p:nvSpPr>
          <p:cNvPr id="75" name="Google Shape;75;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9" name="Shape 79"/>
        <p:cNvGrpSpPr/>
        <p:nvPr/>
      </p:nvGrpSpPr>
      <p:grpSpPr>
        <a:xfrm>
          <a:off x="0" y="0"/>
          <a:ext cx="0" cy="0"/>
          <a:chOff x="0" y="0"/>
          <a:chExt cx="0" cy="0"/>
        </a:xfrm>
      </p:grpSpPr>
      <p:sp>
        <p:nvSpPr>
          <p:cNvPr id="80" name="Google Shape;8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83" name="Shape 83"/>
        <p:cNvGrpSpPr/>
        <p:nvPr/>
      </p:nvGrpSpPr>
      <p:grpSpPr>
        <a:xfrm>
          <a:off x="0" y="0"/>
          <a:ext cx="0" cy="0"/>
          <a:chOff x="0" y="0"/>
          <a:chExt cx="0" cy="0"/>
        </a:xfrm>
      </p:grpSpPr>
      <p:sp>
        <p:nvSpPr>
          <p:cNvPr id="84" name="Google Shape;84;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86" name="Google Shape;86;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7" name="Google Shape;8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90" name="Shape 90"/>
        <p:cNvGrpSpPr/>
        <p:nvPr/>
      </p:nvGrpSpPr>
      <p:grpSpPr>
        <a:xfrm>
          <a:off x="0" y="0"/>
          <a:ext cx="0" cy="0"/>
          <a:chOff x="0" y="0"/>
          <a:chExt cx="0" cy="0"/>
        </a:xfrm>
      </p:grpSpPr>
      <p:sp>
        <p:nvSpPr>
          <p:cNvPr id="91" name="Google Shape;91;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8"/>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93" name="Google Shape;93;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4" name="Google Shape;94;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97" name="Shape 97"/>
        <p:cNvGrpSpPr/>
        <p:nvPr/>
      </p:nvGrpSpPr>
      <p:grpSpPr>
        <a:xfrm>
          <a:off x="0" y="0"/>
          <a:ext cx="0" cy="0"/>
          <a:chOff x="0" y="0"/>
          <a:chExt cx="0" cy="0"/>
        </a:xfrm>
      </p:grpSpPr>
      <p:sp>
        <p:nvSpPr>
          <p:cNvPr id="98" name="Google Shape;98;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0" name="Google Shape;10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3" name="Shape 103"/>
        <p:cNvGrpSpPr/>
        <p:nvPr/>
      </p:nvGrpSpPr>
      <p:grpSpPr>
        <a:xfrm>
          <a:off x="0" y="0"/>
          <a:ext cx="0" cy="0"/>
          <a:chOff x="0" y="0"/>
          <a:chExt cx="0" cy="0"/>
        </a:xfrm>
      </p:grpSpPr>
      <p:sp>
        <p:nvSpPr>
          <p:cNvPr id="104" name="Google Shape;104;p2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2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2" name="Shape 12"/>
        <p:cNvGrpSpPr/>
        <p:nvPr/>
      </p:nvGrpSpPr>
      <p:grpSpPr>
        <a:xfrm>
          <a:off x="0" y="0"/>
          <a:ext cx="0" cy="0"/>
          <a:chOff x="0" y="0"/>
          <a:chExt cx="0" cy="0"/>
        </a:xfrm>
      </p:grpSpPr>
      <p:sp>
        <p:nvSpPr>
          <p:cNvPr id="13" name="Google Shape;13;p3"/>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3"/>
          <p:cNvSpPr txBox="1"/>
          <p:nvPr>
            <p:ph idx="1" type="body"/>
          </p:nvPr>
        </p:nvSpPr>
        <p:spPr>
          <a:xfrm>
            <a:off x="1440247" y="1662075"/>
            <a:ext cx="9028888" cy="3746744"/>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 name="Google Shape;15;p3"/>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6" name="Shape 16"/>
        <p:cNvGrpSpPr/>
        <p:nvPr/>
      </p:nvGrpSpPr>
      <p:grpSpPr>
        <a:xfrm>
          <a:off x="0" y="0"/>
          <a:ext cx="0" cy="0"/>
          <a:chOff x="0" y="0"/>
          <a:chExt cx="0" cy="0"/>
        </a:xfrm>
      </p:grpSpPr>
      <p:sp>
        <p:nvSpPr>
          <p:cNvPr id="17" name="Google Shape;17;p4"/>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4"/>
          <p:cNvSpPr txBox="1"/>
          <p:nvPr>
            <p:ph idx="1" type="body"/>
          </p:nvPr>
        </p:nvSpPr>
        <p:spPr>
          <a:xfrm>
            <a:off x="1440247" y="1699245"/>
            <a:ext cx="4324818" cy="366859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4"/>
          <p:cNvSpPr txBox="1"/>
          <p:nvPr>
            <p:ph idx="2" type="body"/>
          </p:nvPr>
        </p:nvSpPr>
        <p:spPr>
          <a:xfrm>
            <a:off x="6220226" y="1699245"/>
            <a:ext cx="4248910" cy="366859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
          <p:cNvSpPr txBox="1"/>
          <p:nvPr>
            <p:ph idx="11" type="ftr"/>
          </p:nvPr>
        </p:nvSpPr>
        <p:spPr>
          <a:xfrm>
            <a:off x="1441038" y="6594231"/>
            <a:ext cx="4114800" cy="237392"/>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4" name="Shape 24"/>
        <p:cNvGrpSpPr/>
        <p:nvPr/>
      </p:nvGrpSpPr>
      <p:grpSpPr>
        <a:xfrm>
          <a:off x="0" y="0"/>
          <a:ext cx="0" cy="0"/>
          <a:chOff x="0" y="0"/>
          <a:chExt cx="0" cy="0"/>
        </a:xfrm>
      </p:grpSpPr>
      <p:sp>
        <p:nvSpPr>
          <p:cNvPr id="25" name="Google Shape;25;p6"/>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6"/>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7" name="Shape 27"/>
        <p:cNvGrpSpPr/>
        <p:nvPr/>
      </p:nvGrpSpPr>
      <p:grpSpPr>
        <a:xfrm>
          <a:off x="0" y="0"/>
          <a:ext cx="0" cy="0"/>
          <a:chOff x="0" y="0"/>
          <a:chExt cx="0" cy="0"/>
        </a:xfrm>
      </p:grpSpPr>
      <p:sp>
        <p:nvSpPr>
          <p:cNvPr id="28" name="Google Shape;28;p7"/>
          <p:cNvSpPr txBox="1"/>
          <p:nvPr>
            <p:ph type="ctrTitle"/>
          </p:nvPr>
        </p:nvSpPr>
        <p:spPr>
          <a:xfrm>
            <a:off x="2370306" y="1772014"/>
            <a:ext cx="9144000" cy="954332"/>
          </a:xfrm>
          <a:prstGeom prst="rect">
            <a:avLst/>
          </a:prstGeom>
          <a:noFill/>
          <a:ln>
            <a:noFill/>
          </a:ln>
        </p:spPr>
        <p:txBody>
          <a:bodyPr anchorCtr="0" anchor="b" bIns="45700" lIns="91425" spcFirstLastPara="1" rIns="91425" wrap="square" tIns="45700"/>
          <a:lstStyle>
            <a:lvl1pPr lvl="0" algn="ctr">
              <a:lnSpc>
                <a:spcPct val="90000"/>
              </a:lnSpc>
              <a:spcBef>
                <a:spcPts val="0"/>
              </a:spcBef>
              <a:spcAft>
                <a:spcPts val="0"/>
              </a:spcAft>
              <a:buClr>
                <a:schemeClr val="dk1"/>
              </a:buClr>
              <a:buSzPts val="4400"/>
              <a:buFont typeface="Arial"/>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subTitle"/>
          </p:nvPr>
        </p:nvSpPr>
        <p:spPr>
          <a:xfrm>
            <a:off x="2370306" y="2818421"/>
            <a:ext cx="9144000" cy="1655762"/>
          </a:xfrm>
          <a:prstGeom prst="rect">
            <a:avLst/>
          </a:prstGeom>
          <a:noFill/>
          <a:ln>
            <a:noFill/>
          </a:ln>
        </p:spPr>
        <p:txBody>
          <a:bodyPr anchorCtr="0" anchor="t" bIns="45700" lIns="91425" spcFirstLastPara="1" rIns="91425" wrap="square" tIns="4570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0" name="Shape 30"/>
        <p:cNvGrpSpPr/>
        <p:nvPr/>
      </p:nvGrpSpPr>
      <p:grpSpPr>
        <a:xfrm>
          <a:off x="0" y="0"/>
          <a:ext cx="0" cy="0"/>
          <a:chOff x="0" y="0"/>
          <a:chExt cx="0" cy="0"/>
        </a:xfrm>
      </p:grpSpPr>
      <p:sp>
        <p:nvSpPr>
          <p:cNvPr id="31" name="Google Shape;31;p8"/>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8"/>
          <p:cNvSpPr txBox="1"/>
          <p:nvPr>
            <p:ph idx="1" type="body"/>
          </p:nvPr>
        </p:nvSpPr>
        <p:spPr>
          <a:xfrm>
            <a:off x="2466159" y="1833059"/>
            <a:ext cx="4324818" cy="366859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8"/>
          <p:cNvSpPr txBox="1"/>
          <p:nvPr>
            <p:ph idx="2" type="body"/>
          </p:nvPr>
        </p:nvSpPr>
        <p:spPr>
          <a:xfrm>
            <a:off x="7246138" y="1833059"/>
            <a:ext cx="4248910" cy="366859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40" name="Shape 40"/>
        <p:cNvGrpSpPr/>
        <p:nvPr/>
      </p:nvGrpSpPr>
      <p:grpSpPr>
        <a:xfrm>
          <a:off x="0" y="0"/>
          <a:ext cx="0" cy="0"/>
          <a:chOff x="0" y="0"/>
          <a:chExt cx="0" cy="0"/>
        </a:xfrm>
      </p:grpSpPr>
      <p:sp>
        <p:nvSpPr>
          <p:cNvPr id="41" name="Google Shape;41;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3" name="Google Shape;43;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6" name="Shape 46"/>
        <p:cNvGrpSpPr/>
        <p:nvPr/>
      </p:nvGrpSpPr>
      <p:grpSpPr>
        <a:xfrm>
          <a:off x="0" y="0"/>
          <a:ext cx="0" cy="0"/>
          <a:chOff x="0" y="0"/>
          <a:chExt cx="0" cy="0"/>
        </a:xfrm>
      </p:grpSpPr>
      <p:sp>
        <p:nvSpPr>
          <p:cNvPr id="47" name="Google Shape;47;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2" name="Shape 52"/>
        <p:cNvGrpSpPr/>
        <p:nvPr/>
      </p:nvGrpSpPr>
      <p:grpSpPr>
        <a:xfrm>
          <a:off x="0" y="0"/>
          <a:ext cx="0" cy="0"/>
          <a:chOff x="0" y="0"/>
          <a:chExt cx="0" cy="0"/>
        </a:xfrm>
      </p:grpSpPr>
      <p:sp>
        <p:nvSpPr>
          <p:cNvPr id="53" name="Google Shape;53;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55" name="Google Shape;5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11" Type="http://schemas.openxmlformats.org/officeDocument/2006/relationships/slideLayout" Target="../slideLayouts/slideLayout17.xml"/><Relationship Id="rId10" Type="http://schemas.openxmlformats.org/officeDocument/2006/relationships/slideLayout" Target="../slideLayouts/slideLayout16.xml"/><Relationship Id="rId12" Type="http://schemas.openxmlformats.org/officeDocument/2006/relationships/theme" Target="../theme/theme2.xml"/><Relationship Id="rId9" Type="http://schemas.openxmlformats.org/officeDocument/2006/relationships/slideLayout" Target="../slideLayouts/slideLayout15.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440247" y="201574"/>
            <a:ext cx="9028888"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1440247" y="1662075"/>
            <a:ext cx="9028888" cy="3746744"/>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21" name="Shape 21"/>
        <p:cNvGrpSpPr/>
        <p:nvPr/>
      </p:nvGrpSpPr>
      <p:grpSpPr>
        <a:xfrm>
          <a:off x="0" y="0"/>
          <a:ext cx="0" cy="0"/>
          <a:chOff x="0" y="0"/>
          <a:chExt cx="0" cy="0"/>
        </a:xfrm>
      </p:grpSpPr>
      <p:sp>
        <p:nvSpPr>
          <p:cNvPr id="22" name="Google Shape;22;p5"/>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Google Shape;23;p5"/>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4" name="Shape 34"/>
        <p:cNvGrpSpPr/>
        <p:nvPr/>
      </p:nvGrpSpPr>
      <p:grpSpPr>
        <a:xfrm>
          <a:off x="0" y="0"/>
          <a:ext cx="0" cy="0"/>
          <a:chOff x="0" y="0"/>
          <a:chExt cx="0" cy="0"/>
        </a:xfrm>
      </p:grpSpPr>
      <p:sp>
        <p:nvSpPr>
          <p:cNvPr id="35" name="Google Shape;35;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Google Shape;36;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Google Shape;37;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E"/>
              <a:t>‹#›</a:t>
            </a:fld>
            <a:endParaRPr/>
          </a:p>
        </p:txBody>
      </p:sp>
    </p:spTree>
  </p:cSld>
  <p:clrMap accent1="accent1" accent2="accent2" accent3="accent3" accent4="accent4" accent5="accent5" accent6="accent6" bg1="lt1" bg2="dk2" tx1="dk1" tx2="lt2" folHlink="folHlink" hlink="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3.jpg"/><Relationship Id="rId6" Type="http://schemas.openxmlformats.org/officeDocument/2006/relationships/image" Target="../media/image6.png"/><Relationship Id="rId7"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3.jpg"/><Relationship Id="rId6" Type="http://schemas.openxmlformats.org/officeDocument/2006/relationships/image" Target="../media/image6.png"/><Relationship Id="rId7" Type="http://schemas.openxmlformats.org/officeDocument/2006/relationships/image" Target="../media/image11.png"/><Relationship Id="rId8" Type="http://schemas.openxmlformats.org/officeDocument/2006/relationships/hyperlink" Target="mailto:conchur.maclochlainn@dcu.i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hyperlink" Target="https://www.ft.com/content/60e90be2-1a77-11e9-b191-175523b59d1d" TargetMode="External"/><Relationship Id="rId4" Type="http://schemas.openxmlformats.org/officeDocument/2006/relationships/image" Target="../media/image5.png"/><Relationship Id="rId5" Type="http://schemas.openxmlformats.org/officeDocument/2006/relationships/image" Target="../media/image10.png"/><Relationship Id="rId6" Type="http://schemas.openxmlformats.org/officeDocument/2006/relationships/image" Target="../media/image3.jpg"/><Relationship Id="rId7"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1"/>
          <p:cNvSpPr/>
          <p:nvPr/>
        </p:nvSpPr>
        <p:spPr>
          <a:xfrm>
            <a:off x="1020782" y="0"/>
            <a:ext cx="9776171" cy="3385037"/>
          </a:xfrm>
          <a:prstGeom prst="rect">
            <a:avLst/>
          </a:prstGeom>
          <a:solidFill>
            <a:srgbClr val="58C7DD">
              <a:alpha val="8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14" name="Google Shape;114;p21"/>
          <p:cNvSpPr txBox="1"/>
          <p:nvPr>
            <p:ph type="ctrTitle"/>
          </p:nvPr>
        </p:nvSpPr>
        <p:spPr>
          <a:xfrm>
            <a:off x="1441038" y="478472"/>
            <a:ext cx="9144000" cy="95433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Arial"/>
              <a:buNone/>
            </a:pPr>
            <a:r>
              <a:rPr lang="en-IE"/>
              <a:t>Running up that Hill	</a:t>
            </a:r>
            <a:endParaRPr/>
          </a:p>
        </p:txBody>
      </p:sp>
      <p:sp>
        <p:nvSpPr>
          <p:cNvPr id="115" name="Google Shape;115;p21"/>
          <p:cNvSpPr txBox="1"/>
          <p:nvPr>
            <p:ph idx="1" type="subTitle"/>
          </p:nvPr>
        </p:nvSpPr>
        <p:spPr>
          <a:xfrm>
            <a:off x="1441038" y="1524879"/>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Clr>
                <a:schemeClr val="dk1"/>
              </a:buClr>
              <a:buSzPts val="2400"/>
              <a:buNone/>
            </a:pPr>
            <a:r>
              <a:rPr lang="en-IE"/>
              <a:t>Cross-course continuation on an Irish language MOOC</a:t>
            </a:r>
            <a:endParaRPr/>
          </a:p>
          <a:p>
            <a:pPr indent="0" lvl="0" marL="0" rtl="0" algn="ctr">
              <a:lnSpc>
                <a:spcPct val="80000"/>
              </a:lnSpc>
              <a:spcBef>
                <a:spcPts val="1000"/>
              </a:spcBef>
              <a:spcAft>
                <a:spcPts val="0"/>
              </a:spcAft>
              <a:buClr>
                <a:schemeClr val="dk1"/>
              </a:buClr>
              <a:buSzPts val="2400"/>
              <a:buNone/>
            </a:pPr>
            <a:r>
              <a:t/>
            </a:r>
            <a:endParaRPr/>
          </a:p>
          <a:p>
            <a:pPr indent="0" lvl="0" marL="0" rtl="0" algn="ctr">
              <a:lnSpc>
                <a:spcPct val="80000"/>
              </a:lnSpc>
              <a:spcBef>
                <a:spcPts val="1000"/>
              </a:spcBef>
              <a:spcAft>
                <a:spcPts val="0"/>
              </a:spcAft>
              <a:buClr>
                <a:schemeClr val="dk1"/>
              </a:buClr>
              <a:buSzPts val="2400"/>
              <a:buNone/>
            </a:pPr>
            <a:r>
              <a:rPr lang="en-IE"/>
              <a:t>Conchúr Mac Lochlainn</a:t>
            </a:r>
            <a:endParaRPr/>
          </a:p>
          <a:p>
            <a:pPr indent="0" lvl="0" marL="0" rtl="0" algn="ctr">
              <a:lnSpc>
                <a:spcPct val="80000"/>
              </a:lnSpc>
              <a:spcBef>
                <a:spcPts val="1000"/>
              </a:spcBef>
              <a:spcAft>
                <a:spcPts val="0"/>
              </a:spcAft>
              <a:buClr>
                <a:schemeClr val="dk1"/>
              </a:buClr>
              <a:buSzPts val="2400"/>
              <a:buNone/>
            </a:pPr>
            <a:r>
              <a:rPr lang="en-IE"/>
              <a:t>Dr. Mairéad Nic Giolla Mhichíl </a:t>
            </a:r>
            <a:endParaRPr/>
          </a:p>
        </p:txBody>
      </p:sp>
      <p:pic>
        <p:nvPicPr>
          <p:cNvPr id="116" name="Google Shape;116;p21"/>
          <p:cNvPicPr preferRelativeResize="0"/>
          <p:nvPr/>
        </p:nvPicPr>
        <p:blipFill rotWithShape="1">
          <a:blip r:embed="rId3">
            <a:alphaModFix/>
          </a:blip>
          <a:srcRect b="0" l="0" r="0" t="0"/>
          <a:stretch/>
        </p:blipFill>
        <p:spPr>
          <a:xfrm>
            <a:off x="1551413" y="6168593"/>
            <a:ext cx="2225059" cy="561391"/>
          </a:xfrm>
          <a:prstGeom prst="rect">
            <a:avLst/>
          </a:prstGeom>
          <a:noFill/>
          <a:ln>
            <a:noFill/>
          </a:ln>
        </p:spPr>
      </p:pic>
      <p:pic>
        <p:nvPicPr>
          <p:cNvPr id="117" name="Google Shape;117;p21"/>
          <p:cNvPicPr preferRelativeResize="0"/>
          <p:nvPr/>
        </p:nvPicPr>
        <p:blipFill rotWithShape="1">
          <a:blip r:embed="rId4">
            <a:alphaModFix/>
          </a:blip>
          <a:srcRect b="0" l="0" r="0" t="0"/>
          <a:stretch/>
        </p:blipFill>
        <p:spPr>
          <a:xfrm>
            <a:off x="3776472" y="6168593"/>
            <a:ext cx="1371600" cy="561391"/>
          </a:xfrm>
          <a:prstGeom prst="rect">
            <a:avLst/>
          </a:prstGeom>
          <a:noFill/>
          <a:ln>
            <a:noFill/>
          </a:ln>
        </p:spPr>
      </p:pic>
      <p:pic>
        <p:nvPicPr>
          <p:cNvPr descr="C:\Users\beirnee4\Downloads\An Roinn Lógó (3).JPG" id="118" name="Google Shape;118;p21"/>
          <p:cNvPicPr preferRelativeResize="0"/>
          <p:nvPr/>
        </p:nvPicPr>
        <p:blipFill rotWithShape="1">
          <a:blip r:embed="rId5">
            <a:alphaModFix/>
          </a:blip>
          <a:srcRect b="0" l="0" r="0" t="0"/>
          <a:stretch/>
        </p:blipFill>
        <p:spPr>
          <a:xfrm>
            <a:off x="5148072" y="6178394"/>
            <a:ext cx="1846997" cy="551590"/>
          </a:xfrm>
          <a:prstGeom prst="rect">
            <a:avLst/>
          </a:prstGeom>
          <a:noFill/>
          <a:ln>
            <a:noFill/>
          </a:ln>
        </p:spPr>
      </p:pic>
      <p:pic>
        <p:nvPicPr>
          <p:cNvPr id="119" name="Google Shape;119;p21"/>
          <p:cNvPicPr preferRelativeResize="0"/>
          <p:nvPr/>
        </p:nvPicPr>
        <p:blipFill rotWithShape="1">
          <a:blip r:embed="rId6">
            <a:alphaModFix/>
          </a:blip>
          <a:srcRect b="0" l="0" r="0" t="0"/>
          <a:stretch/>
        </p:blipFill>
        <p:spPr>
          <a:xfrm>
            <a:off x="6995069" y="6168593"/>
            <a:ext cx="955287" cy="561391"/>
          </a:xfrm>
          <a:prstGeom prst="rect">
            <a:avLst/>
          </a:prstGeom>
          <a:noFill/>
          <a:ln>
            <a:noFill/>
          </a:ln>
        </p:spPr>
      </p:pic>
      <p:pic>
        <p:nvPicPr>
          <p:cNvPr id="120" name="Google Shape;120;p21"/>
          <p:cNvPicPr preferRelativeResize="0"/>
          <p:nvPr/>
        </p:nvPicPr>
        <p:blipFill rotWithShape="1">
          <a:blip r:embed="rId7">
            <a:alphaModFix/>
          </a:blip>
          <a:srcRect b="0" l="0" r="0" t="0"/>
          <a:stretch/>
        </p:blipFill>
        <p:spPr>
          <a:xfrm>
            <a:off x="8165592" y="5820613"/>
            <a:ext cx="3566160" cy="90937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30"/>
          <p:cNvSpPr/>
          <p:nvPr/>
        </p:nvSpPr>
        <p:spPr>
          <a:xfrm>
            <a:off x="2148840" y="566928"/>
            <a:ext cx="3000000" cy="3000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7" name="Google Shape;177;p30"/>
          <p:cNvPicPr preferRelativeResize="0"/>
          <p:nvPr/>
        </p:nvPicPr>
        <p:blipFill rotWithShape="1">
          <a:blip r:embed="rId3">
            <a:alphaModFix/>
          </a:blip>
          <a:srcRect b="0" l="0" r="0" t="0"/>
          <a:stretch/>
        </p:blipFill>
        <p:spPr>
          <a:xfrm>
            <a:off x="2068830" y="667512"/>
            <a:ext cx="9534906" cy="59436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1"/>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Answer Diversity – Irish 104 </a:t>
            </a:r>
            <a:endParaRPr/>
          </a:p>
        </p:txBody>
      </p:sp>
      <p:graphicFrame>
        <p:nvGraphicFramePr>
          <p:cNvPr id="183" name="Google Shape;183;p31"/>
          <p:cNvGraphicFramePr/>
          <p:nvPr/>
        </p:nvGraphicFramePr>
        <p:xfrm>
          <a:off x="2465388" y="1463039"/>
          <a:ext cx="3000000" cy="3000000"/>
        </p:xfrm>
        <a:graphic>
          <a:graphicData uri="http://schemas.openxmlformats.org/drawingml/2006/table">
            <a:tbl>
              <a:tblPr>
                <a:noFill/>
                <a:tableStyleId>{95800FA8-1D1F-4C8E-B38E-2FF47540F2F5}</a:tableStyleId>
              </a:tblPr>
              <a:tblGrid>
                <a:gridCol w="9029700"/>
              </a:tblGrid>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started but not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completed Irish 102</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started but not completed Irish 101</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completed Irish 102,I have started but not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102,I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75350">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started but not completed Irish 101,I have started but not completed Irish 102,I have started but not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102,I have started but not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75350">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started but not completed Irish 101,I have completed Irish 102,I have started but not completed Irish 102,I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started but not completed Irish 102</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75350">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completed Irish 101,I have started but not completed Irish 101,I have completed Irish 102,I have started but not completed Irish 102,I have completed Irish 103,I have started but not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91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started but not completed Irish 101,I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42525">
                <a:tc>
                  <a:txBody>
                    <a:bodyPr>
                      <a:noAutofit/>
                    </a:bodyPr>
                    <a:lstStyle/>
                    <a:p>
                      <a:pPr indent="-285750" lvl="0" marL="285750" marR="0" rtl="0" algn="l">
                        <a:spcBef>
                          <a:spcPts val="0"/>
                        </a:spcBef>
                        <a:spcAft>
                          <a:spcPts val="0"/>
                        </a:spcAft>
                        <a:buClr>
                          <a:srgbClr val="000000"/>
                        </a:buClr>
                        <a:buSzPts val="1400"/>
                        <a:buFont typeface="Arial"/>
                        <a:buChar char="•"/>
                      </a:pPr>
                      <a:r>
                        <a:rPr b="0" i="0" lang="en-IE" sz="1400" u="none" cap="none" strike="noStrike">
                          <a:solidFill>
                            <a:srgbClr val="000000"/>
                          </a:solidFill>
                          <a:latin typeface="Calibri"/>
                          <a:ea typeface="Calibri"/>
                          <a:cs typeface="Calibri"/>
                          <a:sym typeface="Calibri"/>
                        </a:rPr>
                        <a:t>I have started but not completed Irish 101,I have started but not completed Irish 102,I have completed Irish 103</a:t>
                      </a:r>
                      <a:endParaRPr/>
                    </a:p>
                  </a:txBody>
                  <a:tcPr marT="5800" marB="0" marR="5800" marL="5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2"/>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Learner experiences</a:t>
            </a:r>
            <a:endParaRPr/>
          </a:p>
        </p:txBody>
      </p:sp>
      <p:sp>
        <p:nvSpPr>
          <p:cNvPr id="189" name="Google Shape;189;p32"/>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IE"/>
              <a:t>Plenty of examples of motivation increasing </a:t>
            </a:r>
            <a:r>
              <a:rPr b="1" lang="en-IE"/>
              <a:t>due </a:t>
            </a:r>
            <a:r>
              <a:rPr lang="en-IE"/>
              <a:t>to participation, or expansion of initial goals:</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000"/>
              <a:buNone/>
            </a:pPr>
            <a:r>
              <a:rPr i="1" lang="en-IE" sz="2000"/>
              <a:t>In general my motivation has increased. I originally started Irish 101 with the intention of learnng a little ABOUT Irish, rather than studying the language in any depth. But I''m still here (beginning 104) so I'm obviously taking the subject rather more seriously now than I expected to. – Learner A. </a:t>
            </a:r>
            <a:endParaRPr/>
          </a:p>
          <a:p>
            <a:pPr indent="0" lvl="0" marL="0" rtl="0" algn="l">
              <a:lnSpc>
                <a:spcPct val="90000"/>
              </a:lnSpc>
              <a:spcBef>
                <a:spcPts val="1000"/>
              </a:spcBef>
              <a:spcAft>
                <a:spcPts val="0"/>
              </a:spcAft>
              <a:buClr>
                <a:schemeClr val="dk1"/>
              </a:buClr>
              <a:buSzPts val="2000"/>
              <a:buNone/>
            </a:pPr>
            <a:r>
              <a:t/>
            </a:r>
            <a:endParaRPr i="1" sz="2000"/>
          </a:p>
          <a:p>
            <a:pPr indent="0" lvl="0" marL="0" rtl="0" algn="l">
              <a:lnSpc>
                <a:spcPct val="90000"/>
              </a:lnSpc>
              <a:spcBef>
                <a:spcPts val="1000"/>
              </a:spcBef>
              <a:spcAft>
                <a:spcPts val="0"/>
              </a:spcAft>
              <a:buClr>
                <a:schemeClr val="dk1"/>
              </a:buClr>
              <a:buSzPts val="2000"/>
              <a:buNone/>
            </a:pPr>
            <a:r>
              <a:rPr i="1" lang="en-IE" sz="2000"/>
              <a:t>You provide not merely a single course, but a sequence of courses.  I find this quite encouraging and challenging. – Learner B. </a:t>
            </a:r>
            <a:endParaRPr/>
          </a:p>
          <a:p>
            <a:pPr indent="0" lvl="0" marL="0" rtl="0" algn="l">
              <a:lnSpc>
                <a:spcPct val="90000"/>
              </a:lnSpc>
              <a:spcBef>
                <a:spcPts val="1000"/>
              </a:spcBef>
              <a:spcAft>
                <a:spcPts val="0"/>
              </a:spcAft>
              <a:buClr>
                <a:schemeClr val="dk1"/>
              </a:buClr>
              <a:buSzPts val="2000"/>
              <a:buNone/>
            </a:pPr>
            <a:r>
              <a:t/>
            </a:r>
            <a:endParaRPr i="1" sz="2000"/>
          </a:p>
          <a:p>
            <a:pPr indent="0" lvl="0" marL="0" rtl="0" algn="l">
              <a:lnSpc>
                <a:spcPct val="90000"/>
              </a:lnSpc>
              <a:spcBef>
                <a:spcPts val="1000"/>
              </a:spcBef>
              <a:spcAft>
                <a:spcPts val="0"/>
              </a:spcAft>
              <a:buClr>
                <a:schemeClr val="dk1"/>
              </a:buClr>
              <a:buSzPts val="2000"/>
              <a:buNone/>
            </a:pPr>
            <a:r>
              <a:t/>
            </a: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3"/>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The question of time…</a:t>
            </a:r>
            <a:endParaRPr/>
          </a:p>
        </p:txBody>
      </p:sp>
      <p:sp>
        <p:nvSpPr>
          <p:cNvPr id="195" name="Google Shape;195;p33"/>
          <p:cNvSpPr txBox="1"/>
          <p:nvPr>
            <p:ph idx="1" type="body"/>
          </p:nvPr>
        </p:nvSpPr>
        <p:spPr>
          <a:xfrm>
            <a:off x="2466159" y="1825626"/>
            <a:ext cx="9028888" cy="482206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200"/>
              <a:buChar char="－"/>
            </a:pPr>
            <a:r>
              <a:rPr i="1" lang="en-IE" sz="2200"/>
              <a:t>It was more difficult that I initially thought, but I enjoyed learning Irish and I'm determined to finish all the courses and at least have some knowledge of the language. I rushed through Irish 101 because I'm behind schedule and that didn't help, but I'd like to review the content as soon as I catch up. I think once I let the content sink in it'll be a bit easier and I'll enjoy it even more. – Learner C.</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i="1" lang="en-IE" sz="2200"/>
              <a:t>I would have liked to have more time with the previous online course, but it was enjoyable and a refreshing change from book-and-worksheets based learning. – Learner D.</a:t>
            </a:r>
            <a:endParaRPr/>
          </a:p>
          <a:p>
            <a:pPr indent="-88900" lvl="0" marL="228600" rtl="0" algn="l">
              <a:lnSpc>
                <a:spcPct val="90000"/>
              </a:lnSpc>
              <a:spcBef>
                <a:spcPts val="1000"/>
              </a:spcBef>
              <a:spcAft>
                <a:spcPts val="0"/>
              </a:spcAft>
              <a:buClr>
                <a:schemeClr val="dk1"/>
              </a:buClr>
              <a:buSzPts val="2200"/>
              <a:buNone/>
            </a:pPr>
            <a:r>
              <a:t/>
            </a:r>
            <a:endParaRPr i="1" sz="2200"/>
          </a:p>
          <a:p>
            <a:pPr indent="-228600" lvl="0" marL="228600" rtl="0" algn="l">
              <a:lnSpc>
                <a:spcPct val="90000"/>
              </a:lnSpc>
              <a:spcBef>
                <a:spcPts val="1000"/>
              </a:spcBef>
              <a:spcAft>
                <a:spcPts val="0"/>
              </a:spcAft>
              <a:buClr>
                <a:schemeClr val="dk1"/>
              </a:buClr>
              <a:buSzPts val="2200"/>
              <a:buChar char="－"/>
            </a:pPr>
            <a:r>
              <a:rPr i="1" lang="en-IE" sz="2200"/>
              <a:t>I am one week behind. I find there is too much to cover when I have a full time job as well! – Learner E.</a:t>
            </a:r>
            <a:endParaRPr i="1" sz="2200"/>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4"/>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Implications for learning design	</a:t>
            </a:r>
            <a:endParaRPr/>
          </a:p>
        </p:txBody>
      </p:sp>
      <p:sp>
        <p:nvSpPr>
          <p:cNvPr id="201" name="Google Shape;201;p34"/>
          <p:cNvSpPr txBox="1"/>
          <p:nvPr>
            <p:ph idx="1" type="body"/>
          </p:nvPr>
        </p:nvSpPr>
        <p:spPr>
          <a:xfrm>
            <a:off x="2466159" y="1825626"/>
            <a:ext cx="9028888" cy="4721478"/>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400"/>
              <a:buNone/>
            </a:pPr>
            <a:r>
              <a:rPr i="1" lang="en-IE" sz="2400"/>
              <a:t>‘a more complex picture emerges of students refining their course commitments over time, shedding some and investing in others.’  - </a:t>
            </a:r>
            <a:r>
              <a:rPr lang="en-IE" sz="2400"/>
              <a:t>(Veletsianos, Reich and Pasquini (2016: 7). </a:t>
            </a:r>
            <a:endParaRPr i="1" sz="2400"/>
          </a:p>
          <a:p>
            <a:pPr indent="-88900" lvl="0" marL="228600" rtl="0" algn="l">
              <a:lnSpc>
                <a:spcPct val="80000"/>
              </a:lnSpc>
              <a:spcBef>
                <a:spcPts val="1000"/>
              </a:spcBef>
              <a:spcAft>
                <a:spcPts val="0"/>
              </a:spcAft>
              <a:buClr>
                <a:schemeClr val="dk1"/>
              </a:buClr>
              <a:buSzPts val="2200"/>
              <a:buNone/>
            </a:pPr>
            <a:r>
              <a:t/>
            </a:r>
            <a:endParaRPr sz="2200"/>
          </a:p>
          <a:p>
            <a:pPr indent="-228600" lvl="0" marL="228600" rtl="0" algn="l">
              <a:lnSpc>
                <a:spcPct val="80000"/>
              </a:lnSpc>
              <a:spcBef>
                <a:spcPts val="1000"/>
              </a:spcBef>
              <a:spcAft>
                <a:spcPts val="0"/>
              </a:spcAft>
              <a:buClr>
                <a:schemeClr val="dk1"/>
              </a:buClr>
              <a:buSzPts val="2200"/>
              <a:buChar char="－"/>
            </a:pPr>
            <a:r>
              <a:rPr lang="en-IE" sz="2200"/>
              <a:t>Learners on suites of MOOCs arrive to specific points through very different paths. </a:t>
            </a:r>
            <a:endParaRPr sz="2200"/>
          </a:p>
          <a:p>
            <a:pPr indent="0" lvl="0" marL="0" rtl="0" algn="l">
              <a:lnSpc>
                <a:spcPct val="80000"/>
              </a:lnSpc>
              <a:spcBef>
                <a:spcPts val="1000"/>
              </a:spcBef>
              <a:spcAft>
                <a:spcPts val="0"/>
              </a:spcAft>
              <a:buClr>
                <a:schemeClr val="dk1"/>
              </a:buClr>
              <a:buSzPts val="2200"/>
              <a:buNone/>
            </a:pPr>
            <a:r>
              <a:t/>
            </a:r>
            <a:endParaRPr sz="2200"/>
          </a:p>
          <a:p>
            <a:pPr indent="-228600" lvl="0" marL="228600" rtl="0" algn="l">
              <a:lnSpc>
                <a:spcPct val="80000"/>
              </a:lnSpc>
              <a:spcBef>
                <a:spcPts val="1000"/>
              </a:spcBef>
              <a:spcAft>
                <a:spcPts val="0"/>
              </a:spcAft>
              <a:buClr>
                <a:schemeClr val="dk1"/>
              </a:buClr>
              <a:buSzPts val="2200"/>
              <a:buChar char="－"/>
            </a:pPr>
            <a:r>
              <a:rPr lang="en-IE" sz="2200"/>
              <a:t>Catering to these diverse goals/experiences reflects the challenge of scale. </a:t>
            </a:r>
            <a:endParaRPr/>
          </a:p>
          <a:p>
            <a:pPr indent="-88900" lvl="0" marL="228600" rtl="0" algn="l">
              <a:lnSpc>
                <a:spcPct val="80000"/>
              </a:lnSpc>
              <a:spcBef>
                <a:spcPts val="1000"/>
              </a:spcBef>
              <a:spcAft>
                <a:spcPts val="0"/>
              </a:spcAft>
              <a:buClr>
                <a:schemeClr val="dk1"/>
              </a:buClr>
              <a:buSzPts val="2200"/>
              <a:buNone/>
            </a:pPr>
            <a:r>
              <a:t/>
            </a:r>
            <a:endParaRPr sz="2200"/>
          </a:p>
          <a:p>
            <a:pPr indent="-228600" lvl="0" marL="228600" rtl="0" algn="l">
              <a:lnSpc>
                <a:spcPct val="80000"/>
              </a:lnSpc>
              <a:spcBef>
                <a:spcPts val="1000"/>
              </a:spcBef>
              <a:spcAft>
                <a:spcPts val="0"/>
              </a:spcAft>
              <a:buClr>
                <a:schemeClr val="dk1"/>
              </a:buClr>
              <a:buSzPts val="2200"/>
              <a:buChar char="－"/>
            </a:pPr>
            <a:r>
              <a:rPr lang="en-IE" sz="2200"/>
              <a:t>Clear temporal issues effect continuation, in keeping with literature on issue (for example Zheng et al, 2015, Eriksson, Adawi and Stohr, 2017)</a:t>
            </a:r>
            <a:endParaRPr/>
          </a:p>
          <a:p>
            <a:pPr indent="-50800" lvl="0" marL="228600" rtl="0" algn="l">
              <a:lnSpc>
                <a:spcPct val="80000"/>
              </a:lnSpc>
              <a:spcBef>
                <a:spcPts val="100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5"/>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Limitations and future research </a:t>
            </a:r>
            <a:endParaRPr/>
          </a:p>
        </p:txBody>
      </p:sp>
      <p:sp>
        <p:nvSpPr>
          <p:cNvPr id="207" name="Google Shape;207;p35"/>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200"/>
              <a:buChar char="－"/>
            </a:pPr>
            <a:r>
              <a:rPr lang="en-IE" sz="2200"/>
              <a:t>This sample are likely more motivated or engaged than the typical MOOC learner on Irish 101-8, by virtue of completing the survey. </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IE" sz="2200"/>
              <a:t>Much more research needed at a more contextual level, including in depth-qualitative studies. </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IE" sz="2200"/>
              <a:t>Understanding those who drop out in more detail may be the key….</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6"/>
          <p:cNvSpPr txBox="1"/>
          <p:nvPr>
            <p:ph idx="1" type="body"/>
          </p:nvPr>
        </p:nvSpPr>
        <p:spPr>
          <a:xfrm>
            <a:off x="2212848" y="365125"/>
            <a:ext cx="10085831" cy="2551811"/>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4800"/>
              <a:buNone/>
            </a:pPr>
            <a:r>
              <a:t/>
            </a:r>
            <a:endParaRPr sz="4800"/>
          </a:p>
          <a:p>
            <a:pPr indent="0" lvl="0" marL="0" rtl="0" algn="l">
              <a:lnSpc>
                <a:spcPct val="80000"/>
              </a:lnSpc>
              <a:spcBef>
                <a:spcPts val="1000"/>
              </a:spcBef>
              <a:spcAft>
                <a:spcPts val="0"/>
              </a:spcAft>
              <a:buClr>
                <a:schemeClr val="dk1"/>
              </a:buClr>
              <a:buSzPts val="6500"/>
              <a:buNone/>
            </a:pPr>
            <a:r>
              <a:rPr lang="en-IE" sz="6500"/>
              <a:t>Go raibh míle maith agaibh! </a:t>
            </a:r>
            <a:endParaRPr sz="6500"/>
          </a:p>
        </p:txBody>
      </p:sp>
      <p:pic>
        <p:nvPicPr>
          <p:cNvPr id="213" name="Google Shape;213;p36"/>
          <p:cNvPicPr preferRelativeResize="0"/>
          <p:nvPr/>
        </p:nvPicPr>
        <p:blipFill rotWithShape="1">
          <a:blip r:embed="rId3">
            <a:alphaModFix/>
          </a:blip>
          <a:srcRect b="0" l="0" r="0" t="0"/>
          <a:stretch/>
        </p:blipFill>
        <p:spPr>
          <a:xfrm>
            <a:off x="2301267" y="6176261"/>
            <a:ext cx="2225059" cy="561391"/>
          </a:xfrm>
          <a:prstGeom prst="rect">
            <a:avLst/>
          </a:prstGeom>
          <a:noFill/>
          <a:ln>
            <a:noFill/>
          </a:ln>
        </p:spPr>
      </p:pic>
      <p:pic>
        <p:nvPicPr>
          <p:cNvPr id="214" name="Google Shape;214;p36"/>
          <p:cNvPicPr preferRelativeResize="0"/>
          <p:nvPr/>
        </p:nvPicPr>
        <p:blipFill rotWithShape="1">
          <a:blip r:embed="rId4">
            <a:alphaModFix/>
          </a:blip>
          <a:srcRect b="0" l="0" r="0" t="0"/>
          <a:stretch/>
        </p:blipFill>
        <p:spPr>
          <a:xfrm>
            <a:off x="4526326" y="6171361"/>
            <a:ext cx="1371600" cy="561391"/>
          </a:xfrm>
          <a:prstGeom prst="rect">
            <a:avLst/>
          </a:prstGeom>
          <a:noFill/>
          <a:ln>
            <a:noFill/>
          </a:ln>
        </p:spPr>
      </p:pic>
      <p:pic>
        <p:nvPicPr>
          <p:cNvPr descr="C:\Users\beirnee4\Downloads\An Roinn Lógó (3).JPG" id="215" name="Google Shape;215;p36"/>
          <p:cNvPicPr preferRelativeResize="0"/>
          <p:nvPr/>
        </p:nvPicPr>
        <p:blipFill rotWithShape="1">
          <a:blip r:embed="rId5">
            <a:alphaModFix/>
          </a:blip>
          <a:srcRect b="0" l="0" r="0" t="0"/>
          <a:stretch/>
        </p:blipFill>
        <p:spPr>
          <a:xfrm>
            <a:off x="6135624" y="6181162"/>
            <a:ext cx="1846997" cy="551590"/>
          </a:xfrm>
          <a:prstGeom prst="rect">
            <a:avLst/>
          </a:prstGeom>
          <a:noFill/>
          <a:ln>
            <a:noFill/>
          </a:ln>
        </p:spPr>
      </p:pic>
      <p:pic>
        <p:nvPicPr>
          <p:cNvPr id="216" name="Google Shape;216;p36"/>
          <p:cNvPicPr preferRelativeResize="0"/>
          <p:nvPr/>
        </p:nvPicPr>
        <p:blipFill rotWithShape="1">
          <a:blip r:embed="rId6">
            <a:alphaModFix/>
          </a:blip>
          <a:srcRect b="0" l="0" r="0" t="0"/>
          <a:stretch/>
        </p:blipFill>
        <p:spPr>
          <a:xfrm>
            <a:off x="7982621" y="6181162"/>
            <a:ext cx="955287" cy="561391"/>
          </a:xfrm>
          <a:prstGeom prst="rect">
            <a:avLst/>
          </a:prstGeom>
          <a:noFill/>
          <a:ln>
            <a:noFill/>
          </a:ln>
        </p:spPr>
      </p:pic>
      <p:pic>
        <p:nvPicPr>
          <p:cNvPr id="217" name="Google Shape;217;p36"/>
          <p:cNvPicPr preferRelativeResize="0"/>
          <p:nvPr/>
        </p:nvPicPr>
        <p:blipFill rotWithShape="1">
          <a:blip r:embed="rId7">
            <a:alphaModFix/>
          </a:blip>
          <a:srcRect b="0" l="0" r="0" t="0"/>
          <a:stretch/>
        </p:blipFill>
        <p:spPr>
          <a:xfrm>
            <a:off x="5485094" y="4664075"/>
            <a:ext cx="6326155" cy="1273834"/>
          </a:xfrm>
          <a:prstGeom prst="rect">
            <a:avLst/>
          </a:prstGeom>
          <a:noFill/>
          <a:ln>
            <a:noFill/>
          </a:ln>
        </p:spPr>
      </p:pic>
      <p:sp>
        <p:nvSpPr>
          <p:cNvPr id="218" name="Google Shape;218;p36"/>
          <p:cNvSpPr txBox="1"/>
          <p:nvPr/>
        </p:nvSpPr>
        <p:spPr>
          <a:xfrm>
            <a:off x="2301267" y="2752344"/>
            <a:ext cx="7144485"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en-IE" sz="1800">
                <a:solidFill>
                  <a:schemeClr val="dk1"/>
                </a:solidFill>
                <a:latin typeface="Arial"/>
                <a:ea typeface="Arial"/>
                <a:cs typeface="Arial"/>
                <a:sym typeface="Arial"/>
              </a:rPr>
              <a:t>Twitter: </a:t>
            </a:r>
            <a:r>
              <a:rPr b="1" lang="en-IE" sz="1800">
                <a:solidFill>
                  <a:schemeClr val="dk1"/>
                </a:solidFill>
                <a:latin typeface="Arial"/>
                <a:ea typeface="Arial"/>
                <a:cs typeface="Arial"/>
                <a:sym typeface="Arial"/>
              </a:rPr>
              <a:t>@Maclocc3</a:t>
            </a:r>
            <a:endParaRPr/>
          </a:p>
          <a:p>
            <a:pPr indent="0" lvl="0" marL="0" marR="0" rtl="0" algn="l">
              <a:spcBef>
                <a:spcPts val="0"/>
              </a:spcBef>
              <a:spcAft>
                <a:spcPts val="0"/>
              </a:spcAft>
              <a:buNone/>
            </a:pPr>
            <a:r>
              <a:rPr lang="en-IE" sz="1800">
                <a:solidFill>
                  <a:schemeClr val="dk1"/>
                </a:solidFill>
                <a:latin typeface="Arial"/>
                <a:ea typeface="Arial"/>
                <a:cs typeface="Arial"/>
                <a:sym typeface="Arial"/>
              </a:rPr>
              <a:t>Email: </a:t>
            </a:r>
            <a:r>
              <a:rPr lang="en-IE" sz="1800" u="sng">
                <a:solidFill>
                  <a:schemeClr val="hlink"/>
                </a:solidFill>
                <a:latin typeface="Arial"/>
                <a:ea typeface="Arial"/>
                <a:cs typeface="Arial"/>
                <a:sym typeface="Arial"/>
                <a:hlinkClick r:id="rId8"/>
              </a:rPr>
              <a:t>conchur.maclochlainn@dcu.ie</a:t>
            </a:r>
            <a:r>
              <a:rPr lang="en-IE"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7"/>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References</a:t>
            </a:r>
            <a:endParaRPr/>
          </a:p>
        </p:txBody>
      </p:sp>
      <p:sp>
        <p:nvSpPr>
          <p:cNvPr id="224" name="Google Shape;224;p37"/>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0" lvl="0" marL="0" rtl="0" algn="just">
              <a:lnSpc>
                <a:spcPct val="140000"/>
              </a:lnSpc>
              <a:spcBef>
                <a:spcPts val="0"/>
              </a:spcBef>
              <a:spcAft>
                <a:spcPts val="0"/>
              </a:spcAft>
              <a:buClr>
                <a:srgbClr val="000000"/>
              </a:buClr>
              <a:buSzPts val="1017"/>
              <a:buNone/>
            </a:pPr>
            <a:r>
              <a:rPr lang="en-IE" sz="1017">
                <a:solidFill>
                  <a:srgbClr val="000000"/>
                </a:solidFill>
                <a:latin typeface="Arial"/>
                <a:ea typeface="Arial"/>
                <a:cs typeface="Arial"/>
                <a:sym typeface="Arial"/>
              </a:rPr>
              <a:t>Eriksson, T., Adawi, T., and Stohr, C. 2017. </a:t>
            </a:r>
            <a:r>
              <a:rPr i="1" lang="en-IE" sz="1017">
                <a:solidFill>
                  <a:srgbClr val="000000"/>
                </a:solidFill>
                <a:latin typeface="Arial"/>
                <a:ea typeface="Arial"/>
                <a:cs typeface="Arial"/>
                <a:sym typeface="Arial"/>
              </a:rPr>
              <a:t>‘‘Time is the bottleneck’’: a qualitative study exploring why learners drop out of MOOCs. </a:t>
            </a:r>
            <a:r>
              <a:rPr lang="en-IE" sz="1017">
                <a:solidFill>
                  <a:srgbClr val="000000"/>
                </a:solidFill>
                <a:latin typeface="Arial"/>
                <a:ea typeface="Arial"/>
                <a:cs typeface="Arial"/>
                <a:sym typeface="Arial"/>
              </a:rPr>
              <a:t>Journal of Computing in Higher Education, Vol. 29. PP 133-146. </a:t>
            </a:r>
            <a:endParaRPr sz="1017">
              <a:latin typeface="Arial"/>
              <a:ea typeface="Arial"/>
              <a:cs typeface="Arial"/>
              <a:sym typeface="Arial"/>
            </a:endParaRPr>
          </a:p>
          <a:p>
            <a:pPr indent="0" lvl="0" marL="0" rtl="0" algn="just">
              <a:lnSpc>
                <a:spcPct val="140000"/>
              </a:lnSpc>
              <a:spcBef>
                <a:spcPts val="1800"/>
              </a:spcBef>
              <a:spcAft>
                <a:spcPts val="0"/>
              </a:spcAft>
              <a:buClr>
                <a:schemeClr val="dk1"/>
              </a:buClr>
              <a:buSzPts val="1017"/>
              <a:buNone/>
            </a:pPr>
            <a:r>
              <a:rPr lang="en-IE" sz="1017">
                <a:latin typeface="Arial"/>
                <a:ea typeface="Arial"/>
                <a:cs typeface="Arial"/>
                <a:sym typeface="Arial"/>
              </a:rPr>
              <a:t>Henderickx, M., Kreijn, K., and Kalz, K. 2018</a:t>
            </a:r>
            <a:r>
              <a:rPr i="1" lang="en-IE" sz="1017">
                <a:latin typeface="Arial"/>
                <a:ea typeface="Arial"/>
                <a:cs typeface="Arial"/>
                <a:sym typeface="Arial"/>
              </a:rPr>
              <a:t>. Refining success and dropout in Massive Open Online Courses.</a:t>
            </a:r>
            <a:r>
              <a:rPr lang="en-IE" sz="1017">
                <a:latin typeface="Arial"/>
                <a:ea typeface="Arial"/>
                <a:cs typeface="Arial"/>
                <a:sym typeface="Arial"/>
              </a:rPr>
              <a:t> Distance Education, Vol. 38, No.3.</a:t>
            </a:r>
            <a:r>
              <a:rPr i="1" lang="en-IE" sz="1017">
                <a:latin typeface="Arial"/>
                <a:ea typeface="Arial"/>
                <a:cs typeface="Arial"/>
                <a:sym typeface="Arial"/>
              </a:rPr>
              <a:t> </a:t>
            </a:r>
            <a:r>
              <a:rPr lang="en-IE" sz="1017">
                <a:latin typeface="Arial"/>
                <a:ea typeface="Arial"/>
                <a:cs typeface="Arial"/>
                <a:sym typeface="Arial"/>
              </a:rPr>
              <a:t>PP 353-368.</a:t>
            </a:r>
            <a:endParaRPr sz="1017">
              <a:latin typeface="Arial"/>
              <a:ea typeface="Arial"/>
              <a:cs typeface="Arial"/>
              <a:sym typeface="Arial"/>
            </a:endParaRPr>
          </a:p>
          <a:p>
            <a:pPr indent="0" lvl="0" marL="0" rtl="0" algn="just">
              <a:lnSpc>
                <a:spcPct val="140000"/>
              </a:lnSpc>
              <a:spcBef>
                <a:spcPts val="1800"/>
              </a:spcBef>
              <a:spcAft>
                <a:spcPts val="0"/>
              </a:spcAft>
              <a:buClr>
                <a:schemeClr val="dk1"/>
              </a:buClr>
              <a:buSzPts val="1017"/>
              <a:buNone/>
            </a:pPr>
            <a:r>
              <a:rPr lang="en-IE" sz="1017">
                <a:latin typeface="Arial"/>
                <a:ea typeface="Arial"/>
                <a:cs typeface="Arial"/>
                <a:sym typeface="Arial"/>
              </a:rPr>
              <a:t>Khalil, H. and Ebner, M.. 2014. </a:t>
            </a:r>
            <a:r>
              <a:rPr i="1" lang="en-IE" sz="1017">
                <a:latin typeface="Arial"/>
                <a:ea typeface="Arial"/>
                <a:cs typeface="Arial"/>
                <a:sym typeface="Arial"/>
              </a:rPr>
              <a:t>MOOC completion rates and possible methods to improve retention – a literature review.</a:t>
            </a:r>
            <a:r>
              <a:rPr lang="en-IE" sz="1017">
                <a:latin typeface="Arial"/>
                <a:ea typeface="Arial"/>
                <a:cs typeface="Arial"/>
                <a:sym typeface="Arial"/>
              </a:rPr>
              <a:t> In ‘Proceedings of World Conference on Educational Multimedia, Hypermedia and Telecommunications’. PP 1236-1244.</a:t>
            </a:r>
            <a:endParaRPr/>
          </a:p>
          <a:p>
            <a:pPr indent="0" lvl="0" marL="0" rtl="0" algn="just">
              <a:lnSpc>
                <a:spcPct val="140000"/>
              </a:lnSpc>
              <a:spcBef>
                <a:spcPts val="1800"/>
              </a:spcBef>
              <a:spcAft>
                <a:spcPts val="0"/>
              </a:spcAft>
              <a:buClr>
                <a:schemeClr val="dk1"/>
              </a:buClr>
              <a:buSzPts val="1017"/>
              <a:buNone/>
            </a:pPr>
            <a:r>
              <a:rPr lang="en-IE" sz="1017">
                <a:latin typeface="Arial"/>
                <a:ea typeface="Arial"/>
                <a:cs typeface="Arial"/>
                <a:sym typeface="Arial"/>
              </a:rPr>
              <a:t>Murray, Seb. 2019. ‘</a:t>
            </a:r>
            <a:r>
              <a:rPr i="1" lang="en-IE" sz="1017">
                <a:latin typeface="Arial"/>
                <a:ea typeface="Arial"/>
                <a:cs typeface="Arial"/>
                <a:sym typeface="Arial"/>
              </a:rPr>
              <a:t>MOOCs struggle to lift rock-bottom completion rates’. </a:t>
            </a:r>
            <a:r>
              <a:rPr lang="en-IE" sz="1017">
                <a:latin typeface="Arial"/>
                <a:ea typeface="Arial"/>
                <a:cs typeface="Arial"/>
                <a:sym typeface="Arial"/>
              </a:rPr>
              <a:t>The Financial Times. Available at - </a:t>
            </a:r>
            <a:r>
              <a:rPr lang="en-IE" sz="1017" u="sng">
                <a:solidFill>
                  <a:schemeClr val="hlink"/>
                </a:solidFill>
                <a:latin typeface="Arial"/>
                <a:ea typeface="Arial"/>
                <a:cs typeface="Arial"/>
                <a:sym typeface="Arial"/>
                <a:hlinkClick r:id="rId3"/>
              </a:rPr>
              <a:t>https://www.ft.com/content/60e90be2-1a77-11e9-b191-175523b59d1d</a:t>
            </a:r>
            <a:r>
              <a:rPr lang="en-IE" sz="1017">
                <a:latin typeface="Arial"/>
                <a:ea typeface="Arial"/>
                <a:cs typeface="Arial"/>
                <a:sym typeface="Arial"/>
              </a:rPr>
              <a:t> </a:t>
            </a:r>
            <a:endParaRPr/>
          </a:p>
          <a:p>
            <a:pPr indent="0" lvl="0" marL="0" rtl="0" algn="just">
              <a:lnSpc>
                <a:spcPct val="140000"/>
              </a:lnSpc>
              <a:spcBef>
                <a:spcPts val="1800"/>
              </a:spcBef>
              <a:spcAft>
                <a:spcPts val="0"/>
              </a:spcAft>
              <a:buClr>
                <a:schemeClr val="dk1"/>
              </a:buClr>
              <a:buSzPts val="1017"/>
              <a:buNone/>
            </a:pPr>
            <a:r>
              <a:rPr lang="en-IE" sz="1017">
                <a:latin typeface="Arial"/>
                <a:ea typeface="Arial"/>
                <a:cs typeface="Arial"/>
                <a:sym typeface="Arial"/>
              </a:rPr>
              <a:t>Veletsianos, G., Reich, J., and Pasquini, L. 2016. </a:t>
            </a:r>
            <a:r>
              <a:rPr i="1" lang="en-IE" sz="1017">
                <a:latin typeface="Arial"/>
                <a:ea typeface="Arial"/>
                <a:cs typeface="Arial"/>
                <a:sym typeface="Arial"/>
              </a:rPr>
              <a:t>The life between big data log events: Learners’ strategies to overcome challenges in MOOCs. </a:t>
            </a:r>
            <a:r>
              <a:rPr lang="en-IE" sz="1017">
                <a:latin typeface="Arial"/>
                <a:ea typeface="Arial"/>
                <a:cs typeface="Arial"/>
                <a:sym typeface="Arial"/>
              </a:rPr>
              <a:t>AERA Open, Vol. 2 (3). PP 1-10.</a:t>
            </a:r>
            <a:endParaRPr/>
          </a:p>
          <a:p>
            <a:pPr indent="0" lvl="0" marL="0" rtl="0" algn="just">
              <a:lnSpc>
                <a:spcPct val="140000"/>
              </a:lnSpc>
              <a:spcBef>
                <a:spcPts val="1800"/>
              </a:spcBef>
              <a:spcAft>
                <a:spcPts val="0"/>
              </a:spcAft>
              <a:buClr>
                <a:schemeClr val="dk1"/>
              </a:buClr>
              <a:buSzPts val="1017"/>
              <a:buNone/>
            </a:pPr>
            <a:r>
              <a:rPr lang="en-IE" sz="1017">
                <a:latin typeface="Arial"/>
                <a:ea typeface="Arial"/>
                <a:cs typeface="Arial"/>
                <a:sym typeface="Arial"/>
              </a:rPr>
              <a:t>Zheng, S., Rosson, M. B., Shih, P. C., &amp; Carroll, J. M. 2015. Understanding student motivation, behaviors and perceptions in MOOCs. In Proceedings of the 18th ACM conference on computer supported cooperative work &amp; social computing (pp. 1882–1895). </a:t>
            </a:r>
            <a:endParaRPr sz="1017">
              <a:latin typeface="Arial"/>
              <a:ea typeface="Arial"/>
              <a:cs typeface="Arial"/>
              <a:sym typeface="Arial"/>
            </a:endParaRPr>
          </a:p>
          <a:p>
            <a:pPr indent="0" lvl="0" marL="0" rtl="0" algn="l">
              <a:lnSpc>
                <a:spcPct val="80000"/>
              </a:lnSpc>
              <a:spcBef>
                <a:spcPts val="1800"/>
              </a:spcBef>
              <a:spcAft>
                <a:spcPts val="0"/>
              </a:spcAft>
              <a:buClr>
                <a:schemeClr val="dk1"/>
              </a:buClr>
              <a:buSzPts val="2590"/>
              <a:buNone/>
            </a:pPr>
            <a:r>
              <a:t/>
            </a:r>
            <a:endParaRPr sz="2590"/>
          </a:p>
        </p:txBody>
      </p:sp>
      <p:pic>
        <p:nvPicPr>
          <p:cNvPr id="225" name="Google Shape;225;p37"/>
          <p:cNvPicPr preferRelativeResize="0"/>
          <p:nvPr/>
        </p:nvPicPr>
        <p:blipFill rotWithShape="1">
          <a:blip r:embed="rId4">
            <a:alphaModFix/>
          </a:blip>
          <a:srcRect b="0" l="0" r="0" t="0"/>
          <a:stretch/>
        </p:blipFill>
        <p:spPr>
          <a:xfrm>
            <a:off x="2466159" y="6058865"/>
            <a:ext cx="2225059" cy="561391"/>
          </a:xfrm>
          <a:prstGeom prst="rect">
            <a:avLst/>
          </a:prstGeom>
          <a:noFill/>
          <a:ln>
            <a:noFill/>
          </a:ln>
        </p:spPr>
      </p:pic>
      <p:pic>
        <p:nvPicPr>
          <p:cNvPr id="226" name="Google Shape;226;p37"/>
          <p:cNvPicPr preferRelativeResize="0"/>
          <p:nvPr/>
        </p:nvPicPr>
        <p:blipFill rotWithShape="1">
          <a:blip r:embed="rId5">
            <a:alphaModFix/>
          </a:blip>
          <a:srcRect b="0" l="0" r="0" t="0"/>
          <a:stretch/>
        </p:blipFill>
        <p:spPr>
          <a:xfrm>
            <a:off x="4691218" y="6058865"/>
            <a:ext cx="1371600" cy="561391"/>
          </a:xfrm>
          <a:prstGeom prst="rect">
            <a:avLst/>
          </a:prstGeom>
          <a:noFill/>
          <a:ln>
            <a:noFill/>
          </a:ln>
        </p:spPr>
      </p:pic>
      <p:pic>
        <p:nvPicPr>
          <p:cNvPr descr="C:\Users\beirnee4\Downloads\An Roinn Lógó (3).JPG" id="227" name="Google Shape;227;p37"/>
          <p:cNvPicPr preferRelativeResize="0"/>
          <p:nvPr/>
        </p:nvPicPr>
        <p:blipFill rotWithShape="1">
          <a:blip r:embed="rId6">
            <a:alphaModFix/>
          </a:blip>
          <a:srcRect b="0" l="0" r="0" t="0"/>
          <a:stretch/>
        </p:blipFill>
        <p:spPr>
          <a:xfrm>
            <a:off x="6062818" y="6068666"/>
            <a:ext cx="1846997" cy="551590"/>
          </a:xfrm>
          <a:prstGeom prst="rect">
            <a:avLst/>
          </a:prstGeom>
          <a:noFill/>
          <a:ln>
            <a:noFill/>
          </a:ln>
        </p:spPr>
      </p:pic>
      <p:pic>
        <p:nvPicPr>
          <p:cNvPr id="228" name="Google Shape;228;p37"/>
          <p:cNvPicPr preferRelativeResize="0"/>
          <p:nvPr/>
        </p:nvPicPr>
        <p:blipFill rotWithShape="1">
          <a:blip r:embed="rId7">
            <a:alphaModFix/>
          </a:blip>
          <a:srcRect b="0" l="0" r="0" t="0"/>
          <a:stretch/>
        </p:blipFill>
        <p:spPr>
          <a:xfrm>
            <a:off x="7909815" y="6058865"/>
            <a:ext cx="955287" cy="56139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t/>
            </a:r>
            <a:endParaRPr/>
          </a:p>
        </p:txBody>
      </p:sp>
      <p:sp>
        <p:nvSpPr>
          <p:cNvPr id="126" name="Google Shape;126;p22"/>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id="127" name="Google Shape;127;p22"/>
          <p:cNvPicPr preferRelativeResize="0"/>
          <p:nvPr/>
        </p:nvPicPr>
        <p:blipFill rotWithShape="1">
          <a:blip r:embed="rId3">
            <a:alphaModFix/>
          </a:blip>
          <a:srcRect b="0" l="0" r="0" t="0"/>
          <a:stretch/>
        </p:blipFill>
        <p:spPr>
          <a:xfrm>
            <a:off x="0" y="0"/>
            <a:ext cx="14716125" cy="7191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Irish 101 and Fáilte ar Líne </a:t>
            </a:r>
            <a:endParaRPr/>
          </a:p>
        </p:txBody>
      </p:sp>
      <p:sp>
        <p:nvSpPr>
          <p:cNvPr id="133" name="Google Shape;133;p23"/>
          <p:cNvSpPr txBox="1"/>
          <p:nvPr>
            <p:ph idx="1" type="body"/>
          </p:nvPr>
        </p:nvSpPr>
        <p:spPr>
          <a:xfrm>
            <a:off x="2466159" y="1825626"/>
            <a:ext cx="9028888" cy="3551046"/>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000"/>
              <a:buFont typeface="Arial"/>
              <a:buChar char="-"/>
            </a:pPr>
            <a:r>
              <a:rPr lang="en-IE" sz="2000"/>
              <a:t>Blended cultural and language learning courses. </a:t>
            </a:r>
            <a:endParaRPr/>
          </a:p>
          <a:p>
            <a:pPr indent="0" lvl="0" marL="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000"/>
              <a:buFont typeface="Arial"/>
              <a:buChar char="-"/>
            </a:pPr>
            <a:r>
              <a:rPr lang="en-IE" sz="2000"/>
              <a:t>Part of the wider Fáilte ar Líne project, co-funded by the Irish Government, Department of Culture, Heritage, and the Gaeltacht, under the Twenty-Year strategy for the Irish Language, with support from the Irish National Lottery.</a:t>
            </a:r>
            <a:endParaRPr/>
          </a:p>
          <a:p>
            <a:pPr indent="-101600" lvl="0" marL="228600" rtl="0" algn="l">
              <a:lnSpc>
                <a:spcPct val="90000"/>
              </a:lnSpc>
              <a:spcBef>
                <a:spcPts val="1000"/>
              </a:spcBef>
              <a:spcAft>
                <a:spcPts val="0"/>
              </a:spcAft>
              <a:buClr>
                <a:schemeClr val="dk1"/>
              </a:buClr>
              <a:buSzPts val="2000"/>
              <a:buFont typeface="Arial"/>
              <a:buNone/>
            </a:pPr>
            <a:r>
              <a:t/>
            </a:r>
            <a:endParaRPr sz="2000"/>
          </a:p>
          <a:p>
            <a:pPr indent="-228600" lvl="0" marL="228600" rtl="0" algn="l">
              <a:lnSpc>
                <a:spcPct val="90000"/>
              </a:lnSpc>
              <a:spcBef>
                <a:spcPts val="1000"/>
              </a:spcBef>
              <a:spcAft>
                <a:spcPts val="0"/>
              </a:spcAft>
              <a:buClr>
                <a:schemeClr val="dk1"/>
              </a:buClr>
              <a:buSzPts val="2000"/>
              <a:buFont typeface="Arial"/>
              <a:buChar char="-"/>
            </a:pPr>
            <a:r>
              <a:rPr lang="en-IE" sz="2000"/>
              <a:t>Currently running eight live courses teaching to level A2 proficiency, under the Common European Framework of Reference.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4"/>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MOOC dropout and completion</a:t>
            </a:r>
            <a:endParaRPr/>
          </a:p>
        </p:txBody>
      </p:sp>
      <p:sp>
        <p:nvSpPr>
          <p:cNvPr id="139" name="Google Shape;139;p24"/>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200"/>
              <a:buChar char="－"/>
            </a:pPr>
            <a:r>
              <a:rPr lang="en-IE" sz="2200"/>
              <a:t>Important theoretical (see Khalil and Ebner, 2014) and discoursal (see Murray, 2019) debate relates to completion on MOOCs but the topic is clearly complex. </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IE" sz="2200"/>
              <a:t>What learners want may vary hugely, both from each other and from course designers…</a:t>
            </a:r>
            <a:endParaRPr sz="2200"/>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IE" sz="2200"/>
              <a:t>Some signs of research movement towards considering relative goals/intentions as more immediately relevant (Henderikx, Kreijn and Kalz, 2018). </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5"/>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Continuation and persistence </a:t>
            </a:r>
            <a:endParaRPr/>
          </a:p>
        </p:txBody>
      </p:sp>
      <p:sp>
        <p:nvSpPr>
          <p:cNvPr id="145" name="Google Shape;145;p25"/>
          <p:cNvSpPr txBox="1"/>
          <p:nvPr>
            <p:ph idx="1" type="body"/>
          </p:nvPr>
        </p:nvSpPr>
        <p:spPr>
          <a:xfrm>
            <a:off x="2466159" y="1965960"/>
            <a:ext cx="9028888" cy="409651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200"/>
              <a:buChar char="－"/>
            </a:pPr>
            <a:r>
              <a:rPr lang="en-IE" sz="2200"/>
              <a:t>‘Serial’ or persistent MOOC learners are important empirical cases which are underexplored. </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IE" sz="2200"/>
              <a:t>General gap in knowledge: the role of stratified series of courses on continuation. </a:t>
            </a:r>
            <a:endParaRPr/>
          </a:p>
          <a:p>
            <a:pPr indent="-88900" lvl="0" marL="228600" rtl="0" algn="l">
              <a:lnSpc>
                <a:spcPct val="90000"/>
              </a:lnSpc>
              <a:spcBef>
                <a:spcPts val="1000"/>
              </a:spcBef>
              <a:spcAft>
                <a:spcPts val="0"/>
              </a:spcAft>
              <a:buClr>
                <a:schemeClr val="dk1"/>
              </a:buClr>
              <a:buSzPts val="2200"/>
              <a:buNone/>
            </a:pPr>
            <a:r>
              <a:t/>
            </a:r>
            <a:endParaRPr sz="2200"/>
          </a:p>
          <a:p>
            <a:pPr indent="-88900" lvl="0" marL="228600" rtl="0" algn="l">
              <a:lnSpc>
                <a:spcPct val="90000"/>
              </a:lnSpc>
              <a:spcBef>
                <a:spcPts val="1000"/>
              </a:spcBef>
              <a:spcAft>
                <a:spcPts val="0"/>
              </a:spcAft>
              <a:buClr>
                <a:schemeClr val="dk1"/>
              </a:buClr>
              <a:buSzPts val="2200"/>
              <a:buNone/>
            </a:pPr>
            <a:r>
              <a:t/>
            </a:r>
            <a:endParaRPr sz="2200"/>
          </a:p>
          <a:p>
            <a:pPr indent="-88900" lvl="0" marL="228600" rtl="0" algn="l">
              <a:lnSpc>
                <a:spcPct val="90000"/>
              </a:lnSpc>
              <a:spcBef>
                <a:spcPts val="1000"/>
              </a:spcBef>
              <a:spcAft>
                <a:spcPts val="0"/>
              </a:spcAft>
              <a:buClr>
                <a:schemeClr val="dk1"/>
              </a:buClr>
              <a:buSzPts val="2200"/>
              <a:buNone/>
            </a:pPr>
            <a:r>
              <a:t/>
            </a:r>
            <a:endParaRPr sz="2200"/>
          </a:p>
          <a:p>
            <a:pPr indent="-88900" lvl="0" marL="228600" rtl="0" algn="l">
              <a:lnSpc>
                <a:spcPct val="90000"/>
              </a:lnSpc>
              <a:spcBef>
                <a:spcPts val="1000"/>
              </a:spcBef>
              <a:spcAft>
                <a:spcPts val="0"/>
              </a:spcAft>
              <a:buClr>
                <a:schemeClr val="dk1"/>
              </a:buClr>
              <a:buSzPts val="2200"/>
              <a:buNone/>
            </a:pPr>
            <a:r>
              <a:t/>
            </a:r>
            <a:endParaRPr sz="2200"/>
          </a:p>
          <a:p>
            <a:pPr indent="-88900" lvl="0" marL="228600" rtl="0" algn="l">
              <a:lnSpc>
                <a:spcPct val="90000"/>
              </a:lnSpc>
              <a:spcBef>
                <a:spcPts val="1000"/>
              </a:spcBef>
              <a:spcAft>
                <a:spcPts val="0"/>
              </a:spcAft>
              <a:buClr>
                <a:schemeClr val="dk1"/>
              </a:buClr>
              <a:buSzPts val="2200"/>
              <a:buNone/>
            </a:pPr>
            <a:r>
              <a:t/>
            </a:r>
            <a:endParaRPr sz="2200"/>
          </a:p>
          <a:p>
            <a:pPr indent="-88900" lvl="0" marL="228600" rtl="0" algn="l">
              <a:lnSpc>
                <a:spcPct val="90000"/>
              </a:lnSpc>
              <a:spcBef>
                <a:spcPts val="1000"/>
              </a:spcBef>
              <a:spcAft>
                <a:spcPts val="0"/>
              </a:spcAft>
              <a:buClr>
                <a:schemeClr val="dk1"/>
              </a:buClr>
              <a:buSzPts val="2200"/>
              <a:buNone/>
            </a:pPr>
            <a:r>
              <a:t/>
            </a:r>
            <a:endParaRPr sz="2200"/>
          </a:p>
          <a:p>
            <a:pPr indent="0" lvl="0" marL="0" rtl="0" algn="l">
              <a:lnSpc>
                <a:spcPct val="90000"/>
              </a:lnSpc>
              <a:spcBef>
                <a:spcPts val="1000"/>
              </a:spcBef>
              <a:spcAft>
                <a:spcPts val="0"/>
              </a:spcAft>
              <a:buClr>
                <a:schemeClr val="dk1"/>
              </a:buClr>
              <a:buSzPts val="2200"/>
              <a:buNone/>
            </a:pPr>
            <a:r>
              <a:t/>
            </a:r>
            <a:endParaRPr sz="2200"/>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pic>
        <p:nvPicPr>
          <p:cNvPr id="146" name="Google Shape;146;p25"/>
          <p:cNvPicPr preferRelativeResize="0"/>
          <p:nvPr/>
        </p:nvPicPr>
        <p:blipFill rotWithShape="1">
          <a:blip r:embed="rId3">
            <a:alphaModFix/>
          </a:blip>
          <a:srcRect b="0" l="0" r="0" t="0"/>
          <a:stretch/>
        </p:blipFill>
        <p:spPr>
          <a:xfrm>
            <a:off x="8212330" y="3937349"/>
            <a:ext cx="3593405" cy="2400395"/>
          </a:xfrm>
          <a:prstGeom prst="rect">
            <a:avLst/>
          </a:prstGeom>
          <a:noFill/>
          <a:ln>
            <a:noFill/>
          </a:ln>
        </p:spPr>
      </p:pic>
      <p:sp>
        <p:nvSpPr>
          <p:cNvPr id="147" name="Google Shape;147;p25"/>
          <p:cNvSpPr txBox="1"/>
          <p:nvPr/>
        </p:nvSpPr>
        <p:spPr>
          <a:xfrm>
            <a:off x="8421624" y="6409944"/>
            <a:ext cx="3174819"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1" lang="en-IE" sz="1200" u="none" cap="none" strike="noStrike">
                <a:solidFill>
                  <a:schemeClr val="dk1"/>
                </a:solidFill>
                <a:latin typeface="Arial"/>
                <a:ea typeface="Arial"/>
                <a:cs typeface="Arial"/>
                <a:sym typeface="Arial"/>
              </a:rPr>
              <a:t>Credit – Shutterstock.com </a:t>
            </a:r>
            <a:endParaRPr i="1" sz="120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6"/>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Practical importance – learning design </a:t>
            </a:r>
            <a:endParaRPr/>
          </a:p>
        </p:txBody>
      </p:sp>
      <p:sp>
        <p:nvSpPr>
          <p:cNvPr id="153" name="Google Shape;153;p26"/>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101600" lvl="0" marL="228600" rtl="0" algn="l">
              <a:lnSpc>
                <a:spcPct val="90000"/>
              </a:lnSpc>
              <a:spcBef>
                <a:spcPts val="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000"/>
              <a:buChar char="－"/>
            </a:pPr>
            <a:r>
              <a:rPr lang="en-IE" sz="2000"/>
              <a:t>Assumed persistence has a clear role in learning design – are learners truly up to date on later courses? </a:t>
            </a:r>
            <a:endParaRPr/>
          </a:p>
          <a:p>
            <a:pPr indent="0" lvl="0" marL="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000"/>
              <a:buChar char="－"/>
            </a:pPr>
            <a:r>
              <a:rPr lang="en-IE" sz="2000"/>
              <a:t>Rise of staggered, multi-MOOC courses (such as Irish 101-108) makes question of direct practical relevance. </a:t>
            </a:r>
            <a:endParaRPr/>
          </a:p>
          <a:p>
            <a:pPr indent="-101600" lvl="0" marL="22860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000"/>
              <a:buChar char="－"/>
            </a:pPr>
            <a:r>
              <a:rPr lang="en-IE" sz="2000"/>
              <a:t>To what degree can (or should) churn be accommodated? </a:t>
            </a:r>
            <a:endParaRPr/>
          </a:p>
          <a:p>
            <a:pPr indent="-101600" lvl="0" marL="228600" rtl="0" algn="l">
              <a:lnSpc>
                <a:spcPct val="90000"/>
              </a:lnSpc>
              <a:spcBef>
                <a:spcPts val="1000"/>
              </a:spcBef>
              <a:spcAft>
                <a:spcPts val="0"/>
              </a:spcAft>
              <a:buClr>
                <a:schemeClr val="dk1"/>
              </a:buClr>
              <a:buSzPts val="2000"/>
              <a:buNone/>
            </a:pPr>
            <a:r>
              <a:t/>
            </a:r>
            <a:endParaRPr sz="2000"/>
          </a:p>
          <a:p>
            <a:pPr indent="-101600" lvl="0" marL="228600" rtl="0" algn="l">
              <a:lnSpc>
                <a:spcPct val="90000"/>
              </a:lnSpc>
              <a:spcBef>
                <a:spcPts val="1000"/>
              </a:spcBef>
              <a:spcAft>
                <a:spcPts val="0"/>
              </a:spcAft>
              <a:buClr>
                <a:schemeClr val="dk1"/>
              </a:buClr>
              <a:buSzPts val="2000"/>
              <a:buNone/>
            </a:pPr>
            <a:r>
              <a:t/>
            </a:r>
            <a:endParaRPr sz="2000"/>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7"/>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RQs </a:t>
            </a:r>
            <a:endParaRPr/>
          </a:p>
        </p:txBody>
      </p:sp>
      <p:sp>
        <p:nvSpPr>
          <p:cNvPr id="159" name="Google Shape;159;p27"/>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n-IE"/>
              <a:t>RQ. 1 – Given our interest in sustained learning, what patterns of prior engagement are visible amongst learners on each MOOC?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IE"/>
              <a:t>RQ. 2 – Amongst those who have continued, what specific factors appear either motivating or de-motivating?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8"/>
          <p:cNvSpPr txBox="1"/>
          <p:nvPr>
            <p:ph type="title"/>
          </p:nvPr>
        </p:nvSpPr>
        <p:spPr>
          <a:xfrm>
            <a:off x="2466159" y="365125"/>
            <a:ext cx="9028888"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IE"/>
              <a:t>Data collection </a:t>
            </a:r>
            <a:endParaRPr/>
          </a:p>
        </p:txBody>
      </p:sp>
      <p:sp>
        <p:nvSpPr>
          <p:cNvPr id="165" name="Google Shape;165;p28"/>
          <p:cNvSpPr txBox="1"/>
          <p:nvPr>
            <p:ph idx="1" type="body"/>
          </p:nvPr>
        </p:nvSpPr>
        <p:spPr>
          <a:xfrm>
            <a:off x="2466159" y="1825626"/>
            <a:ext cx="9028888" cy="374674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IE"/>
              <a:t>Survey placed at start of each course, measuring psychometric properties, primarily.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IE"/>
              <a:t>Surveys placed in Irish 101-104 and Irish 108.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IE"/>
              <a:t>Total responses </a:t>
            </a:r>
            <a:r>
              <a:rPr b="1" lang="en-IE"/>
              <a:t>n= 1,153 </a:t>
            </a:r>
            <a:r>
              <a:rPr lang="en-IE"/>
              <a:t>(majority on Irish 101).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pic>
        <p:nvPicPr>
          <p:cNvPr id="170" name="Google Shape;170;p29"/>
          <p:cNvPicPr preferRelativeResize="0"/>
          <p:nvPr/>
        </p:nvPicPr>
        <p:blipFill rotWithShape="1">
          <a:blip r:embed="rId3">
            <a:alphaModFix/>
          </a:blip>
          <a:srcRect b="0" l="0" r="0" t="0"/>
          <a:stretch/>
        </p:blipFill>
        <p:spPr>
          <a:xfrm>
            <a:off x="3483865" y="183081"/>
            <a:ext cx="8193023" cy="6510327"/>
          </a:xfrm>
          <a:prstGeom prst="rect">
            <a:avLst/>
          </a:prstGeom>
          <a:noFill/>
          <a:ln>
            <a:noFill/>
          </a:ln>
        </p:spPr>
      </p:pic>
      <p:sp>
        <p:nvSpPr>
          <p:cNvPr id="171" name="Google Shape;171;p29"/>
          <p:cNvSpPr txBox="1"/>
          <p:nvPr/>
        </p:nvSpPr>
        <p:spPr>
          <a:xfrm>
            <a:off x="173736" y="1316736"/>
            <a:ext cx="3118104"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IE" sz="2400">
                <a:solidFill>
                  <a:schemeClr val="dk1"/>
                </a:solidFill>
                <a:latin typeface="Calibri"/>
                <a:ea typeface="Calibri"/>
                <a:cs typeface="Calibri"/>
                <a:sym typeface="Calibri"/>
              </a:rPr>
              <a:t>Example of survey instrument</a:t>
            </a:r>
            <a:endParaRPr/>
          </a:p>
          <a:p>
            <a:pPr indent="0" lvl="0" marL="0" marR="0" rtl="0" algn="l">
              <a:spcBef>
                <a:spcPts val="0"/>
              </a:spcBef>
              <a:spcAft>
                <a:spcPts val="0"/>
              </a:spcAft>
              <a:buNone/>
            </a:pPr>
            <a:r>
              <a:rPr lang="en-IE" sz="2400">
                <a:solidFill>
                  <a:schemeClr val="dk1"/>
                </a:solidFill>
                <a:latin typeface="Calibri"/>
                <a:ea typeface="Calibri"/>
                <a:cs typeface="Calibri"/>
                <a:sym typeface="Calibri"/>
              </a:rPr>
              <a:t> -&gt;</a:t>
            </a:r>
            <a:endParaRPr sz="24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0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