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685800" y="1122362"/>
            <a:ext cx="77724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6000"/>
              <a:buFont typeface="Arial"/>
              <a:buNone/>
              <a:defRPr b="0"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143000" y="3602037"/>
            <a:ext cx="6858000" cy="1655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400"/>
              <a:buFont typeface="Arial"/>
              <a:buNone/>
              <a:defRPr b="0" sz="4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>
  <p:cSld name="Content with Capti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2" type="body"/>
          </p:nvPr>
        </p:nvSpPr>
        <p:spPr>
          <a:xfrm>
            <a:off x="629838" y="2057400"/>
            <a:ext cx="2949183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3887391" y="987425"/>
            <a:ext cx="4629152" cy="4873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showMasterSp="0">
  <p:cSld name="Title and Vertical 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400"/>
              <a:buFont typeface="Arial"/>
              <a:buNone/>
              <a:defRPr b="0" sz="4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>
  <p:cSld name="Vertical Title and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400"/>
              <a:buFont typeface="Arial"/>
              <a:buNone/>
              <a:defRPr b="0" sz="4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75" name="Google Shape;7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143F6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 4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318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–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Char char="»"/>
              <a:defRPr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2" type="sldNum"/>
          </p:nvPr>
        </p:nvSpPr>
        <p:spPr>
          <a:xfrm>
            <a:off x="8422823" y="6404294"/>
            <a:ext cx="263978" cy="269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143F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 5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 b="0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61950" lvl="0" marL="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1950" lvl="3" marL="18288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1950" lvl="4" marL="22860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  <a:defRPr sz="2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291333" y="6429696"/>
            <a:ext cx="224018" cy="21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143F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 6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457200" y="1600203"/>
            <a:ext cx="8229600" cy="4525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»"/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2" type="sldNum"/>
          </p:nvPr>
        </p:nvSpPr>
        <p:spPr>
          <a:xfrm>
            <a:off x="8462783" y="6429698"/>
            <a:ext cx="224018" cy="218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143F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/>
          <p:nvPr>
            <p:ph type="title"/>
          </p:nvPr>
        </p:nvSpPr>
        <p:spPr>
          <a:xfrm>
            <a:off x="827583" y="332656"/>
            <a:ext cx="7332168" cy="731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44450" spcFirstLastPara="1" rIns="44450" wrap="square" tIns="4445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  <a:defRPr sz="3000">
                <a:solidFill>
                  <a:srgbClr val="00009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755576" y="1268758"/>
            <a:ext cx="7632849" cy="4903443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44450" spcFirstLastPara="1" rIns="44450" wrap="square" tIns="44450"/>
          <a:lstStyle>
            <a:lvl1pPr indent="-406400" lvl="0" marL="457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b="1">
                <a:solidFill>
                  <a:srgbClr val="000000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b="1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>
                <a:solidFill>
                  <a:srgbClr val="000000"/>
                </a:solidFill>
              </a:defRPr>
            </a:lvl3pPr>
            <a:lvl4pPr indent="-406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b="1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b="1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143F6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8650" y="365125"/>
            <a:ext cx="7886700" cy="86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8650" y="1518248"/>
            <a:ext cx="7886700" cy="4658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24" name="Google Shape;2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3135" y="5853112"/>
            <a:ext cx="4046538" cy="64770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>
            <p:ph type="title"/>
          </p:nvPr>
        </p:nvSpPr>
        <p:spPr>
          <a:xfrm>
            <a:off x="628650" y="365125"/>
            <a:ext cx="7886700" cy="86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628650" y="1518248"/>
            <a:ext cx="7886700" cy="4658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sz="1200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ayout - just text" showMasterSp="0">
  <p:cSld name="layout - just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88801" y="857250"/>
            <a:ext cx="1260001" cy="1011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sz="1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31999" y="1937249"/>
            <a:ext cx="8352002" cy="40635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Picture 5"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5011" y="1097770"/>
            <a:ext cx="1255079" cy="45442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784000" y="5734341"/>
            <a:ext cx="330157" cy="3133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000000"/>
                </a:solidFill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143F6A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showMasterSp="0">
  <p:cSld name="Title and Content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34" name="Google Shape;3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/>
          <p:nvPr>
            <p:ph type="title"/>
          </p:nvPr>
        </p:nvSpPr>
        <p:spPr>
          <a:xfrm>
            <a:off x="827583" y="476672"/>
            <a:ext cx="7332168" cy="731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44450" spcFirstLastPara="1" rIns="44450" wrap="square" tIns="4445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  <a:defRPr>
                <a:solidFill>
                  <a:srgbClr val="000099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1043608" y="1412775"/>
            <a:ext cx="6912768" cy="475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44450" spcFirstLastPara="1" rIns="44450" wrap="square" tIns="44450"/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>
                <a:solidFill>
                  <a:srgbClr val="000000"/>
                </a:solidFill>
              </a:defRPr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1">
                <a:solidFill>
                  <a:srgbClr val="000000"/>
                </a:solidFill>
              </a:defRPr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1">
                <a:solidFill>
                  <a:srgbClr val="000000"/>
                </a:solidFill>
              </a:defRPr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>
                <a:solidFill>
                  <a:srgbClr val="000000"/>
                </a:solidFill>
              </a:defRPr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1">
                <a:solidFill>
                  <a:srgbClr val="00000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143F6A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>
  <p:cSld name="Section 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623887" y="1709739"/>
            <a:ext cx="788670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6000"/>
              <a:buFont typeface="Arial"/>
              <a:buNone/>
              <a:defRPr b="0"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23887" y="4589464"/>
            <a:ext cx="7886701" cy="1500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F6A"/>
              </a:buClr>
              <a:buSzPts val="2400"/>
              <a:buFont typeface="Arial"/>
              <a:buNone/>
              <a:defRPr sz="2400">
                <a:solidFill>
                  <a:srgbClr val="143F6A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F6A"/>
              </a:buClr>
              <a:buSzPts val="2400"/>
              <a:buFont typeface="Arial"/>
              <a:buNone/>
              <a:defRPr sz="2400">
                <a:solidFill>
                  <a:srgbClr val="143F6A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F6A"/>
              </a:buClr>
              <a:buSzPts val="2400"/>
              <a:buFont typeface="Arial"/>
              <a:buNone/>
              <a:defRPr sz="2400">
                <a:solidFill>
                  <a:srgbClr val="143F6A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F6A"/>
              </a:buClr>
              <a:buSzPts val="2400"/>
              <a:buFont typeface="Arial"/>
              <a:buNone/>
              <a:defRPr sz="2400">
                <a:solidFill>
                  <a:srgbClr val="143F6A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3F6A"/>
              </a:buClr>
              <a:buSzPts val="2400"/>
              <a:buFont typeface="Arial"/>
              <a:buNone/>
              <a:defRPr sz="2400">
                <a:solidFill>
                  <a:srgbClr val="143F6A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showMasterSp="0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400"/>
              <a:buFont typeface="Arial"/>
              <a:buNone/>
              <a:defRPr b="0" sz="4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showMasterSp="0">
  <p:cSld name="Comparis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type="title"/>
          </p:nvPr>
        </p:nvSpPr>
        <p:spPr>
          <a:xfrm>
            <a:off x="629841" y="365125"/>
            <a:ext cx="7886701" cy="13255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400"/>
              <a:buFont typeface="Arial"/>
              <a:buNone/>
              <a:defRPr b="0" sz="44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29841" y="1681163"/>
            <a:ext cx="3868343" cy="823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629150" y="1681163"/>
            <a:ext cx="3887393" cy="8239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6457950" y="6356351"/>
            <a:ext cx="358409" cy="350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800"/>
              <a:buFont typeface="Arial"/>
              <a:buNone/>
              <a:defRPr sz="18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4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3135" y="5853112"/>
            <a:ext cx="4046538" cy="647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365125"/>
            <a:ext cx="7886700" cy="8684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518248"/>
            <a:ext cx="7886700" cy="4658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279548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idx="4294967295" type="ctrTitle"/>
          </p:nvPr>
        </p:nvSpPr>
        <p:spPr>
          <a:xfrm>
            <a:off x="1068654" y="1178269"/>
            <a:ext cx="7772401" cy="2387604"/>
          </a:xfrm>
          <a:prstGeom prst="rect">
            <a:avLst/>
          </a:prstGeom>
          <a:noFill/>
          <a:ln>
            <a:noFill/>
          </a:ln>
        </p:spPr>
        <p:txBody>
          <a:bodyPr anchorCtr="0" anchor="b" bIns="76200" lIns="76200" spcFirstLastPara="1" rIns="76200" wrap="square" tIns="762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Metrics for MOOCs &amp; Masters</a:t>
            </a:r>
            <a:endParaRPr/>
          </a:p>
        </p:txBody>
      </p:sp>
      <p:sp>
        <p:nvSpPr>
          <p:cNvPr id="93" name="Google Shape;93;p21"/>
          <p:cNvSpPr txBox="1"/>
          <p:nvPr>
            <p:ph idx="4294967295" type="subTitle"/>
          </p:nvPr>
        </p:nvSpPr>
        <p:spPr>
          <a:xfrm>
            <a:off x="1143000" y="3602037"/>
            <a:ext cx="6858000" cy="165576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143F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rPr>
              <a:t>Sir Timothy O’Shea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3F6A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143F6A"/>
                </a:solidFill>
                <a:latin typeface="Arial"/>
                <a:ea typeface="Arial"/>
                <a:cs typeface="Arial"/>
                <a:sym typeface="Arial"/>
              </a:rPr>
              <a:t>University of Edinburgh</a:t>
            </a:r>
            <a:endParaRPr/>
          </a:p>
        </p:txBody>
      </p:sp>
      <p:pic>
        <p:nvPicPr>
          <p:cNvPr descr="Picture 4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0782" y="5843358"/>
            <a:ext cx="4046538" cy="647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title"/>
          </p:nvPr>
        </p:nvSpPr>
        <p:spPr>
          <a:xfrm>
            <a:off x="628650" y="374027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Course Team Roles</a:t>
            </a:r>
            <a:endParaRPr/>
          </a:p>
        </p:txBody>
      </p:sp>
      <p:sp>
        <p:nvSpPr>
          <p:cNvPr id="151" name="Google Shape;151;p30"/>
          <p:cNvSpPr txBox="1"/>
          <p:nvPr>
            <p:ph idx="1" type="body"/>
          </p:nvPr>
        </p:nvSpPr>
        <p:spPr>
          <a:xfrm>
            <a:off x="628650" y="1518247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Team Chair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Text Author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Text Editor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Graphic Designer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TV Producer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Radio Producer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Home Kit Technician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Course Team Roles 2</a:t>
            </a:r>
            <a:endParaRPr/>
          </a:p>
        </p:txBody>
      </p:sp>
      <p:sp>
        <p:nvSpPr>
          <p:cNvPr id="157" name="Google Shape;157;p31"/>
          <p:cNvSpPr txBox="1"/>
          <p:nvPr>
            <p:ph idx="1" type="body"/>
          </p:nvPr>
        </p:nvSpPr>
        <p:spPr>
          <a:xfrm>
            <a:off x="628650" y="1632548"/>
            <a:ext cx="7886700" cy="4658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Educational Technologist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Exam Board Chair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Manager/Co-ordinator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Personal Tutor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Marketing Specialist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Student Voices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Quality Assurance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/>
          <p:nvPr>
            <p:ph type="title"/>
          </p:nvPr>
        </p:nvSpPr>
        <p:spPr>
          <a:xfrm>
            <a:off x="628650" y="374027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Rough Ratios 1970 - 1980</a:t>
            </a:r>
            <a:endParaRPr/>
          </a:p>
        </p:txBody>
      </p:sp>
      <p:sp>
        <p:nvSpPr>
          <p:cNvPr id="163" name="Google Shape;163;p32"/>
          <p:cNvSpPr txBox="1"/>
          <p:nvPr>
            <p:ph idx="1" type="body"/>
          </p:nvPr>
        </p:nvSpPr>
        <p:spPr>
          <a:xfrm>
            <a:off x="771107" y="1313464"/>
            <a:ext cx="7886701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0311" lvl="0" marL="210311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~50 : 1 / Text Writing Weeks : Study Weeks</a:t>
            </a:r>
            <a:endParaRPr/>
          </a:p>
          <a:p>
            <a:pPr indent="-210311" lvl="0" marL="210311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~200 : 1 / CAL Programming Hrs :Interaction Hr</a:t>
            </a:r>
            <a:endParaRPr/>
          </a:p>
          <a:p>
            <a:pPr indent="-210311" lvl="0" marL="210311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~25 : 1 / Students in a Group : Personal Tutor</a:t>
            </a:r>
            <a:endParaRPr/>
          </a:p>
          <a:p>
            <a:pPr indent="-210311" lvl="0" marL="210311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~30 : ~2000 / Team Size :Minimum Student Nos</a:t>
            </a:r>
            <a:endParaRPr/>
          </a:p>
          <a:p>
            <a:pPr indent="-210311" lvl="0" marL="210311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~35% dropouts reporting workload pressure</a:t>
            </a:r>
            <a:endParaRPr/>
          </a:p>
          <a:p>
            <a:pPr indent="-210311" lvl="0" marL="210311" rtl="0" algn="l">
              <a:lnSpc>
                <a:spcPct val="20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~90% high satisfaction among completes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1980 - 2012 Increasing</a:t>
            </a:r>
            <a:endParaRPr/>
          </a:p>
        </p:txBody>
      </p:sp>
      <p:sp>
        <p:nvSpPr>
          <p:cNvPr id="169" name="Google Shape;169;p33"/>
          <p:cNvSpPr txBox="1"/>
          <p:nvPr>
            <p:ph idx="1" type="body"/>
          </p:nvPr>
        </p:nvSpPr>
        <p:spPr>
          <a:xfrm>
            <a:off x="628650" y="1518247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Computer Assisted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Virtual Online Study Groups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Online Tutorial Support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Online Simulations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Online Databases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OERs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Narrower Vocational Courses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Teaching Universities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1980 - 2012 Decreasing</a:t>
            </a:r>
            <a:endParaRPr/>
          </a:p>
        </p:txBody>
      </p:sp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628650" y="1349078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Radio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Specialist Team Roles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Summer Schools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Physical Home Experiment Kits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Reader Style Collections of Articles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Survival Times of EdTech Companies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Production Timescales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5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MOOC Revolution 2012!</a:t>
            </a:r>
            <a:endParaRPr/>
          </a:p>
        </p:txBody>
      </p:sp>
      <p:sp>
        <p:nvSpPr>
          <p:cNvPr id="181" name="Google Shape;181;p35"/>
          <p:cNvSpPr txBox="1"/>
          <p:nvPr>
            <p:ph idx="1" type="body"/>
          </p:nvPr>
        </p:nvSpPr>
        <p:spPr>
          <a:xfrm>
            <a:off x="628650" y="1589475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Very very short ‘courses’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High student numbers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Very high non-completion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Very small or one person course teams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Lightweight ‘assessment’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Intensive use of OERs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Respectable University Providers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Surprising Outcomes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/>
          <p:nvPr>
            <p:ph type="title"/>
          </p:nvPr>
        </p:nvSpPr>
        <p:spPr>
          <a:xfrm>
            <a:off x="827584" y="476672"/>
            <a:ext cx="7332165" cy="731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44450" spcFirstLastPara="1" rIns="44450" wrap="square" tIns="44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lang="en-US">
                <a:solidFill>
                  <a:srgbClr val="000099"/>
                </a:solidFill>
              </a:rPr>
              <a:t>Introduction to Philosophy</a:t>
            </a:r>
            <a:endParaRPr/>
          </a:p>
        </p:txBody>
      </p:sp>
      <p:sp>
        <p:nvSpPr>
          <p:cNvPr id="187" name="Google Shape;187;p36"/>
          <p:cNvSpPr txBox="1"/>
          <p:nvPr>
            <p:ph idx="1" type="body"/>
          </p:nvPr>
        </p:nvSpPr>
        <p:spPr>
          <a:xfrm>
            <a:off x="248221" y="1475693"/>
            <a:ext cx="4314377" cy="5003805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44450" spcFirstLastPara="1" rIns="44450" wrap="square" tIns="44450">
            <a:no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lang="en-US">
                <a:solidFill>
                  <a:srgbClr val="000000"/>
                </a:solidFill>
              </a:rPr>
              <a:t>One of the very first UoE MOOCs launched in January 2013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b="1" lang="en-US">
                <a:solidFill>
                  <a:srgbClr val="000000"/>
                </a:solidFill>
              </a:rPr>
              <a:t>The most popular MOOC ever in Coursera 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</a:pPr>
            <a:r>
              <a:rPr b="0" lang="en-US"/>
              <a:t> over half-million enrollments across old Coursera platform and new on-demand platform</a:t>
            </a:r>
            <a:endParaRPr/>
          </a:p>
        </p:txBody>
      </p:sp>
      <p:pic>
        <p:nvPicPr>
          <p:cNvPr descr="Picture 3" id="188" name="Google Shape;1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595" y="1886854"/>
            <a:ext cx="4581405" cy="497114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6"/>
          <p:cNvSpPr txBox="1"/>
          <p:nvPr/>
        </p:nvSpPr>
        <p:spPr>
          <a:xfrm>
            <a:off x="6948264" y="1106362"/>
            <a:ext cx="2016227" cy="617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Michela Massimi &amp; colleagues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>
            <p:ph type="title"/>
          </p:nvPr>
        </p:nvSpPr>
        <p:spPr>
          <a:xfrm>
            <a:off x="827584" y="332655"/>
            <a:ext cx="7332165" cy="731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44450" spcFirstLastPara="1" rIns="44450" wrap="square" tIns="444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200"/>
              <a:buFont typeface="Arial"/>
              <a:buNone/>
            </a:pPr>
            <a:r>
              <a:rPr lang="en-US" sz="3200"/>
              <a:t>What has changed</a:t>
            </a:r>
            <a:endParaRPr/>
          </a:p>
        </p:txBody>
      </p:sp>
      <p:sp>
        <p:nvSpPr>
          <p:cNvPr id="100" name="Google Shape;100;p22"/>
          <p:cNvSpPr txBox="1"/>
          <p:nvPr>
            <p:ph idx="1" type="body"/>
          </p:nvPr>
        </p:nvSpPr>
        <p:spPr>
          <a:xfrm>
            <a:off x="2123725" y="1412776"/>
            <a:ext cx="6264700" cy="4759424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44450" spcFirstLastPara="1" rIns="44450" wrap="square" tIns="4445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Cost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Reach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Scale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Speed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Volume of Data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Collaboration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</a:pPr>
            <a:r>
              <a:rPr lang="en-US" sz="3200"/>
              <a:t>Sensing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827584" y="332655"/>
            <a:ext cx="7332165" cy="731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4450" lIns="44450" spcFirstLastPara="1" rIns="44450" wrap="square" tIns="444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000099"/>
                </a:solidFill>
              </a:rPr>
              <a:t>Taxonomy</a:t>
            </a:r>
            <a:endParaRPr/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1691680" y="1268757"/>
            <a:ext cx="6696745" cy="4903446"/>
          </a:xfrm>
          <a:prstGeom prst="rect">
            <a:avLst/>
          </a:prstGeom>
          <a:noFill/>
          <a:ln>
            <a:noFill/>
          </a:ln>
        </p:spPr>
        <p:txBody>
          <a:bodyPr anchorCtr="0" anchor="t" bIns="44450" lIns="44450" spcFirstLastPara="1" rIns="44450" wrap="square" tIns="44450">
            <a:noAutofit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Massive / Small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Open / Closed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Universal / Niche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Group / Individual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Open Source / Proprietary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For Interest / Award Bearing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Understanding / Competency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1" lang="en-US">
                <a:solidFill>
                  <a:srgbClr val="000000"/>
                </a:solidFill>
              </a:rPr>
              <a:t>Cohort / Random Entry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Two Extreme Points</a:t>
            </a:r>
            <a:endParaRPr/>
          </a:p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>
            <a:off x="735493" y="1304560"/>
            <a:ext cx="7886701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9453" lvl="0" marL="21945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Edinburgh Online Master’s in </a:t>
            </a:r>
            <a:r>
              <a:rPr b="1" lang="en-US" u="sng"/>
              <a:t>Advanced Surgery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Only Surgeons in Hospitals 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Oversight of Royal College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Obligatory visit to City of Edinburgh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Versus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b="1" lang="en-US" sz="2600" u="sng"/>
              <a:t>Uruguay &amp; Edinburgh</a:t>
            </a:r>
            <a:r>
              <a:rPr b="0" lang="en-US" u="none"/>
              <a:t> - MOOC Code Yourself!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Any aspirant programmer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Spanish, Arabic or English speakers</a:t>
            </a:r>
            <a:endParaRPr/>
          </a:p>
          <a:p>
            <a:pPr indent="-219453" lvl="0" marL="219453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600"/>
              <a:buChar char="•"/>
            </a:pPr>
            <a:r>
              <a:rPr lang="en-US" sz="2600"/>
              <a:t>Partnership ORT Uruguay &amp; U of Edinburgh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EDINBURGH POSITION</a:t>
            </a:r>
            <a:endParaRPr/>
          </a:p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628650" y="1518247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10311" lvl="0" marL="21031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80 Online Masters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40 MOOCs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Variety of Platforms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Devolved Course Invention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Central Quality Assurance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Exciting Innovations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Professional Schools Leading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All Colleges &amp; Schools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MSc in Digital Education</a:t>
            </a:r>
            <a:endParaRPr/>
          </a:p>
          <a:p>
            <a:pPr indent="-210311" lvl="0" marL="210311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14406B"/>
              </a:buClr>
              <a:buSzPts val="2500"/>
              <a:buChar char="•"/>
            </a:pPr>
            <a:r>
              <a:rPr lang="en-US" sz="2500"/>
              <a:t>Aspiration for Scale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title"/>
          </p:nvPr>
        </p:nvSpPr>
        <p:spPr>
          <a:xfrm>
            <a:off x="628650" y="36512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Learning Course Anatomy</a:t>
            </a:r>
            <a:endParaRPr/>
          </a:p>
        </p:txBody>
      </p:sp>
      <p:sp>
        <p:nvSpPr>
          <p:cNvPr id="124" name="Google Shape;124;p26"/>
          <p:cNvSpPr txBox="1"/>
          <p:nvPr>
            <p:ph idx="1" type="body"/>
          </p:nvPr>
        </p:nvSpPr>
        <p:spPr>
          <a:xfrm>
            <a:off x="628650" y="1518247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Correspondence Text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Tutor Marked Assessments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Computer Marked Assessments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Instructional TV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Instructional Radio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Timetable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Home Experiment Kit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Reader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628650" y="356219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Learning Course Anatomy 2</a:t>
            </a:r>
            <a:endParaRPr/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628650" y="1553860"/>
            <a:ext cx="7886700" cy="465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Study Group Tutorials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Summer School Week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Computer Assisted Learning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Final Exam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Tutor Notes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Marketing Strategy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Developmental 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Summative Evaluation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/>
          <p:nvPr>
            <p:ph type="title"/>
          </p:nvPr>
        </p:nvSpPr>
        <p:spPr>
          <a:xfrm>
            <a:off x="628650" y="338414"/>
            <a:ext cx="7886700" cy="8684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Distance Learning Course Anatomy 2</a:t>
            </a:r>
            <a:endParaRPr/>
          </a:p>
        </p:txBody>
      </p:sp>
      <p:sp>
        <p:nvSpPr>
          <p:cNvPr id="136" name="Google Shape;136;p28"/>
          <p:cNvSpPr txBox="1"/>
          <p:nvPr>
            <p:ph idx="1" type="body"/>
          </p:nvPr>
        </p:nvSpPr>
        <p:spPr>
          <a:xfrm>
            <a:off x="628650" y="1518247"/>
            <a:ext cx="7886700" cy="465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Correspondence Text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Tutor Marked Assessments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Computer Marked Assessments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Instructional TV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Instructional Radio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Timetable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Home Experiment Kit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406B"/>
              </a:buClr>
              <a:buSzPts val="2800"/>
              <a:buChar char="•"/>
            </a:pPr>
            <a:r>
              <a:rPr b="0" i="0" lang="en-US" sz="2800" u="none" cap="none" strike="noStrike">
                <a:solidFill>
                  <a:srgbClr val="14406B"/>
                </a:solidFill>
                <a:latin typeface="Arial"/>
                <a:ea typeface="Arial"/>
                <a:cs typeface="Arial"/>
                <a:sym typeface="Arial"/>
              </a:rPr>
              <a:t>Course Reader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/>
          <p:nvPr/>
        </p:nvSpPr>
        <p:spPr>
          <a:xfrm>
            <a:off x="346067" y="1132564"/>
            <a:ext cx="5688976" cy="602845"/>
          </a:xfrm>
          <a:prstGeom prst="rect">
            <a:avLst/>
          </a:prstGeom>
          <a:solidFill>
            <a:srgbClr val="1D4A9B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476276" y="1253329"/>
            <a:ext cx="6265349" cy="456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Science: Virtual microscope</a:t>
            </a:r>
            <a:endParaRPr/>
          </a:p>
        </p:txBody>
      </p:sp>
      <p:sp>
        <p:nvSpPr>
          <p:cNvPr id="143" name="Google Shape;143;p29"/>
          <p:cNvSpPr txBox="1"/>
          <p:nvPr/>
        </p:nvSpPr>
        <p:spPr>
          <a:xfrm>
            <a:off x="346069" y="1776584"/>
            <a:ext cx="7625116" cy="5480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9B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1D499B"/>
                </a:solidFill>
                <a:latin typeface="Arial"/>
                <a:ea typeface="Arial"/>
                <a:cs typeface="Arial"/>
                <a:sym typeface="Arial"/>
              </a:rPr>
              <a:t>Mid-1990s: 12 rock sections on CD-ROM </a:t>
            </a:r>
            <a:endParaRPr/>
          </a:p>
        </p:txBody>
      </p:sp>
      <p:sp>
        <p:nvSpPr>
          <p:cNvPr id="144" name="Google Shape;144;p29"/>
          <p:cNvSpPr txBox="1"/>
          <p:nvPr/>
        </p:nvSpPr>
        <p:spPr>
          <a:xfrm>
            <a:off x="4757223" y="4222865"/>
            <a:ext cx="5886605" cy="195774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9B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1D499B"/>
                </a:solidFill>
                <a:latin typeface="Arial"/>
                <a:ea typeface="Arial"/>
                <a:cs typeface="Arial"/>
                <a:sym typeface="Arial"/>
              </a:rPr>
              <a:t>Now: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9B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1D499B"/>
                </a:solidFill>
                <a:latin typeface="Arial"/>
                <a:ea typeface="Arial"/>
                <a:cs typeface="Arial"/>
                <a:sym typeface="Arial"/>
              </a:rPr>
              <a:t>Huge library of rocks online: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9B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1D499B"/>
                </a:solidFill>
                <a:latin typeface="Arial"/>
                <a:ea typeface="Arial"/>
                <a:cs typeface="Arial"/>
                <a:sym typeface="Arial"/>
              </a:rPr>
              <a:t>- UK, Beagle, Meteorites, Moon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499B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1D499B"/>
                </a:solidFill>
                <a:latin typeface="Arial"/>
                <a:ea typeface="Arial"/>
                <a:cs typeface="Arial"/>
                <a:sym typeface="Arial"/>
              </a:rPr>
              <a:t>Histology/histopathology</a:t>
            </a:r>
            <a:endParaRPr/>
          </a:p>
        </p:txBody>
      </p:sp>
      <p:pic>
        <p:nvPicPr>
          <p:cNvPr descr="Picture 9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215" y="2279681"/>
            <a:ext cx="3687156" cy="3721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143F6A"/>
      </a:dk1>
      <a:lt1>
        <a:srgbClr val="6A6056"/>
      </a:lt1>
      <a:dk2>
        <a:srgbClr val="A7A7A7"/>
      </a:dk2>
      <a:lt2>
        <a:srgbClr val="535353"/>
      </a:lt2>
      <a:accent1>
        <a:srgbClr val="497DBF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2060"/>
      </a:dk1>
      <a:lt1>
        <a:srgbClr val="FFFFFF"/>
      </a:lt1>
      <a:dk2>
        <a:srgbClr val="A7A7A7"/>
      </a:dk2>
      <a:lt2>
        <a:srgbClr val="535353"/>
      </a:lt2>
      <a:accent1>
        <a:srgbClr val="497DBF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