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28"/>
  </p:notesMasterIdLst>
  <p:handoutMasterIdLst>
    <p:handoutMasterId r:id="rId29"/>
  </p:handoutMasterIdLst>
  <p:sldIdLst>
    <p:sldId id="260" r:id="rId2"/>
    <p:sldId id="388" r:id="rId3"/>
    <p:sldId id="389" r:id="rId4"/>
    <p:sldId id="390" r:id="rId5"/>
    <p:sldId id="392" r:id="rId6"/>
    <p:sldId id="391" r:id="rId7"/>
    <p:sldId id="381" r:id="rId8"/>
    <p:sldId id="365" r:id="rId9"/>
    <p:sldId id="393" r:id="rId10"/>
    <p:sldId id="394" r:id="rId11"/>
    <p:sldId id="395" r:id="rId12"/>
    <p:sldId id="382" r:id="rId13"/>
    <p:sldId id="384" r:id="rId14"/>
    <p:sldId id="385" r:id="rId15"/>
    <p:sldId id="387" r:id="rId16"/>
    <p:sldId id="386" r:id="rId17"/>
    <p:sldId id="396" r:id="rId18"/>
    <p:sldId id="398" r:id="rId19"/>
    <p:sldId id="397" r:id="rId20"/>
    <p:sldId id="399" r:id="rId21"/>
    <p:sldId id="400" r:id="rId22"/>
    <p:sldId id="402" r:id="rId23"/>
    <p:sldId id="405" r:id="rId24"/>
    <p:sldId id="403" r:id="rId25"/>
    <p:sldId id="404" r:id="rId26"/>
    <p:sldId id="380" r:id="rId27"/>
  </p:sldIdLst>
  <p:sldSz cx="10460038" cy="7561263"/>
  <p:notesSz cx="6781800" cy="9918700"/>
  <p:defaultTextStyle>
    <a:defPPr>
      <a:defRPr lang="en-GB"/>
    </a:defPPr>
    <a:lvl1pPr algn="l" rtl="0" fontAlgn="base">
      <a:spcBef>
        <a:spcPct val="0"/>
      </a:spcBef>
      <a:spcAft>
        <a:spcPct val="0"/>
      </a:spcAft>
      <a:defRPr sz="3000" kern="1200">
        <a:solidFill>
          <a:srgbClr val="E3284A"/>
        </a:solidFill>
        <a:latin typeface="Arial" charset="0"/>
        <a:ea typeface="ＭＳ Ｐゴシック" charset="0"/>
        <a:cs typeface="ＭＳ Ｐゴシック" charset="0"/>
      </a:defRPr>
    </a:lvl1pPr>
    <a:lvl2pPr marL="457200" algn="l" rtl="0" fontAlgn="base">
      <a:spcBef>
        <a:spcPct val="0"/>
      </a:spcBef>
      <a:spcAft>
        <a:spcPct val="0"/>
      </a:spcAft>
      <a:defRPr sz="3000" kern="1200">
        <a:solidFill>
          <a:srgbClr val="E3284A"/>
        </a:solidFill>
        <a:latin typeface="Arial" charset="0"/>
        <a:ea typeface="ＭＳ Ｐゴシック" charset="0"/>
        <a:cs typeface="ＭＳ Ｐゴシック" charset="0"/>
      </a:defRPr>
    </a:lvl2pPr>
    <a:lvl3pPr marL="914400" algn="l" rtl="0" fontAlgn="base">
      <a:spcBef>
        <a:spcPct val="0"/>
      </a:spcBef>
      <a:spcAft>
        <a:spcPct val="0"/>
      </a:spcAft>
      <a:defRPr sz="3000" kern="1200">
        <a:solidFill>
          <a:srgbClr val="E3284A"/>
        </a:solidFill>
        <a:latin typeface="Arial" charset="0"/>
        <a:ea typeface="ＭＳ Ｐゴシック" charset="0"/>
        <a:cs typeface="ＭＳ Ｐゴシック" charset="0"/>
      </a:defRPr>
    </a:lvl3pPr>
    <a:lvl4pPr marL="1371600" algn="l" rtl="0" fontAlgn="base">
      <a:spcBef>
        <a:spcPct val="0"/>
      </a:spcBef>
      <a:spcAft>
        <a:spcPct val="0"/>
      </a:spcAft>
      <a:defRPr sz="3000" kern="1200">
        <a:solidFill>
          <a:srgbClr val="E3284A"/>
        </a:solidFill>
        <a:latin typeface="Arial" charset="0"/>
        <a:ea typeface="ＭＳ Ｐゴシック" charset="0"/>
        <a:cs typeface="ＭＳ Ｐゴシック" charset="0"/>
      </a:defRPr>
    </a:lvl4pPr>
    <a:lvl5pPr marL="1828800" algn="l" rtl="0" fontAlgn="base">
      <a:spcBef>
        <a:spcPct val="0"/>
      </a:spcBef>
      <a:spcAft>
        <a:spcPct val="0"/>
      </a:spcAft>
      <a:defRPr sz="3000" kern="1200">
        <a:solidFill>
          <a:srgbClr val="E3284A"/>
        </a:solidFill>
        <a:latin typeface="Arial" charset="0"/>
        <a:ea typeface="ＭＳ Ｐゴシック" charset="0"/>
        <a:cs typeface="ＭＳ Ｐゴシック" charset="0"/>
      </a:defRPr>
    </a:lvl5pPr>
    <a:lvl6pPr marL="2286000" algn="l" defTabSz="457200" rtl="0" eaLnBrk="1" latinLnBrk="0" hangingPunct="1">
      <a:defRPr sz="3000" kern="1200">
        <a:solidFill>
          <a:srgbClr val="E3284A"/>
        </a:solidFill>
        <a:latin typeface="Arial" charset="0"/>
        <a:ea typeface="ＭＳ Ｐゴシック" charset="0"/>
        <a:cs typeface="ＭＳ Ｐゴシック" charset="0"/>
      </a:defRPr>
    </a:lvl6pPr>
    <a:lvl7pPr marL="2743200" algn="l" defTabSz="457200" rtl="0" eaLnBrk="1" latinLnBrk="0" hangingPunct="1">
      <a:defRPr sz="3000" kern="1200">
        <a:solidFill>
          <a:srgbClr val="E3284A"/>
        </a:solidFill>
        <a:latin typeface="Arial" charset="0"/>
        <a:ea typeface="ＭＳ Ｐゴシック" charset="0"/>
        <a:cs typeface="ＭＳ Ｐゴシック" charset="0"/>
      </a:defRPr>
    </a:lvl7pPr>
    <a:lvl8pPr marL="3200400" algn="l" defTabSz="457200" rtl="0" eaLnBrk="1" latinLnBrk="0" hangingPunct="1">
      <a:defRPr sz="3000" kern="1200">
        <a:solidFill>
          <a:srgbClr val="E3284A"/>
        </a:solidFill>
        <a:latin typeface="Arial" charset="0"/>
        <a:ea typeface="ＭＳ Ｐゴシック" charset="0"/>
        <a:cs typeface="ＭＳ Ｐゴシック" charset="0"/>
      </a:defRPr>
    </a:lvl8pPr>
    <a:lvl9pPr marL="3657600" algn="l" defTabSz="457200" rtl="0" eaLnBrk="1" latinLnBrk="0" hangingPunct="1">
      <a:defRPr sz="3000" kern="1200">
        <a:solidFill>
          <a:srgbClr val="E3284A"/>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4BBF"/>
    <a:srgbClr val="133660"/>
    <a:srgbClr val="39ACAA"/>
    <a:srgbClr val="754FA7"/>
    <a:srgbClr val="FDDC8B"/>
    <a:srgbClr val="A7CDD7"/>
    <a:srgbClr val="7EA5B6"/>
    <a:srgbClr val="FDC4B5"/>
    <a:srgbClr val="FD9E01"/>
    <a:srgbClr val="B32B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70" autoAdjust="0"/>
  </p:normalViewPr>
  <p:slideViewPr>
    <p:cSldViewPr>
      <p:cViewPr>
        <p:scale>
          <a:sx n="75" d="100"/>
          <a:sy n="75" d="100"/>
        </p:scale>
        <p:origin x="-824" y="-80"/>
      </p:cViewPr>
      <p:guideLst>
        <p:guide orient="horz" pos="2948"/>
        <p:guide pos="45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08" y="-84"/>
      </p:cViewPr>
      <p:guideLst>
        <p:guide orient="horz" pos="3124"/>
        <p:guide pos="21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solidFill>
                  <a:schemeClr val="tx1"/>
                </a:solidFill>
                <a:cs typeface="+mn-cs"/>
              </a:defRPr>
            </a:lvl1pPr>
          </a:lstStyle>
          <a:p>
            <a:pPr>
              <a:defRPr/>
            </a:pPr>
            <a:endParaRPr lang="en-GB"/>
          </a:p>
        </p:txBody>
      </p:sp>
      <p:sp>
        <p:nvSpPr>
          <p:cNvPr id="126979" name="Rectangle 3"/>
          <p:cNvSpPr>
            <a:spLocks noGrp="1" noChangeArrowheads="1"/>
          </p:cNvSpPr>
          <p:nvPr>
            <p:ph type="dt" sz="quarter"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solidFill>
                  <a:schemeClr val="tx1"/>
                </a:solidFill>
                <a:cs typeface="+mn-cs"/>
              </a:defRPr>
            </a:lvl1pPr>
          </a:lstStyle>
          <a:p>
            <a:pPr>
              <a:defRPr/>
            </a:pPr>
            <a:endParaRPr lang="en-GB"/>
          </a:p>
        </p:txBody>
      </p:sp>
      <p:sp>
        <p:nvSpPr>
          <p:cNvPr id="126980" name="Rectangle 4"/>
          <p:cNvSpPr>
            <a:spLocks noGrp="1" noChangeArrowheads="1"/>
          </p:cNvSpPr>
          <p:nvPr>
            <p:ph type="ftr" sz="quarter" idx="2"/>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solidFill>
                  <a:schemeClr val="tx1"/>
                </a:solidFill>
                <a:cs typeface="+mn-cs"/>
              </a:defRPr>
            </a:lvl1pPr>
          </a:lstStyle>
          <a:p>
            <a:pPr>
              <a:defRPr/>
            </a:pPr>
            <a:endParaRPr lang="en-GB"/>
          </a:p>
        </p:txBody>
      </p:sp>
      <p:sp>
        <p:nvSpPr>
          <p:cNvPr id="126981" name="Rectangle 5"/>
          <p:cNvSpPr>
            <a:spLocks noGrp="1" noChangeArrowheads="1"/>
          </p:cNvSpPr>
          <p:nvPr>
            <p:ph type="sldNum" sz="quarter" idx="3"/>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solidFill>
                  <a:schemeClr val="tx1"/>
                </a:solidFill>
                <a:cs typeface="+mn-cs"/>
              </a:defRPr>
            </a:lvl1pPr>
          </a:lstStyle>
          <a:p>
            <a:pPr>
              <a:defRPr/>
            </a:pPr>
            <a:fld id="{AEE5050A-0F38-0942-A277-0EC8657AA234}" type="slidenum">
              <a:rPr lang="en-GB"/>
              <a:pPr>
                <a:defRPr/>
              </a:pPr>
              <a:t>‹#›</a:t>
            </a:fld>
            <a:endParaRPr lang="en-GB"/>
          </a:p>
        </p:txBody>
      </p:sp>
    </p:spTree>
    <p:extLst>
      <p:ext uri="{BB962C8B-B14F-4D97-AF65-F5344CB8AC3E}">
        <p14:creationId xmlns:p14="http://schemas.microsoft.com/office/powerpoint/2010/main" val="1745250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62" tIns="46031" rIns="92062" bIns="46031" numCol="1" anchor="t" anchorCtr="0" compatLnSpc="1">
            <a:prstTxWarp prst="textNoShape">
              <a:avLst/>
            </a:prstTxWarp>
          </a:bodyPr>
          <a:lstStyle>
            <a:lvl1pPr defTabSz="920750">
              <a:defRPr sz="1200">
                <a:solidFill>
                  <a:schemeClr val="tx1"/>
                </a:solidFill>
                <a:cs typeface="+mn-cs"/>
              </a:defRPr>
            </a:lvl1pPr>
          </a:lstStyle>
          <a:p>
            <a:pPr>
              <a:defRPr/>
            </a:pPr>
            <a:endParaRPr lang="en-GB"/>
          </a:p>
        </p:txBody>
      </p:sp>
      <p:sp>
        <p:nvSpPr>
          <p:cNvPr id="87043" name="Rectangle 3"/>
          <p:cNvSpPr>
            <a:spLocks noGrp="1" noChangeArrowheads="1"/>
          </p:cNvSpPr>
          <p:nvPr>
            <p:ph type="dt"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62" tIns="46031" rIns="92062" bIns="46031" numCol="1" anchor="t" anchorCtr="0" compatLnSpc="1">
            <a:prstTxWarp prst="textNoShape">
              <a:avLst/>
            </a:prstTxWarp>
          </a:bodyPr>
          <a:lstStyle>
            <a:lvl1pPr algn="r" defTabSz="920750">
              <a:defRPr sz="1200">
                <a:solidFill>
                  <a:schemeClr val="tx1"/>
                </a:solidFill>
                <a:cs typeface="+mn-cs"/>
              </a:defRPr>
            </a:lvl1pPr>
          </a:lstStyle>
          <a:p>
            <a:pPr>
              <a:defRPr/>
            </a:pPr>
            <a:endParaRPr lang="en-GB"/>
          </a:p>
        </p:txBody>
      </p:sp>
      <p:sp>
        <p:nvSpPr>
          <p:cNvPr id="87044" name="Rectangle 4"/>
          <p:cNvSpPr>
            <a:spLocks noGrp="1" noRot="1" noChangeAspect="1" noChangeArrowheads="1" noTextEdit="1"/>
          </p:cNvSpPr>
          <p:nvPr>
            <p:ph type="sldImg" idx="2"/>
          </p:nvPr>
        </p:nvSpPr>
        <p:spPr bwMode="auto">
          <a:xfrm>
            <a:off x="819150" y="744538"/>
            <a:ext cx="5145088" cy="37195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7045" name="Rectangle 5"/>
          <p:cNvSpPr>
            <a:spLocks noGrp="1" noChangeArrowheads="1"/>
          </p:cNvSpPr>
          <p:nvPr>
            <p:ph type="body" sz="quarter" idx="3"/>
          </p:nvPr>
        </p:nvSpPr>
        <p:spPr bwMode="auto">
          <a:xfrm>
            <a:off x="677863" y="4711700"/>
            <a:ext cx="542607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62" tIns="46031" rIns="92062" bIns="4603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7046" name="Rectangle 6"/>
          <p:cNvSpPr>
            <a:spLocks noGrp="1" noChangeArrowheads="1"/>
          </p:cNvSpPr>
          <p:nvPr>
            <p:ph type="ftr" sz="quarter" idx="4"/>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62" tIns="46031" rIns="92062" bIns="46031" numCol="1" anchor="b" anchorCtr="0" compatLnSpc="1">
            <a:prstTxWarp prst="textNoShape">
              <a:avLst/>
            </a:prstTxWarp>
          </a:bodyPr>
          <a:lstStyle>
            <a:lvl1pPr defTabSz="920750">
              <a:defRPr sz="1200">
                <a:solidFill>
                  <a:schemeClr val="tx1"/>
                </a:solidFill>
                <a:cs typeface="+mn-cs"/>
              </a:defRPr>
            </a:lvl1pPr>
          </a:lstStyle>
          <a:p>
            <a:pPr>
              <a:defRPr/>
            </a:pPr>
            <a:endParaRPr lang="en-GB"/>
          </a:p>
        </p:txBody>
      </p:sp>
      <p:sp>
        <p:nvSpPr>
          <p:cNvPr id="87047" name="Rectangle 7"/>
          <p:cNvSpPr>
            <a:spLocks noGrp="1" noChangeArrowheads="1"/>
          </p:cNvSpPr>
          <p:nvPr>
            <p:ph type="sldNum" sz="quarter" idx="5"/>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62" tIns="46031" rIns="92062" bIns="46031" numCol="1" anchor="b" anchorCtr="0" compatLnSpc="1">
            <a:prstTxWarp prst="textNoShape">
              <a:avLst/>
            </a:prstTxWarp>
          </a:bodyPr>
          <a:lstStyle>
            <a:lvl1pPr algn="r" defTabSz="920750">
              <a:defRPr sz="1200">
                <a:solidFill>
                  <a:schemeClr val="tx1"/>
                </a:solidFill>
                <a:cs typeface="+mn-cs"/>
              </a:defRPr>
            </a:lvl1pPr>
          </a:lstStyle>
          <a:p>
            <a:pPr>
              <a:defRPr/>
            </a:pPr>
            <a:fld id="{EDE8F109-2533-A045-99EB-D10A6B15B56E}" type="slidenum">
              <a:rPr lang="en-GB"/>
              <a:pPr>
                <a:defRPr/>
              </a:pPr>
              <a:t>‹#›</a:t>
            </a:fld>
            <a:endParaRPr lang="en-GB"/>
          </a:p>
        </p:txBody>
      </p:sp>
    </p:spTree>
    <p:extLst>
      <p:ext uri="{BB962C8B-B14F-4D97-AF65-F5344CB8AC3E}">
        <p14:creationId xmlns:p14="http://schemas.microsoft.com/office/powerpoint/2010/main" val="2167166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7E16DA-5C27-1F47-8DAA-0AEF18426EEE}" type="slidenum">
              <a:rPr lang="en-GB"/>
              <a:pPr>
                <a:defRPr/>
              </a:pPr>
              <a:t>1</a:t>
            </a:fld>
            <a:endParaRPr lang="en-GB"/>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728788" y="217488"/>
            <a:ext cx="2894012" cy="2092325"/>
          </a:xfrm>
          <a:ln/>
        </p:spPr>
      </p:sp>
      <p:sp>
        <p:nvSpPr>
          <p:cNvPr id="61442" name="Rectangle 3"/>
          <p:cNvSpPr>
            <a:spLocks noGrp="1" noChangeArrowheads="1"/>
          </p:cNvSpPr>
          <p:nvPr>
            <p:ph type="body" idx="1"/>
          </p:nvPr>
        </p:nvSpPr>
        <p:spPr>
          <a:xfrm>
            <a:off x="357188" y="3619500"/>
            <a:ext cx="6003925" cy="5875338"/>
          </a:xfrm>
          <a:ln/>
        </p:spPr>
        <p:txBody>
          <a:bodyPr/>
          <a:lstStyle/>
          <a:p>
            <a:pPr>
              <a:buFont typeface="Arial" pitchFamily="34" charset="0"/>
              <a:buChar char="•"/>
              <a:defRPr/>
            </a:pPr>
            <a:endParaRPr lang="en-GB" sz="1400" b="1" dirty="0" smtClean="0">
              <a:latin typeface="Arial" pitchFamily="34" charset="0"/>
              <a:ea typeface="ＭＳ Ｐゴシック"/>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728788" y="217488"/>
            <a:ext cx="2894012" cy="2092325"/>
          </a:xfrm>
          <a:ln/>
        </p:spPr>
      </p:sp>
      <p:sp>
        <p:nvSpPr>
          <p:cNvPr id="61442" name="Rectangle 3"/>
          <p:cNvSpPr>
            <a:spLocks noGrp="1" noChangeArrowheads="1"/>
          </p:cNvSpPr>
          <p:nvPr>
            <p:ph type="body" idx="1"/>
          </p:nvPr>
        </p:nvSpPr>
        <p:spPr>
          <a:xfrm>
            <a:off x="357188" y="3619500"/>
            <a:ext cx="6003925" cy="5875338"/>
          </a:xfrm>
          <a:ln/>
        </p:spPr>
        <p:txBody>
          <a:bodyPr/>
          <a:lstStyle/>
          <a:p>
            <a:pPr>
              <a:buFont typeface="Arial" pitchFamily="34" charset="0"/>
              <a:buChar char="•"/>
              <a:defRPr/>
            </a:pPr>
            <a:endParaRPr lang="en-GB" sz="1400" b="1" dirty="0" smtClean="0">
              <a:latin typeface="Arial" pitchFamily="34" charset="0"/>
              <a:ea typeface="ＭＳ Ｐゴシック"/>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728788" y="217488"/>
            <a:ext cx="2894012" cy="2092325"/>
          </a:xfrm>
          <a:ln/>
        </p:spPr>
      </p:sp>
      <p:sp>
        <p:nvSpPr>
          <p:cNvPr id="61442" name="Rectangle 3"/>
          <p:cNvSpPr>
            <a:spLocks noGrp="1" noChangeArrowheads="1"/>
          </p:cNvSpPr>
          <p:nvPr>
            <p:ph type="body" idx="1"/>
          </p:nvPr>
        </p:nvSpPr>
        <p:spPr>
          <a:xfrm>
            <a:off x="357188" y="3619500"/>
            <a:ext cx="6003925" cy="5875338"/>
          </a:xfrm>
          <a:ln/>
        </p:spPr>
        <p:txBody>
          <a:bodyPr/>
          <a:lstStyle/>
          <a:p>
            <a:pPr>
              <a:buFont typeface="Arial" pitchFamily="34" charset="0"/>
              <a:buChar char="•"/>
              <a:defRPr/>
            </a:pPr>
            <a:endParaRPr lang="en-GB" sz="1400" b="1" dirty="0" smtClean="0">
              <a:latin typeface="Arial" pitchFamily="34" charset="0"/>
              <a:ea typeface="ＭＳ Ｐゴシック"/>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728788" y="217488"/>
            <a:ext cx="2894012" cy="2092325"/>
          </a:xfrm>
          <a:ln/>
        </p:spPr>
      </p:sp>
      <p:sp>
        <p:nvSpPr>
          <p:cNvPr id="61442" name="Rectangle 3"/>
          <p:cNvSpPr>
            <a:spLocks noGrp="1" noChangeArrowheads="1"/>
          </p:cNvSpPr>
          <p:nvPr>
            <p:ph type="body" idx="1"/>
          </p:nvPr>
        </p:nvSpPr>
        <p:spPr>
          <a:xfrm>
            <a:off x="357188" y="3619500"/>
            <a:ext cx="6003925" cy="5875338"/>
          </a:xfrm>
          <a:ln/>
        </p:spPr>
        <p:txBody>
          <a:bodyPr/>
          <a:lstStyle/>
          <a:p>
            <a:pPr>
              <a:buFont typeface="Arial" pitchFamily="34" charset="0"/>
              <a:buChar char="•"/>
              <a:defRPr/>
            </a:pPr>
            <a:endParaRPr lang="en-GB" sz="1400" b="1" dirty="0" smtClean="0">
              <a:latin typeface="Arial" pitchFamily="34" charset="0"/>
              <a:ea typeface="ＭＳ Ｐゴシック"/>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728788" y="217488"/>
            <a:ext cx="2894012" cy="2092325"/>
          </a:xfrm>
          <a:ln/>
        </p:spPr>
      </p:sp>
      <p:sp>
        <p:nvSpPr>
          <p:cNvPr id="61442" name="Rectangle 3"/>
          <p:cNvSpPr>
            <a:spLocks noGrp="1" noChangeArrowheads="1"/>
          </p:cNvSpPr>
          <p:nvPr>
            <p:ph type="body" idx="1"/>
          </p:nvPr>
        </p:nvSpPr>
        <p:spPr>
          <a:xfrm>
            <a:off x="357188" y="3619500"/>
            <a:ext cx="6003925" cy="5875338"/>
          </a:xfrm>
          <a:ln/>
        </p:spPr>
        <p:txBody>
          <a:bodyPr/>
          <a:lstStyle/>
          <a:p>
            <a:pPr>
              <a:buFont typeface="Arial" pitchFamily="34" charset="0"/>
              <a:buChar char="•"/>
              <a:defRPr/>
            </a:pPr>
            <a:endParaRPr lang="en-GB" sz="1400" b="1" dirty="0" smtClean="0">
              <a:latin typeface="Arial" pitchFamily="34" charset="0"/>
              <a:ea typeface="ＭＳ Ｐゴシック"/>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728788" y="217488"/>
            <a:ext cx="2894012" cy="2092325"/>
          </a:xfrm>
          <a:ln/>
        </p:spPr>
      </p:sp>
      <p:sp>
        <p:nvSpPr>
          <p:cNvPr id="61442" name="Rectangle 3"/>
          <p:cNvSpPr>
            <a:spLocks noGrp="1" noChangeArrowheads="1"/>
          </p:cNvSpPr>
          <p:nvPr>
            <p:ph type="body" idx="1"/>
          </p:nvPr>
        </p:nvSpPr>
        <p:spPr>
          <a:xfrm>
            <a:off x="357188" y="3619500"/>
            <a:ext cx="6003925" cy="5875338"/>
          </a:xfrm>
          <a:ln/>
        </p:spPr>
        <p:txBody>
          <a:bodyPr/>
          <a:lstStyle/>
          <a:p>
            <a:pPr>
              <a:buFont typeface="Arial" pitchFamily="34" charset="0"/>
              <a:buChar char="•"/>
              <a:defRPr/>
            </a:pPr>
            <a:endParaRPr lang="en-GB" sz="1400" b="1" dirty="0" smtClean="0">
              <a:latin typeface="Arial" pitchFamily="34" charset="0"/>
              <a:ea typeface="ＭＳ Ｐゴシック"/>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728788" y="217488"/>
            <a:ext cx="2894012" cy="2092325"/>
          </a:xfrm>
          <a:ln/>
        </p:spPr>
      </p:sp>
      <p:sp>
        <p:nvSpPr>
          <p:cNvPr id="61442" name="Rectangle 3"/>
          <p:cNvSpPr>
            <a:spLocks noGrp="1" noChangeArrowheads="1"/>
          </p:cNvSpPr>
          <p:nvPr>
            <p:ph type="body" idx="1"/>
          </p:nvPr>
        </p:nvSpPr>
        <p:spPr>
          <a:xfrm>
            <a:off x="357188" y="3619500"/>
            <a:ext cx="6003925" cy="5875338"/>
          </a:xfrm>
          <a:ln/>
        </p:spPr>
        <p:txBody>
          <a:bodyPr/>
          <a:lstStyle/>
          <a:p>
            <a:pPr>
              <a:buFont typeface="Arial" pitchFamily="34" charset="0"/>
              <a:buChar char="•"/>
              <a:defRPr/>
            </a:pPr>
            <a:endParaRPr lang="en-GB" sz="1400" b="1" dirty="0" smtClean="0">
              <a:latin typeface="Arial" pitchFamily="34" charset="0"/>
              <a:ea typeface="ＭＳ Ｐゴシック"/>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2BFFEA3F-9840-6447-8E1E-A93839A99597}" type="slidenum">
              <a:rPr lang="en-GB" smtClean="0"/>
              <a:pPr>
                <a:defRPr/>
              </a:pPr>
              <a:t>26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5483" y="396255"/>
            <a:ext cx="8496944" cy="811212"/>
          </a:xfrm>
        </p:spPr>
        <p:txBody>
          <a:bodyPr/>
          <a:lstStyle>
            <a:lvl1pPr>
              <a:defRPr>
                <a:solidFill>
                  <a:srgbClr val="000090"/>
                </a:solidFil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405482" y="1980431"/>
            <a:ext cx="8523509" cy="2431625"/>
          </a:xfrm>
        </p:spPr>
        <p:txBody>
          <a:bodyPr/>
          <a:lstStyle>
            <a:lvl1pPr marL="0" indent="0">
              <a:buNone/>
              <a:defRPr>
                <a:solidFill>
                  <a:schemeClr val="accent6">
                    <a:lumMod val="60000"/>
                    <a:lumOff val="40000"/>
                  </a:schemeClr>
                </a:solidFill>
              </a:defRPr>
            </a:lvl1pPr>
            <a:lvl2pPr>
              <a:defRPr>
                <a:solidFill>
                  <a:schemeClr val="accent6">
                    <a:lumMod val="60000"/>
                    <a:lumOff val="40000"/>
                  </a:schemeClr>
                </a:solidFill>
              </a:defRPr>
            </a:lvl2pPr>
            <a:lvl3pPr marL="796925" indent="0">
              <a:buNone/>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523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9" descr="OUPowerPoint38mm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163" y="395288"/>
            <a:ext cx="2946400"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405483" y="2844527"/>
            <a:ext cx="6923087" cy="1557539"/>
          </a:xfrm>
        </p:spPr>
        <p:txBody>
          <a:bodyPr anchor="t"/>
          <a:lstStyle>
            <a:lvl1pPr>
              <a:defRPr sz="4800">
                <a:solidFill>
                  <a:schemeClr val="accent6">
                    <a:lumMod val="75000"/>
                  </a:schemeClr>
                </a:solidFill>
              </a:defRPr>
            </a:lvl1pPr>
          </a:lstStyle>
          <a:p>
            <a:pPr lvl="0"/>
            <a:r>
              <a:rPr lang="en-US" noProof="0" smtClean="0"/>
              <a:t>Click to edit Master title style</a:t>
            </a:r>
            <a:endParaRPr lang="en-GB" noProof="0" dirty="0" smtClean="0"/>
          </a:p>
        </p:txBody>
      </p:sp>
      <p:sp>
        <p:nvSpPr>
          <p:cNvPr id="5128" name="Rectangle 8"/>
          <p:cNvSpPr>
            <a:spLocks noGrp="1" noChangeArrowheads="1"/>
          </p:cNvSpPr>
          <p:nvPr>
            <p:ph type="subTitle" idx="1"/>
          </p:nvPr>
        </p:nvSpPr>
        <p:spPr>
          <a:xfrm>
            <a:off x="395288" y="5724525"/>
            <a:ext cx="8362950" cy="541877"/>
          </a:xfrm>
        </p:spPr>
        <p:txBody>
          <a:bodyPr/>
          <a:lstStyle>
            <a:lvl1pPr marL="0" indent="0">
              <a:buFontTx/>
              <a:buNone/>
              <a:defRPr sz="3000">
                <a:solidFill>
                  <a:schemeClr val="accent6">
                    <a:lumMod val="60000"/>
                    <a:lumOff val="40000"/>
                  </a:schemeClr>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426424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8"/>
          <p:cNvSpPr>
            <a:spLocks noGrp="1" noChangeArrowheads="1"/>
          </p:cNvSpPr>
          <p:nvPr>
            <p:ph type="subTitle" idx="1"/>
          </p:nvPr>
        </p:nvSpPr>
        <p:spPr>
          <a:xfrm>
            <a:off x="395288" y="5724525"/>
            <a:ext cx="8362950" cy="541877"/>
          </a:xfrm>
        </p:spPr>
        <p:txBody>
          <a:bodyPr/>
          <a:lstStyle>
            <a:lvl1pPr marL="0" indent="0">
              <a:buFontTx/>
              <a:buNone/>
              <a:defRPr sz="3000">
                <a:solidFill>
                  <a:schemeClr val="accent6">
                    <a:lumMod val="60000"/>
                    <a:lumOff val="40000"/>
                  </a:schemeClr>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549555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1763713"/>
            <a:ext cx="94107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79438" tIns="39718" rIns="79438" bIns="39718" numCol="1" anchor="ctr" anchorCtr="0" compatLnSpc="1">
            <a:prstTxWarp prst="textNoShape">
              <a:avLst/>
            </a:prstTxWarp>
            <a:spAutoFit/>
          </a:bodyPr>
          <a:lstStyle/>
          <a:p>
            <a:pPr lvl="0"/>
            <a:r>
              <a:rPr lang="en-US" smtClean="0"/>
              <a:t>Click to edit Master title style</a:t>
            </a:r>
            <a:endParaRPr lang="en-GB" dirty="0"/>
          </a:p>
        </p:txBody>
      </p:sp>
      <p:sp>
        <p:nvSpPr>
          <p:cNvPr id="4099" name="Rectangle 3"/>
          <p:cNvSpPr>
            <a:spLocks noGrp="1" noChangeArrowheads="1"/>
          </p:cNvSpPr>
          <p:nvPr>
            <p:ph type="body" idx="1"/>
          </p:nvPr>
        </p:nvSpPr>
        <p:spPr bwMode="auto">
          <a:xfrm>
            <a:off x="395288" y="2733675"/>
            <a:ext cx="9410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79438" tIns="39718" rIns="79438" bIns="39718"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028" name="Picture 11" descr="OUPowerPoint18mmShie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8163" y="395288"/>
            <a:ext cx="74453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Lst>
  <p:hf hdr="0" dt="0"/>
  <p:txStyles>
    <p:titleStyle>
      <a:lvl1pPr algn="l" defTabSz="796925" rtl="0" eaLnBrk="1" fontAlgn="base" hangingPunct="1">
        <a:spcBef>
          <a:spcPct val="0"/>
        </a:spcBef>
        <a:spcAft>
          <a:spcPct val="0"/>
        </a:spcAft>
        <a:defRPr sz="4800">
          <a:solidFill>
            <a:srgbClr val="000090"/>
          </a:solidFill>
          <a:latin typeface="+mj-lt"/>
          <a:ea typeface="+mj-ea"/>
          <a:cs typeface="ＭＳ Ｐゴシック" charset="0"/>
        </a:defRPr>
      </a:lvl1pPr>
      <a:lvl2pPr algn="l" defTabSz="796925" rtl="0" eaLnBrk="1" fontAlgn="base" hangingPunct="1">
        <a:spcBef>
          <a:spcPct val="0"/>
        </a:spcBef>
        <a:spcAft>
          <a:spcPct val="0"/>
        </a:spcAft>
        <a:defRPr sz="4800">
          <a:solidFill>
            <a:srgbClr val="000090"/>
          </a:solidFill>
          <a:latin typeface="Arial" charset="0"/>
          <a:ea typeface="ＭＳ Ｐゴシック" charset="0"/>
          <a:cs typeface="ＭＳ Ｐゴシック" charset="0"/>
        </a:defRPr>
      </a:lvl2pPr>
      <a:lvl3pPr algn="l" defTabSz="796925" rtl="0" eaLnBrk="1" fontAlgn="base" hangingPunct="1">
        <a:spcBef>
          <a:spcPct val="0"/>
        </a:spcBef>
        <a:spcAft>
          <a:spcPct val="0"/>
        </a:spcAft>
        <a:defRPr sz="4800">
          <a:solidFill>
            <a:srgbClr val="000090"/>
          </a:solidFill>
          <a:latin typeface="Arial" charset="0"/>
          <a:ea typeface="ＭＳ Ｐゴシック" charset="0"/>
          <a:cs typeface="ＭＳ Ｐゴシック" charset="0"/>
        </a:defRPr>
      </a:lvl3pPr>
      <a:lvl4pPr algn="l" defTabSz="796925" rtl="0" eaLnBrk="1" fontAlgn="base" hangingPunct="1">
        <a:spcBef>
          <a:spcPct val="0"/>
        </a:spcBef>
        <a:spcAft>
          <a:spcPct val="0"/>
        </a:spcAft>
        <a:defRPr sz="4800">
          <a:solidFill>
            <a:srgbClr val="000090"/>
          </a:solidFill>
          <a:latin typeface="Arial" charset="0"/>
          <a:ea typeface="ＭＳ Ｐゴシック" charset="0"/>
          <a:cs typeface="ＭＳ Ｐゴシック" charset="0"/>
        </a:defRPr>
      </a:lvl4pPr>
      <a:lvl5pPr algn="l" defTabSz="796925" rtl="0" eaLnBrk="1" fontAlgn="base" hangingPunct="1">
        <a:spcBef>
          <a:spcPct val="0"/>
        </a:spcBef>
        <a:spcAft>
          <a:spcPct val="0"/>
        </a:spcAft>
        <a:defRPr sz="4800">
          <a:solidFill>
            <a:srgbClr val="000090"/>
          </a:solidFill>
          <a:latin typeface="Arial" charset="0"/>
          <a:ea typeface="ＭＳ Ｐゴシック" charset="0"/>
          <a:cs typeface="ＭＳ Ｐゴシック" charset="0"/>
        </a:defRPr>
      </a:lvl5pPr>
      <a:lvl6pPr marL="457200" algn="l" defTabSz="796925" rtl="0" eaLnBrk="1" fontAlgn="base" hangingPunct="1">
        <a:spcBef>
          <a:spcPct val="0"/>
        </a:spcBef>
        <a:spcAft>
          <a:spcPct val="0"/>
        </a:spcAft>
        <a:defRPr sz="4800">
          <a:solidFill>
            <a:srgbClr val="9FAA00"/>
          </a:solidFill>
          <a:latin typeface="Arial" charset="0"/>
          <a:ea typeface="ＭＳ Ｐゴシック" charset="0"/>
        </a:defRPr>
      </a:lvl6pPr>
      <a:lvl7pPr marL="914400" algn="l" defTabSz="796925" rtl="0" eaLnBrk="1" fontAlgn="base" hangingPunct="1">
        <a:spcBef>
          <a:spcPct val="0"/>
        </a:spcBef>
        <a:spcAft>
          <a:spcPct val="0"/>
        </a:spcAft>
        <a:defRPr sz="4800">
          <a:solidFill>
            <a:srgbClr val="9FAA00"/>
          </a:solidFill>
          <a:latin typeface="Arial" charset="0"/>
          <a:ea typeface="ＭＳ Ｐゴシック" charset="0"/>
        </a:defRPr>
      </a:lvl7pPr>
      <a:lvl8pPr marL="1371600" algn="l" defTabSz="796925" rtl="0" eaLnBrk="1" fontAlgn="base" hangingPunct="1">
        <a:spcBef>
          <a:spcPct val="0"/>
        </a:spcBef>
        <a:spcAft>
          <a:spcPct val="0"/>
        </a:spcAft>
        <a:defRPr sz="4800">
          <a:solidFill>
            <a:srgbClr val="9FAA00"/>
          </a:solidFill>
          <a:latin typeface="Arial" charset="0"/>
          <a:ea typeface="ＭＳ Ｐゴシック" charset="0"/>
        </a:defRPr>
      </a:lvl8pPr>
      <a:lvl9pPr marL="1828800" algn="l" defTabSz="796925" rtl="0" eaLnBrk="1" fontAlgn="base" hangingPunct="1">
        <a:spcBef>
          <a:spcPct val="0"/>
        </a:spcBef>
        <a:spcAft>
          <a:spcPct val="0"/>
        </a:spcAft>
        <a:defRPr sz="4800">
          <a:solidFill>
            <a:srgbClr val="9FAA00"/>
          </a:solidFill>
          <a:latin typeface="Arial" charset="0"/>
          <a:ea typeface="ＭＳ Ｐゴシック" charset="0"/>
        </a:defRPr>
      </a:lvl9pPr>
    </p:titleStyle>
    <p:bodyStyle>
      <a:lvl1pPr marL="342900" indent="-342900" algn="l" defTabSz="796925" rtl="0" eaLnBrk="1" fontAlgn="base" hangingPunct="1">
        <a:spcBef>
          <a:spcPct val="20000"/>
        </a:spcBef>
        <a:spcAft>
          <a:spcPct val="0"/>
        </a:spcAft>
        <a:buClr>
          <a:srgbClr val="9FAA00"/>
        </a:buClr>
        <a:defRPr sz="2800">
          <a:solidFill>
            <a:srgbClr val="6B6BCF"/>
          </a:solidFill>
          <a:latin typeface="+mn-lt"/>
          <a:ea typeface="+mn-ea"/>
          <a:cs typeface="ＭＳ Ｐゴシック" charset="0"/>
        </a:defRPr>
      </a:lvl1pPr>
      <a:lvl2pPr marL="647700" indent="-249238" algn="l" defTabSz="796925" rtl="0" eaLnBrk="1" fontAlgn="base" hangingPunct="1">
        <a:spcBef>
          <a:spcPct val="20000"/>
        </a:spcBef>
        <a:spcAft>
          <a:spcPct val="0"/>
        </a:spcAft>
        <a:buChar char="–"/>
        <a:defRPr sz="2800">
          <a:solidFill>
            <a:srgbClr val="6B6BCF"/>
          </a:solidFill>
          <a:latin typeface="+mn-lt"/>
          <a:ea typeface="+mn-ea"/>
        </a:defRPr>
      </a:lvl2pPr>
      <a:lvl3pPr marL="796925" indent="117475" algn="l" defTabSz="796925" rtl="0" eaLnBrk="1" fontAlgn="base" hangingPunct="1">
        <a:spcBef>
          <a:spcPct val="20000"/>
        </a:spcBef>
        <a:spcAft>
          <a:spcPct val="0"/>
        </a:spcAft>
        <a:buClr>
          <a:srgbClr val="9FAA00"/>
        </a:buClr>
        <a:defRPr sz="2800">
          <a:solidFill>
            <a:srgbClr val="6B6BCF"/>
          </a:solidFill>
          <a:latin typeface="+mn-lt"/>
          <a:ea typeface="+mn-ea"/>
        </a:defRPr>
      </a:lvl3pPr>
      <a:lvl4pPr marL="1392238" indent="-198438" algn="l" defTabSz="796925" rtl="0" eaLnBrk="1" fontAlgn="base" hangingPunct="1">
        <a:spcBef>
          <a:spcPct val="20000"/>
        </a:spcBef>
        <a:spcAft>
          <a:spcPct val="0"/>
        </a:spcAft>
        <a:buChar char="–"/>
        <a:defRPr sz="2800">
          <a:solidFill>
            <a:srgbClr val="6B6BCF"/>
          </a:solidFill>
          <a:latin typeface="+mn-lt"/>
          <a:ea typeface="+mn-ea"/>
        </a:defRPr>
      </a:lvl4pPr>
      <a:lvl5pPr marL="1787525" indent="-198438" algn="l" defTabSz="796925" rtl="0" eaLnBrk="1" fontAlgn="base" hangingPunct="1">
        <a:spcBef>
          <a:spcPct val="20000"/>
        </a:spcBef>
        <a:spcAft>
          <a:spcPct val="0"/>
        </a:spcAft>
        <a:buChar char="»"/>
        <a:defRPr sz="2000">
          <a:solidFill>
            <a:srgbClr val="6B6BCF"/>
          </a:solidFill>
          <a:latin typeface="+mn-lt"/>
          <a:ea typeface="+mn-ea"/>
        </a:defRPr>
      </a:lvl5pPr>
      <a:lvl6pPr marL="2244725" indent="-198438" algn="l" defTabSz="796925" rtl="0" eaLnBrk="1" fontAlgn="base" hangingPunct="1">
        <a:spcBef>
          <a:spcPct val="20000"/>
        </a:spcBef>
        <a:spcAft>
          <a:spcPct val="0"/>
        </a:spcAft>
        <a:buChar char="»"/>
        <a:defRPr sz="2000">
          <a:solidFill>
            <a:schemeClr val="tx1"/>
          </a:solidFill>
          <a:latin typeface="+mn-lt"/>
          <a:ea typeface="+mn-ea"/>
        </a:defRPr>
      </a:lvl6pPr>
      <a:lvl7pPr marL="2701925" indent="-198438" algn="l" defTabSz="796925" rtl="0" eaLnBrk="1" fontAlgn="base" hangingPunct="1">
        <a:spcBef>
          <a:spcPct val="20000"/>
        </a:spcBef>
        <a:spcAft>
          <a:spcPct val="0"/>
        </a:spcAft>
        <a:buChar char="»"/>
        <a:defRPr sz="2000">
          <a:solidFill>
            <a:schemeClr val="tx1"/>
          </a:solidFill>
          <a:latin typeface="+mn-lt"/>
          <a:ea typeface="+mn-ea"/>
        </a:defRPr>
      </a:lvl7pPr>
      <a:lvl8pPr marL="3159125" indent="-198438" algn="l" defTabSz="796925" rtl="0" eaLnBrk="1" fontAlgn="base" hangingPunct="1">
        <a:spcBef>
          <a:spcPct val="20000"/>
        </a:spcBef>
        <a:spcAft>
          <a:spcPct val="0"/>
        </a:spcAft>
        <a:buChar char="»"/>
        <a:defRPr sz="2000">
          <a:solidFill>
            <a:schemeClr val="tx1"/>
          </a:solidFill>
          <a:latin typeface="+mn-lt"/>
          <a:ea typeface="+mn-ea"/>
        </a:defRPr>
      </a:lvl8pPr>
      <a:lvl9pPr marL="3616325" indent="-198438" algn="l" defTabSz="796925"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ispotnature.org/uk-and-ireland" TargetMode="Externa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ctrTitle"/>
          </p:nvPr>
        </p:nvSpPr>
        <p:spPr>
          <a:xfrm>
            <a:off x="333475" y="2988543"/>
            <a:ext cx="9073008" cy="1434429"/>
          </a:xfrm>
        </p:spPr>
        <p:txBody>
          <a:bodyPr/>
          <a:lstStyle/>
          <a:p>
            <a:pPr eaLnBrk="1" hangingPunct="1">
              <a:defRPr/>
            </a:pPr>
            <a:r>
              <a:rPr lang="en-GB" sz="4400" dirty="0" smtClean="0">
                <a:solidFill>
                  <a:srgbClr val="133660"/>
                </a:solidFill>
                <a:cs typeface="+mj-cs"/>
              </a:rPr>
              <a:t>Evaluating educational impact and learners support within OU MOOCs</a:t>
            </a:r>
            <a:endParaRPr lang="en-GB" sz="4400" dirty="0">
              <a:solidFill>
                <a:srgbClr val="133660"/>
              </a:solidFill>
              <a:cs typeface="+mj-cs"/>
            </a:endParaRPr>
          </a:p>
        </p:txBody>
      </p:sp>
      <p:sp>
        <p:nvSpPr>
          <p:cNvPr id="35845" name="Rectangle 5"/>
          <p:cNvSpPr>
            <a:spLocks noGrp="1" noChangeArrowheads="1"/>
          </p:cNvSpPr>
          <p:nvPr>
            <p:ph type="subTitle" idx="1"/>
          </p:nvPr>
        </p:nvSpPr>
        <p:spPr>
          <a:xfrm>
            <a:off x="405483" y="5292799"/>
            <a:ext cx="8362950" cy="1003541"/>
          </a:xfrm>
        </p:spPr>
        <p:txBody>
          <a:bodyPr/>
          <a:lstStyle/>
          <a:p>
            <a:pPr eaLnBrk="1" hangingPunct="1">
              <a:defRPr/>
            </a:pPr>
            <a:r>
              <a:rPr lang="en-GB" dirty="0" smtClean="0">
                <a:solidFill>
                  <a:srgbClr val="133660"/>
                </a:solidFill>
                <a:cs typeface="+mn-cs"/>
              </a:rPr>
              <a:t>Rebecca Ferguson</a:t>
            </a:r>
            <a:br>
              <a:rPr lang="en-GB" dirty="0" smtClean="0">
                <a:solidFill>
                  <a:srgbClr val="133660"/>
                </a:solidFill>
                <a:cs typeface="+mn-cs"/>
              </a:rPr>
            </a:br>
            <a:r>
              <a:rPr lang="en-GB" dirty="0" smtClean="0">
                <a:solidFill>
                  <a:srgbClr val="133660"/>
                </a:solidFill>
                <a:cs typeface="+mn-cs"/>
              </a:rPr>
              <a:t>The Open University</a:t>
            </a:r>
          </a:p>
        </p:txBody>
      </p:sp>
      <p:sp>
        <p:nvSpPr>
          <p:cNvPr id="2" name="TextBox 1"/>
          <p:cNvSpPr txBox="1"/>
          <p:nvPr/>
        </p:nvSpPr>
        <p:spPr>
          <a:xfrm>
            <a:off x="4293915" y="6444927"/>
            <a:ext cx="5760640" cy="553998"/>
          </a:xfrm>
          <a:prstGeom prst="rect">
            <a:avLst/>
          </a:prstGeom>
          <a:noFill/>
        </p:spPr>
        <p:txBody>
          <a:bodyPr wrap="square" rtlCol="0">
            <a:spAutoFit/>
          </a:bodyPr>
          <a:lstStyle/>
          <a:p>
            <a:r>
              <a:rPr lang="en-US" i="1" dirty="0" smtClean="0">
                <a:solidFill>
                  <a:srgbClr val="39ACAA"/>
                </a:solidFill>
              </a:rPr>
              <a:t>FLAN: September 2014</a:t>
            </a:r>
            <a:endParaRPr lang="en-US" i="1" dirty="0">
              <a:solidFill>
                <a:srgbClr val="39ACAA"/>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Relate activity to learning design</a:t>
            </a:r>
            <a:endParaRPr lang="en-US" sz="4400" dirty="0">
              <a:solidFill>
                <a:srgbClr val="133660"/>
              </a:solidFill>
              <a:ea typeface="ＭＳ Ｐゴシック"/>
              <a:cs typeface="ＭＳ Ｐゴシック"/>
            </a:endParaRPr>
          </a:p>
        </p:txBody>
      </p:sp>
      <p:pic>
        <p:nvPicPr>
          <p:cNvPr id="4" name="Picture 3" descr="Screen Shot 2014-09-09 at 21.12.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719"/>
            <a:ext cx="10460038" cy="2813116"/>
          </a:xfrm>
          <a:prstGeom prst="rect">
            <a:avLst/>
          </a:prstGeom>
        </p:spPr>
      </p:pic>
      <p:pic>
        <p:nvPicPr>
          <p:cNvPr id="5" name="Picture 4" descr="Screen Shot 2014-09-09 at 21.15.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635" y="1332359"/>
            <a:ext cx="7310799" cy="3276576"/>
          </a:xfrm>
          <a:prstGeom prst="rect">
            <a:avLst/>
          </a:prstGeom>
        </p:spPr>
      </p:pic>
    </p:spTree>
    <p:extLst>
      <p:ext uri="{BB962C8B-B14F-4D97-AF65-F5344CB8AC3E}">
        <p14:creationId xmlns:p14="http://schemas.microsoft.com/office/powerpoint/2010/main" val="22690102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Assessment</a:t>
            </a:r>
            <a:endParaRPr lang="en-US" sz="4400" dirty="0">
              <a:solidFill>
                <a:srgbClr val="133660"/>
              </a:solidFill>
              <a:ea typeface="ＭＳ Ｐゴシック"/>
              <a:cs typeface="ＭＳ Ｐゴシック"/>
            </a:endParaRPr>
          </a:p>
        </p:txBody>
      </p:sp>
      <p:pic>
        <p:nvPicPr>
          <p:cNvPr id="6" name="Picture 5" descr="Screen Shot 2014-09-09 at 21.19.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2479"/>
            <a:ext cx="10460038" cy="2904476"/>
          </a:xfrm>
          <a:prstGeom prst="rect">
            <a:avLst/>
          </a:prstGeom>
        </p:spPr>
      </p:pic>
    </p:spTree>
    <p:extLst>
      <p:ext uri="{BB962C8B-B14F-4D97-AF65-F5344CB8AC3E}">
        <p14:creationId xmlns:p14="http://schemas.microsoft.com/office/powerpoint/2010/main" val="2573457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Online discussions</a:t>
            </a:r>
            <a:endParaRPr lang="en-US" sz="4400" dirty="0">
              <a:solidFill>
                <a:srgbClr val="133660"/>
              </a:solidFill>
              <a:ea typeface="ＭＳ Ｐゴシック"/>
              <a:cs typeface="ＭＳ Ｐゴシック"/>
            </a:endParaRPr>
          </a:p>
        </p:txBody>
      </p:sp>
      <p:sp>
        <p:nvSpPr>
          <p:cNvPr id="2" name="TextBox 1"/>
          <p:cNvSpPr txBox="1"/>
          <p:nvPr/>
        </p:nvSpPr>
        <p:spPr>
          <a:xfrm>
            <a:off x="333475" y="6804967"/>
            <a:ext cx="2861304" cy="461665"/>
          </a:xfrm>
          <a:prstGeom prst="rect">
            <a:avLst/>
          </a:prstGeom>
          <a:noFill/>
        </p:spPr>
        <p:txBody>
          <a:bodyPr wrap="none" rtlCol="0">
            <a:spAutoFit/>
          </a:bodyPr>
          <a:lstStyle/>
          <a:p>
            <a:r>
              <a:rPr lang="en-US" sz="2400" i="1">
                <a:solidFill>
                  <a:srgbClr val="133660"/>
                </a:solidFill>
              </a:rPr>
              <a:t>Educational impact</a:t>
            </a:r>
          </a:p>
        </p:txBody>
      </p:sp>
      <p:sp>
        <p:nvSpPr>
          <p:cNvPr id="4" name="TextBox 3"/>
          <p:cNvSpPr txBox="1"/>
          <p:nvPr/>
        </p:nvSpPr>
        <p:spPr>
          <a:xfrm>
            <a:off x="1506990" y="2336964"/>
            <a:ext cx="184666" cy="553998"/>
          </a:xfrm>
          <a:prstGeom prst="rect">
            <a:avLst/>
          </a:prstGeom>
          <a:noFill/>
        </p:spPr>
        <p:txBody>
          <a:bodyPr wrap="none" rtlCol="0">
            <a:spAutoFit/>
          </a:bodyPr>
          <a:lstStyle/>
          <a:p>
            <a:endParaRPr lang="en-US"/>
          </a:p>
        </p:txBody>
      </p:sp>
      <p:sp>
        <p:nvSpPr>
          <p:cNvPr id="3" name="TextBox 2"/>
          <p:cNvSpPr txBox="1"/>
          <p:nvPr/>
        </p:nvSpPr>
        <p:spPr>
          <a:xfrm>
            <a:off x="333475" y="1548383"/>
            <a:ext cx="8981583" cy="553998"/>
          </a:xfrm>
          <a:prstGeom prst="rect">
            <a:avLst/>
          </a:prstGeom>
          <a:noFill/>
        </p:spPr>
        <p:txBody>
          <a:bodyPr wrap="none" rtlCol="0">
            <a:spAutoFit/>
          </a:bodyPr>
          <a:lstStyle/>
          <a:p>
            <a:r>
              <a:rPr lang="en-US">
                <a:solidFill>
                  <a:srgbClr val="133660"/>
                </a:solidFill>
              </a:rPr>
              <a:t>83: ‘I learned / I learnt / I have learned/ I have learnt’</a:t>
            </a:r>
            <a:r>
              <a:rPr lang="en-GB">
                <a:effectLst/>
              </a:rPr>
              <a:t> </a:t>
            </a:r>
            <a:endParaRPr lang="en-US"/>
          </a:p>
        </p:txBody>
      </p:sp>
      <p:sp>
        <p:nvSpPr>
          <p:cNvPr id="7" name="Rounded Rectangular Callout 6"/>
          <p:cNvSpPr/>
          <p:nvPr/>
        </p:nvSpPr>
        <p:spPr bwMode="auto">
          <a:xfrm>
            <a:off x="909539" y="2556495"/>
            <a:ext cx="8280920" cy="3384376"/>
          </a:xfrm>
          <a:prstGeom prst="wedgeRoundRectCallout">
            <a:avLst>
              <a:gd name="adj1" fmla="val -56304"/>
              <a:gd name="adj2" fmla="val 32341"/>
              <a:gd name="adj3" fmla="val 16667"/>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108000" rIns="91440" bIns="108000" numCol="1" rtlCol="0" anchor="t" anchorCtr="0" compatLnSpc="1">
            <a:prstTxWarp prst="textNoShape">
              <a:avLst/>
            </a:prstTxWarp>
          </a:bodyPr>
          <a:lstStyle/>
          <a:p>
            <a:pPr algn="ctr" defTabSz="1520825"/>
            <a:r>
              <a:rPr lang="en-US">
                <a:solidFill>
                  <a:srgbClr val="133660"/>
                </a:solidFill>
              </a:rPr>
              <a:t> I was a bit concerned at first that the course would be too "catalogue-type" - e.g., "What is the biggest / smallest moon" and while there was a bit of that,</a:t>
            </a:r>
            <a:r>
              <a:rPr lang="en-US" b="1">
                <a:solidFill>
                  <a:srgbClr val="133660"/>
                </a:solidFill>
              </a:rPr>
              <a:t> I learned a lot </a:t>
            </a:r>
            <a:r>
              <a:rPr lang="en-US">
                <a:solidFill>
                  <a:srgbClr val="133660"/>
                </a:solidFill>
              </a:rPr>
              <a:t>about tides, cryo-vulcanism and other mechanisms in moon formation.</a:t>
            </a:r>
            <a:r>
              <a:rPr lang="en-GB">
                <a:solidFill>
                  <a:srgbClr val="133660"/>
                </a:solidFill>
                <a:effectLst/>
              </a:rPr>
              <a:t> </a:t>
            </a:r>
            <a:endParaRPr kumimoji="0" lang="en-US" sz="3000" b="0" i="0" u="none" strike="noStrike" cap="none" normalizeH="0" baseline="0" dirty="0">
              <a:ln>
                <a:noFill/>
              </a:ln>
              <a:solidFill>
                <a:srgbClr val="133660"/>
              </a:solidFill>
              <a:effectLst/>
            </a:endParaRPr>
          </a:p>
        </p:txBody>
      </p:sp>
    </p:spTree>
    <p:extLst>
      <p:ext uri="{BB962C8B-B14F-4D97-AF65-F5344CB8AC3E}">
        <p14:creationId xmlns:p14="http://schemas.microsoft.com/office/powerpoint/2010/main" val="13244922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Online discussions</a:t>
            </a:r>
            <a:endParaRPr lang="en-US" sz="4400" dirty="0">
              <a:solidFill>
                <a:srgbClr val="133660"/>
              </a:solidFill>
              <a:ea typeface="ＭＳ Ｐゴシック"/>
              <a:cs typeface="ＭＳ Ｐゴシック"/>
            </a:endParaRPr>
          </a:p>
        </p:txBody>
      </p:sp>
      <p:sp>
        <p:nvSpPr>
          <p:cNvPr id="2" name="TextBox 1"/>
          <p:cNvSpPr txBox="1"/>
          <p:nvPr/>
        </p:nvSpPr>
        <p:spPr>
          <a:xfrm>
            <a:off x="333475" y="6804967"/>
            <a:ext cx="2861304" cy="461665"/>
          </a:xfrm>
          <a:prstGeom prst="rect">
            <a:avLst/>
          </a:prstGeom>
          <a:noFill/>
        </p:spPr>
        <p:txBody>
          <a:bodyPr wrap="none" rtlCol="0">
            <a:spAutoFit/>
          </a:bodyPr>
          <a:lstStyle/>
          <a:p>
            <a:r>
              <a:rPr lang="en-US" sz="2400" i="1">
                <a:solidFill>
                  <a:srgbClr val="133660"/>
                </a:solidFill>
              </a:rPr>
              <a:t>Educational impact</a:t>
            </a:r>
          </a:p>
        </p:txBody>
      </p:sp>
      <p:sp>
        <p:nvSpPr>
          <p:cNvPr id="4" name="TextBox 3"/>
          <p:cNvSpPr txBox="1"/>
          <p:nvPr/>
        </p:nvSpPr>
        <p:spPr>
          <a:xfrm>
            <a:off x="1506990" y="2336964"/>
            <a:ext cx="184666" cy="553998"/>
          </a:xfrm>
          <a:prstGeom prst="rect">
            <a:avLst/>
          </a:prstGeom>
          <a:noFill/>
        </p:spPr>
        <p:txBody>
          <a:bodyPr wrap="none" rtlCol="0">
            <a:spAutoFit/>
          </a:bodyPr>
          <a:lstStyle/>
          <a:p>
            <a:endParaRPr lang="en-US"/>
          </a:p>
        </p:txBody>
      </p:sp>
      <p:sp>
        <p:nvSpPr>
          <p:cNvPr id="3" name="TextBox 2"/>
          <p:cNvSpPr txBox="1"/>
          <p:nvPr/>
        </p:nvSpPr>
        <p:spPr>
          <a:xfrm>
            <a:off x="405483" y="2340471"/>
            <a:ext cx="3099940" cy="553998"/>
          </a:xfrm>
          <a:prstGeom prst="rect">
            <a:avLst/>
          </a:prstGeom>
          <a:noFill/>
        </p:spPr>
        <p:txBody>
          <a:bodyPr wrap="none" rtlCol="0">
            <a:spAutoFit/>
          </a:bodyPr>
          <a:lstStyle/>
          <a:p>
            <a:r>
              <a:rPr lang="en-US">
                <a:solidFill>
                  <a:srgbClr val="133660"/>
                </a:solidFill>
              </a:rPr>
              <a:t>120: ‘Informative’</a:t>
            </a:r>
            <a:r>
              <a:rPr lang="en-GB">
                <a:effectLst/>
              </a:rPr>
              <a:t> </a:t>
            </a:r>
            <a:endParaRPr lang="en-US"/>
          </a:p>
        </p:txBody>
      </p:sp>
      <p:sp>
        <p:nvSpPr>
          <p:cNvPr id="7" name="Rounded Rectangular Callout 6"/>
          <p:cNvSpPr/>
          <p:nvPr/>
        </p:nvSpPr>
        <p:spPr bwMode="auto">
          <a:xfrm>
            <a:off x="6454155" y="2628503"/>
            <a:ext cx="3744416" cy="4248472"/>
          </a:xfrm>
          <a:prstGeom prst="wedgeRoundRectCallout">
            <a:avLst>
              <a:gd name="adj1" fmla="val -56304"/>
              <a:gd name="adj2" fmla="val 32341"/>
              <a:gd name="adj3" fmla="val 16667"/>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108000" rIns="91440" bIns="108000" numCol="1" rtlCol="0" anchor="t" anchorCtr="0" compatLnSpc="1">
            <a:prstTxWarp prst="textNoShape">
              <a:avLst/>
            </a:prstTxWarp>
          </a:bodyPr>
          <a:lstStyle/>
          <a:p>
            <a:r>
              <a:rPr lang="en-US">
                <a:solidFill>
                  <a:srgbClr val="133660"/>
                </a:solidFill>
              </a:rPr>
              <a:t>Thank you for the explanation. I chose the other 3 options for Q 8 and got it wrong. I </a:t>
            </a:r>
            <a:r>
              <a:rPr lang="en-US" b="1">
                <a:solidFill>
                  <a:srgbClr val="133660"/>
                </a:solidFill>
              </a:rPr>
              <a:t>now understand </a:t>
            </a:r>
            <a:r>
              <a:rPr lang="en-US">
                <a:solidFill>
                  <a:srgbClr val="133660"/>
                </a:solidFill>
              </a:rPr>
              <a:t>why</a:t>
            </a:r>
            <a:r>
              <a:rPr lang="en-GB">
                <a:solidFill>
                  <a:srgbClr val="133660"/>
                </a:solidFill>
                <a:effectLst/>
              </a:rPr>
              <a:t> </a:t>
            </a:r>
            <a:endParaRPr lang="en-GB">
              <a:solidFill>
                <a:srgbClr val="133660"/>
              </a:solidFill>
            </a:endParaRPr>
          </a:p>
        </p:txBody>
      </p:sp>
      <p:sp>
        <p:nvSpPr>
          <p:cNvPr id="8" name="Rounded Rectangular Callout 7"/>
          <p:cNvSpPr/>
          <p:nvPr/>
        </p:nvSpPr>
        <p:spPr bwMode="auto">
          <a:xfrm>
            <a:off x="405483" y="3132559"/>
            <a:ext cx="4392488" cy="3024336"/>
          </a:xfrm>
          <a:prstGeom prst="wedgeRoundRectCallout">
            <a:avLst>
              <a:gd name="adj1" fmla="val 29760"/>
              <a:gd name="adj2" fmla="val 60470"/>
              <a:gd name="adj3" fmla="val 16667"/>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108000" rIns="91440" bIns="108000" numCol="1" rtlCol="0" anchor="t" anchorCtr="0" compatLnSpc="1">
            <a:prstTxWarp prst="textNoShape">
              <a:avLst/>
            </a:prstTxWarp>
          </a:bodyPr>
          <a:lstStyle/>
          <a:p>
            <a:r>
              <a:rPr lang="en-US">
                <a:solidFill>
                  <a:srgbClr val="133660"/>
                </a:solidFill>
              </a:rPr>
              <a:t>Must thank everyone on here for such an interesting and</a:t>
            </a:r>
            <a:r>
              <a:rPr lang="en-US" b="1">
                <a:solidFill>
                  <a:srgbClr val="133660"/>
                </a:solidFill>
              </a:rPr>
              <a:t> informative</a:t>
            </a:r>
            <a:r>
              <a:rPr lang="en-US">
                <a:solidFill>
                  <a:srgbClr val="133660"/>
                </a:solidFill>
              </a:rPr>
              <a:t> dialogue throughout the course so far</a:t>
            </a:r>
            <a:r>
              <a:rPr lang="en-GB">
                <a:solidFill>
                  <a:srgbClr val="133660"/>
                </a:solidFill>
                <a:effectLst/>
              </a:rPr>
              <a:t> </a:t>
            </a:r>
            <a:endParaRPr lang="en-GB">
              <a:solidFill>
                <a:srgbClr val="133660"/>
              </a:solidFill>
            </a:endParaRPr>
          </a:p>
        </p:txBody>
      </p:sp>
      <p:sp>
        <p:nvSpPr>
          <p:cNvPr id="9" name="TextBox 8"/>
          <p:cNvSpPr txBox="1"/>
          <p:nvPr/>
        </p:nvSpPr>
        <p:spPr>
          <a:xfrm>
            <a:off x="4365923" y="1908423"/>
            <a:ext cx="5659422" cy="553998"/>
          </a:xfrm>
          <a:prstGeom prst="rect">
            <a:avLst/>
          </a:prstGeom>
          <a:noFill/>
        </p:spPr>
        <p:txBody>
          <a:bodyPr wrap="none" rtlCol="0">
            <a:spAutoFit/>
          </a:bodyPr>
          <a:lstStyle/>
          <a:p>
            <a:r>
              <a:rPr lang="en-US">
                <a:solidFill>
                  <a:srgbClr val="133660"/>
                </a:solidFill>
              </a:rPr>
              <a:t>22: Now know / now understand</a:t>
            </a:r>
            <a:endParaRPr lang="en-US"/>
          </a:p>
        </p:txBody>
      </p:sp>
      <p:sp>
        <p:nvSpPr>
          <p:cNvPr id="10" name="TextBox 9"/>
          <p:cNvSpPr txBox="1"/>
          <p:nvPr/>
        </p:nvSpPr>
        <p:spPr>
          <a:xfrm>
            <a:off x="333475" y="1260351"/>
            <a:ext cx="7570251" cy="553998"/>
          </a:xfrm>
          <a:prstGeom prst="rect">
            <a:avLst/>
          </a:prstGeom>
          <a:noFill/>
        </p:spPr>
        <p:txBody>
          <a:bodyPr wrap="none" rtlCol="0">
            <a:spAutoFit/>
          </a:bodyPr>
          <a:lstStyle/>
          <a:p>
            <a:r>
              <a:rPr lang="en-US">
                <a:solidFill>
                  <a:srgbClr val="133660"/>
                </a:solidFill>
              </a:rPr>
              <a:t>29: ‘Thought provoking / thought-provoking’</a:t>
            </a:r>
            <a:r>
              <a:rPr lang="en-GB">
                <a:effectLst/>
              </a:rPr>
              <a:t> </a:t>
            </a:r>
            <a:endParaRPr lang="en-US"/>
          </a:p>
        </p:txBody>
      </p:sp>
    </p:spTree>
    <p:extLst>
      <p:ext uri="{BB962C8B-B14F-4D97-AF65-F5344CB8AC3E}">
        <p14:creationId xmlns:p14="http://schemas.microsoft.com/office/powerpoint/2010/main" val="9519546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Toast / toaster / toasters / fun</a:t>
            </a:r>
            <a:endParaRPr lang="en-US" sz="4400" dirty="0">
              <a:solidFill>
                <a:srgbClr val="133660"/>
              </a:solidFill>
              <a:ea typeface="ＭＳ Ｐゴシック"/>
              <a:cs typeface="ＭＳ Ｐゴシック"/>
            </a:endParaRPr>
          </a:p>
        </p:txBody>
      </p:sp>
      <p:sp>
        <p:nvSpPr>
          <p:cNvPr id="2" name="TextBox 1"/>
          <p:cNvSpPr txBox="1"/>
          <p:nvPr/>
        </p:nvSpPr>
        <p:spPr>
          <a:xfrm>
            <a:off x="333475" y="6804967"/>
            <a:ext cx="2861304" cy="461665"/>
          </a:xfrm>
          <a:prstGeom prst="rect">
            <a:avLst/>
          </a:prstGeom>
          <a:noFill/>
        </p:spPr>
        <p:txBody>
          <a:bodyPr wrap="none" rtlCol="0">
            <a:spAutoFit/>
          </a:bodyPr>
          <a:lstStyle/>
          <a:p>
            <a:r>
              <a:rPr lang="en-US" sz="2400" i="1">
                <a:solidFill>
                  <a:srgbClr val="133660"/>
                </a:solidFill>
              </a:rPr>
              <a:t>Educational impact</a:t>
            </a:r>
          </a:p>
        </p:txBody>
      </p:sp>
      <p:sp>
        <p:nvSpPr>
          <p:cNvPr id="4" name="TextBox 3"/>
          <p:cNvSpPr txBox="1"/>
          <p:nvPr/>
        </p:nvSpPr>
        <p:spPr>
          <a:xfrm>
            <a:off x="1506990" y="2336964"/>
            <a:ext cx="184666" cy="553998"/>
          </a:xfrm>
          <a:prstGeom prst="rect">
            <a:avLst/>
          </a:prstGeom>
          <a:noFill/>
        </p:spPr>
        <p:txBody>
          <a:bodyPr wrap="none" rtlCol="0">
            <a:spAutoFit/>
          </a:bodyPr>
          <a:lstStyle/>
          <a:p>
            <a:endParaRPr lang="en-US"/>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49499" y="1548383"/>
            <a:ext cx="9073008" cy="5112568"/>
          </a:xfrm>
          <a:prstGeom prst="rect">
            <a:avLst/>
          </a:prstGeom>
          <a:ln>
            <a:solidFill>
              <a:srgbClr val="4F81BD"/>
            </a:solidFill>
          </a:ln>
        </p:spPr>
      </p:pic>
    </p:spTree>
    <p:extLst>
      <p:ext uri="{BB962C8B-B14F-4D97-AF65-F5344CB8AC3E}">
        <p14:creationId xmlns:p14="http://schemas.microsoft.com/office/powerpoint/2010/main" val="191446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61467" y="468263"/>
            <a:ext cx="8382000" cy="1434419"/>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a:solidFill>
                  <a:srgbClr val="133660"/>
                </a:solidFill>
              </a:rPr>
              <a:t>Can an orbiting object the size of a toaster qualify as a moon?</a:t>
            </a:r>
            <a:r>
              <a:rPr lang="en-GB" sz="4400">
                <a:solidFill>
                  <a:srgbClr val="133660"/>
                </a:solidFill>
                <a:effectLst/>
              </a:rPr>
              <a:t> </a:t>
            </a:r>
            <a:endParaRPr lang="en-US" sz="4400" dirty="0">
              <a:solidFill>
                <a:srgbClr val="133660"/>
              </a:solidFill>
              <a:ea typeface="ＭＳ Ｐゴシック"/>
              <a:cs typeface="ＭＳ Ｐゴシック"/>
            </a:endParaRPr>
          </a:p>
        </p:txBody>
      </p:sp>
      <p:sp>
        <p:nvSpPr>
          <p:cNvPr id="2" name="TextBox 1"/>
          <p:cNvSpPr txBox="1"/>
          <p:nvPr/>
        </p:nvSpPr>
        <p:spPr>
          <a:xfrm>
            <a:off x="333475" y="6804967"/>
            <a:ext cx="2861304" cy="461665"/>
          </a:xfrm>
          <a:prstGeom prst="rect">
            <a:avLst/>
          </a:prstGeom>
          <a:noFill/>
        </p:spPr>
        <p:txBody>
          <a:bodyPr wrap="none" rtlCol="0">
            <a:spAutoFit/>
          </a:bodyPr>
          <a:lstStyle/>
          <a:p>
            <a:r>
              <a:rPr lang="en-US" sz="2400" i="1">
                <a:solidFill>
                  <a:srgbClr val="133660"/>
                </a:solidFill>
              </a:rPr>
              <a:t>Educational impact</a:t>
            </a:r>
          </a:p>
        </p:txBody>
      </p:sp>
      <p:sp>
        <p:nvSpPr>
          <p:cNvPr id="4" name="TextBox 3"/>
          <p:cNvSpPr txBox="1"/>
          <p:nvPr/>
        </p:nvSpPr>
        <p:spPr>
          <a:xfrm>
            <a:off x="1506990" y="2336964"/>
            <a:ext cx="184666" cy="553998"/>
          </a:xfrm>
          <a:prstGeom prst="rect">
            <a:avLst/>
          </a:prstGeom>
          <a:noFill/>
        </p:spPr>
        <p:txBody>
          <a:bodyPr wrap="none" rtlCol="0">
            <a:spAutoFit/>
          </a:bodyPr>
          <a:lstStyle/>
          <a:p>
            <a:endParaRPr lang="en-US"/>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09539" y="1908423"/>
            <a:ext cx="8038382" cy="4680520"/>
          </a:xfrm>
          <a:prstGeom prst="rect">
            <a:avLst/>
          </a:prstGeom>
        </p:spPr>
      </p:pic>
    </p:spTree>
    <p:extLst>
      <p:ext uri="{BB962C8B-B14F-4D97-AF65-F5344CB8AC3E}">
        <p14:creationId xmlns:p14="http://schemas.microsoft.com/office/powerpoint/2010/main" val="20110087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475" y="6804967"/>
            <a:ext cx="2861304" cy="461665"/>
          </a:xfrm>
          <a:prstGeom prst="rect">
            <a:avLst/>
          </a:prstGeom>
          <a:noFill/>
        </p:spPr>
        <p:txBody>
          <a:bodyPr wrap="none" rtlCol="0">
            <a:spAutoFit/>
          </a:bodyPr>
          <a:lstStyle/>
          <a:p>
            <a:r>
              <a:rPr lang="en-US" sz="2400" i="1">
                <a:solidFill>
                  <a:srgbClr val="133660"/>
                </a:solidFill>
              </a:rPr>
              <a:t>Educational impact</a:t>
            </a:r>
          </a:p>
        </p:txBody>
      </p:sp>
      <p:sp>
        <p:nvSpPr>
          <p:cNvPr id="4" name="TextBox 3"/>
          <p:cNvSpPr txBox="1"/>
          <p:nvPr/>
        </p:nvSpPr>
        <p:spPr>
          <a:xfrm>
            <a:off x="1506990" y="2336964"/>
            <a:ext cx="184666" cy="553998"/>
          </a:xfrm>
          <a:prstGeom prst="rect">
            <a:avLst/>
          </a:prstGeom>
          <a:noFill/>
        </p:spPr>
        <p:txBody>
          <a:bodyPr wrap="none" rtlCol="0">
            <a:spAutoFit/>
          </a:bodyPr>
          <a:lstStyle/>
          <a:p>
            <a:endParaRPr lang="en-US"/>
          </a:p>
        </p:txBody>
      </p:sp>
      <p:sp>
        <p:nvSpPr>
          <p:cNvPr id="3" name="TextBox 2"/>
          <p:cNvSpPr txBox="1"/>
          <p:nvPr/>
        </p:nvSpPr>
        <p:spPr>
          <a:xfrm>
            <a:off x="333475" y="756295"/>
            <a:ext cx="9577064" cy="5601533"/>
          </a:xfrm>
          <a:prstGeom prst="rect">
            <a:avLst/>
          </a:prstGeom>
          <a:noFill/>
        </p:spPr>
        <p:txBody>
          <a:bodyPr wrap="square" rtlCol="0">
            <a:spAutoFit/>
          </a:bodyPr>
          <a:lstStyle/>
          <a:p>
            <a:pPr>
              <a:spcAft>
                <a:spcPts val="1200"/>
              </a:spcAft>
            </a:pPr>
            <a:r>
              <a:rPr lang="en-GB" sz="2400">
                <a:solidFill>
                  <a:srgbClr val="133660"/>
                </a:solidFill>
              </a:rPr>
              <a:t>Clearly, the OU have introduced a new unit of measurement</a:t>
            </a:r>
            <a:br>
              <a:rPr lang="en-GB" sz="2400">
                <a:solidFill>
                  <a:srgbClr val="133660"/>
                </a:solidFill>
              </a:rPr>
            </a:br>
            <a:r>
              <a:rPr lang="en-GB" sz="2400">
                <a:solidFill>
                  <a:srgbClr val="133660"/>
                </a:solidFill>
              </a:rPr>
              <a:t>into this course so here are some equivalents*;</a:t>
            </a:r>
          </a:p>
          <a:p>
            <a:pPr marL="342900" indent="-342900">
              <a:spcAft>
                <a:spcPts val="1200"/>
              </a:spcAft>
              <a:buFont typeface="Arial"/>
              <a:buChar char="•"/>
            </a:pPr>
            <a:r>
              <a:rPr lang="en-GB" sz="2400">
                <a:solidFill>
                  <a:srgbClr val="133660"/>
                </a:solidFill>
              </a:rPr>
              <a:t>Height of an elephant = approx </a:t>
            </a:r>
            <a:r>
              <a:rPr lang="en-GB" sz="2400" b="1">
                <a:solidFill>
                  <a:srgbClr val="133660"/>
                </a:solidFill>
              </a:rPr>
              <a:t>103 toasters</a:t>
            </a:r>
            <a:r>
              <a:rPr lang="en-GB" sz="2400">
                <a:solidFill>
                  <a:srgbClr val="133660"/>
                </a:solidFill>
              </a:rPr>
              <a:t>. </a:t>
            </a:r>
          </a:p>
          <a:p>
            <a:pPr marL="342900" indent="-342900">
              <a:spcAft>
                <a:spcPts val="1200"/>
              </a:spcAft>
              <a:buFont typeface="Arial"/>
              <a:buChar char="•"/>
            </a:pPr>
            <a:r>
              <a:rPr lang="en-GB" sz="2400">
                <a:solidFill>
                  <a:srgbClr val="133660"/>
                </a:solidFill>
              </a:rPr>
              <a:t>Length of blue whale = approx </a:t>
            </a:r>
            <a:r>
              <a:rPr lang="en-GB" sz="2400" b="1">
                <a:solidFill>
                  <a:srgbClr val="133660"/>
                </a:solidFill>
              </a:rPr>
              <a:t>1000 toasters</a:t>
            </a:r>
            <a:r>
              <a:rPr lang="en-GB" sz="2400">
                <a:solidFill>
                  <a:srgbClr val="133660"/>
                </a:solidFill>
              </a:rPr>
              <a:t>. </a:t>
            </a:r>
          </a:p>
          <a:p>
            <a:pPr marL="342900" indent="-342900">
              <a:spcAft>
                <a:spcPts val="1200"/>
              </a:spcAft>
              <a:buFont typeface="Arial"/>
              <a:buChar char="•"/>
            </a:pPr>
            <a:r>
              <a:rPr lang="en-GB" sz="2400">
                <a:solidFill>
                  <a:srgbClr val="133660"/>
                </a:solidFill>
              </a:rPr>
              <a:t>Equatorial radius of Moon = approx </a:t>
            </a:r>
            <a:r>
              <a:rPr lang="en-GB" sz="2400" b="1">
                <a:solidFill>
                  <a:srgbClr val="133660"/>
                </a:solidFill>
              </a:rPr>
              <a:t>58 million toasters</a:t>
            </a:r>
            <a:r>
              <a:rPr lang="en-GB" sz="2400">
                <a:solidFill>
                  <a:srgbClr val="133660"/>
                </a:solidFill>
              </a:rPr>
              <a:t>. </a:t>
            </a:r>
          </a:p>
          <a:p>
            <a:pPr marL="342900" indent="-342900">
              <a:spcAft>
                <a:spcPts val="1200"/>
              </a:spcAft>
              <a:buFont typeface="Arial"/>
              <a:buChar char="•"/>
            </a:pPr>
            <a:r>
              <a:rPr lang="en-GB" sz="2400">
                <a:solidFill>
                  <a:srgbClr val="133660"/>
                </a:solidFill>
              </a:rPr>
              <a:t>Equatorial radius of Ganymede = approx </a:t>
            </a:r>
            <a:r>
              <a:rPr lang="en-GB" sz="2400" b="1">
                <a:solidFill>
                  <a:srgbClr val="133660"/>
                </a:solidFill>
              </a:rPr>
              <a:t>87 million toasters</a:t>
            </a:r>
            <a:r>
              <a:rPr lang="en-GB" sz="2400">
                <a:solidFill>
                  <a:srgbClr val="133660"/>
                </a:solidFill>
              </a:rPr>
              <a:t>. </a:t>
            </a:r>
          </a:p>
          <a:p>
            <a:pPr marL="342900" indent="-342900">
              <a:spcAft>
                <a:spcPts val="1200"/>
              </a:spcAft>
              <a:buFont typeface="Arial"/>
              <a:buChar char="•"/>
            </a:pPr>
            <a:r>
              <a:rPr lang="en-GB" sz="2400">
                <a:solidFill>
                  <a:srgbClr val="133660"/>
                </a:solidFill>
              </a:rPr>
              <a:t>Equatorial radius of Jupiter = approx </a:t>
            </a:r>
            <a:r>
              <a:rPr lang="en-GB" sz="2400" b="1">
                <a:solidFill>
                  <a:srgbClr val="133660"/>
                </a:solidFill>
              </a:rPr>
              <a:t>2.4 billion toasters</a:t>
            </a:r>
            <a:r>
              <a:rPr lang="en-GB" sz="2400">
                <a:solidFill>
                  <a:srgbClr val="133660"/>
                </a:solidFill>
              </a:rPr>
              <a:t>. </a:t>
            </a:r>
          </a:p>
          <a:p>
            <a:pPr marL="342900" indent="-342900">
              <a:spcAft>
                <a:spcPts val="1200"/>
              </a:spcAft>
              <a:buFont typeface="Arial"/>
              <a:buChar char="•"/>
            </a:pPr>
            <a:r>
              <a:rPr lang="en-GB" sz="2400">
                <a:solidFill>
                  <a:srgbClr val="133660"/>
                </a:solidFill>
              </a:rPr>
              <a:t>From my house to the centre of London = approx </a:t>
            </a:r>
            <a:r>
              <a:rPr lang="en-GB" sz="2400" b="1">
                <a:solidFill>
                  <a:srgbClr val="133660"/>
                </a:solidFill>
              </a:rPr>
              <a:t>8 million toasters</a:t>
            </a:r>
            <a:r>
              <a:rPr lang="en-GB" sz="2400">
                <a:solidFill>
                  <a:srgbClr val="133660"/>
                </a:solidFill>
              </a:rPr>
              <a:t>.</a:t>
            </a:r>
          </a:p>
          <a:p>
            <a:r>
              <a:rPr lang="en-GB" sz="2400">
                <a:solidFill>
                  <a:srgbClr val="133660"/>
                </a:solidFill>
              </a:rPr>
              <a:t>I think that, from these dimensions it should be a fairly straightforward job to work out exactly how big a moon should be. </a:t>
            </a:r>
          </a:p>
          <a:p>
            <a:r>
              <a:rPr lang="en-US" sz="2400">
                <a:solidFill>
                  <a:srgbClr val="133660"/>
                </a:solidFill>
              </a:rPr>
              <a:t> [Mike Pollard]</a:t>
            </a:r>
          </a:p>
        </p:txBody>
      </p:sp>
      <p:pic>
        <p:nvPicPr>
          <p:cNvPr id="8" name="Picture 7"/>
          <p:cNvPicPr>
            <a:picLocks noChangeAspect="1"/>
          </p:cNvPicPr>
          <p:nvPr/>
        </p:nvPicPr>
        <p:blipFill>
          <a:blip r:embed="rId3"/>
          <a:stretch>
            <a:fillRect/>
          </a:stretch>
        </p:blipFill>
        <p:spPr>
          <a:xfrm>
            <a:off x="6094115" y="5940871"/>
            <a:ext cx="1024412" cy="1027981"/>
          </a:xfrm>
          <a:prstGeom prst="rect">
            <a:avLst/>
          </a:prstGeom>
        </p:spPr>
      </p:pic>
      <p:sp>
        <p:nvSpPr>
          <p:cNvPr id="9" name="TextBox 8"/>
          <p:cNvSpPr txBox="1"/>
          <p:nvPr/>
        </p:nvSpPr>
        <p:spPr>
          <a:xfrm>
            <a:off x="7606283" y="6012879"/>
            <a:ext cx="1638828" cy="1015663"/>
          </a:xfrm>
          <a:prstGeom prst="rect">
            <a:avLst/>
          </a:prstGeom>
          <a:noFill/>
        </p:spPr>
        <p:txBody>
          <a:bodyPr wrap="none" rtlCol="0">
            <a:spAutoFit/>
          </a:bodyPr>
          <a:lstStyle/>
          <a:p>
            <a:r>
              <a:rPr lang="en-US"/>
              <a:t>27 likes</a:t>
            </a:r>
          </a:p>
          <a:p>
            <a:r>
              <a:rPr lang="en-US"/>
              <a:t>7 replies</a:t>
            </a:r>
          </a:p>
        </p:txBody>
      </p:sp>
    </p:spTree>
    <p:extLst>
      <p:ext uri="{BB962C8B-B14F-4D97-AF65-F5344CB8AC3E}">
        <p14:creationId xmlns:p14="http://schemas.microsoft.com/office/powerpoint/2010/main" val="3803516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5483" y="2196455"/>
            <a:ext cx="8362950" cy="3311865"/>
          </a:xfrm>
        </p:spPr>
        <p:txBody>
          <a:bodyPr/>
          <a:lstStyle/>
          <a:p>
            <a:r>
              <a:rPr lang="en-US"/>
              <a:t>Facilitators help with </a:t>
            </a:r>
          </a:p>
          <a:p>
            <a:pPr marL="457200" indent="-457200">
              <a:buFont typeface="Arial"/>
              <a:buChar char="•"/>
            </a:pPr>
            <a:r>
              <a:rPr lang="en-US"/>
              <a:t>motivation</a:t>
            </a:r>
          </a:p>
          <a:p>
            <a:pPr marL="457200" indent="-457200">
              <a:buFont typeface="Arial"/>
              <a:buChar char="•"/>
            </a:pPr>
            <a:r>
              <a:rPr lang="en-US"/>
              <a:t>socialising</a:t>
            </a:r>
          </a:p>
          <a:p>
            <a:pPr marL="457200" indent="-457200">
              <a:buFont typeface="Arial"/>
              <a:buChar char="•"/>
            </a:pPr>
            <a:r>
              <a:rPr lang="en-US"/>
              <a:t>information exchange</a:t>
            </a:r>
          </a:p>
          <a:p>
            <a:pPr marL="457200" indent="-457200">
              <a:buFont typeface="Arial"/>
              <a:buChar char="•"/>
            </a:pPr>
            <a:r>
              <a:rPr lang="en-US"/>
              <a:t>knowledge construction</a:t>
            </a:r>
          </a:p>
          <a:p>
            <a:pPr marL="457200" indent="-457200">
              <a:buFont typeface="Arial"/>
              <a:buChar char="•"/>
            </a:pPr>
            <a:r>
              <a:rPr lang="en-US"/>
              <a:t>learning development</a:t>
            </a:r>
            <a:r>
              <a:rPr lang="en-GB">
                <a:effectLst/>
              </a:rPr>
              <a:t> </a:t>
            </a:r>
            <a:endParaRPr lang="en-US"/>
          </a:p>
        </p:txBody>
      </p:sp>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Support structure</a:t>
            </a:r>
            <a:endParaRPr lang="en-US" sz="4400" dirty="0">
              <a:solidFill>
                <a:srgbClr val="133660"/>
              </a:solidFill>
              <a:ea typeface="ＭＳ Ｐゴシック"/>
              <a:cs typeface="ＭＳ Ｐゴシック"/>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158011" y="828303"/>
            <a:ext cx="4209499" cy="6307045"/>
          </a:xfrm>
          <a:prstGeom prst="rect">
            <a:avLst/>
          </a:prstGeom>
        </p:spPr>
      </p:pic>
    </p:spTree>
    <p:extLst>
      <p:ext uri="{BB962C8B-B14F-4D97-AF65-F5344CB8AC3E}">
        <p14:creationId xmlns:p14="http://schemas.microsoft.com/office/powerpoint/2010/main" val="31362271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1467" y="1476375"/>
            <a:ext cx="9577064" cy="6371165"/>
          </a:xfrm>
        </p:spPr>
        <p:txBody>
          <a:bodyPr/>
          <a:lstStyle/>
          <a:p>
            <a:pPr lvl="1" fontAlgn="auto"/>
            <a:r>
              <a:rPr lang="en-GB"/>
              <a:t>Learners fail to learn as effectively as they might (and worse than on other platforms) with implications for both reputation and business</a:t>
            </a:r>
          </a:p>
          <a:p>
            <a:pPr lvl="1" fontAlgn="auto"/>
            <a:r>
              <a:rPr lang="en-GB"/>
              <a:t>The platform faces the same criticisms as other MOOC platforms (regarding the inadequacies of learner support)</a:t>
            </a:r>
          </a:p>
          <a:p>
            <a:pPr lvl="1" fontAlgn="auto"/>
            <a:r>
              <a:rPr lang="en-GB"/>
              <a:t>Learners think the inadequate support is representative of Partner support for their registered students</a:t>
            </a:r>
          </a:p>
          <a:p>
            <a:pPr lvl="1" fontAlgn="auto"/>
            <a:r>
              <a:rPr lang="en-GB"/>
              <a:t>The social space in FutureLearn is not just ineffective, but potentially dangerous (pleas for help left unanswered, unsuitable groups using space for inappropriate or brand damaging activities).</a:t>
            </a:r>
            <a:r>
              <a:rPr lang="en-GB">
                <a:effectLst/>
              </a:rPr>
              <a:t> </a:t>
            </a:r>
            <a:endParaRPr lang="en-US"/>
          </a:p>
        </p:txBody>
      </p:sp>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Support structure risks</a:t>
            </a:r>
            <a:endParaRPr lang="en-US" sz="4400" dirty="0">
              <a:solidFill>
                <a:srgbClr val="133660"/>
              </a:solidFill>
              <a:ea typeface="ＭＳ Ｐゴシック"/>
              <a:cs typeface="ＭＳ Ｐゴシック"/>
            </a:endParaRPr>
          </a:p>
        </p:txBody>
      </p:sp>
    </p:spTree>
    <p:extLst>
      <p:ext uri="{BB962C8B-B14F-4D97-AF65-F5344CB8AC3E}">
        <p14:creationId xmlns:p14="http://schemas.microsoft.com/office/powerpoint/2010/main" val="13030814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5483" y="1260351"/>
            <a:ext cx="9433048" cy="5681746"/>
          </a:xfrm>
        </p:spPr>
        <p:txBody>
          <a:bodyPr/>
          <a:lstStyle/>
          <a:p>
            <a:r>
              <a:rPr lang="en-US" sz="2800"/>
              <a:t>1. Facilitators are encouraging and facilitating learners to register for OU courses.</a:t>
            </a:r>
            <a:endParaRPr lang="en-GB" sz="2800"/>
          </a:p>
          <a:p>
            <a:r>
              <a:rPr lang="en-US" sz="2800"/>
              <a:t>2. Learners are clicking through to OU course registration pages.</a:t>
            </a:r>
            <a:endParaRPr lang="en-GB" sz="2800"/>
          </a:p>
          <a:p>
            <a:r>
              <a:rPr lang="en-US" sz="2800"/>
              <a:t>3. Learners are satisfied with the support provided by the Facilitators</a:t>
            </a:r>
            <a:endParaRPr lang="en-GB" sz="2800"/>
          </a:p>
          <a:p>
            <a:r>
              <a:rPr lang="en-US" sz="2800"/>
              <a:t>4. Facilitators report that their online moderation skills have increased.</a:t>
            </a:r>
            <a:endParaRPr lang="en-GB" sz="2800"/>
          </a:p>
          <a:p>
            <a:r>
              <a:rPr lang="en-US" sz="2800"/>
              <a:t>5. Facilitators are supporting effective learning. </a:t>
            </a:r>
            <a:endParaRPr lang="en-GB" sz="2800"/>
          </a:p>
          <a:p>
            <a:r>
              <a:rPr lang="en-US" sz="2800"/>
              <a:t>6. Learners view the support structure on the MOOC as being as good, or better, than that support provided on other MOOCs.</a:t>
            </a:r>
          </a:p>
        </p:txBody>
      </p:sp>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Evaluating the support structure</a:t>
            </a:r>
            <a:endParaRPr lang="en-US" sz="4400" dirty="0">
              <a:solidFill>
                <a:srgbClr val="133660"/>
              </a:solidFill>
              <a:ea typeface="ＭＳ Ｐゴシック"/>
              <a:cs typeface="ＭＳ Ｐゴシック"/>
            </a:endParaRPr>
          </a:p>
        </p:txBody>
      </p:sp>
    </p:spTree>
    <p:extLst>
      <p:ext uri="{BB962C8B-B14F-4D97-AF65-F5344CB8AC3E}">
        <p14:creationId xmlns:p14="http://schemas.microsoft.com/office/powerpoint/2010/main" val="13030814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subTitle" idx="1"/>
          </p:nvPr>
        </p:nvSpPr>
        <p:spPr>
          <a:xfrm>
            <a:off x="405483" y="1620391"/>
            <a:ext cx="8362950" cy="5401667"/>
          </a:xfrm>
        </p:spPr>
        <p:txBody>
          <a:bodyPr/>
          <a:lstStyle>
            <a:lvl1pPr marL="0" indent="0">
              <a:buFontTx/>
              <a:buNone/>
              <a:defRPr sz="3000">
                <a:solidFill>
                  <a:schemeClr val="accent6">
                    <a:lumMod val="60000"/>
                    <a:lumOff val="40000"/>
                  </a:schemeClr>
                </a:solidFill>
              </a:defRPr>
            </a:lvl1pPr>
          </a:lstStyle>
          <a:p>
            <a:pPr>
              <a:spcAft>
                <a:spcPts val="600"/>
              </a:spcAft>
            </a:pPr>
            <a:r>
              <a:rPr lang="en-US" sz="2400" b="1">
                <a:solidFill>
                  <a:srgbClr val="133660"/>
                </a:solidFill>
              </a:rPr>
              <a:t>Actions: </a:t>
            </a:r>
            <a:r>
              <a:rPr lang="en-US" sz="2400"/>
              <a:t>Define a framework for evaluation of/comparison of support models being deployed by OU MOOCs. Evaluate the support models. With reference to JIFL, help to identify indicators of performance and key performance indicators that can be used to assess the progress, developments and achievements of MOOCs.</a:t>
            </a:r>
          </a:p>
          <a:p>
            <a:r>
              <a:rPr lang="en-US" sz="2400" b="1">
                <a:solidFill>
                  <a:srgbClr val="133660"/>
                </a:solidFill>
              </a:rPr>
              <a:t>Actions: </a:t>
            </a:r>
            <a:r>
              <a:rPr lang="en-US" sz="2400"/>
              <a:t>Devise a framework to establish whether MOOCs achieve their stated learning outcomes, supporting learners appropriately to achieve their goals. Make use of basic data supplied by OMU (including click through, income, number of views and dwell time). With reference to JIFL, help to identify indicators of performance and key performance indicators that can be used to assess the progress, developments and achievements of MOOCs.</a:t>
            </a:r>
            <a:endParaRPr lang="en-GB" sz="2400"/>
          </a:p>
        </p:txBody>
      </p:sp>
      <p:sp>
        <p:nvSpPr>
          <p:cNvPr id="4"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Challenge</a:t>
            </a:r>
            <a:endParaRPr lang="en-US" sz="4400" dirty="0">
              <a:solidFill>
                <a:srgbClr val="133660"/>
              </a:solidFill>
              <a:ea typeface="ＭＳ Ｐゴシック"/>
              <a:cs typeface="ＭＳ Ｐゴシック"/>
            </a:endParaRPr>
          </a:p>
        </p:txBody>
      </p:sp>
    </p:spTree>
    <p:extLst>
      <p:ext uri="{BB962C8B-B14F-4D97-AF65-F5344CB8AC3E}">
        <p14:creationId xmlns:p14="http://schemas.microsoft.com/office/powerpoint/2010/main" val="3484545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9-09 at 21.39.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0" y="1792353"/>
            <a:ext cx="10236200" cy="5753100"/>
          </a:xfrm>
          <a:prstGeom prst="rect">
            <a:avLst/>
          </a:prstGeom>
        </p:spPr>
      </p:pic>
      <p:sp>
        <p:nvSpPr>
          <p:cNvPr id="4" name="Rectangle 3"/>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a:solidFill>
                  <a:srgbClr val="133660"/>
                </a:solidFill>
                <a:ea typeface="ＭＳ Ｐゴシック"/>
                <a:cs typeface="ＭＳ Ｐゴシック"/>
              </a:rPr>
              <a:t>Staff introductions</a:t>
            </a:r>
          </a:p>
        </p:txBody>
      </p:sp>
    </p:spTree>
    <p:extLst>
      <p:ext uri="{BB962C8B-B14F-4D97-AF65-F5344CB8AC3E}">
        <p14:creationId xmlns:p14="http://schemas.microsoft.com/office/powerpoint/2010/main" val="9835168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a:solidFill>
                  <a:srgbClr val="133660"/>
                </a:solidFill>
                <a:ea typeface="ＭＳ Ｐゴシック"/>
                <a:cs typeface="ＭＳ Ｐゴシック"/>
              </a:rPr>
              <a:t>Facilitator activity</a:t>
            </a:r>
          </a:p>
        </p:txBody>
      </p:sp>
      <p:pic>
        <p:nvPicPr>
          <p:cNvPr id="6" name="Picture 5" descr="Screen Shot 2014-09-09 at 21.42.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0511"/>
            <a:ext cx="10460038" cy="2726095"/>
          </a:xfrm>
          <a:prstGeom prst="rect">
            <a:avLst/>
          </a:prstGeom>
        </p:spPr>
      </p:pic>
    </p:spTree>
    <p:extLst>
      <p:ext uri="{BB962C8B-B14F-4D97-AF65-F5344CB8AC3E}">
        <p14:creationId xmlns:p14="http://schemas.microsoft.com/office/powerpoint/2010/main" val="14614160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5483" y="1692399"/>
            <a:ext cx="8362950" cy="5035414"/>
          </a:xfrm>
        </p:spPr>
        <p:txBody>
          <a:bodyPr/>
          <a:lstStyle/>
          <a:p>
            <a:pPr marL="457200" indent="-457200">
              <a:spcAft>
                <a:spcPts val="2400"/>
              </a:spcAft>
              <a:buFont typeface="Arial"/>
              <a:buChar char="•"/>
            </a:pPr>
            <a:r>
              <a:rPr lang="en-US"/>
              <a:t>Thanks to the OU facilitators I now get a better understanding of the topic. </a:t>
            </a:r>
            <a:endParaRPr lang="en-GB"/>
          </a:p>
          <a:p>
            <a:pPr marL="457200" indent="-457200">
              <a:spcAft>
                <a:spcPts val="2400"/>
              </a:spcAft>
              <a:buFont typeface="Arial"/>
              <a:buChar char="•"/>
            </a:pPr>
            <a:r>
              <a:rPr lang="en-US"/>
              <a:t>The slides are enlightening ... as are the hints given by the OU facilitators.  </a:t>
            </a:r>
            <a:endParaRPr lang="en-GB"/>
          </a:p>
          <a:p>
            <a:pPr marL="457200" indent="-457200">
              <a:spcAft>
                <a:spcPts val="2400"/>
              </a:spcAft>
              <a:buFont typeface="Arial"/>
              <a:buChar char="•"/>
            </a:pPr>
            <a:r>
              <a:rPr lang="en-US"/>
              <a:t>Thank you David, Jess, Michael &amp; the rest of the OU team. This MOOC has been fantastically informative AND fun, fabulous content full of fascinating insights &amp; up to date research findings.</a:t>
            </a:r>
          </a:p>
        </p:txBody>
      </p:sp>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a:solidFill>
                  <a:srgbClr val="133660"/>
                </a:solidFill>
                <a:ea typeface="ＭＳ Ｐゴシック"/>
                <a:cs typeface="ＭＳ Ｐゴシック"/>
              </a:rPr>
              <a:t>Learner comments</a:t>
            </a:r>
          </a:p>
        </p:txBody>
      </p:sp>
    </p:spTree>
    <p:extLst>
      <p:ext uri="{BB962C8B-B14F-4D97-AF65-F5344CB8AC3E}">
        <p14:creationId xmlns:p14="http://schemas.microsoft.com/office/powerpoint/2010/main" val="23279106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5483" y="1692399"/>
            <a:ext cx="9001000" cy="6672786"/>
          </a:xfrm>
        </p:spPr>
        <p:txBody>
          <a:bodyPr/>
          <a:lstStyle/>
          <a:p>
            <a:pPr marL="457200" indent="-457200">
              <a:buFont typeface="Arial"/>
              <a:buChar char="•"/>
            </a:pPr>
            <a:r>
              <a:rPr lang="en-US">
                <a:solidFill>
                  <a:srgbClr val="834BBF"/>
                </a:solidFill>
              </a:rPr>
              <a:t>Hi David, well reasoned, I hope other contributors get to read your comments.</a:t>
            </a:r>
          </a:p>
          <a:p>
            <a:pPr marL="457200" indent="-457200">
              <a:buFont typeface="Arial"/>
              <a:buChar char="•"/>
            </a:pPr>
            <a:r>
              <a:rPr lang="en-US">
                <a:solidFill>
                  <a:srgbClr val="834BBF"/>
                </a:solidFill>
              </a:rPr>
              <a:t>You can always look into doing something in Astrophysics with the OU (but I don't know whether I am allowed to advertise their modules). There are some really good ones about.</a:t>
            </a:r>
          </a:p>
          <a:p>
            <a:pPr marL="457200" indent="-457200">
              <a:buFont typeface="Arial"/>
              <a:buChar char="•"/>
            </a:pPr>
            <a:r>
              <a:rPr lang="en-US" sz="3200">
                <a:solidFill>
                  <a:srgbClr val="834BBF"/>
                </a:solidFill>
                <a:latin typeface="Calibri"/>
                <a:ea typeface="Calibri"/>
                <a:cs typeface="Calibri"/>
              </a:rPr>
              <a:t>Hi Richard twitter hash tag #flmoons14 offers a way to alert people to news that risks being lost in a sea of posts in these comments/discussions threads</a:t>
            </a:r>
            <a:endParaRPr lang="en-US">
              <a:solidFill>
                <a:srgbClr val="834BBF"/>
              </a:solidFill>
            </a:endParaRPr>
          </a:p>
          <a:p>
            <a:pPr marL="457200" indent="-457200">
              <a:buFont typeface="Arial"/>
              <a:buChar char="•"/>
            </a:pPr>
            <a:endParaRPr lang="en-US"/>
          </a:p>
          <a:p>
            <a:pPr marL="457200" indent="-457200">
              <a:buFont typeface="Arial"/>
              <a:buChar char="•"/>
            </a:pPr>
            <a:endParaRPr lang="en-GB"/>
          </a:p>
          <a:p>
            <a:endParaRPr lang="en-GB"/>
          </a:p>
        </p:txBody>
      </p:sp>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a:solidFill>
                  <a:srgbClr val="133660"/>
                </a:solidFill>
                <a:ea typeface="ＭＳ Ｐゴシック"/>
                <a:cs typeface="ＭＳ Ｐゴシック"/>
              </a:rPr>
              <a:t>Facilitator comments</a:t>
            </a:r>
          </a:p>
        </p:txBody>
      </p:sp>
    </p:spTree>
    <p:extLst>
      <p:ext uri="{BB962C8B-B14F-4D97-AF65-F5344CB8AC3E}">
        <p14:creationId xmlns:p14="http://schemas.microsoft.com/office/powerpoint/2010/main" val="11213000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77491" y="1548383"/>
            <a:ext cx="8362950" cy="4743026"/>
          </a:xfrm>
        </p:spPr>
        <p:txBody>
          <a:bodyPr/>
          <a:lstStyle/>
          <a:p>
            <a:pPr marL="457200" lvl="0" indent="-457200">
              <a:spcAft>
                <a:spcPts val="600"/>
              </a:spcAft>
              <a:buFont typeface="Arial"/>
              <a:buChar char="•"/>
            </a:pPr>
            <a:r>
              <a:rPr lang="en-US"/>
              <a:t>Need to be able to access the course site before it opens to learners</a:t>
            </a:r>
            <a:endParaRPr lang="en-GB"/>
          </a:p>
          <a:p>
            <a:pPr marL="457200" lvl="0" indent="-457200">
              <a:spcAft>
                <a:spcPts val="600"/>
              </a:spcAft>
              <a:buFont typeface="Arial"/>
              <a:buChar char="•"/>
            </a:pPr>
            <a:r>
              <a:rPr lang="en-US"/>
              <a:t>New messages flagged clearly.</a:t>
            </a:r>
            <a:endParaRPr lang="en-GB"/>
          </a:p>
          <a:p>
            <a:pPr marL="457200" lvl="0" indent="-457200">
              <a:spcAft>
                <a:spcPts val="600"/>
              </a:spcAft>
              <a:buFont typeface="Arial"/>
              <a:buChar char="•"/>
            </a:pPr>
            <a:r>
              <a:rPr lang="en-US"/>
              <a:t>Ability to pin messages at the top of discussion – for example, an answer to a question that is asked on several occasions.</a:t>
            </a:r>
            <a:endParaRPr lang="en-GB"/>
          </a:p>
          <a:p>
            <a:pPr marL="457200" lvl="0" indent="-457200">
              <a:spcAft>
                <a:spcPts val="600"/>
              </a:spcAft>
              <a:buFont typeface="Arial"/>
              <a:buChar char="•"/>
            </a:pPr>
            <a:r>
              <a:rPr lang="en-GB"/>
              <a:t>A</a:t>
            </a:r>
            <a:r>
              <a:rPr lang="en-US"/>
              <a:t>bility to log on in different roles – without appearing on different courses badged as an OU Facilitator.</a:t>
            </a:r>
            <a:endParaRPr lang="en-GB"/>
          </a:p>
        </p:txBody>
      </p:sp>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a:solidFill>
                  <a:srgbClr val="133660"/>
                </a:solidFill>
                <a:ea typeface="ＭＳ Ｐゴシック"/>
                <a:cs typeface="ＭＳ Ｐゴシック"/>
              </a:rPr>
              <a:t>Facilitator interviews</a:t>
            </a:r>
          </a:p>
        </p:txBody>
      </p:sp>
    </p:spTree>
    <p:extLst>
      <p:ext uri="{BB962C8B-B14F-4D97-AF65-F5344CB8AC3E}">
        <p14:creationId xmlns:p14="http://schemas.microsoft.com/office/powerpoint/2010/main" val="38041631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77491" y="1548383"/>
            <a:ext cx="8362950" cy="2434702"/>
          </a:xfrm>
        </p:spPr>
        <p:txBody>
          <a:bodyPr/>
          <a:lstStyle/>
          <a:p>
            <a:pPr marL="457200" lvl="0" indent="-457200">
              <a:spcAft>
                <a:spcPts val="600"/>
              </a:spcAft>
              <a:buFont typeface="Arial"/>
              <a:buChar char="•"/>
            </a:pPr>
            <a:r>
              <a:rPr lang="en-GB"/>
              <a:t>Standard format for reports</a:t>
            </a:r>
          </a:p>
          <a:p>
            <a:pPr marL="457200" lvl="0" indent="-457200">
              <a:spcAft>
                <a:spcPts val="600"/>
              </a:spcAft>
              <a:buFont typeface="Arial"/>
              <a:buChar char="•"/>
            </a:pPr>
            <a:r>
              <a:rPr lang="en-GB"/>
              <a:t>Ongoing concerns and questions</a:t>
            </a:r>
          </a:p>
          <a:p>
            <a:pPr marL="457200" lvl="0" indent="-457200">
              <a:spcAft>
                <a:spcPts val="600"/>
              </a:spcAft>
              <a:buFont typeface="Arial"/>
              <a:buChar char="•"/>
            </a:pPr>
            <a:r>
              <a:rPr lang="en-GB"/>
              <a:t>Appropriate software</a:t>
            </a:r>
          </a:p>
          <a:p>
            <a:pPr marL="457200" lvl="0" indent="-457200">
              <a:spcAft>
                <a:spcPts val="600"/>
              </a:spcAft>
              <a:buFont typeface="Arial"/>
              <a:buChar char="•"/>
            </a:pPr>
            <a:r>
              <a:rPr lang="en-GB"/>
              <a:t>Systems in place to deal with feedback</a:t>
            </a:r>
          </a:p>
        </p:txBody>
      </p:sp>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a:solidFill>
                  <a:srgbClr val="133660"/>
                </a:solidFill>
                <a:ea typeface="ＭＳ Ｐゴシック"/>
                <a:cs typeface="ＭＳ Ｐゴシック"/>
              </a:rPr>
              <a:t>‘Business as usual’</a:t>
            </a:r>
          </a:p>
        </p:txBody>
      </p:sp>
      <p:pic>
        <p:nvPicPr>
          <p:cNvPr id="4" name="Picture 3" descr="Screen Shot 2014-09-09 at 21.51.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731" y="4284687"/>
            <a:ext cx="7327900" cy="2552700"/>
          </a:xfrm>
          <a:prstGeom prst="rect">
            <a:avLst/>
          </a:prstGeom>
        </p:spPr>
      </p:pic>
    </p:spTree>
    <p:extLst>
      <p:ext uri="{BB962C8B-B14F-4D97-AF65-F5344CB8AC3E}">
        <p14:creationId xmlns:p14="http://schemas.microsoft.com/office/powerpoint/2010/main" val="28892956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3"/>
          <p:cNvSpPr txBox="1">
            <a:spLocks noChangeArrowheads="1"/>
          </p:cNvSpPr>
          <p:nvPr/>
        </p:nvSpPr>
        <p:spPr bwMode="auto">
          <a:xfrm>
            <a:off x="1320800" y="2540000"/>
            <a:ext cx="184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a:solidFill>
                  <a:srgbClr val="E3284A"/>
                </a:solidFill>
                <a:latin typeface="Arial" charset="0"/>
                <a:ea typeface="ＭＳ Ｐゴシック" charset="0"/>
                <a:cs typeface="ＭＳ Ｐゴシック" charset="0"/>
              </a:defRPr>
            </a:lvl1pPr>
            <a:lvl2pPr marL="742950" indent="-285750" eaLnBrk="0" hangingPunct="0">
              <a:defRPr sz="3000">
                <a:solidFill>
                  <a:srgbClr val="E3284A"/>
                </a:solidFill>
                <a:latin typeface="Arial" charset="0"/>
                <a:ea typeface="ＭＳ Ｐゴシック" charset="0"/>
              </a:defRPr>
            </a:lvl2pPr>
            <a:lvl3pPr marL="1143000" indent="-228600" eaLnBrk="0" hangingPunct="0">
              <a:defRPr sz="3000">
                <a:solidFill>
                  <a:srgbClr val="E3284A"/>
                </a:solidFill>
                <a:latin typeface="Arial" charset="0"/>
                <a:ea typeface="ＭＳ Ｐゴシック" charset="0"/>
              </a:defRPr>
            </a:lvl3pPr>
            <a:lvl4pPr marL="1600200" indent="-228600" eaLnBrk="0" hangingPunct="0">
              <a:defRPr sz="3000">
                <a:solidFill>
                  <a:srgbClr val="E3284A"/>
                </a:solidFill>
                <a:latin typeface="Arial" charset="0"/>
                <a:ea typeface="ＭＳ Ｐゴシック" charset="0"/>
              </a:defRPr>
            </a:lvl4pPr>
            <a:lvl5pPr marL="2057400" indent="-228600" eaLnBrk="0" hangingPunct="0">
              <a:defRPr sz="3000">
                <a:solidFill>
                  <a:srgbClr val="E3284A"/>
                </a:solidFill>
                <a:latin typeface="Arial" charset="0"/>
                <a:ea typeface="ＭＳ Ｐゴシック" charset="0"/>
              </a:defRPr>
            </a:lvl5pPr>
            <a:lvl6pPr marL="2514600" indent="-228600" eaLnBrk="0" fontAlgn="base" hangingPunct="0">
              <a:spcBef>
                <a:spcPct val="0"/>
              </a:spcBef>
              <a:spcAft>
                <a:spcPct val="0"/>
              </a:spcAft>
              <a:defRPr sz="3000">
                <a:solidFill>
                  <a:srgbClr val="E3284A"/>
                </a:solidFill>
                <a:latin typeface="Arial" charset="0"/>
                <a:ea typeface="ＭＳ Ｐゴシック" charset="0"/>
              </a:defRPr>
            </a:lvl6pPr>
            <a:lvl7pPr marL="2971800" indent="-228600" eaLnBrk="0" fontAlgn="base" hangingPunct="0">
              <a:spcBef>
                <a:spcPct val="0"/>
              </a:spcBef>
              <a:spcAft>
                <a:spcPct val="0"/>
              </a:spcAft>
              <a:defRPr sz="3000">
                <a:solidFill>
                  <a:srgbClr val="E3284A"/>
                </a:solidFill>
                <a:latin typeface="Arial" charset="0"/>
                <a:ea typeface="ＭＳ Ｐゴシック" charset="0"/>
              </a:defRPr>
            </a:lvl7pPr>
            <a:lvl8pPr marL="3429000" indent="-228600" eaLnBrk="0" fontAlgn="base" hangingPunct="0">
              <a:spcBef>
                <a:spcPct val="0"/>
              </a:spcBef>
              <a:spcAft>
                <a:spcPct val="0"/>
              </a:spcAft>
              <a:defRPr sz="3000">
                <a:solidFill>
                  <a:srgbClr val="E3284A"/>
                </a:solidFill>
                <a:latin typeface="Arial" charset="0"/>
                <a:ea typeface="ＭＳ Ｐゴシック" charset="0"/>
              </a:defRPr>
            </a:lvl8pPr>
            <a:lvl9pPr marL="3886200" indent="-228600" eaLnBrk="0" fontAlgn="base" hangingPunct="0">
              <a:spcBef>
                <a:spcPct val="0"/>
              </a:spcBef>
              <a:spcAft>
                <a:spcPct val="0"/>
              </a:spcAft>
              <a:defRPr sz="3000">
                <a:solidFill>
                  <a:srgbClr val="E3284A"/>
                </a:solidFill>
                <a:latin typeface="Arial" charset="0"/>
                <a:ea typeface="ＭＳ Ｐゴシック" charset="0"/>
              </a:defRPr>
            </a:lvl9pPr>
          </a:lstStyle>
          <a:p>
            <a:pPr eaLnBrk="1" hangingPunct="1"/>
            <a:endParaRPr lang="en-US"/>
          </a:p>
        </p:txBody>
      </p:sp>
      <p:pic>
        <p:nvPicPr>
          <p:cNvPr id="43010" name="Picture 1" descr="Screen Shot 2014-03-03 at 13.05.1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813" y="1692275"/>
            <a:ext cx="97536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1840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5483" y="1692399"/>
            <a:ext cx="8362950" cy="4973859"/>
          </a:xfrm>
        </p:spPr>
        <p:txBody>
          <a:bodyPr/>
          <a:lstStyle/>
          <a:p>
            <a:pPr marL="457200" indent="-457200">
              <a:buFont typeface="Arial"/>
              <a:buChar char="•"/>
            </a:pPr>
            <a:r>
              <a:rPr lang="en-US"/>
              <a:t>Pro-vice chancellor</a:t>
            </a:r>
          </a:p>
          <a:p>
            <a:pPr marL="457200" indent="-457200">
              <a:buFont typeface="Arial"/>
              <a:buChar char="•"/>
            </a:pPr>
            <a:r>
              <a:rPr lang="en-US"/>
              <a:t>FutureLearn team</a:t>
            </a:r>
          </a:p>
          <a:p>
            <a:pPr marL="457200" indent="-457200">
              <a:buFont typeface="Arial"/>
              <a:buChar char="•"/>
            </a:pPr>
            <a:r>
              <a:rPr lang="en-US"/>
              <a:t>Course teams</a:t>
            </a:r>
          </a:p>
          <a:p>
            <a:pPr marL="457200" indent="-457200">
              <a:buFont typeface="Arial"/>
              <a:buChar char="•"/>
            </a:pPr>
            <a:r>
              <a:rPr lang="en-US"/>
              <a:t>Learning Teaching Solutions</a:t>
            </a:r>
          </a:p>
          <a:p>
            <a:pPr marL="457200" indent="-457200">
              <a:buFont typeface="Arial"/>
              <a:buChar char="•"/>
            </a:pPr>
            <a:r>
              <a:rPr lang="en-US"/>
              <a:t>Marketing</a:t>
            </a:r>
          </a:p>
          <a:p>
            <a:pPr marL="457200" indent="-457200">
              <a:buFont typeface="Arial"/>
              <a:buChar char="•"/>
            </a:pPr>
            <a:r>
              <a:rPr lang="en-US"/>
              <a:t>Faculties</a:t>
            </a:r>
          </a:p>
          <a:p>
            <a:pPr marL="457200" indent="-457200">
              <a:buFont typeface="Arial"/>
              <a:buChar char="•"/>
            </a:pPr>
            <a:r>
              <a:rPr lang="en-US"/>
              <a:t>Library</a:t>
            </a:r>
          </a:p>
          <a:p>
            <a:pPr marL="457200" indent="-457200">
              <a:buFont typeface="Arial"/>
              <a:buChar char="•"/>
            </a:pPr>
            <a:r>
              <a:rPr lang="en-US"/>
              <a:t>Quality assurance</a:t>
            </a:r>
          </a:p>
          <a:p>
            <a:pPr marL="457200" indent="-457200">
              <a:buFont typeface="Arial"/>
              <a:buChar char="•"/>
            </a:pPr>
            <a:r>
              <a:rPr lang="en-US"/>
              <a:t>Research community</a:t>
            </a:r>
            <a:endParaRPr lang="en-GB"/>
          </a:p>
        </p:txBody>
      </p:sp>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Who for?</a:t>
            </a:r>
            <a:endParaRPr lang="en-US" sz="4400" dirty="0">
              <a:solidFill>
                <a:srgbClr val="133660"/>
              </a:solidFill>
              <a:ea typeface="ＭＳ Ｐゴシック"/>
              <a:cs typeface="ＭＳ Ｐゴシック"/>
            </a:endParaRPr>
          </a:p>
        </p:txBody>
      </p:sp>
    </p:spTree>
    <p:extLst>
      <p:ext uri="{BB962C8B-B14F-4D97-AF65-F5344CB8AC3E}">
        <p14:creationId xmlns:p14="http://schemas.microsoft.com/office/powerpoint/2010/main" val="13488720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5483" y="1692399"/>
            <a:ext cx="8784976" cy="4419861"/>
          </a:xfrm>
        </p:spPr>
        <p:txBody>
          <a:bodyPr/>
          <a:lstStyle/>
          <a:p>
            <a:pPr marL="457200" indent="-457200">
              <a:buFont typeface="Arial"/>
              <a:buChar char="•"/>
            </a:pPr>
            <a:r>
              <a:rPr lang="en-US"/>
              <a:t>Quality assurance</a:t>
            </a:r>
          </a:p>
          <a:p>
            <a:pPr marL="457200" indent="-457200">
              <a:buFont typeface="Arial"/>
              <a:buChar char="•"/>
            </a:pPr>
            <a:r>
              <a:rPr lang="en-US"/>
              <a:t>Internal comparison – with formal and informal</a:t>
            </a:r>
          </a:p>
          <a:p>
            <a:pPr marL="457200" indent="-457200">
              <a:buFont typeface="Arial"/>
              <a:buChar char="•"/>
            </a:pPr>
            <a:r>
              <a:rPr lang="en-US"/>
              <a:t>Internal comparison – across MOOCs</a:t>
            </a:r>
          </a:p>
          <a:p>
            <a:pPr marL="457200" indent="-457200">
              <a:buFont typeface="Arial"/>
              <a:buChar char="•"/>
            </a:pPr>
            <a:r>
              <a:rPr lang="en-US"/>
              <a:t>External comparison</a:t>
            </a:r>
          </a:p>
          <a:p>
            <a:pPr marL="457200" indent="-457200">
              <a:buFont typeface="Arial"/>
              <a:buChar char="•"/>
            </a:pPr>
            <a:r>
              <a:rPr lang="en-US"/>
              <a:t>Offer a good learner experience</a:t>
            </a:r>
          </a:p>
          <a:p>
            <a:pPr marL="457200" indent="-457200">
              <a:buFont typeface="Arial"/>
              <a:buChar char="•"/>
            </a:pPr>
            <a:r>
              <a:rPr lang="en-US"/>
              <a:t>Job satisfaction</a:t>
            </a:r>
          </a:p>
          <a:p>
            <a:pPr marL="457200" indent="-457200">
              <a:buFont typeface="Arial"/>
              <a:buChar char="•"/>
            </a:pPr>
            <a:r>
              <a:rPr lang="en-US"/>
              <a:t>Support journeys from informal to formal</a:t>
            </a:r>
          </a:p>
          <a:p>
            <a:pPr marL="457200" indent="-457200">
              <a:buFont typeface="Arial"/>
              <a:buChar char="•"/>
            </a:pPr>
            <a:r>
              <a:rPr lang="en-US"/>
              <a:t>Research</a:t>
            </a:r>
            <a:endParaRPr lang="en-GB"/>
          </a:p>
        </p:txBody>
      </p:sp>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Why?</a:t>
            </a:r>
            <a:endParaRPr lang="en-US" sz="4400" dirty="0">
              <a:solidFill>
                <a:srgbClr val="133660"/>
              </a:solidFill>
              <a:ea typeface="ＭＳ Ｐゴシック"/>
              <a:cs typeface="ＭＳ Ｐゴシック"/>
            </a:endParaRPr>
          </a:p>
        </p:txBody>
      </p:sp>
    </p:spTree>
    <p:extLst>
      <p:ext uri="{BB962C8B-B14F-4D97-AF65-F5344CB8AC3E}">
        <p14:creationId xmlns:p14="http://schemas.microsoft.com/office/powerpoint/2010/main" val="22427017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5483" y="1692399"/>
            <a:ext cx="8784976" cy="4973859"/>
          </a:xfrm>
        </p:spPr>
        <p:txBody>
          <a:bodyPr/>
          <a:lstStyle/>
          <a:p>
            <a:pPr marL="514350" indent="-514350">
              <a:buFont typeface="+mj-lt"/>
              <a:buAutoNum type="arabicPeriod"/>
            </a:pPr>
            <a:r>
              <a:rPr lang="en-US"/>
              <a:t>Ecosystems (2013)</a:t>
            </a:r>
          </a:p>
          <a:p>
            <a:pPr marL="514350" indent="-514350">
              <a:buFont typeface="+mj-lt"/>
              <a:buAutoNum type="arabicPeriod"/>
            </a:pPr>
            <a:r>
              <a:rPr lang="en-US"/>
              <a:t>Moons</a:t>
            </a:r>
          </a:p>
          <a:p>
            <a:pPr marL="514350" indent="-514350">
              <a:buFont typeface="+mj-lt"/>
              <a:buAutoNum type="arabicPeriod"/>
            </a:pPr>
            <a:r>
              <a:rPr lang="en-US"/>
              <a:t>Start Writing Fiction (spring)</a:t>
            </a:r>
          </a:p>
          <a:p>
            <a:pPr marL="514350" indent="-514350">
              <a:buFont typeface="+mj-lt"/>
              <a:buAutoNum type="arabicPeriod"/>
            </a:pPr>
            <a:r>
              <a:rPr lang="en-US"/>
              <a:t>Ecosystems (2014)</a:t>
            </a:r>
          </a:p>
          <a:p>
            <a:pPr marL="514350" indent="-514350">
              <a:buFont typeface="+mj-lt"/>
              <a:buAutoNum type="arabicPeriod"/>
            </a:pPr>
            <a:r>
              <a:rPr lang="en-US"/>
              <a:t>Managing My Money</a:t>
            </a:r>
          </a:p>
          <a:p>
            <a:pPr marL="514350" indent="-514350">
              <a:buFont typeface="+mj-lt"/>
              <a:buAutoNum type="arabicPeriod"/>
            </a:pPr>
            <a:r>
              <a:rPr lang="en-US"/>
              <a:t>Forensic Psychology</a:t>
            </a:r>
          </a:p>
          <a:p>
            <a:pPr marL="514350" indent="-514350">
              <a:buFont typeface="+mj-lt"/>
              <a:buAutoNum type="arabicPeriod"/>
            </a:pPr>
            <a:r>
              <a:rPr lang="en-US"/>
              <a:t>Talk the Talk</a:t>
            </a:r>
          </a:p>
          <a:p>
            <a:pPr marL="514350" indent="-514350">
              <a:buFont typeface="+mj-lt"/>
              <a:buAutoNum type="arabicPeriod"/>
            </a:pPr>
            <a:r>
              <a:rPr lang="en-US"/>
              <a:t>Basic Science: Understanding Numbers</a:t>
            </a:r>
          </a:p>
          <a:p>
            <a:pPr marL="514350" indent="-514350">
              <a:buFont typeface="+mj-lt"/>
              <a:buAutoNum type="arabicPeriod"/>
            </a:pPr>
            <a:r>
              <a:rPr lang="en-US"/>
              <a:t>Basic Science: Understanding Experiments</a:t>
            </a:r>
            <a:endParaRPr lang="en-GB"/>
          </a:p>
        </p:txBody>
      </p:sp>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Which MOOCs?</a:t>
            </a:r>
            <a:endParaRPr lang="en-US" sz="4400" dirty="0">
              <a:solidFill>
                <a:srgbClr val="133660"/>
              </a:solidFill>
              <a:ea typeface="ＭＳ Ｐゴシック"/>
              <a:cs typeface="ＭＳ Ｐゴシック"/>
            </a:endParaRPr>
          </a:p>
        </p:txBody>
      </p:sp>
    </p:spTree>
    <p:extLst>
      <p:ext uri="{BB962C8B-B14F-4D97-AF65-F5344CB8AC3E}">
        <p14:creationId xmlns:p14="http://schemas.microsoft.com/office/powerpoint/2010/main" val="26811210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5483" y="1692399"/>
            <a:ext cx="8784976" cy="4419861"/>
          </a:xfrm>
        </p:spPr>
        <p:txBody>
          <a:bodyPr/>
          <a:lstStyle/>
          <a:p>
            <a:pPr marL="457200" indent="-457200">
              <a:buFont typeface="Arial"/>
              <a:buChar char="•"/>
            </a:pPr>
            <a:r>
              <a:rPr lang="en-US"/>
              <a:t>Learning about subject</a:t>
            </a:r>
          </a:p>
          <a:p>
            <a:pPr marL="457200" indent="-457200">
              <a:buFont typeface="Arial"/>
              <a:buChar char="•"/>
            </a:pPr>
            <a:r>
              <a:rPr lang="en-US"/>
              <a:t>Learning about tools</a:t>
            </a:r>
          </a:p>
          <a:p>
            <a:pPr marL="457200" indent="-457200">
              <a:buFont typeface="Arial"/>
              <a:buChar char="•"/>
            </a:pPr>
            <a:r>
              <a:rPr lang="en-US"/>
              <a:t>Learning about people</a:t>
            </a:r>
          </a:p>
          <a:p>
            <a:pPr marL="457200" indent="-457200">
              <a:buFont typeface="Arial"/>
              <a:buChar char="•"/>
            </a:pPr>
            <a:endParaRPr lang="en-US"/>
          </a:p>
          <a:p>
            <a:pPr marL="457200" indent="-457200">
              <a:buFont typeface="Arial"/>
              <a:buChar char="•"/>
            </a:pPr>
            <a:r>
              <a:rPr lang="en-US"/>
              <a:t>Learning by learners</a:t>
            </a:r>
          </a:p>
          <a:p>
            <a:pPr marL="457200" indent="-457200">
              <a:buFont typeface="Arial"/>
              <a:buChar char="•"/>
            </a:pPr>
            <a:r>
              <a:rPr lang="en-US"/>
              <a:t>Learning by course team</a:t>
            </a:r>
          </a:p>
          <a:p>
            <a:pPr marL="457200" indent="-457200">
              <a:buFont typeface="Arial"/>
              <a:buChar char="•"/>
            </a:pPr>
            <a:r>
              <a:rPr lang="en-US"/>
              <a:t>Learning by Facilitators</a:t>
            </a:r>
          </a:p>
          <a:p>
            <a:pPr marL="457200" indent="-457200">
              <a:buFont typeface="Arial"/>
              <a:buChar char="•"/>
            </a:pPr>
            <a:r>
              <a:rPr lang="en-US"/>
              <a:t>Learning by the university</a:t>
            </a:r>
            <a:endParaRPr lang="en-GB"/>
          </a:p>
        </p:txBody>
      </p:sp>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What learning? Whose learning?</a:t>
            </a:r>
            <a:endParaRPr lang="en-US" sz="4400" dirty="0">
              <a:solidFill>
                <a:srgbClr val="133660"/>
              </a:solidFill>
              <a:ea typeface="ＭＳ Ｐゴシック"/>
              <a:cs typeface="ＭＳ Ｐゴシック"/>
            </a:endParaRPr>
          </a:p>
        </p:txBody>
      </p:sp>
    </p:spTree>
    <p:extLst>
      <p:ext uri="{BB962C8B-B14F-4D97-AF65-F5344CB8AC3E}">
        <p14:creationId xmlns:p14="http://schemas.microsoft.com/office/powerpoint/2010/main" val="14952275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Headline figures</a:t>
            </a:r>
            <a:endParaRPr lang="en-US" sz="4400" dirty="0">
              <a:solidFill>
                <a:srgbClr val="133660"/>
              </a:solidFill>
              <a:ea typeface="ＭＳ Ｐゴシック"/>
              <a:cs typeface="ＭＳ Ｐゴシック"/>
            </a:endParaRPr>
          </a:p>
        </p:txBody>
      </p:sp>
      <p:sp>
        <p:nvSpPr>
          <p:cNvPr id="4" name="TextBox 3"/>
          <p:cNvSpPr txBox="1"/>
          <p:nvPr/>
        </p:nvSpPr>
        <p:spPr>
          <a:xfrm>
            <a:off x="1506990" y="2336964"/>
            <a:ext cx="184666" cy="553998"/>
          </a:xfrm>
          <a:prstGeom prst="rect">
            <a:avLst/>
          </a:prstGeom>
          <a:noFill/>
        </p:spPr>
        <p:txBody>
          <a:bodyPr wrap="none" rtlCol="0">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66778045"/>
              </p:ext>
            </p:extLst>
          </p:nvPr>
        </p:nvGraphicFramePr>
        <p:xfrm>
          <a:off x="765523" y="1908423"/>
          <a:ext cx="8958816" cy="4311167"/>
        </p:xfrm>
        <a:graphic>
          <a:graphicData uri="http://schemas.openxmlformats.org/presentationml/2006/ole">
            <mc:AlternateContent xmlns:mc="http://schemas.openxmlformats.org/markup-compatibility/2006">
              <mc:Choice xmlns:v="urn:schemas-microsoft-com:vml" Requires="v">
                <p:oleObj spid="_x0000_s1034" name="Document" r:id="rId5" imgW="5410200" imgH="2603500" progId="Word.Document.12">
                  <p:embed/>
                </p:oleObj>
              </mc:Choice>
              <mc:Fallback>
                <p:oleObj name="Document" r:id="rId5" imgW="5410200" imgH="2603500" progId="Word.Document.12">
                  <p:embed/>
                  <p:pic>
                    <p:nvPicPr>
                      <p:cNvPr id="0" name=""/>
                      <p:cNvPicPr/>
                      <p:nvPr/>
                    </p:nvPicPr>
                    <p:blipFill>
                      <a:blip r:embed="rId6"/>
                      <a:stretch>
                        <a:fillRect/>
                      </a:stretch>
                    </p:blipFill>
                    <p:spPr>
                      <a:xfrm>
                        <a:off x="765523" y="1908423"/>
                        <a:ext cx="8958816" cy="4311167"/>
                      </a:xfrm>
                      <a:prstGeom prst="rect">
                        <a:avLst/>
                      </a:prstGeom>
                    </p:spPr>
                  </p:pic>
                </p:oleObj>
              </mc:Fallback>
            </mc:AlternateContent>
          </a:graphicData>
        </a:graphic>
      </p:graphicFrame>
    </p:spTree>
    <p:extLst>
      <p:ext uri="{BB962C8B-B14F-4D97-AF65-F5344CB8AC3E}">
        <p14:creationId xmlns:p14="http://schemas.microsoft.com/office/powerpoint/2010/main" val="4141570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Survey data</a:t>
            </a:r>
            <a:endParaRPr lang="en-US" sz="4400" dirty="0">
              <a:solidFill>
                <a:srgbClr val="133660"/>
              </a:solidFill>
              <a:ea typeface="ＭＳ Ｐゴシック"/>
              <a:cs typeface="ＭＳ Ｐゴシック"/>
            </a:endParaRPr>
          </a:p>
        </p:txBody>
      </p:sp>
      <p:sp>
        <p:nvSpPr>
          <p:cNvPr id="4" name="TextBox 3"/>
          <p:cNvSpPr txBox="1"/>
          <p:nvPr/>
        </p:nvSpPr>
        <p:spPr>
          <a:xfrm>
            <a:off x="1506990" y="2336964"/>
            <a:ext cx="184666" cy="553998"/>
          </a:xfrm>
          <a:prstGeom prst="rect">
            <a:avLst/>
          </a:prstGeom>
          <a:noFill/>
        </p:spPr>
        <p:txBody>
          <a:bodyPr wrap="none" rtlCol="0">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66735156"/>
              </p:ext>
            </p:extLst>
          </p:nvPr>
        </p:nvGraphicFramePr>
        <p:xfrm>
          <a:off x="3141787" y="1692399"/>
          <a:ext cx="6840760" cy="2955765"/>
        </p:xfrm>
        <a:graphic>
          <a:graphicData uri="http://schemas.openxmlformats.org/drawingml/2006/table">
            <a:tbl>
              <a:tblPr firstRow="1" bandRow="1">
                <a:tableStyleId>{68D230F3-CF80-4859-8CE7-A43EE81993B5}</a:tableStyleId>
              </a:tblPr>
              <a:tblGrid>
                <a:gridCol w="3816424"/>
                <a:gridCol w="1728192"/>
                <a:gridCol w="1296144"/>
              </a:tblGrid>
              <a:tr h="401187">
                <a:tc>
                  <a:txBody>
                    <a:bodyPr/>
                    <a:lstStyle/>
                    <a:p>
                      <a:pPr algn="ctr">
                        <a:lnSpc>
                          <a:spcPct val="150000"/>
                        </a:lnSpc>
                        <a:spcBef>
                          <a:spcPts val="300"/>
                        </a:spcBef>
                        <a:spcAft>
                          <a:spcPts val="300"/>
                        </a:spcAft>
                      </a:pPr>
                      <a:r>
                        <a:rPr lang="en-US" sz="2400">
                          <a:effectLst/>
                          <a:latin typeface="Calibri"/>
                          <a:ea typeface="Cambria"/>
                          <a:cs typeface="Times New Roman"/>
                        </a:rPr>
                        <a:t> </a:t>
                      </a:r>
                      <a:endParaRPr lang="en-GB" sz="2400">
                        <a:effectLst/>
                        <a:latin typeface="Calibri"/>
                        <a:ea typeface="Cambria"/>
                        <a:cs typeface="Times New Roman"/>
                      </a:endParaRPr>
                    </a:p>
                  </a:txBody>
                  <a:tcPr marL="68580" marR="68580" marT="0" marB="0"/>
                </a:tc>
                <a:tc>
                  <a:txBody>
                    <a:bodyPr/>
                    <a:lstStyle/>
                    <a:p>
                      <a:pPr algn="ctr">
                        <a:lnSpc>
                          <a:spcPct val="150000"/>
                        </a:lnSpc>
                        <a:spcBef>
                          <a:spcPts val="600"/>
                        </a:spcBef>
                        <a:spcAft>
                          <a:spcPts val="0"/>
                        </a:spcAft>
                      </a:pPr>
                      <a:r>
                        <a:rPr lang="en-US" sz="2400" b="1">
                          <a:effectLst/>
                          <a:latin typeface="Calibri"/>
                          <a:ea typeface="Cambria"/>
                          <a:cs typeface="Times New Roman"/>
                        </a:rPr>
                        <a:t>Ecosystems</a:t>
                      </a:r>
                      <a:endParaRPr lang="en-GB" sz="2400">
                        <a:effectLst/>
                        <a:latin typeface="Calibri"/>
                        <a:ea typeface="Cambria"/>
                        <a:cs typeface="Times New Roman"/>
                      </a:endParaRPr>
                    </a:p>
                  </a:txBody>
                  <a:tcPr marL="68580" marR="68580" marT="0" marB="0"/>
                </a:tc>
                <a:tc>
                  <a:txBody>
                    <a:bodyPr/>
                    <a:lstStyle/>
                    <a:p>
                      <a:pPr algn="ctr">
                        <a:lnSpc>
                          <a:spcPct val="150000"/>
                        </a:lnSpc>
                        <a:spcBef>
                          <a:spcPts val="600"/>
                        </a:spcBef>
                        <a:spcAft>
                          <a:spcPts val="0"/>
                        </a:spcAft>
                      </a:pPr>
                      <a:r>
                        <a:rPr lang="en-US" sz="2400" b="1">
                          <a:effectLst/>
                          <a:latin typeface="Calibri"/>
                          <a:ea typeface="Cambria"/>
                          <a:cs typeface="Times New Roman"/>
                        </a:rPr>
                        <a:t>Moons</a:t>
                      </a:r>
                      <a:endParaRPr lang="en-GB" sz="2400">
                        <a:effectLst/>
                        <a:latin typeface="Calibri"/>
                        <a:ea typeface="Cambria"/>
                        <a:cs typeface="Times New Roman"/>
                      </a:endParaRPr>
                    </a:p>
                  </a:txBody>
                  <a:tcPr marL="68580" marR="68580" marT="0" marB="0"/>
                </a:tc>
              </a:tr>
              <a:tr h="802375">
                <a:tc>
                  <a:txBody>
                    <a:bodyPr/>
                    <a:lstStyle/>
                    <a:p>
                      <a:pPr algn="ctr">
                        <a:lnSpc>
                          <a:spcPct val="100000"/>
                        </a:lnSpc>
                        <a:spcBef>
                          <a:spcPts val="0"/>
                        </a:spcBef>
                        <a:spcAft>
                          <a:spcPts val="0"/>
                        </a:spcAft>
                      </a:pPr>
                      <a:r>
                        <a:rPr lang="en-US" sz="2400">
                          <a:effectLst/>
                          <a:latin typeface="Calibri"/>
                          <a:ea typeface="Cambria"/>
                          <a:cs typeface="Times New Roman"/>
                        </a:rPr>
                        <a:t>I know a lot more about this subject now</a:t>
                      </a:r>
                      <a:endParaRPr lang="en-GB" sz="2400">
                        <a:effectLst/>
                        <a:latin typeface="Calibri"/>
                        <a:ea typeface="Cambria"/>
                        <a:cs typeface="Times New Roman"/>
                      </a:endParaRPr>
                    </a:p>
                  </a:txBody>
                  <a:tcPr marL="68580" marR="68580" marT="0" marB="0"/>
                </a:tc>
                <a:tc>
                  <a:txBody>
                    <a:bodyPr/>
                    <a:lstStyle/>
                    <a:p>
                      <a:pPr algn="ctr">
                        <a:lnSpc>
                          <a:spcPct val="100000"/>
                        </a:lnSpc>
                        <a:spcBef>
                          <a:spcPts val="0"/>
                        </a:spcBef>
                        <a:spcAft>
                          <a:spcPts val="0"/>
                        </a:spcAft>
                      </a:pPr>
                      <a:r>
                        <a:rPr lang="en-US" sz="2400">
                          <a:effectLst/>
                          <a:latin typeface="Calibri"/>
                          <a:ea typeface="Cambria"/>
                          <a:cs typeface="Times New Roman"/>
                        </a:rPr>
                        <a:t>55%</a:t>
                      </a:r>
                      <a:endParaRPr lang="en-GB" sz="2400">
                        <a:effectLst/>
                        <a:latin typeface="Calibri"/>
                        <a:ea typeface="Cambria"/>
                        <a:cs typeface="Times New Roman"/>
                      </a:endParaRPr>
                    </a:p>
                  </a:txBody>
                  <a:tcPr marL="68580" marR="68580" marT="0" marB="0"/>
                </a:tc>
                <a:tc>
                  <a:txBody>
                    <a:bodyPr/>
                    <a:lstStyle/>
                    <a:p>
                      <a:pPr algn="ctr">
                        <a:lnSpc>
                          <a:spcPct val="100000"/>
                        </a:lnSpc>
                        <a:spcBef>
                          <a:spcPts val="0"/>
                        </a:spcBef>
                        <a:spcAft>
                          <a:spcPts val="0"/>
                        </a:spcAft>
                      </a:pPr>
                      <a:r>
                        <a:rPr lang="en-US" sz="2400">
                          <a:effectLst/>
                          <a:latin typeface="Calibri"/>
                          <a:ea typeface="Cambria"/>
                          <a:cs typeface="Times New Roman"/>
                        </a:rPr>
                        <a:t>73%</a:t>
                      </a:r>
                      <a:endParaRPr lang="en-GB" sz="2400">
                        <a:effectLst/>
                        <a:latin typeface="Calibri"/>
                        <a:ea typeface="Cambria"/>
                        <a:cs typeface="Times New Roman"/>
                      </a:endParaRPr>
                    </a:p>
                  </a:txBody>
                  <a:tcPr marL="68580" marR="68580" marT="0" marB="0"/>
                </a:tc>
              </a:tr>
              <a:tr h="802375">
                <a:tc>
                  <a:txBody>
                    <a:bodyPr/>
                    <a:lstStyle/>
                    <a:p>
                      <a:pPr algn="ctr">
                        <a:lnSpc>
                          <a:spcPct val="100000"/>
                        </a:lnSpc>
                        <a:spcBef>
                          <a:spcPts val="0"/>
                        </a:spcBef>
                        <a:spcAft>
                          <a:spcPts val="0"/>
                        </a:spcAft>
                      </a:pPr>
                      <a:r>
                        <a:rPr lang="en-US" sz="2400">
                          <a:effectLst/>
                          <a:latin typeface="Calibri"/>
                          <a:ea typeface="Cambria"/>
                          <a:cs typeface="Times New Roman"/>
                        </a:rPr>
                        <a:t>I know a little more about this subject now</a:t>
                      </a:r>
                      <a:endParaRPr lang="en-GB" sz="2400">
                        <a:effectLst/>
                        <a:latin typeface="Calibri"/>
                        <a:ea typeface="Cambria"/>
                        <a:cs typeface="Times New Roman"/>
                      </a:endParaRPr>
                    </a:p>
                  </a:txBody>
                  <a:tcPr marL="68580" marR="68580" marT="0" marB="0"/>
                </a:tc>
                <a:tc>
                  <a:txBody>
                    <a:bodyPr/>
                    <a:lstStyle/>
                    <a:p>
                      <a:pPr algn="ctr">
                        <a:lnSpc>
                          <a:spcPct val="100000"/>
                        </a:lnSpc>
                        <a:spcBef>
                          <a:spcPts val="0"/>
                        </a:spcBef>
                        <a:spcAft>
                          <a:spcPts val="0"/>
                        </a:spcAft>
                      </a:pPr>
                      <a:r>
                        <a:rPr lang="en-US" sz="2400">
                          <a:effectLst/>
                          <a:latin typeface="Calibri"/>
                          <a:ea typeface="Cambria"/>
                          <a:cs typeface="Times New Roman"/>
                        </a:rPr>
                        <a:t>44%</a:t>
                      </a:r>
                      <a:endParaRPr lang="en-GB" sz="2400">
                        <a:effectLst/>
                        <a:latin typeface="Calibri"/>
                        <a:ea typeface="Cambria"/>
                        <a:cs typeface="Times New Roman"/>
                      </a:endParaRPr>
                    </a:p>
                  </a:txBody>
                  <a:tcPr marL="68580" marR="68580" marT="0" marB="0"/>
                </a:tc>
                <a:tc>
                  <a:txBody>
                    <a:bodyPr/>
                    <a:lstStyle/>
                    <a:p>
                      <a:pPr algn="ctr">
                        <a:lnSpc>
                          <a:spcPct val="100000"/>
                        </a:lnSpc>
                        <a:spcBef>
                          <a:spcPts val="0"/>
                        </a:spcBef>
                        <a:spcAft>
                          <a:spcPts val="0"/>
                        </a:spcAft>
                      </a:pPr>
                      <a:r>
                        <a:rPr lang="en-US" sz="2400">
                          <a:effectLst/>
                          <a:latin typeface="Calibri"/>
                          <a:ea typeface="Cambria"/>
                          <a:cs typeface="Times New Roman"/>
                        </a:rPr>
                        <a:t>26%</a:t>
                      </a:r>
                      <a:endParaRPr lang="en-GB" sz="2400">
                        <a:effectLst/>
                        <a:latin typeface="Calibri"/>
                        <a:ea typeface="Cambria"/>
                        <a:cs typeface="Times New Roman"/>
                      </a:endParaRPr>
                    </a:p>
                  </a:txBody>
                  <a:tcPr marL="68580" marR="68580" marT="0" marB="0"/>
                </a:tc>
              </a:tr>
              <a:tr h="802375">
                <a:tc>
                  <a:txBody>
                    <a:bodyPr/>
                    <a:lstStyle/>
                    <a:p>
                      <a:pPr algn="ctr">
                        <a:lnSpc>
                          <a:spcPct val="100000"/>
                        </a:lnSpc>
                        <a:spcBef>
                          <a:spcPts val="0"/>
                        </a:spcBef>
                        <a:spcAft>
                          <a:spcPts val="0"/>
                        </a:spcAft>
                      </a:pPr>
                      <a:r>
                        <a:rPr lang="en-US" sz="2400">
                          <a:effectLst/>
                          <a:latin typeface="Calibri"/>
                          <a:ea typeface="Cambria"/>
                          <a:cs typeface="Times New Roman"/>
                        </a:rPr>
                        <a:t>My knowledge of this subject has not changed</a:t>
                      </a:r>
                      <a:endParaRPr lang="en-GB" sz="2400">
                        <a:effectLst/>
                        <a:latin typeface="Calibri"/>
                        <a:ea typeface="Cambria"/>
                        <a:cs typeface="Times New Roman"/>
                      </a:endParaRPr>
                    </a:p>
                  </a:txBody>
                  <a:tcPr marL="68580" marR="68580" marT="0" marB="0"/>
                </a:tc>
                <a:tc>
                  <a:txBody>
                    <a:bodyPr/>
                    <a:lstStyle/>
                    <a:p>
                      <a:pPr algn="ctr">
                        <a:lnSpc>
                          <a:spcPct val="100000"/>
                        </a:lnSpc>
                        <a:spcBef>
                          <a:spcPts val="0"/>
                        </a:spcBef>
                        <a:spcAft>
                          <a:spcPts val="0"/>
                        </a:spcAft>
                      </a:pPr>
                      <a:r>
                        <a:rPr lang="en-US" sz="2400">
                          <a:effectLst/>
                          <a:latin typeface="Calibri"/>
                          <a:ea typeface="Cambria"/>
                          <a:cs typeface="Times New Roman"/>
                        </a:rPr>
                        <a:t>1%</a:t>
                      </a:r>
                      <a:endParaRPr lang="en-GB" sz="2400">
                        <a:effectLst/>
                        <a:latin typeface="Calibri"/>
                        <a:ea typeface="Cambria"/>
                        <a:cs typeface="Times New Roman"/>
                      </a:endParaRPr>
                    </a:p>
                  </a:txBody>
                  <a:tcPr marL="68580" marR="68580" marT="0" marB="0"/>
                </a:tc>
                <a:tc>
                  <a:txBody>
                    <a:bodyPr/>
                    <a:lstStyle/>
                    <a:p>
                      <a:pPr algn="ctr">
                        <a:lnSpc>
                          <a:spcPct val="100000"/>
                        </a:lnSpc>
                        <a:spcBef>
                          <a:spcPts val="0"/>
                        </a:spcBef>
                        <a:spcAft>
                          <a:spcPts val="0"/>
                        </a:spcAft>
                      </a:pPr>
                      <a:r>
                        <a:rPr lang="en-US" sz="2400">
                          <a:effectLst/>
                          <a:latin typeface="Calibri"/>
                          <a:ea typeface="Cambria"/>
                          <a:cs typeface="Times New Roman"/>
                        </a:rPr>
                        <a:t>1%</a:t>
                      </a:r>
                      <a:endParaRPr lang="en-GB" sz="2400">
                        <a:effectLst/>
                        <a:latin typeface="Calibri"/>
                        <a:ea typeface="Cambria"/>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27270767"/>
              </p:ext>
            </p:extLst>
          </p:nvPr>
        </p:nvGraphicFramePr>
        <p:xfrm>
          <a:off x="405483" y="5148783"/>
          <a:ext cx="8712968" cy="1097280"/>
        </p:xfrm>
        <a:graphic>
          <a:graphicData uri="http://schemas.openxmlformats.org/drawingml/2006/table">
            <a:tbl>
              <a:tblPr firstRow="1" bandRow="1">
                <a:tableStyleId>{68D230F3-CF80-4859-8CE7-A43EE81993B5}</a:tableStyleId>
              </a:tblPr>
              <a:tblGrid>
                <a:gridCol w="5997239"/>
                <a:gridCol w="1635609"/>
                <a:gridCol w="1080120"/>
              </a:tblGrid>
              <a:tr h="172819">
                <a:tc>
                  <a:txBody>
                    <a:bodyPr/>
                    <a:lstStyle/>
                    <a:p>
                      <a:pPr algn="ctr">
                        <a:lnSpc>
                          <a:spcPct val="100000"/>
                        </a:lnSpc>
                        <a:spcBef>
                          <a:spcPts val="600"/>
                        </a:spcBef>
                        <a:spcAft>
                          <a:spcPts val="600"/>
                        </a:spcAft>
                      </a:pPr>
                      <a:r>
                        <a:rPr lang="en-US" sz="2400">
                          <a:effectLst/>
                          <a:latin typeface="Calibri"/>
                          <a:ea typeface="Cambria"/>
                          <a:cs typeface="Times New Roman"/>
                        </a:rPr>
                        <a:t> </a:t>
                      </a:r>
                      <a:endParaRPr lang="en-GB" sz="2400">
                        <a:effectLst/>
                        <a:latin typeface="Calibri"/>
                        <a:ea typeface="Cambria"/>
                        <a:cs typeface="Times New Roman"/>
                      </a:endParaRPr>
                    </a:p>
                  </a:txBody>
                  <a:tcPr marL="68580" marR="68580" marT="0" marB="0"/>
                </a:tc>
                <a:tc>
                  <a:txBody>
                    <a:bodyPr/>
                    <a:lstStyle/>
                    <a:p>
                      <a:pPr algn="ctr">
                        <a:lnSpc>
                          <a:spcPct val="100000"/>
                        </a:lnSpc>
                        <a:spcBef>
                          <a:spcPts val="600"/>
                        </a:spcBef>
                        <a:spcAft>
                          <a:spcPts val="600"/>
                        </a:spcAft>
                      </a:pPr>
                      <a:r>
                        <a:rPr lang="en-US" sz="2400" b="1">
                          <a:effectLst/>
                          <a:latin typeface="Calibri"/>
                          <a:ea typeface="Cambria"/>
                          <a:cs typeface="Times New Roman"/>
                        </a:rPr>
                        <a:t>Ecosystems</a:t>
                      </a:r>
                      <a:endParaRPr lang="en-GB" sz="2400">
                        <a:effectLst/>
                        <a:latin typeface="Calibri"/>
                        <a:ea typeface="Cambria"/>
                        <a:cs typeface="Times New Roman"/>
                      </a:endParaRPr>
                    </a:p>
                  </a:txBody>
                  <a:tcPr marL="68580" marR="68580" marT="0" marB="0"/>
                </a:tc>
                <a:tc>
                  <a:txBody>
                    <a:bodyPr/>
                    <a:lstStyle/>
                    <a:p>
                      <a:pPr algn="ctr">
                        <a:lnSpc>
                          <a:spcPct val="100000"/>
                        </a:lnSpc>
                        <a:spcBef>
                          <a:spcPts val="600"/>
                        </a:spcBef>
                        <a:spcAft>
                          <a:spcPts val="600"/>
                        </a:spcAft>
                      </a:pPr>
                      <a:r>
                        <a:rPr lang="en-US" sz="2400" b="1">
                          <a:effectLst/>
                          <a:latin typeface="Calibri"/>
                          <a:ea typeface="Cambria"/>
                          <a:cs typeface="Times New Roman"/>
                        </a:rPr>
                        <a:t>Moons</a:t>
                      </a:r>
                      <a:endParaRPr lang="en-GB" sz="2400">
                        <a:effectLst/>
                        <a:latin typeface="Calibri"/>
                        <a:ea typeface="Cambria"/>
                        <a:cs typeface="Times New Roman"/>
                      </a:endParaRPr>
                    </a:p>
                  </a:txBody>
                  <a:tcPr marL="68580" marR="68580" marT="0" marB="0"/>
                </a:tc>
              </a:tr>
              <a:tr h="345638">
                <a:tc>
                  <a:txBody>
                    <a:bodyPr/>
                    <a:lstStyle/>
                    <a:p>
                      <a:pPr algn="ctr">
                        <a:lnSpc>
                          <a:spcPct val="100000"/>
                        </a:lnSpc>
                        <a:spcBef>
                          <a:spcPts val="600"/>
                        </a:spcBef>
                        <a:spcAft>
                          <a:spcPts val="600"/>
                        </a:spcAft>
                      </a:pPr>
                      <a:r>
                        <a:rPr lang="en-US" sz="2400">
                          <a:effectLst/>
                          <a:latin typeface="Calibri"/>
                          <a:ea typeface="Cambria"/>
                          <a:cs typeface="Times New Roman"/>
                        </a:rPr>
                        <a:t>This course made me want to study more</a:t>
                      </a:r>
                      <a:endParaRPr lang="en-GB" sz="2400">
                        <a:effectLst/>
                        <a:latin typeface="Calibri"/>
                        <a:ea typeface="Cambria"/>
                        <a:cs typeface="Times New Roman"/>
                      </a:endParaRPr>
                    </a:p>
                  </a:txBody>
                  <a:tcPr marL="68580" marR="68580" marT="0" marB="0"/>
                </a:tc>
                <a:tc>
                  <a:txBody>
                    <a:bodyPr/>
                    <a:lstStyle/>
                    <a:p>
                      <a:pPr algn="ctr">
                        <a:lnSpc>
                          <a:spcPct val="100000"/>
                        </a:lnSpc>
                        <a:spcBef>
                          <a:spcPts val="600"/>
                        </a:spcBef>
                        <a:spcAft>
                          <a:spcPts val="600"/>
                        </a:spcAft>
                      </a:pPr>
                      <a:r>
                        <a:rPr lang="en-US" sz="2400">
                          <a:effectLst/>
                          <a:latin typeface="Calibri"/>
                          <a:ea typeface="Cambria"/>
                          <a:cs typeface="Times New Roman"/>
                        </a:rPr>
                        <a:t>83%</a:t>
                      </a:r>
                      <a:endParaRPr lang="en-GB" sz="2400">
                        <a:effectLst/>
                        <a:latin typeface="Calibri"/>
                        <a:ea typeface="Cambria"/>
                        <a:cs typeface="Times New Roman"/>
                      </a:endParaRPr>
                    </a:p>
                  </a:txBody>
                  <a:tcPr marL="68580" marR="68580" marT="0" marB="0"/>
                </a:tc>
                <a:tc>
                  <a:txBody>
                    <a:bodyPr/>
                    <a:lstStyle/>
                    <a:p>
                      <a:pPr algn="ctr">
                        <a:lnSpc>
                          <a:spcPct val="100000"/>
                        </a:lnSpc>
                        <a:spcBef>
                          <a:spcPts val="600"/>
                        </a:spcBef>
                        <a:spcAft>
                          <a:spcPts val="600"/>
                        </a:spcAft>
                      </a:pPr>
                      <a:r>
                        <a:rPr lang="en-US" sz="2400">
                          <a:effectLst/>
                          <a:latin typeface="Calibri"/>
                          <a:ea typeface="Cambria"/>
                          <a:cs typeface="Times New Roman"/>
                        </a:rPr>
                        <a:t>79%</a:t>
                      </a:r>
                      <a:endParaRPr lang="en-GB" sz="2400">
                        <a:effectLst/>
                        <a:latin typeface="Calibri"/>
                        <a:ea typeface="Cambria"/>
                        <a:cs typeface="Times New Roman"/>
                      </a:endParaRPr>
                    </a:p>
                  </a:txBody>
                  <a:tcPr marL="68580" marR="68580" marT="0" marB="0"/>
                </a:tc>
              </a:tr>
              <a:tr h="345638">
                <a:tc>
                  <a:txBody>
                    <a:bodyPr/>
                    <a:lstStyle/>
                    <a:p>
                      <a:pPr algn="ctr">
                        <a:lnSpc>
                          <a:spcPct val="100000"/>
                        </a:lnSpc>
                        <a:spcBef>
                          <a:spcPts val="600"/>
                        </a:spcBef>
                        <a:spcAft>
                          <a:spcPts val="600"/>
                        </a:spcAft>
                      </a:pPr>
                      <a:r>
                        <a:rPr lang="en-US" sz="2400">
                          <a:effectLst/>
                          <a:latin typeface="Calibri"/>
                          <a:ea typeface="Cambria"/>
                          <a:cs typeface="Times New Roman"/>
                        </a:rPr>
                        <a:t>I  would like to study with The Open University</a:t>
                      </a:r>
                      <a:endParaRPr lang="en-GB" sz="2400">
                        <a:effectLst/>
                        <a:latin typeface="Calibri"/>
                        <a:ea typeface="Cambria"/>
                        <a:cs typeface="Times New Roman"/>
                      </a:endParaRPr>
                    </a:p>
                  </a:txBody>
                  <a:tcPr marL="68580" marR="68580" marT="0" marB="0"/>
                </a:tc>
                <a:tc>
                  <a:txBody>
                    <a:bodyPr/>
                    <a:lstStyle/>
                    <a:p>
                      <a:pPr algn="ctr">
                        <a:lnSpc>
                          <a:spcPct val="100000"/>
                        </a:lnSpc>
                        <a:spcBef>
                          <a:spcPts val="600"/>
                        </a:spcBef>
                        <a:spcAft>
                          <a:spcPts val="600"/>
                        </a:spcAft>
                      </a:pPr>
                      <a:r>
                        <a:rPr lang="en-US" sz="2400">
                          <a:effectLst/>
                          <a:latin typeface="Calibri"/>
                          <a:ea typeface="Cambria"/>
                          <a:cs typeface="Times New Roman"/>
                        </a:rPr>
                        <a:t>10%</a:t>
                      </a:r>
                      <a:endParaRPr lang="en-GB" sz="2400">
                        <a:effectLst/>
                        <a:latin typeface="Calibri"/>
                        <a:ea typeface="Cambria"/>
                        <a:cs typeface="Times New Roman"/>
                      </a:endParaRPr>
                    </a:p>
                  </a:txBody>
                  <a:tcPr marL="68580" marR="68580" marT="0" marB="0"/>
                </a:tc>
                <a:tc>
                  <a:txBody>
                    <a:bodyPr/>
                    <a:lstStyle/>
                    <a:p>
                      <a:pPr algn="ctr">
                        <a:lnSpc>
                          <a:spcPct val="100000"/>
                        </a:lnSpc>
                        <a:spcBef>
                          <a:spcPts val="600"/>
                        </a:spcBef>
                        <a:spcAft>
                          <a:spcPts val="600"/>
                        </a:spcAft>
                      </a:pPr>
                      <a:r>
                        <a:rPr lang="en-US" sz="2400">
                          <a:effectLst/>
                          <a:latin typeface="Calibri"/>
                          <a:ea typeface="Cambria"/>
                          <a:cs typeface="Times New Roman"/>
                        </a:rPr>
                        <a:t>14%</a:t>
                      </a:r>
                      <a:endParaRPr lang="en-GB" sz="2400">
                        <a:effectLst/>
                        <a:latin typeface="Calibri"/>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41944371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5483" y="1476375"/>
            <a:ext cx="4680520" cy="4032448"/>
          </a:xfrm>
        </p:spPr>
        <p:txBody>
          <a:bodyPr/>
          <a:lstStyle/>
          <a:p>
            <a:r>
              <a:rPr lang="en-US" sz="2400"/>
              <a:t>Try and find four different organisms living in a habitat near you and suggest the place that they might occupy in an ecosystem. Ideally, for each you should take a photograph and upload it to </a:t>
            </a:r>
            <a:r>
              <a:rPr lang="en-US" sz="2400" u="sng">
                <a:hlinkClick r:id="rId2"/>
              </a:rPr>
              <a:t>iSpot</a:t>
            </a:r>
            <a:r>
              <a:rPr lang="en-US" sz="2400"/>
              <a:t>. You will find instructions on how to do this in the downloadable PDF document below.</a:t>
            </a:r>
            <a:endParaRPr lang="en-GB" sz="2400"/>
          </a:p>
        </p:txBody>
      </p:sp>
      <p:sp>
        <p:nvSpPr>
          <p:cNvPr id="3" name="Rectangle 2"/>
          <p:cNvSpPr>
            <a:spLocks noChangeArrowheads="1"/>
          </p:cNvSpPr>
          <p:nvPr/>
        </p:nvSpPr>
        <p:spPr bwMode="auto">
          <a:xfrm>
            <a:off x="277813" y="403225"/>
            <a:ext cx="8382000" cy="758825"/>
          </a:xfrm>
          <a:prstGeom prst="rect">
            <a:avLst/>
          </a:prstGeom>
          <a:noFill/>
          <a:ln w="9525">
            <a:noFill/>
            <a:miter lim="800000"/>
            <a:headEnd/>
            <a:tailEnd/>
          </a:ln>
        </p:spPr>
        <p:txBody>
          <a:bodyPr lIns="79427" tIns="39713" rIns="76575" bIns="39713" anchor="ctr">
            <a:spAutoFit/>
          </a:bodyPr>
          <a:lstStyle/>
          <a:p>
            <a:pPr marL="44450" indent="-17463" defTabSz="896938">
              <a:defRPr/>
            </a:pPr>
            <a:r>
              <a:rPr lang="en-US" sz="4400" dirty="0" smtClean="0">
                <a:solidFill>
                  <a:srgbClr val="133660"/>
                </a:solidFill>
                <a:ea typeface="ＭＳ Ｐゴシック"/>
                <a:cs typeface="ＭＳ Ｐゴシック"/>
              </a:rPr>
              <a:t>Course-inspired activity</a:t>
            </a:r>
            <a:endParaRPr lang="en-US" sz="4400" dirty="0">
              <a:solidFill>
                <a:srgbClr val="133660"/>
              </a:solidFill>
              <a:ea typeface="ＭＳ Ｐゴシック"/>
              <a:cs typeface="ＭＳ Ｐゴシック"/>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374035" y="2052439"/>
            <a:ext cx="4750048" cy="4950708"/>
          </a:xfrm>
          <a:prstGeom prst="rect">
            <a:avLst/>
          </a:prstGeom>
          <a:ln>
            <a:solidFill>
              <a:srgbClr val="4F81BD"/>
            </a:solidFill>
          </a:ln>
        </p:spPr>
      </p:pic>
      <p:sp>
        <p:nvSpPr>
          <p:cNvPr id="5" name="TextBox 4"/>
          <p:cNvSpPr txBox="1"/>
          <p:nvPr/>
        </p:nvSpPr>
        <p:spPr>
          <a:xfrm>
            <a:off x="405483" y="6156895"/>
            <a:ext cx="4536504" cy="830997"/>
          </a:xfrm>
          <a:prstGeom prst="rect">
            <a:avLst/>
          </a:prstGeom>
          <a:noFill/>
        </p:spPr>
        <p:txBody>
          <a:bodyPr wrap="square" rtlCol="0">
            <a:spAutoFit/>
          </a:bodyPr>
          <a:lstStyle/>
          <a:p>
            <a:r>
              <a:rPr lang="en-US" sz="2400">
                <a:solidFill>
                  <a:srgbClr val="133660"/>
                </a:solidFill>
              </a:rPr>
              <a:t>3296 signed up</a:t>
            </a:r>
          </a:p>
          <a:p>
            <a:r>
              <a:rPr lang="en-US" sz="2400">
                <a:solidFill>
                  <a:srgbClr val="133660"/>
                </a:solidFill>
              </a:rPr>
              <a:t>1075 added course tag to pics</a:t>
            </a:r>
          </a:p>
        </p:txBody>
      </p:sp>
    </p:spTree>
    <p:extLst>
      <p:ext uri="{BB962C8B-B14F-4D97-AF65-F5344CB8AC3E}">
        <p14:creationId xmlns:p14="http://schemas.microsoft.com/office/powerpoint/2010/main" val="3853988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U FutureLearn">
  <a:themeElements>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PowerPoi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a:ln>
              <a:noFill/>
            </a:ln>
            <a:solidFill>
              <a:srgbClr val="E3284A"/>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a:ln>
              <a:noFill/>
            </a:ln>
            <a:solidFill>
              <a:srgbClr val="E3284A"/>
            </a:solidFill>
            <a:effectLst/>
            <a:latin typeface="Arial" charset="0"/>
            <a:ea typeface="ＭＳ Ｐゴシック" charset="0"/>
          </a:defRPr>
        </a:defPPr>
      </a:lstStyle>
    </a:lnDef>
  </a:objectDefaults>
  <a:extraClrSchemeLst>
    <a:extraClrScheme>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OU FutureLearn.potx</Template>
  <TotalTime>9929</TotalTime>
  <Words>1036</Words>
  <Application>Microsoft Macintosh PowerPoint</Application>
  <PresentationFormat>Custom</PresentationFormat>
  <Paragraphs>142</Paragraphs>
  <Slides>26</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OU FutureLearn</vt:lpstr>
      <vt:lpstr>Document</vt:lpstr>
      <vt:lpstr>Evaluating educational impact and learners support within OU MOOCs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Research Ethics</dc:title>
  <dc:creator>Rebecca Ferguson</dc:creator>
  <cp:lastModifiedBy>Rebecca Ferguson</cp:lastModifiedBy>
  <cp:revision>364</cp:revision>
  <dcterms:created xsi:type="dcterms:W3CDTF">2006-05-03T13:07:11Z</dcterms:created>
  <dcterms:modified xsi:type="dcterms:W3CDTF">2014-09-10T10:57:58Z</dcterms:modified>
</cp:coreProperties>
</file>