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60" r:id="rId2"/>
    <p:sldId id="365" r:id="rId3"/>
    <p:sldId id="346" r:id="rId4"/>
    <p:sldId id="372" r:id="rId5"/>
    <p:sldId id="370" r:id="rId6"/>
    <p:sldId id="376" r:id="rId7"/>
    <p:sldId id="369" r:id="rId8"/>
    <p:sldId id="373" r:id="rId9"/>
    <p:sldId id="377" r:id="rId10"/>
    <p:sldId id="368" r:id="rId11"/>
    <p:sldId id="379" r:id="rId12"/>
    <p:sldId id="371" r:id="rId13"/>
    <p:sldId id="366" r:id="rId14"/>
    <p:sldId id="374" r:id="rId15"/>
    <p:sldId id="378" r:id="rId16"/>
    <p:sldId id="380" r:id="rId17"/>
  </p:sldIdLst>
  <p:sldSz cx="10460038" cy="756126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0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0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0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000" kern="1200">
        <a:solidFill>
          <a:srgbClr val="E3284A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4BBF"/>
    <a:srgbClr val="133660"/>
    <a:srgbClr val="39ACAA"/>
    <a:srgbClr val="754FA7"/>
    <a:srgbClr val="FDDC8B"/>
    <a:srgbClr val="A7CDD7"/>
    <a:srgbClr val="7EA5B6"/>
    <a:srgbClr val="FDC4B5"/>
    <a:srgbClr val="FD9E01"/>
    <a:srgbClr val="B32B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70" autoAdjust="0"/>
  </p:normalViewPr>
  <p:slideViewPr>
    <p:cSldViewPr>
      <p:cViewPr>
        <p:scale>
          <a:sx n="75" d="100"/>
          <a:sy n="75" d="100"/>
        </p:scale>
        <p:origin x="-1608" y="-448"/>
      </p:cViewPr>
      <p:guideLst>
        <p:guide orient="horz" pos="2948"/>
        <p:guide pos="4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08" y="-84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88060616511"/>
          <c:y val="0.0328598321981704"/>
          <c:w val="0.793302450332394"/>
          <c:h val="0.67198056217015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Sheet1!$B$4:$I$4</c:f>
              <c:strCache>
                <c:ptCount val="8"/>
                <c:pt idx="0">
                  <c:v>Assimilative</c:v>
                </c:pt>
                <c:pt idx="1">
                  <c:v>Information Handling</c:v>
                </c:pt>
                <c:pt idx="2">
                  <c:v>Productive</c:v>
                </c:pt>
                <c:pt idx="3">
                  <c:v>Experiential</c:v>
                </c:pt>
                <c:pt idx="4">
                  <c:v>Adaptive</c:v>
                </c:pt>
                <c:pt idx="5">
                  <c:v>Communicative</c:v>
                </c:pt>
                <c:pt idx="6">
                  <c:v>Assessment</c:v>
                </c:pt>
                <c:pt idx="7">
                  <c:v>Organisation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550.0</c:v>
                </c:pt>
                <c:pt idx="1">
                  <c:v>50.0</c:v>
                </c:pt>
                <c:pt idx="2">
                  <c:v>80.0</c:v>
                </c:pt>
                <c:pt idx="3">
                  <c:v>30.0</c:v>
                </c:pt>
                <c:pt idx="4">
                  <c:v>45.0</c:v>
                </c:pt>
                <c:pt idx="5">
                  <c:v>320.0</c:v>
                </c:pt>
                <c:pt idx="6">
                  <c:v>70.0</c:v>
                </c:pt>
                <c:pt idx="7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402776"/>
        <c:axId val="2102408184"/>
      </c:barChart>
      <c:catAx>
        <c:axId val="2102402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2102408184"/>
        <c:crosses val="autoZero"/>
        <c:auto val="1"/>
        <c:lblAlgn val="ctr"/>
        <c:lblOffset val="100"/>
        <c:noMultiLvlLbl val="0"/>
      </c:catAx>
      <c:valAx>
        <c:axId val="21024081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Minutes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02402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AEE5050A-0F38-0942-A277-0EC8657AA2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250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62" tIns="46031" rIns="92062" bIns="46031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62" tIns="46031" rIns="92062" bIns="46031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19150" y="744538"/>
            <a:ext cx="5145088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62" tIns="46031" rIns="92062" bIns="460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62" tIns="46031" rIns="92062" bIns="46031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62" tIns="46031" rIns="92062" bIns="46031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DE8F109-2533-A045-99EB-D10A6B15B5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669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7E16DA-5C27-1F47-8DAA-0AEF18426EEE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FFEA3F-9840-6447-8E1E-A93839A99597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latin typeface="Arial" pitchFamily="34" charset="0"/>
                <a:ea typeface="ＭＳ Ｐゴシック"/>
                <a:cs typeface="Arial" pitchFamily="34" charset="0"/>
              </a:rPr>
              <a:t>I’m from the UK’s largest University. Over 40 years old</a:t>
            </a:r>
          </a:p>
          <a:p>
            <a:pPr eaLnBrk="1" hangingPunct="1">
              <a:defRPr/>
            </a:pPr>
            <a:r>
              <a:rPr lang="en-GB" dirty="0" smtClean="0">
                <a:latin typeface="Arial" pitchFamily="34" charset="0"/>
                <a:ea typeface="ＭＳ Ｐゴシック"/>
                <a:cs typeface="Arial" pitchFamily="34" charset="0"/>
              </a:rPr>
              <a:t>Runs its own courses and awards its own degrees</a:t>
            </a:r>
          </a:p>
          <a:p>
            <a:pPr eaLnBrk="1" hangingPunct="1">
              <a:defRPr/>
            </a:pPr>
            <a:r>
              <a:rPr lang="en-GB"/>
              <a:t>342 undergraduate modules, 60 CPD modules and 141 post-grad modules</a:t>
            </a:r>
            <a:endParaRPr lang="en-GB" dirty="0" smtClean="0">
              <a:ea typeface="ＭＳ Ｐゴシック"/>
              <a:cs typeface="ＭＳ Ｐゴシック"/>
            </a:endParaRPr>
          </a:p>
          <a:p>
            <a:pPr>
              <a:buFont typeface="Arial"/>
              <a:buNone/>
              <a:defRPr/>
            </a:pPr>
            <a:r>
              <a:rPr lang="en-GB" sz="1400" dirty="0" smtClean="0">
                <a:latin typeface="Arial" pitchFamily="34" charset="0"/>
                <a:ea typeface="ＭＳ Ｐゴシック"/>
                <a:cs typeface="Arial" pitchFamily="34" charset="0"/>
              </a:rPr>
              <a:t>43% have 1 A level or lower at entry</a:t>
            </a:r>
          </a:p>
          <a:p>
            <a:pPr lvl="3">
              <a:buFontTx/>
              <a:buChar char="-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28788" y="217488"/>
            <a:ext cx="2894012" cy="2092325"/>
          </a:xfrm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3619500"/>
            <a:ext cx="6003925" cy="5875338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en-GB" sz="1400" b="1" dirty="0" smtClean="0">
              <a:latin typeface="Arial" pitchFamily="34" charset="0"/>
              <a:ea typeface="ＭＳ Ｐゴシック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483" y="396255"/>
            <a:ext cx="8496944" cy="811212"/>
          </a:xfrm>
        </p:spPr>
        <p:txBody>
          <a:bodyPr/>
          <a:lstStyle>
            <a:lvl1pPr>
              <a:defRPr>
                <a:solidFill>
                  <a:srgbClr val="00009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5482" y="1980431"/>
            <a:ext cx="8523509" cy="2431625"/>
          </a:xfrm>
        </p:spPr>
        <p:txBody>
          <a:bodyPr/>
          <a:lstStyle>
            <a:lvl1pPr marL="0" indent="0">
              <a:buNone/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 marL="796925" indent="0">
              <a:buNone/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3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UPowerPoint38mm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163" y="395288"/>
            <a:ext cx="2946400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405483" y="2844527"/>
            <a:ext cx="6923087" cy="1557539"/>
          </a:xfrm>
        </p:spPr>
        <p:txBody>
          <a:bodyPr anchor="t"/>
          <a:lstStyle>
            <a:lvl1pPr>
              <a:defRPr sz="48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724525"/>
            <a:ext cx="8362950" cy="541877"/>
          </a:xfr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426424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573463" y="6884988"/>
            <a:ext cx="3313112" cy="5254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494588" y="6884988"/>
            <a:ext cx="2443162" cy="5254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371BB-AC1A-1643-9445-C5EB4FCE6C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55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763713"/>
            <a:ext cx="9410700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79438" tIns="39718" rIns="79438" bIns="39718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733675"/>
            <a:ext cx="94107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1028" name="Picture 11" descr="OUPowerPoint18mmShiel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8163" y="395288"/>
            <a:ext cx="74453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</p:sldLayoutIdLst>
  <p:hf hdr="0" dt="0"/>
  <p:txStyles>
    <p:titleStyle>
      <a:lvl1pPr algn="l" defTabSz="796925" rtl="0" eaLnBrk="1" fontAlgn="base" hangingPunct="1">
        <a:spcBef>
          <a:spcPct val="0"/>
        </a:spcBef>
        <a:spcAft>
          <a:spcPct val="0"/>
        </a:spcAft>
        <a:defRPr sz="4800">
          <a:solidFill>
            <a:srgbClr val="000090"/>
          </a:solidFill>
          <a:latin typeface="+mj-lt"/>
          <a:ea typeface="+mj-ea"/>
          <a:cs typeface="ＭＳ Ｐゴシック" charset="0"/>
        </a:defRPr>
      </a:lvl1pPr>
      <a:lvl2pPr algn="l" defTabSz="796925" rtl="0" eaLnBrk="1" fontAlgn="base" hangingPunct="1">
        <a:spcBef>
          <a:spcPct val="0"/>
        </a:spcBef>
        <a:spcAft>
          <a:spcPct val="0"/>
        </a:spcAft>
        <a:defRPr sz="4800">
          <a:solidFill>
            <a:srgbClr val="000090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796925" rtl="0" eaLnBrk="1" fontAlgn="base" hangingPunct="1">
        <a:spcBef>
          <a:spcPct val="0"/>
        </a:spcBef>
        <a:spcAft>
          <a:spcPct val="0"/>
        </a:spcAft>
        <a:defRPr sz="4800">
          <a:solidFill>
            <a:srgbClr val="000090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796925" rtl="0" eaLnBrk="1" fontAlgn="base" hangingPunct="1">
        <a:spcBef>
          <a:spcPct val="0"/>
        </a:spcBef>
        <a:spcAft>
          <a:spcPct val="0"/>
        </a:spcAft>
        <a:defRPr sz="4800">
          <a:solidFill>
            <a:srgbClr val="000090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796925" rtl="0" eaLnBrk="1" fontAlgn="base" hangingPunct="1">
        <a:spcBef>
          <a:spcPct val="0"/>
        </a:spcBef>
        <a:spcAft>
          <a:spcPct val="0"/>
        </a:spcAft>
        <a:defRPr sz="4800">
          <a:solidFill>
            <a:srgbClr val="00009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796925" rtl="0" eaLnBrk="1" fontAlgn="base" hangingPunct="1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  <a:ea typeface="ＭＳ Ｐゴシック" charset="0"/>
        </a:defRPr>
      </a:lvl6pPr>
      <a:lvl7pPr marL="914400" algn="l" defTabSz="796925" rtl="0" eaLnBrk="1" fontAlgn="base" hangingPunct="1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  <a:ea typeface="ＭＳ Ｐゴシック" charset="0"/>
        </a:defRPr>
      </a:lvl7pPr>
      <a:lvl8pPr marL="1371600" algn="l" defTabSz="796925" rtl="0" eaLnBrk="1" fontAlgn="base" hangingPunct="1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  <a:ea typeface="ＭＳ Ｐゴシック" charset="0"/>
        </a:defRPr>
      </a:lvl8pPr>
      <a:lvl9pPr marL="1828800" algn="l" defTabSz="796925" rtl="0" eaLnBrk="1" fontAlgn="base" hangingPunct="1">
        <a:spcBef>
          <a:spcPct val="0"/>
        </a:spcBef>
        <a:spcAft>
          <a:spcPct val="0"/>
        </a:spcAft>
        <a:defRPr sz="4800">
          <a:solidFill>
            <a:srgbClr val="9FAA00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796925" rtl="0" eaLnBrk="1" fontAlgn="base" hangingPunct="1">
        <a:spcBef>
          <a:spcPct val="20000"/>
        </a:spcBef>
        <a:spcAft>
          <a:spcPct val="0"/>
        </a:spcAft>
        <a:buClr>
          <a:srgbClr val="9FAA00"/>
        </a:buClr>
        <a:defRPr sz="2800">
          <a:solidFill>
            <a:srgbClr val="6B6BCF"/>
          </a:solidFill>
          <a:latin typeface="+mn-lt"/>
          <a:ea typeface="+mn-ea"/>
          <a:cs typeface="ＭＳ Ｐゴシック" charset="0"/>
        </a:defRPr>
      </a:lvl1pPr>
      <a:lvl2pPr marL="647700" indent="-249238" algn="l" defTabSz="796925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6B6BCF"/>
          </a:solidFill>
          <a:latin typeface="+mn-lt"/>
          <a:ea typeface="+mn-ea"/>
        </a:defRPr>
      </a:lvl2pPr>
      <a:lvl3pPr marL="796925" indent="117475" algn="l" defTabSz="796925" rtl="0" eaLnBrk="1" fontAlgn="base" hangingPunct="1">
        <a:spcBef>
          <a:spcPct val="20000"/>
        </a:spcBef>
        <a:spcAft>
          <a:spcPct val="0"/>
        </a:spcAft>
        <a:buClr>
          <a:srgbClr val="9FAA00"/>
        </a:buClr>
        <a:defRPr sz="2800">
          <a:solidFill>
            <a:srgbClr val="6B6BCF"/>
          </a:solidFill>
          <a:latin typeface="+mn-lt"/>
          <a:ea typeface="+mn-ea"/>
        </a:defRPr>
      </a:lvl3pPr>
      <a:lvl4pPr marL="1392238" indent="-198438" algn="l" defTabSz="796925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6B6BCF"/>
          </a:solidFill>
          <a:latin typeface="+mn-lt"/>
          <a:ea typeface="+mn-ea"/>
        </a:defRPr>
      </a:lvl4pPr>
      <a:lvl5pPr marL="1787525" indent="-198438" algn="l" defTabSz="79692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B6BCF"/>
          </a:solidFill>
          <a:latin typeface="+mn-lt"/>
          <a:ea typeface="+mn-ea"/>
        </a:defRPr>
      </a:lvl5pPr>
      <a:lvl6pPr marL="2244725" indent="-198438" algn="l" defTabSz="79692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701925" indent="-198438" algn="l" defTabSz="79692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159125" indent="-198438" algn="l" defTabSz="79692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616325" indent="-198438" algn="l" defTabSz="79692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33475" y="2988543"/>
            <a:ext cx="9073008" cy="1434429"/>
          </a:xfrm>
        </p:spPr>
        <p:txBody>
          <a:bodyPr/>
          <a:lstStyle/>
          <a:p>
            <a:pPr eaLnBrk="1" hangingPunct="1">
              <a:defRPr/>
            </a:pPr>
            <a:r>
              <a:rPr lang="en-GB" sz="4400" dirty="0" smtClean="0">
                <a:solidFill>
                  <a:srgbClr val="133660"/>
                </a:solidFill>
                <a:cs typeface="+mj-cs"/>
              </a:rPr>
              <a:t>Learning design &amp; learning analytics –</a:t>
            </a:r>
            <a:r>
              <a:rPr lang="en-GB" sz="4400" dirty="0">
                <a:solidFill>
                  <a:srgbClr val="133660"/>
                </a:solidFill>
                <a:cs typeface="+mj-cs"/>
              </a:rPr>
              <a:t> </a:t>
            </a:r>
            <a:r>
              <a:rPr lang="en-GB" sz="4400" dirty="0" smtClean="0">
                <a:solidFill>
                  <a:srgbClr val="133660"/>
                </a:solidFill>
                <a:cs typeface="+mj-cs"/>
              </a:rPr>
              <a:t>building the links</a:t>
            </a:r>
            <a:endParaRPr lang="en-GB" sz="4400" dirty="0">
              <a:solidFill>
                <a:srgbClr val="133660"/>
              </a:solidFill>
              <a:cs typeface="+mj-cs"/>
            </a:endParaRP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05483" y="5292799"/>
            <a:ext cx="8362950" cy="1003541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rgbClr val="133660"/>
                </a:solidFill>
                <a:cs typeface="+mn-cs"/>
              </a:rPr>
              <a:t>Rebecca Ferguson</a:t>
            </a:r>
            <a:br>
              <a:rPr lang="en-GB" dirty="0" smtClean="0">
                <a:solidFill>
                  <a:srgbClr val="133660"/>
                </a:solidFill>
                <a:cs typeface="+mn-cs"/>
              </a:rPr>
            </a:br>
            <a:r>
              <a:rPr lang="en-GB" dirty="0" smtClean="0">
                <a:solidFill>
                  <a:srgbClr val="133660"/>
                </a:solidFill>
                <a:cs typeface="+mn-cs"/>
              </a:rPr>
              <a:t>The Open University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6163" y="6444927"/>
            <a:ext cx="31638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39ACAA"/>
                </a:solidFill>
              </a:rPr>
              <a:t>FLAN: May 2014</a:t>
            </a:r>
            <a:endParaRPr lang="en-US" i="1" dirty="0">
              <a:solidFill>
                <a:srgbClr val="39ACAA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ooc ma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9" y="180231"/>
            <a:ext cx="5256584" cy="71525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4115" y="1548383"/>
            <a:ext cx="42484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MOOC map</a:t>
            </a:r>
          </a:p>
          <a:p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Production checklist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Identifies key features of the course</a:t>
            </a:r>
          </a:p>
          <a:p>
            <a:pPr marL="457200" indent="-457200">
              <a:buFont typeface="Arial"/>
              <a:buChar char="•"/>
            </a:pPr>
            <a:endParaRPr lang="en-US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en-US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275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0939563"/>
              </p:ext>
            </p:extLst>
          </p:nvPr>
        </p:nvGraphicFramePr>
        <p:xfrm>
          <a:off x="693515" y="1548383"/>
          <a:ext cx="892899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3515" y="540271"/>
            <a:ext cx="66446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MOOC map </a:t>
            </a:r>
            <a:r>
              <a:rPr lang="en-US" sz="4400" dirty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and 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analytics</a:t>
            </a:r>
            <a:endParaRPr lang="en-US" sz="4400" dirty="0">
              <a:solidFill>
                <a:schemeClr val="accent6">
                  <a:lumMod val="75000"/>
                </a:schemeClr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8975603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ourney plann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9" y="180230"/>
            <a:ext cx="5184576" cy="72676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78091" y="1548383"/>
            <a:ext cx="424847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Journey planner</a:t>
            </a:r>
          </a:p>
          <a:p>
            <a:endParaRPr lang="en-US" sz="2400" dirty="0" smtClean="0">
              <a:solidFill>
                <a:srgbClr val="834BBF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Coherent narrative view of the learning journey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Shows relationships between tools, resources, activities and content narrative</a:t>
            </a:r>
          </a:p>
          <a:p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en-US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3928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7813" y="403225"/>
            <a:ext cx="83820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427" tIns="39713" rIns="76575" bIns="39713" anchor="ctr">
            <a:spAutoFit/>
          </a:bodyPr>
          <a:lstStyle/>
          <a:p>
            <a:pPr marL="44450" indent="-17463" defTabSz="896938">
              <a:defRPr/>
            </a:pP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Relating analytics to design</a:t>
            </a:r>
            <a:endParaRPr lang="en-US" sz="4400" dirty="0">
              <a:solidFill>
                <a:schemeClr val="accent6">
                  <a:lumMod val="75000"/>
                </a:schemeClr>
              </a:solidFill>
              <a:ea typeface="ＭＳ Ｐゴシック"/>
              <a:cs typeface="ＭＳ Ｐゴシック"/>
            </a:endParaRPr>
          </a:p>
        </p:txBody>
      </p:sp>
      <p:pic>
        <p:nvPicPr>
          <p:cNvPr id="2" name="Picture 1" descr="Screen Shot 2014-05-07 at 16.18.5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4447"/>
            <a:ext cx="10460038" cy="526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8433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7813" y="419371"/>
            <a:ext cx="8382000" cy="726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427" tIns="39713" rIns="76575" bIns="39713" anchor="ctr">
            <a:spAutoFit/>
          </a:bodyPr>
          <a:lstStyle/>
          <a:p>
            <a:pPr marL="44450" indent="-17463" defTabSz="896938">
              <a:defRPr/>
            </a:pP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Advantages of design for analytics</a:t>
            </a:r>
            <a:endParaRPr lang="en-US" sz="4200" dirty="0">
              <a:solidFill>
                <a:schemeClr val="accent6">
                  <a:lumMod val="75000"/>
                </a:schemeClr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7491" y="1692399"/>
            <a:ext cx="955133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Helps to frame and focus analytics questions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754FA7"/>
                </a:solidFill>
              </a:rPr>
              <a:t>What did they learn?… in relation to learning outcomes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Were they social?... when they were collaborating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Did they share links?... when encouraged to browse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Did they return to steps?... when encouraged to reflect</a:t>
            </a:r>
          </a:p>
          <a:p>
            <a:endParaRPr lang="en-US" dirty="0">
              <a:solidFill>
                <a:srgbClr val="000090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Helps to identify appropriate forms of analysis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The same step, but with a focus on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Number of visits if content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Length, quality, number of comments if conversational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Dwell time and repeat visits </a:t>
            </a:r>
            <a:r>
              <a:rPr lang="en-US" smtClean="0">
                <a:solidFill>
                  <a:srgbClr val="754FA7"/>
                </a:solidFill>
              </a:rPr>
              <a:t>if </a:t>
            </a:r>
            <a:r>
              <a:rPr lang="en-US" smtClean="0">
                <a:solidFill>
                  <a:srgbClr val="754FA7"/>
                </a:solidFill>
              </a:rPr>
              <a:t>reflection</a:t>
            </a:r>
            <a:endParaRPr lang="en-US" dirty="0" smtClean="0">
              <a:solidFill>
                <a:srgbClr val="754FA7"/>
              </a:solidFill>
            </a:endParaRPr>
          </a:p>
          <a:p>
            <a:r>
              <a:rPr lang="en-US" dirty="0" smtClean="0">
                <a:solidFill>
                  <a:srgbClr val="754FA7"/>
                </a:solidFill>
              </a:rPr>
              <a:t> </a:t>
            </a:r>
            <a:endParaRPr lang="en-US" dirty="0">
              <a:solidFill>
                <a:srgbClr val="754F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3472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7813" y="419371"/>
            <a:ext cx="8382000" cy="726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427" tIns="39713" rIns="76575" bIns="39713" anchor="ctr">
            <a:spAutoFit/>
          </a:bodyPr>
          <a:lstStyle/>
          <a:p>
            <a:pPr marL="44450" indent="-17463" defTabSz="896938">
              <a:defRPr/>
            </a:pP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Advantages of design for analytics</a:t>
            </a:r>
            <a:endParaRPr lang="en-US" sz="4200" dirty="0">
              <a:solidFill>
                <a:schemeClr val="accent6">
                  <a:lumMod val="75000"/>
                </a:schemeClr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7491" y="1692399"/>
            <a:ext cx="8803311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Helps to identify useful analytics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754FA7"/>
                </a:solidFill>
              </a:rPr>
              <a:t>What do learners need to know in order to </a:t>
            </a:r>
            <a:br>
              <a:rPr lang="en-US" dirty="0" smtClean="0">
                <a:solidFill>
                  <a:srgbClr val="754FA7"/>
                </a:solidFill>
              </a:rPr>
            </a:br>
            <a:r>
              <a:rPr lang="en-US" dirty="0" smtClean="0">
                <a:solidFill>
                  <a:srgbClr val="754FA7"/>
                </a:solidFill>
              </a:rPr>
              <a:t>network, collaborate, browse or reflect?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What do educators need to know to support them?</a:t>
            </a:r>
          </a:p>
          <a:p>
            <a:endParaRPr lang="en-US" dirty="0">
              <a:solidFill>
                <a:srgbClr val="000090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Helps to identify gaps in the data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Which data do we need from </a:t>
            </a:r>
            <a:r>
              <a:rPr lang="en-US" dirty="0" err="1" smtClean="0">
                <a:solidFill>
                  <a:srgbClr val="754FA7"/>
                </a:solidFill>
              </a:rPr>
              <a:t>FutureLearn</a:t>
            </a:r>
            <a:r>
              <a:rPr lang="en-US" dirty="0" smtClean="0">
                <a:solidFill>
                  <a:srgbClr val="754FA7"/>
                </a:solidFill>
              </a:rPr>
              <a:t>?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 </a:t>
            </a:r>
            <a:endParaRPr lang="en-US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Helps to identify gaps in </a:t>
            </a:r>
            <a:r>
              <a:rPr lang="en-US" b="1" dirty="0" smtClean="0">
                <a:solidFill>
                  <a:srgbClr val="000090"/>
                </a:solidFill>
              </a:rPr>
              <a:t>our toolkit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dirty="0">
                <a:solidFill>
                  <a:srgbClr val="754FA7"/>
                </a:solidFill>
              </a:rPr>
              <a:t>Which </a:t>
            </a:r>
            <a:r>
              <a:rPr lang="en-US" dirty="0" smtClean="0">
                <a:solidFill>
                  <a:srgbClr val="754FA7"/>
                </a:solidFill>
              </a:rPr>
              <a:t>design elements can we look at easily?</a:t>
            </a:r>
          </a:p>
          <a:p>
            <a:r>
              <a:rPr lang="en-US" dirty="0" smtClean="0">
                <a:solidFill>
                  <a:srgbClr val="754FA7"/>
                </a:solidFill>
              </a:rPr>
              <a:t>Which ones still pose problems?</a:t>
            </a:r>
            <a:endParaRPr lang="en-US" dirty="0">
              <a:solidFill>
                <a:srgbClr val="754F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404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Box 3"/>
          <p:cNvSpPr txBox="1">
            <a:spLocks noChangeArrowheads="1"/>
          </p:cNvSpPr>
          <p:nvPr/>
        </p:nvSpPr>
        <p:spPr bwMode="auto">
          <a:xfrm>
            <a:off x="1320800" y="2540000"/>
            <a:ext cx="1841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000">
                <a:solidFill>
                  <a:srgbClr val="E3284A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0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0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0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0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E3284A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43010" name="Picture 1" descr="Screen Shot 2014-03-03 at 13.05.1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692275"/>
            <a:ext cx="9753600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184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7813" y="403225"/>
            <a:ext cx="83820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427" tIns="39713" rIns="76575" bIns="39713" anchor="ctr">
            <a:spAutoFit/>
          </a:bodyPr>
          <a:lstStyle/>
          <a:p>
            <a:pPr marL="44450" indent="-17463" defTabSz="896938">
              <a:defRPr/>
            </a:pPr>
            <a:r>
              <a:rPr lang="en-US" sz="4400" dirty="0" smtClean="0">
                <a:solidFill>
                  <a:srgbClr val="133660"/>
                </a:solidFill>
                <a:ea typeface="ＭＳ Ｐゴシック"/>
                <a:cs typeface="ＭＳ Ｐゴシック"/>
              </a:rPr>
              <a:t>Why learning design?</a:t>
            </a:r>
            <a:endParaRPr lang="en-US" sz="4400" dirty="0">
              <a:solidFill>
                <a:srgbClr val="13366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333375" y="1547813"/>
            <a:ext cx="9648825" cy="3441700"/>
          </a:xfrm>
          <a:prstGeom prst="rect">
            <a:avLst/>
          </a:prstGeom>
        </p:spPr>
        <p:txBody>
          <a:bodyPr/>
          <a:lstStyle/>
          <a:p>
            <a:pPr marL="457200" lvl="0" indent="-457200">
              <a:buFont typeface="Arial"/>
              <a:buChar char="•"/>
            </a:pPr>
            <a:r>
              <a:rPr lang="en-US" sz="2800" dirty="0">
                <a:solidFill>
                  <a:srgbClr val="754FA7"/>
                </a:solidFill>
              </a:rPr>
              <a:t>P</a:t>
            </a:r>
            <a:r>
              <a:rPr lang="en-US" sz="2800" dirty="0" smtClean="0">
                <a:solidFill>
                  <a:srgbClr val="754FA7"/>
                </a:solidFill>
              </a:rPr>
              <a:t>rovides </a:t>
            </a:r>
            <a:r>
              <a:rPr lang="en-US" sz="2800" dirty="0">
                <a:solidFill>
                  <a:srgbClr val="754FA7"/>
                </a:solidFill>
              </a:rPr>
              <a:t>a set of tools and information to support a learner-activity based approach </a:t>
            </a:r>
            <a:endParaRPr lang="en-GB" sz="2800" dirty="0">
              <a:solidFill>
                <a:srgbClr val="754FA7"/>
              </a:solidFill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800" dirty="0">
                <a:solidFill>
                  <a:srgbClr val="754FA7"/>
                </a:solidFill>
              </a:rPr>
              <a:t>H</a:t>
            </a:r>
            <a:r>
              <a:rPr lang="en-US" sz="2800" dirty="0" smtClean="0">
                <a:solidFill>
                  <a:srgbClr val="754FA7"/>
                </a:solidFill>
              </a:rPr>
              <a:t>elps </a:t>
            </a:r>
            <a:r>
              <a:rPr lang="en-US" sz="2800" dirty="0">
                <a:solidFill>
                  <a:srgbClr val="754FA7"/>
                </a:solidFill>
              </a:rPr>
              <a:t>to show the costs and performance outcomes of design decisions</a:t>
            </a:r>
            <a:endParaRPr lang="en-GB" sz="2800" dirty="0">
              <a:solidFill>
                <a:srgbClr val="754FA7"/>
              </a:solidFill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800" dirty="0">
                <a:solidFill>
                  <a:srgbClr val="754FA7"/>
                </a:solidFill>
              </a:rPr>
              <a:t>P</a:t>
            </a:r>
            <a:r>
              <a:rPr lang="en-US" sz="2800" dirty="0" smtClean="0">
                <a:solidFill>
                  <a:srgbClr val="754FA7"/>
                </a:solidFill>
              </a:rPr>
              <a:t>uts </a:t>
            </a:r>
            <a:r>
              <a:rPr lang="en-US" sz="2800" dirty="0">
                <a:solidFill>
                  <a:srgbClr val="754FA7"/>
                </a:solidFill>
              </a:rPr>
              <a:t>the learning journey at the heart of the design process</a:t>
            </a:r>
            <a:endParaRPr lang="en-GB" sz="2800" dirty="0">
              <a:solidFill>
                <a:srgbClr val="754FA7"/>
              </a:solidFill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800" dirty="0">
                <a:solidFill>
                  <a:srgbClr val="754FA7"/>
                </a:solidFill>
              </a:rPr>
              <a:t>E</a:t>
            </a:r>
            <a:r>
              <a:rPr lang="en-US" sz="2800" dirty="0" smtClean="0">
                <a:solidFill>
                  <a:srgbClr val="754FA7"/>
                </a:solidFill>
              </a:rPr>
              <a:t>nables </a:t>
            </a:r>
            <a:r>
              <a:rPr lang="en-US" sz="2800" dirty="0">
                <a:solidFill>
                  <a:srgbClr val="754FA7"/>
                </a:solidFill>
              </a:rPr>
              <a:t>the sharing of best practice</a:t>
            </a:r>
            <a:endParaRPr lang="en-GB" sz="2800" dirty="0">
              <a:solidFill>
                <a:srgbClr val="754FA7"/>
              </a:solidFill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800" dirty="0">
                <a:solidFill>
                  <a:srgbClr val="754FA7"/>
                </a:solidFill>
              </a:rPr>
              <a:t>H</a:t>
            </a:r>
            <a:r>
              <a:rPr lang="en-US" sz="2800" dirty="0" smtClean="0">
                <a:solidFill>
                  <a:srgbClr val="754FA7"/>
                </a:solidFill>
              </a:rPr>
              <a:t>elps </a:t>
            </a:r>
            <a:r>
              <a:rPr lang="en-US" sz="2800" dirty="0">
                <a:solidFill>
                  <a:srgbClr val="754FA7"/>
                </a:solidFill>
              </a:rPr>
              <a:t>partners choose and integrate a coherent range of media, technologies and </a:t>
            </a:r>
            <a:r>
              <a:rPr lang="en-US" sz="2800" dirty="0" smtClean="0">
                <a:solidFill>
                  <a:srgbClr val="754FA7"/>
                </a:solidFill>
              </a:rPr>
              <a:t>pedagogies</a:t>
            </a:r>
          </a:p>
          <a:p>
            <a:pPr lvl="0"/>
            <a:endParaRPr lang="en-US" sz="2800" dirty="0" smtClean="0">
              <a:solidFill>
                <a:srgbClr val="754FA7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i="1" dirty="0" smtClean="0">
                <a:solidFill>
                  <a:srgbClr val="133660"/>
                </a:solidFill>
              </a:rPr>
              <a:t>Enables a consistent and structured approach to review and analytics</a:t>
            </a:r>
            <a:endParaRPr lang="en-GB" sz="2800" i="1" dirty="0">
              <a:solidFill>
                <a:srgbClr val="1336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371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7813" y="403225"/>
            <a:ext cx="83820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427" tIns="39713" rIns="76575" bIns="39713" anchor="ctr">
            <a:spAutoFit/>
          </a:bodyPr>
          <a:lstStyle/>
          <a:p>
            <a:pPr marL="44450" indent="-17463" defTabSz="896938">
              <a:defRPr/>
            </a:pP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Analytics and design</a:t>
            </a:r>
            <a:endParaRPr lang="en-US" sz="4400" dirty="0">
              <a:solidFill>
                <a:schemeClr val="accent6">
                  <a:lumMod val="75000"/>
                </a:schemeClr>
              </a:solidFill>
              <a:ea typeface="ＭＳ Ｐゴシック"/>
              <a:cs typeface="ＭＳ Ｐゴシック"/>
            </a:endParaRPr>
          </a:p>
        </p:txBody>
      </p:sp>
      <p:sp>
        <p:nvSpPr>
          <p:cNvPr id="3" name="Rounded Rectangular Callout 2"/>
          <p:cNvSpPr/>
          <p:nvPr/>
        </p:nvSpPr>
        <p:spPr bwMode="auto">
          <a:xfrm>
            <a:off x="765523" y="1332359"/>
            <a:ext cx="4392488" cy="1512168"/>
          </a:xfrm>
          <a:prstGeom prst="wedgeRoundRectCallout">
            <a:avLst>
              <a:gd name="adj1" fmla="val -59371"/>
              <a:gd name="adj2" fmla="val 3408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108000" rIns="9144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133660"/>
                </a:solidFill>
                <a:effectLst/>
                <a:latin typeface="Arial" charset="0"/>
                <a:ea typeface="ＭＳ Ｐゴシック" charset="0"/>
              </a:rPr>
              <a:t>What have students on my course learned?</a:t>
            </a: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13366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590059" y="5220791"/>
            <a:ext cx="4104456" cy="2088232"/>
          </a:xfrm>
          <a:prstGeom prst="wedgeRoundRectCallout">
            <a:avLst>
              <a:gd name="adj1" fmla="val 67198"/>
              <a:gd name="adj2" fmla="val 19988"/>
              <a:gd name="adj3" fmla="val 16667"/>
            </a:avLst>
          </a:prstGeom>
          <a:solidFill>
            <a:srgbClr val="CECEE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108000" rIns="91440" bIns="1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52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0" i="0" u="none" strike="noStrike" cap="none" normalizeH="0" baseline="0" dirty="0" smtClean="0">
                <a:ln>
                  <a:noFill/>
                </a:ln>
                <a:solidFill>
                  <a:srgbClr val="133660"/>
                </a:solidFill>
                <a:effectLst/>
                <a:latin typeface="Arial" charset="0"/>
                <a:ea typeface="ＭＳ Ｐゴシック" charset="0"/>
              </a:rPr>
              <a:t>Have students on my course learned what I expected them to learn?</a:t>
            </a: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133660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4941987" y="2628503"/>
            <a:ext cx="5040560" cy="2016224"/>
          </a:xfrm>
          <a:prstGeom prst="wedgeEllipse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8000"/>
                </a:solidFill>
              </a:rPr>
              <a:t>I just found out that there are </a:t>
            </a:r>
            <a:r>
              <a:rPr lang="en-US" dirty="0" smtClean="0">
                <a:solidFill>
                  <a:srgbClr val="008000"/>
                </a:solidFill>
              </a:rPr>
              <a:t>Fens </a:t>
            </a:r>
            <a:r>
              <a:rPr lang="en-US" dirty="0">
                <a:solidFill>
                  <a:srgbClr val="008000"/>
                </a:solidFill>
              </a:rPr>
              <a:t>here in Ireland</a:t>
            </a:r>
          </a:p>
        </p:txBody>
      </p:sp>
      <p:sp>
        <p:nvSpPr>
          <p:cNvPr id="12" name="Oval Callout 11"/>
          <p:cNvSpPr/>
          <p:nvPr/>
        </p:nvSpPr>
        <p:spPr bwMode="auto">
          <a:xfrm>
            <a:off x="5590059" y="324247"/>
            <a:ext cx="4032448" cy="1872208"/>
          </a:xfrm>
          <a:prstGeom prst="wedgeEllipseCallout">
            <a:avLst/>
          </a:prstGeom>
          <a:solidFill>
            <a:srgbClr val="BBE0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8000"/>
                </a:solidFill>
              </a:rPr>
              <a:t>Just found out that squirrels eat lichen</a:t>
            </a:r>
          </a:p>
        </p:txBody>
      </p:sp>
      <p:sp>
        <p:nvSpPr>
          <p:cNvPr id="13" name="Oval Callout 12"/>
          <p:cNvSpPr/>
          <p:nvPr/>
        </p:nvSpPr>
        <p:spPr bwMode="auto">
          <a:xfrm>
            <a:off x="117451" y="3708623"/>
            <a:ext cx="5013995" cy="3312368"/>
          </a:xfrm>
          <a:prstGeom prst="wedgeEllipseCallout">
            <a:avLst>
              <a:gd name="adj1" fmla="val 17487"/>
              <a:gd name="adj2" fmla="val 63153"/>
            </a:avLst>
          </a:prstGeom>
          <a:solidFill>
            <a:srgbClr val="BBE0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solidFill>
                  <a:srgbClr val="008000"/>
                </a:solidFill>
              </a:rPr>
              <a:t>Have committed to this </a:t>
            </a:r>
            <a:r>
              <a:rPr lang="en-US" dirty="0" smtClean="0">
                <a:solidFill>
                  <a:srgbClr val="008000"/>
                </a:solidFill>
              </a:rPr>
              <a:t>course… </a:t>
            </a:r>
            <a:r>
              <a:rPr lang="en-US" dirty="0">
                <a:solidFill>
                  <a:srgbClr val="008000"/>
                </a:solidFill>
              </a:rPr>
              <a:t>it will give me the opportunity to learn how to write a blog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1467" y="324247"/>
            <a:ext cx="83820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427" tIns="39713" rIns="76575" bIns="39713" anchor="ctr">
            <a:spAutoFit/>
          </a:bodyPr>
          <a:lstStyle/>
          <a:p>
            <a:pPr marL="44450" indent="-17463" defTabSz="896938">
              <a:defRPr/>
            </a:pP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MOOC learning design tools</a:t>
            </a:r>
            <a:endParaRPr lang="en-US" sz="4400" dirty="0">
              <a:solidFill>
                <a:schemeClr val="accent6">
                  <a:lumMod val="75000"/>
                </a:schemeClr>
              </a:solidFill>
              <a:ea typeface="ＭＳ Ｐゴシック"/>
              <a:cs typeface="ＭＳ Ｐゴシック"/>
            </a:endParaRPr>
          </a:p>
        </p:txBody>
      </p:sp>
      <p:pic>
        <p:nvPicPr>
          <p:cNvPr id="2" name="Picture 1" descr="design templa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67" y="1188343"/>
            <a:ext cx="2779776" cy="3407664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3" name="Picture 2" descr="planne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67" y="4716735"/>
            <a:ext cx="2810256" cy="2737104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4" name="Picture 3" descr="mooc map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61"/>
          <a:stretch/>
        </p:blipFill>
        <p:spPr>
          <a:xfrm>
            <a:off x="3357811" y="5148783"/>
            <a:ext cx="2664296" cy="2255872"/>
          </a:xfrm>
          <a:prstGeom prst="rect">
            <a:avLst/>
          </a:prstGeom>
          <a:ln>
            <a:solidFill>
              <a:schemeClr val="accent4"/>
            </a:solidFill>
          </a:ln>
        </p:spPr>
      </p:pic>
      <p:pic>
        <p:nvPicPr>
          <p:cNvPr id="5" name="Picture 4" descr="journey planner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811" y="1188343"/>
            <a:ext cx="2731008" cy="3828288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382147" y="2052439"/>
            <a:ext cx="374441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2400"/>
              </a:spcAft>
              <a:buFont typeface="Arial"/>
              <a:buChar char="•"/>
            </a:pPr>
            <a:r>
              <a:rPr lang="en-US" dirty="0" smtClean="0">
                <a:solidFill>
                  <a:srgbClr val="834BBF"/>
                </a:solidFill>
              </a:rPr>
              <a:t>MOOC design template</a:t>
            </a:r>
          </a:p>
          <a:p>
            <a:pPr marL="457200" indent="-457200">
              <a:spcAft>
                <a:spcPts val="2400"/>
              </a:spcAft>
              <a:buFont typeface="Arial"/>
              <a:buChar char="•"/>
            </a:pPr>
            <a:r>
              <a:rPr lang="en-US" dirty="0" smtClean="0">
                <a:solidFill>
                  <a:srgbClr val="834BBF"/>
                </a:solidFill>
              </a:rPr>
              <a:t>MOOC planner</a:t>
            </a:r>
          </a:p>
          <a:p>
            <a:pPr marL="457200" indent="-457200">
              <a:spcAft>
                <a:spcPts val="2400"/>
              </a:spcAft>
              <a:buFont typeface="Arial"/>
              <a:buChar char="•"/>
            </a:pPr>
            <a:r>
              <a:rPr lang="en-US" dirty="0" smtClean="0">
                <a:solidFill>
                  <a:srgbClr val="834BBF"/>
                </a:solidFill>
              </a:rPr>
              <a:t>MOOC map</a:t>
            </a:r>
          </a:p>
          <a:p>
            <a:pPr marL="457200" indent="-457200">
              <a:spcAft>
                <a:spcPts val="2400"/>
              </a:spcAft>
              <a:buFont typeface="Arial"/>
              <a:buChar char="•"/>
            </a:pPr>
            <a:r>
              <a:rPr lang="en-US" dirty="0" smtClean="0">
                <a:solidFill>
                  <a:srgbClr val="834BBF"/>
                </a:solidFill>
              </a:rPr>
              <a:t>Journey planner</a:t>
            </a:r>
            <a:endParaRPr lang="en-US" dirty="0">
              <a:solidFill>
                <a:srgbClr val="834BBF"/>
              </a:solidFill>
            </a:endParaRPr>
          </a:p>
          <a:p>
            <a:pPr>
              <a:spcAft>
                <a:spcPts val="2400"/>
              </a:spcAft>
            </a:pPr>
            <a:endParaRPr lang="en-US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3928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esign templa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67" y="180231"/>
            <a:ext cx="5873998" cy="720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10139" y="2124447"/>
            <a:ext cx="374441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MOOC design template</a:t>
            </a:r>
          </a:p>
          <a:p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US" sz="2800" dirty="0" smtClean="0">
                <a:solidFill>
                  <a:srgbClr val="834BBF"/>
                </a:solidFill>
              </a:rPr>
              <a:t>Requires a short description of the course and a list of intended learning outcomes</a:t>
            </a:r>
          </a:p>
          <a:p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en-US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1046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61467" y="468263"/>
            <a:ext cx="83820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427" tIns="39713" rIns="76575" bIns="39713" anchor="ctr">
            <a:spAutoFit/>
          </a:bodyPr>
          <a:lstStyle/>
          <a:p>
            <a:pPr marL="44450" indent="-17463" defTabSz="896938">
              <a:defRPr/>
            </a:pP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Outcomes and analytics</a:t>
            </a:r>
            <a:endParaRPr lang="en-US" sz="4400" dirty="0">
              <a:solidFill>
                <a:schemeClr val="accent6">
                  <a:lumMod val="75000"/>
                </a:schemeClr>
              </a:solidFill>
              <a:ea typeface="ＭＳ Ｐゴシック"/>
              <a:cs typeface="ＭＳ Ｐゴシック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53555" y="1404367"/>
            <a:ext cx="7920880" cy="5760640"/>
            <a:chOff x="405483" y="1404367"/>
            <a:chExt cx="7920880" cy="5760640"/>
          </a:xfrm>
        </p:grpSpPr>
        <p:grpSp>
          <p:nvGrpSpPr>
            <p:cNvPr id="8" name="Group 7"/>
            <p:cNvGrpSpPr/>
            <p:nvPr/>
          </p:nvGrpSpPr>
          <p:grpSpPr>
            <a:xfrm>
              <a:off x="405483" y="1404367"/>
              <a:ext cx="7920880" cy="3312368"/>
              <a:chOff x="405483" y="1836415"/>
              <a:chExt cx="7920880" cy="3312368"/>
            </a:xfrm>
          </p:grpSpPr>
          <p:sp>
            <p:nvSpPr>
              <p:cNvPr id="4" name="Rectangle 3"/>
              <p:cNvSpPr/>
              <p:nvPr/>
            </p:nvSpPr>
            <p:spPr bwMode="auto">
              <a:xfrm>
                <a:off x="405483" y="1836415"/>
                <a:ext cx="3960440" cy="504056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520825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rgbClr val="000090"/>
                    </a:solidFill>
                    <a:effectLst/>
                    <a:latin typeface="Arial" charset="0"/>
                    <a:ea typeface="ＭＳ Ｐゴシック" charset="0"/>
                  </a:rPr>
                  <a:t>Learning outcome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90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4365923" y="1836415"/>
                <a:ext cx="3960440" cy="504056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520825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rgbClr val="000090"/>
                    </a:solidFill>
                    <a:effectLst/>
                    <a:latin typeface="Arial" charset="0"/>
                    <a:ea typeface="ＭＳ Ｐゴシック" charset="0"/>
                  </a:rPr>
                  <a:t>How this is assessed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rgbClr val="000090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405483" y="2340471"/>
                <a:ext cx="3960440" cy="28083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514350" marR="0" indent="-514350" algn="l" defTabSz="1520825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AutoNum type="arabicPeriod"/>
                  <a:tabLst/>
                </a:pPr>
                <a:r>
                  <a: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briola"/>
                    <a:cs typeface="Gabriola"/>
                  </a:rPr>
                  <a:t>Be able to define an ecosystem.</a:t>
                </a:r>
              </a:p>
              <a:p>
                <a:pPr marL="457200" marR="0" indent="-457200" algn="l" defTabSz="1520825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AutoNum type="arabicPeriod"/>
                  <a:tabLst/>
                </a:pPr>
                <a:r>
                  <a:rPr lang="en-US" sz="2800" dirty="0" smtClean="0">
                    <a:solidFill>
                      <a:schemeClr val="tx1"/>
                    </a:solidFill>
                    <a:latin typeface="Gabriola"/>
                    <a:cs typeface="Gabriola"/>
                  </a:rPr>
                  <a:t>Have joined the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Gabriola"/>
                    <a:cs typeface="Gabriola"/>
                  </a:rPr>
                  <a:t>iSpot</a:t>
                </a:r>
                <a:r>
                  <a:rPr lang="en-US" sz="2800" dirty="0" smtClean="0">
                    <a:solidFill>
                      <a:schemeClr val="tx1"/>
                    </a:solidFill>
                    <a:latin typeface="Gabriola"/>
                    <a:cs typeface="Gabriola"/>
                  </a:rPr>
                  <a:t> community and obtained identifications for animals, plants or fungi.</a:t>
                </a:r>
                <a:endPara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briola"/>
                  <a:cs typeface="Gabriola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4365923" y="2340471"/>
                <a:ext cx="3960440" cy="28083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514350" marR="0" indent="-514350" algn="l" defTabSz="1520825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AutoNum type="arabicPeriod"/>
                  <a:tabLst/>
                </a:pPr>
                <a:r>
                  <a:rPr kumimoji="0" lang="en-US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Gabriola"/>
                    <a:cs typeface="Gabriola"/>
                  </a:rPr>
                  <a:t>Multiple choice. Week 1, question 5</a:t>
                </a:r>
              </a:p>
              <a:p>
                <a:pPr marL="457200" marR="0" indent="-457200" algn="l" defTabSz="1520825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AutoNum type="arabicPeriod"/>
                  <a:tabLst/>
                </a:pPr>
                <a:r>
                  <a:rPr lang="en-US" sz="2800" dirty="0" smtClean="0">
                    <a:solidFill>
                      <a:schemeClr val="tx1"/>
                    </a:solidFill>
                    <a:latin typeface="Gabriola"/>
                    <a:cs typeface="Gabriola"/>
                  </a:rPr>
                  <a:t>Self report.</a:t>
                </a:r>
                <a:endPara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briola"/>
                  <a:cs typeface="Gabriola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 bwMode="auto">
            <a:xfrm>
              <a:off x="405483" y="4716735"/>
              <a:ext cx="7920880" cy="50405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1520825"/>
              <a:r>
                <a:rPr lang="en-US" sz="2400" dirty="0" smtClean="0">
                  <a:solidFill>
                    <a:srgbClr val="000090"/>
                  </a:solidFill>
                </a:rPr>
                <a:t>Analytics</a:t>
              </a:r>
              <a:endParaRPr lang="en-US" sz="2400" dirty="0">
                <a:solidFill>
                  <a:srgbClr val="00009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05483" y="5220791"/>
              <a:ext cx="7920880" cy="194421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514350" indent="-514350" defTabSz="1520825">
                <a:buFontTx/>
                <a:buAutoNum type="arabicPeriod"/>
              </a:pPr>
              <a:r>
                <a:rPr lang="en-US" sz="2800" dirty="0" smtClean="0">
                  <a:solidFill>
                    <a:schemeClr val="tx1"/>
                  </a:solidFill>
                  <a:latin typeface="Gabriola"/>
                  <a:cs typeface="Gabriola"/>
                </a:rPr>
                <a:t>How many attempted that question? How many got it right</a:t>
              </a:r>
              <a:br>
                <a:rPr lang="en-US" sz="2800" dirty="0" smtClean="0">
                  <a:solidFill>
                    <a:schemeClr val="tx1"/>
                  </a:solidFill>
                  <a:latin typeface="Gabriola"/>
                  <a:cs typeface="Gabriola"/>
                </a:rPr>
              </a:br>
              <a:r>
                <a:rPr lang="en-US" sz="2800" dirty="0" smtClean="0">
                  <a:solidFill>
                    <a:schemeClr val="tx1"/>
                  </a:solidFill>
                  <a:latin typeface="Gabriola"/>
                  <a:cs typeface="Gabriola"/>
                </a:rPr>
                <a:t> 1</a:t>
              </a:r>
              <a:r>
                <a:rPr lang="en-US" sz="2800" baseline="30000" dirty="0" smtClean="0">
                  <a:solidFill>
                    <a:schemeClr val="tx1"/>
                  </a:solidFill>
                  <a:latin typeface="Gabriola"/>
                  <a:cs typeface="Gabriola"/>
                </a:rPr>
                <a:t>st</a:t>
              </a:r>
              <a:r>
                <a:rPr lang="en-US" sz="2800" dirty="0" smtClean="0">
                  <a:solidFill>
                    <a:schemeClr val="tx1"/>
                  </a:solidFill>
                  <a:latin typeface="Gabriola"/>
                  <a:cs typeface="Gabriola"/>
                </a:rPr>
                <a:t> / 2</a:t>
              </a:r>
              <a:r>
                <a:rPr lang="en-US" sz="2800" baseline="30000" dirty="0" smtClean="0">
                  <a:solidFill>
                    <a:schemeClr val="tx1"/>
                  </a:solidFill>
                  <a:latin typeface="Gabriola"/>
                  <a:cs typeface="Gabriola"/>
                </a:rPr>
                <a:t>nd</a:t>
              </a:r>
              <a:r>
                <a:rPr lang="en-US" sz="2800" dirty="0" smtClean="0">
                  <a:solidFill>
                    <a:schemeClr val="tx1"/>
                  </a:solidFill>
                  <a:latin typeface="Gabriola"/>
                  <a:cs typeface="Gabriola"/>
                </a:rPr>
                <a:t> / 3</a:t>
              </a:r>
              <a:r>
                <a:rPr lang="en-US" sz="2800" baseline="30000" dirty="0" smtClean="0">
                  <a:solidFill>
                    <a:schemeClr val="tx1"/>
                  </a:solidFill>
                  <a:latin typeface="Gabriola"/>
                  <a:cs typeface="Gabriola"/>
                </a:rPr>
                <a:t>rd</a:t>
              </a:r>
              <a:r>
                <a:rPr lang="en-US" sz="2800" dirty="0" smtClean="0">
                  <a:solidFill>
                    <a:schemeClr val="tx1"/>
                  </a:solidFill>
                  <a:latin typeface="Gabriola"/>
                  <a:cs typeface="Gabriola"/>
                </a:rPr>
                <a:t> time? How many followed the link back to resources?</a:t>
              </a:r>
            </a:p>
            <a:p>
              <a:pPr marL="514350" indent="-514350" defTabSz="1520825">
                <a:buFontTx/>
                <a:buAutoNum type="arabicPeriod"/>
              </a:pPr>
              <a:r>
                <a:rPr lang="en-US" sz="2800" dirty="0" smtClean="0">
                  <a:solidFill>
                    <a:schemeClr val="tx1"/>
                  </a:solidFill>
                  <a:latin typeface="Gabriola"/>
                  <a:cs typeface="Gabriola"/>
                </a:rPr>
                <a:t>Access to </a:t>
              </a:r>
              <a:r>
                <a:rPr lang="en-US" sz="2800" dirty="0" err="1" smtClean="0">
                  <a:solidFill>
                    <a:schemeClr val="tx1"/>
                  </a:solidFill>
                  <a:latin typeface="Gabriola"/>
                  <a:cs typeface="Gabriola"/>
                </a:rPr>
                <a:t>iSpot</a:t>
              </a:r>
              <a:r>
                <a:rPr lang="en-US" sz="2800" dirty="0" smtClean="0">
                  <a:solidFill>
                    <a:schemeClr val="tx1"/>
                  </a:solidFill>
                  <a:latin typeface="Gabriola"/>
                  <a:cs typeface="Gabriola"/>
                </a:rPr>
                <a:t> data. Use of MOOC </a:t>
              </a:r>
              <a:r>
                <a:rPr lang="en-US" sz="2800" dirty="0" err="1" smtClean="0">
                  <a:solidFill>
                    <a:schemeClr val="tx1"/>
                  </a:solidFill>
                  <a:latin typeface="Gabriola"/>
                  <a:cs typeface="Gabriola"/>
                </a:rPr>
                <a:t>hashtag</a:t>
              </a:r>
              <a:r>
                <a:rPr lang="en-US" sz="2800" dirty="0" smtClean="0">
                  <a:solidFill>
                    <a:schemeClr val="tx1"/>
                  </a:solidFill>
                  <a:latin typeface="Gabriola"/>
                  <a:cs typeface="Gabriola"/>
                </a:rPr>
                <a:t>. Persistence over time. Ethical implications of tracking off-site.</a:t>
              </a:r>
              <a:endParaRPr lang="en-US" sz="2800" dirty="0">
                <a:solidFill>
                  <a:schemeClr val="tx1"/>
                </a:solidFill>
                <a:latin typeface="Gabriola"/>
                <a:cs typeface="Gabriol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28059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lann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59" y="828303"/>
            <a:ext cx="6210329" cy="60486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86203" y="1260351"/>
            <a:ext cx="295232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MOOC planner</a:t>
            </a: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US" sz="2800" dirty="0" smtClean="0">
                <a:solidFill>
                  <a:srgbClr val="834BBF"/>
                </a:solidFill>
              </a:rPr>
              <a:t>Prompts designers to block out different types of learning activity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Delivered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Reflection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Collaboration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Conversation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Networking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Browsing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834BBF"/>
                </a:solidFill>
              </a:rPr>
              <a:t>Assessment</a:t>
            </a:r>
            <a:endParaRPr lang="en-US" sz="2400" dirty="0">
              <a:solidFill>
                <a:srgbClr val="834BBF"/>
              </a:solidFill>
            </a:endParaRPr>
          </a:p>
          <a:p>
            <a:endParaRPr lang="en-US" sz="2400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1046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7813" y="403225"/>
            <a:ext cx="83820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427" tIns="39713" rIns="76575" bIns="39713" anchor="ctr">
            <a:spAutoFit/>
          </a:bodyPr>
          <a:lstStyle/>
          <a:p>
            <a:pPr marL="44450" indent="-17463" defTabSz="896938">
              <a:defRPr/>
            </a:pP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Planner and analytics</a:t>
            </a:r>
            <a:endParaRPr lang="en-US" sz="4400" dirty="0">
              <a:solidFill>
                <a:schemeClr val="accent6">
                  <a:lumMod val="75000"/>
                </a:schemeClr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499" y="1332359"/>
            <a:ext cx="911917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90"/>
                </a:solidFill>
              </a:rPr>
              <a:t>Delivered </a:t>
            </a:r>
            <a:r>
              <a:rPr lang="en-US" b="1" dirty="0" smtClean="0">
                <a:solidFill>
                  <a:srgbClr val="000090"/>
                </a:solidFill>
              </a:rPr>
              <a:t>Content</a:t>
            </a:r>
            <a:br>
              <a:rPr lang="en-US" b="1" dirty="0" smtClean="0">
                <a:solidFill>
                  <a:srgbClr val="000090"/>
                </a:solidFill>
              </a:rPr>
            </a:br>
            <a:r>
              <a:rPr lang="en-US" dirty="0" smtClean="0">
                <a:solidFill>
                  <a:srgbClr val="000090"/>
                </a:solidFill>
              </a:rPr>
              <a:t>(reading</a:t>
            </a:r>
            <a:r>
              <a:rPr lang="en-US" dirty="0">
                <a:solidFill>
                  <a:srgbClr val="000090"/>
                </a:solidFill>
              </a:rPr>
              <a:t>, watching, listening and </a:t>
            </a:r>
            <a:r>
              <a:rPr lang="en-US" dirty="0" smtClean="0">
                <a:solidFill>
                  <a:srgbClr val="000090"/>
                </a:solidFill>
              </a:rPr>
              <a:t>observing)</a:t>
            </a:r>
            <a:endParaRPr lang="en-GB" dirty="0">
              <a:solidFill>
                <a:srgbClr val="00009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834BBF"/>
                </a:solidFill>
              </a:rPr>
              <a:t>Analytics: amount </a:t>
            </a:r>
            <a:r>
              <a:rPr lang="en-US" dirty="0">
                <a:solidFill>
                  <a:srgbClr val="834BBF"/>
                </a:solidFill>
              </a:rPr>
              <a:t>of content viewed, dwell time</a:t>
            </a:r>
            <a:endParaRPr lang="en-GB" dirty="0">
              <a:solidFill>
                <a:srgbClr val="834BBF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Reflection</a:t>
            </a:r>
          </a:p>
          <a:p>
            <a:r>
              <a:rPr lang="en-US" b="1" dirty="0">
                <a:solidFill>
                  <a:srgbClr val="000090"/>
                </a:solidFill>
              </a:rPr>
              <a:t>(</a:t>
            </a:r>
            <a:r>
              <a:rPr lang="en-US" dirty="0" smtClean="0">
                <a:solidFill>
                  <a:srgbClr val="000090"/>
                </a:solidFill>
              </a:rPr>
              <a:t>thinking</a:t>
            </a:r>
            <a:r>
              <a:rPr lang="en-US" dirty="0">
                <a:solidFill>
                  <a:srgbClr val="000090"/>
                </a:solidFill>
              </a:rPr>
              <a:t>, considering and </a:t>
            </a:r>
            <a:r>
              <a:rPr lang="en-US" dirty="0" smtClean="0">
                <a:solidFill>
                  <a:srgbClr val="000090"/>
                </a:solidFill>
              </a:rPr>
              <a:t>reflecting)</a:t>
            </a:r>
            <a:endParaRPr lang="en-GB" dirty="0">
              <a:solidFill>
                <a:srgbClr val="00009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834BBF"/>
                </a:solidFill>
              </a:rPr>
              <a:t>Analytics: returns </a:t>
            </a:r>
            <a:r>
              <a:rPr lang="en-US" dirty="0">
                <a:solidFill>
                  <a:srgbClr val="834BBF"/>
                </a:solidFill>
              </a:rPr>
              <a:t>to the same material, reflection exercises completed, quality of reflection</a:t>
            </a:r>
            <a:endParaRPr lang="en-GB" dirty="0">
              <a:solidFill>
                <a:srgbClr val="834BBF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Collaboration</a:t>
            </a:r>
          </a:p>
          <a:p>
            <a:r>
              <a:rPr lang="en-US" dirty="0">
                <a:solidFill>
                  <a:srgbClr val="000090"/>
                </a:solidFill>
              </a:rPr>
              <a:t>(</a:t>
            </a:r>
            <a:r>
              <a:rPr lang="en-US" dirty="0" smtClean="0">
                <a:solidFill>
                  <a:srgbClr val="000090"/>
                </a:solidFill>
              </a:rPr>
              <a:t>constructing</a:t>
            </a:r>
            <a:r>
              <a:rPr lang="en-US" dirty="0">
                <a:solidFill>
                  <a:srgbClr val="000090"/>
                </a:solidFill>
              </a:rPr>
              <a:t>, collaborating, defining and </a:t>
            </a:r>
            <a:r>
              <a:rPr lang="en-US" dirty="0" smtClean="0">
                <a:solidFill>
                  <a:srgbClr val="000090"/>
                </a:solidFill>
              </a:rPr>
              <a:t>engaging)</a:t>
            </a:r>
            <a:endParaRPr lang="en-GB" dirty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834BBF"/>
                </a:solidFill>
              </a:rPr>
              <a:t>Analytics: collaboration </a:t>
            </a:r>
            <a:r>
              <a:rPr lang="en-US" dirty="0">
                <a:solidFill>
                  <a:srgbClr val="834BBF"/>
                </a:solidFill>
              </a:rPr>
              <a:t>exercises completed, quality of collaboration</a:t>
            </a:r>
            <a:endParaRPr lang="en-GB" dirty="0">
              <a:solidFill>
                <a:srgbClr val="834BB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928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7813" y="403225"/>
            <a:ext cx="83820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427" tIns="39713" rIns="76575" bIns="39713" anchor="ctr">
            <a:spAutoFit/>
          </a:bodyPr>
          <a:lstStyle/>
          <a:p>
            <a:pPr marL="44450" indent="-17463" defTabSz="896938">
              <a:defRPr/>
            </a:pP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ea typeface="ＭＳ Ｐゴシック"/>
                <a:cs typeface="ＭＳ Ｐゴシック"/>
              </a:rPr>
              <a:t>Planner and analytics</a:t>
            </a:r>
            <a:endParaRPr lang="en-US" sz="4400" dirty="0">
              <a:solidFill>
                <a:schemeClr val="accent6">
                  <a:lumMod val="75000"/>
                </a:schemeClr>
              </a:solidFill>
              <a:ea typeface="ＭＳ Ｐゴシック"/>
              <a:cs typeface="ＭＳ Ｐゴシック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499" y="1332359"/>
            <a:ext cx="911917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Conversation</a:t>
            </a:r>
          </a:p>
          <a:p>
            <a:r>
              <a:rPr lang="en-US" dirty="0">
                <a:solidFill>
                  <a:srgbClr val="000090"/>
                </a:solidFill>
              </a:rPr>
              <a:t>(</a:t>
            </a:r>
            <a:r>
              <a:rPr lang="en-US" dirty="0" smtClean="0">
                <a:solidFill>
                  <a:srgbClr val="000090"/>
                </a:solidFill>
              </a:rPr>
              <a:t>debating</a:t>
            </a:r>
            <a:r>
              <a:rPr lang="en-US" dirty="0">
                <a:solidFill>
                  <a:srgbClr val="000090"/>
                </a:solidFill>
              </a:rPr>
              <a:t>, arguing, questioning, </a:t>
            </a:r>
            <a:r>
              <a:rPr lang="en-US" dirty="0" smtClean="0">
                <a:solidFill>
                  <a:srgbClr val="000090"/>
                </a:solidFill>
              </a:rPr>
              <a:t>discussing…)</a:t>
            </a:r>
            <a:endParaRPr lang="en-GB" dirty="0">
              <a:solidFill>
                <a:srgbClr val="00009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834BBF"/>
                </a:solidFill>
              </a:rPr>
              <a:t>Analytics: </a:t>
            </a:r>
            <a:r>
              <a:rPr lang="en-US" dirty="0">
                <a:solidFill>
                  <a:srgbClr val="834BBF"/>
                </a:solidFill>
              </a:rPr>
              <a:t>number and length of contributions to discussion, quality of discussion</a:t>
            </a:r>
            <a:endParaRPr lang="en-GB" dirty="0">
              <a:solidFill>
                <a:srgbClr val="834BBF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Browsing</a:t>
            </a:r>
          </a:p>
          <a:p>
            <a:r>
              <a:rPr lang="en-US" dirty="0">
                <a:solidFill>
                  <a:srgbClr val="000090"/>
                </a:solidFill>
              </a:rPr>
              <a:t>(</a:t>
            </a:r>
            <a:r>
              <a:rPr lang="en-US" dirty="0" smtClean="0">
                <a:solidFill>
                  <a:srgbClr val="000090"/>
                </a:solidFill>
              </a:rPr>
              <a:t>exploring</a:t>
            </a:r>
            <a:r>
              <a:rPr lang="en-US" dirty="0">
                <a:solidFill>
                  <a:srgbClr val="000090"/>
                </a:solidFill>
              </a:rPr>
              <a:t>, searching, finding and </a:t>
            </a:r>
            <a:r>
              <a:rPr lang="en-US" dirty="0" smtClean="0">
                <a:solidFill>
                  <a:srgbClr val="000090"/>
                </a:solidFill>
              </a:rPr>
              <a:t>discovering)</a:t>
            </a:r>
            <a:endParaRPr lang="en-GB" dirty="0">
              <a:solidFill>
                <a:srgbClr val="000090"/>
              </a:solidFill>
            </a:endParaRP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834BBF"/>
                </a:solidFill>
              </a:rPr>
              <a:t>Analytics: </a:t>
            </a:r>
            <a:r>
              <a:rPr lang="en-US" dirty="0">
                <a:solidFill>
                  <a:srgbClr val="834BBF"/>
                </a:solidFill>
              </a:rPr>
              <a:t>Number of click-</a:t>
            </a:r>
            <a:r>
              <a:rPr lang="en-US" dirty="0" err="1">
                <a:solidFill>
                  <a:srgbClr val="834BBF"/>
                </a:solidFill>
              </a:rPr>
              <a:t>throughs</a:t>
            </a:r>
            <a:r>
              <a:rPr lang="en-US" dirty="0">
                <a:solidFill>
                  <a:srgbClr val="834BBF"/>
                </a:solidFill>
              </a:rPr>
              <a:t> to external links, number of </a:t>
            </a:r>
            <a:r>
              <a:rPr lang="en-US" dirty="0" smtClean="0">
                <a:solidFill>
                  <a:srgbClr val="834BBF"/>
                </a:solidFill>
              </a:rPr>
              <a:t>visits, </a:t>
            </a:r>
            <a:r>
              <a:rPr lang="en-US" dirty="0">
                <a:solidFill>
                  <a:srgbClr val="834BBF"/>
                </a:solidFill>
              </a:rPr>
              <a:t>number of </a:t>
            </a:r>
            <a:r>
              <a:rPr lang="en-US" dirty="0" smtClean="0">
                <a:solidFill>
                  <a:srgbClr val="834BBF"/>
                </a:solidFill>
              </a:rPr>
              <a:t>resources 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Assessment</a:t>
            </a:r>
          </a:p>
          <a:p>
            <a:r>
              <a:rPr lang="en-US" dirty="0">
                <a:solidFill>
                  <a:srgbClr val="000090"/>
                </a:solidFill>
              </a:rPr>
              <a:t>(</a:t>
            </a:r>
            <a:r>
              <a:rPr lang="en-US" dirty="0" smtClean="0">
                <a:solidFill>
                  <a:srgbClr val="000090"/>
                </a:solidFill>
              </a:rPr>
              <a:t>answering</a:t>
            </a:r>
            <a:r>
              <a:rPr lang="en-US" dirty="0">
                <a:solidFill>
                  <a:srgbClr val="000090"/>
                </a:solidFill>
              </a:rPr>
              <a:t>, presenting, </a:t>
            </a:r>
            <a:r>
              <a:rPr lang="en-US" dirty="0" smtClean="0">
                <a:solidFill>
                  <a:srgbClr val="000090"/>
                </a:solidFill>
              </a:rPr>
              <a:t>demonstrating, critiquing…)</a:t>
            </a:r>
            <a:endParaRPr lang="en-GB" dirty="0">
              <a:solidFill>
                <a:srgbClr val="000090"/>
              </a:solidFill>
            </a:endParaRPr>
          </a:p>
          <a:p>
            <a:r>
              <a:rPr lang="en-US" dirty="0" smtClean="0">
                <a:solidFill>
                  <a:srgbClr val="834BBF"/>
                </a:solidFill>
              </a:rPr>
              <a:t>Analytics: Assessments </a:t>
            </a:r>
            <a:r>
              <a:rPr lang="en-US" dirty="0">
                <a:solidFill>
                  <a:srgbClr val="834BBF"/>
                </a:solidFill>
              </a:rPr>
              <a:t>completed, </a:t>
            </a:r>
            <a:r>
              <a:rPr lang="en-US" dirty="0" smtClean="0">
                <a:solidFill>
                  <a:srgbClr val="834BBF"/>
                </a:solidFill>
              </a:rPr>
              <a:t>scores, </a:t>
            </a:r>
            <a:r>
              <a:rPr lang="en-US" dirty="0">
                <a:solidFill>
                  <a:srgbClr val="834BBF"/>
                </a:solidFill>
              </a:rPr>
              <a:t>dwell time on </a:t>
            </a:r>
            <a:r>
              <a:rPr lang="en-US" dirty="0" smtClean="0">
                <a:solidFill>
                  <a:srgbClr val="834BBF"/>
                </a:solidFill>
              </a:rPr>
              <a:t>hints</a:t>
            </a:r>
            <a:r>
              <a:rPr lang="en-US" dirty="0">
                <a:solidFill>
                  <a:srgbClr val="834BBF"/>
                </a:solidFill>
              </a:rPr>
              <a:t>, persistence in answering </a:t>
            </a:r>
            <a:r>
              <a:rPr lang="en-US" dirty="0" smtClean="0">
                <a:solidFill>
                  <a:srgbClr val="834BBF"/>
                </a:solidFill>
              </a:rPr>
              <a:t>questions</a:t>
            </a:r>
            <a:endParaRPr lang="en-GB" dirty="0">
              <a:solidFill>
                <a:srgbClr val="834B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0334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U FutureLearn">
  <a:themeElements>
    <a:clrScheme name="OU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U PowerPoi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>
            <a:ln>
              <a:noFill/>
            </a:ln>
            <a:solidFill>
              <a:srgbClr val="E3284A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5208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000" b="0" i="0" u="none" strike="noStrike" cap="none" normalizeH="0" baseline="0">
            <a:ln>
              <a:noFill/>
            </a:ln>
            <a:solidFill>
              <a:srgbClr val="E3284A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OU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2">
        <a:dk1>
          <a:srgbClr val="000000"/>
        </a:dk1>
        <a:lt1>
          <a:srgbClr val="D60077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8AABD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3">
        <a:dk1>
          <a:srgbClr val="000000"/>
        </a:dk1>
        <a:lt1>
          <a:srgbClr val="FFD1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E5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4">
        <a:dk1>
          <a:srgbClr val="000000"/>
        </a:dk1>
        <a:lt1>
          <a:srgbClr val="9FAA0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DD2A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5">
        <a:dk1>
          <a:srgbClr val="000000"/>
        </a:dk1>
        <a:lt1>
          <a:srgbClr val="00AFAD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D4D3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6">
        <a:dk1>
          <a:srgbClr val="000000"/>
        </a:dk1>
        <a:lt1>
          <a:srgbClr val="5C705E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B5BBB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7">
        <a:dk1>
          <a:srgbClr val="000000"/>
        </a:dk1>
        <a:lt1>
          <a:srgbClr val="EF6820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6B9AB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8">
        <a:dk1>
          <a:srgbClr val="000000"/>
        </a:dk1>
        <a:lt1>
          <a:srgbClr val="E3284A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FACB1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U PowerPoint 9">
        <a:dk1>
          <a:srgbClr val="000000"/>
        </a:dk1>
        <a:lt1>
          <a:srgbClr val="856FB3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C2BBD6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 FutureLearn.potx</Template>
  <TotalTime>8437</TotalTime>
  <Words>537</Words>
  <Application>Microsoft Macintosh PowerPoint</Application>
  <PresentationFormat>Custom</PresentationFormat>
  <Paragraphs>105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OU FutureLearn</vt:lpstr>
      <vt:lpstr>Learning design &amp; learning analytics – building the links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Open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Research Ethics</dc:title>
  <dc:creator>Rebecca Ferguson</dc:creator>
  <cp:lastModifiedBy>Rebecca Ferguson</cp:lastModifiedBy>
  <cp:revision>344</cp:revision>
  <dcterms:created xsi:type="dcterms:W3CDTF">2006-05-03T13:07:11Z</dcterms:created>
  <dcterms:modified xsi:type="dcterms:W3CDTF">2014-05-13T08:27:13Z</dcterms:modified>
</cp:coreProperties>
</file>