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3" r:id="rId14"/>
    <p:sldId id="274" r:id="rId15"/>
    <p:sldId id="275" r:id="rId16"/>
    <p:sldId id="277"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0" d="100"/>
          <a:sy n="30" d="100"/>
        </p:scale>
        <p:origin x="-2144"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microsoft.com/office/2011/relationships/chartStyle" Target="style1.xml"/><Relationship Id="rId3"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 Id="rId2" Type="http://schemas.microsoft.com/office/2011/relationships/chartStyle" Target="style3.xml"/><Relationship Id="rId3" Type="http://schemas.microsoft.com/office/2011/relationships/chartColorStyle" Target="colors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 Id="rId2" Type="http://schemas.microsoft.com/office/2011/relationships/chartStyle" Target="style4.xml"/><Relationship Id="rId3" Type="http://schemas.microsoft.com/office/2011/relationships/chartColorStyle" Target="colors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 Id="rId2" Type="http://schemas.microsoft.com/office/2011/relationships/chartStyle" Target="style5.xml"/><Relationship Id="rId3" Type="http://schemas.microsoft.com/office/2011/relationships/chartColorStyle" Target="colors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 Id="rId2" Type="http://schemas.microsoft.com/office/2011/relationships/chartStyle" Target="style6.xml"/><Relationship Id="rId3" Type="http://schemas.microsoft.com/office/2011/relationships/chartColorStyle" Target="colors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 Id="rId2" Type="http://schemas.microsoft.com/office/2011/relationships/chartStyle" Target="style7.xml"/><Relationship Id="rId3" Type="http://schemas.microsoft.com/office/2011/relationships/chartColorStyle" Target="colors7.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 Id="rId2" Type="http://schemas.microsoft.com/office/2011/relationships/chartStyle" Target="style8.xml"/><Relationship Id="rId3" Type="http://schemas.microsoft.com/office/2011/relationships/chartColorStyle" Target="colors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NPTEL (in %)</c:v>
                </c:pt>
              </c:strCache>
            </c:strRef>
          </c:tx>
          <c:spPr>
            <a:solidFill>
              <a:schemeClr val="accent1"/>
            </a:solidFill>
            <a:ln>
              <a:noFill/>
            </a:ln>
            <a:effectLst/>
          </c:spPr>
          <c:invertIfNegative val="0"/>
          <c:cat>
            <c:strRef>
              <c:f>Sheet1!$A$2:$A$4</c:f>
              <c:strCache>
                <c:ptCount val="2"/>
                <c:pt idx="0">
                  <c:v>Male</c:v>
                </c:pt>
                <c:pt idx="1">
                  <c:v>Female</c:v>
                </c:pt>
              </c:strCache>
            </c:strRef>
          </c:cat>
          <c:val>
            <c:numRef>
              <c:f>Sheet1!$B$2:$B$4</c:f>
              <c:numCache>
                <c:formatCode>General</c:formatCode>
                <c:ptCount val="3"/>
                <c:pt idx="0">
                  <c:v>82.7</c:v>
                </c:pt>
                <c:pt idx="1">
                  <c:v>15.9</c:v>
                </c:pt>
              </c:numCache>
            </c:numRef>
          </c:val>
          <c:extLst xmlns:c16r2="http://schemas.microsoft.com/office/drawing/2015/06/chart">
            <c:ext xmlns:c16="http://schemas.microsoft.com/office/drawing/2014/chart" uri="{C3380CC4-5D6E-409C-BE32-E72D297353CC}">
              <c16:uniqueId val="{00000000-00F2-41B9-92B1-3A0C897D0E47}"/>
            </c:ext>
          </c:extLst>
        </c:ser>
        <c:dLbls>
          <c:showLegendKey val="0"/>
          <c:showVal val="0"/>
          <c:showCatName val="0"/>
          <c:showSerName val="0"/>
          <c:showPercent val="0"/>
          <c:showBubbleSize val="0"/>
        </c:dLbls>
        <c:gapWidth val="182"/>
        <c:axId val="2140525544"/>
        <c:axId val="2135152552"/>
      </c:barChart>
      <c:catAx>
        <c:axId val="2140525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152552"/>
        <c:crosses val="autoZero"/>
        <c:auto val="1"/>
        <c:lblAlgn val="ctr"/>
        <c:lblOffset val="100"/>
        <c:noMultiLvlLbl val="0"/>
      </c:catAx>
      <c:valAx>
        <c:axId val="21351525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5255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FutureLearn (in %)</c:v>
                </c:pt>
              </c:strCache>
            </c:strRef>
          </c:tx>
          <c:spPr>
            <a:solidFill>
              <a:schemeClr val="accent1"/>
            </a:solidFill>
            <a:ln>
              <a:noFill/>
            </a:ln>
            <a:effectLst/>
          </c:spPr>
          <c:invertIfNegative val="0"/>
          <c:cat>
            <c:strRef>
              <c:f>Sheet1!$A$2:$A$3</c:f>
              <c:strCache>
                <c:ptCount val="2"/>
                <c:pt idx="0">
                  <c:v>Male</c:v>
                </c:pt>
                <c:pt idx="1">
                  <c:v>Female</c:v>
                </c:pt>
              </c:strCache>
            </c:strRef>
          </c:cat>
          <c:val>
            <c:numRef>
              <c:f>Sheet1!$B$2:$B$3</c:f>
              <c:numCache>
                <c:formatCode>General</c:formatCode>
                <c:ptCount val="2"/>
                <c:pt idx="0">
                  <c:v>51.6</c:v>
                </c:pt>
                <c:pt idx="1">
                  <c:v>46.7</c:v>
                </c:pt>
              </c:numCache>
            </c:numRef>
          </c:val>
          <c:extLst xmlns:c16r2="http://schemas.microsoft.com/office/drawing/2015/06/chart">
            <c:ext xmlns:c16="http://schemas.microsoft.com/office/drawing/2014/chart" uri="{C3380CC4-5D6E-409C-BE32-E72D297353CC}">
              <c16:uniqueId val="{00000000-6BA3-4679-A645-5C9DB21E8A20}"/>
            </c:ext>
          </c:extLst>
        </c:ser>
        <c:dLbls>
          <c:showLegendKey val="0"/>
          <c:showVal val="0"/>
          <c:showCatName val="0"/>
          <c:showSerName val="0"/>
          <c:showPercent val="0"/>
          <c:showBubbleSize val="0"/>
        </c:dLbls>
        <c:gapWidth val="182"/>
        <c:axId val="2133258264"/>
        <c:axId val="2135143112"/>
      </c:barChart>
      <c:catAx>
        <c:axId val="2133258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143112"/>
        <c:crosses val="autoZero"/>
        <c:auto val="1"/>
        <c:lblAlgn val="ctr"/>
        <c:lblOffset val="100"/>
        <c:noMultiLvlLbl val="0"/>
      </c:catAx>
      <c:valAx>
        <c:axId val="2135143112"/>
        <c:scaling>
          <c:orientation val="minMax"/>
          <c:max val="100.0"/>
          <c:min val="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32582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NPTEL</a:t>
            </a:r>
            <a:r>
              <a:rPr lang="en-US" baseline="0" dirty="0"/>
              <a:t> (</a:t>
            </a:r>
            <a:r>
              <a:rPr lang="en-US" dirty="0"/>
              <a:t>% Responses)</a:t>
            </a:r>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 Responses</c:v>
                </c:pt>
              </c:strCache>
            </c:strRef>
          </c:tx>
          <c:spPr>
            <a:solidFill>
              <a:schemeClr val="accent1"/>
            </a:solidFill>
            <a:ln>
              <a:noFill/>
            </a:ln>
            <a:effectLst/>
          </c:spPr>
          <c:invertIfNegative val="0"/>
          <c:cat>
            <c:strRef>
              <c:f>Sheet1!$A$2:$A$8</c:f>
              <c:strCache>
                <c:ptCount val="7"/>
                <c:pt idx="0">
                  <c:v>&gt;65</c:v>
                </c:pt>
                <c:pt idx="1">
                  <c:v>56-65</c:v>
                </c:pt>
                <c:pt idx="2">
                  <c:v>46-55</c:v>
                </c:pt>
                <c:pt idx="3">
                  <c:v>36-45</c:v>
                </c:pt>
                <c:pt idx="4">
                  <c:v>26-35</c:v>
                </c:pt>
                <c:pt idx="5">
                  <c:v>18-25</c:v>
                </c:pt>
                <c:pt idx="6">
                  <c:v>&lt;18</c:v>
                </c:pt>
              </c:strCache>
            </c:strRef>
          </c:cat>
          <c:val>
            <c:numRef>
              <c:f>Sheet1!$B$2:$B$8</c:f>
              <c:numCache>
                <c:formatCode>General</c:formatCode>
                <c:ptCount val="7"/>
                <c:pt idx="0">
                  <c:v>0.1</c:v>
                </c:pt>
                <c:pt idx="1">
                  <c:v>0.2</c:v>
                </c:pt>
                <c:pt idx="2">
                  <c:v>0.8</c:v>
                </c:pt>
                <c:pt idx="3">
                  <c:v>2.5</c:v>
                </c:pt>
                <c:pt idx="4">
                  <c:v>11.2</c:v>
                </c:pt>
                <c:pt idx="5">
                  <c:v>81.7</c:v>
                </c:pt>
                <c:pt idx="6">
                  <c:v>2.4</c:v>
                </c:pt>
              </c:numCache>
            </c:numRef>
          </c:val>
          <c:extLst xmlns:c16r2="http://schemas.microsoft.com/office/drawing/2015/06/chart">
            <c:ext xmlns:c16="http://schemas.microsoft.com/office/drawing/2014/chart" uri="{C3380CC4-5D6E-409C-BE32-E72D297353CC}">
              <c16:uniqueId val="{00000000-0E6B-4E4C-AA1B-713581D047A0}"/>
            </c:ext>
          </c:extLst>
        </c:ser>
        <c:dLbls>
          <c:showLegendKey val="0"/>
          <c:showVal val="0"/>
          <c:showCatName val="0"/>
          <c:showSerName val="0"/>
          <c:showPercent val="0"/>
          <c:showBubbleSize val="0"/>
        </c:dLbls>
        <c:gapWidth val="182"/>
        <c:axId val="2140644600"/>
        <c:axId val="2140648296"/>
      </c:barChart>
      <c:catAx>
        <c:axId val="21406446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648296"/>
        <c:crosses val="autoZero"/>
        <c:auto val="1"/>
        <c:lblAlgn val="ctr"/>
        <c:lblOffset val="100"/>
        <c:noMultiLvlLbl val="0"/>
      </c:catAx>
      <c:valAx>
        <c:axId val="21406482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6446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FutureLearn (% Responses)</c:v>
                </c:pt>
              </c:strCache>
            </c:strRef>
          </c:tx>
          <c:spPr>
            <a:solidFill>
              <a:schemeClr val="accent1"/>
            </a:solidFill>
            <a:ln>
              <a:noFill/>
            </a:ln>
            <a:effectLst/>
          </c:spPr>
          <c:invertIfNegative val="0"/>
          <c:cat>
            <c:strRef>
              <c:f>Sheet1!$A$2:$A$8</c:f>
              <c:strCache>
                <c:ptCount val="7"/>
                <c:pt idx="0">
                  <c:v>&gt;65</c:v>
                </c:pt>
                <c:pt idx="1">
                  <c:v>56-65</c:v>
                </c:pt>
                <c:pt idx="2">
                  <c:v>46-55</c:v>
                </c:pt>
                <c:pt idx="3">
                  <c:v>36-45</c:v>
                </c:pt>
                <c:pt idx="4">
                  <c:v>26-35</c:v>
                </c:pt>
                <c:pt idx="5">
                  <c:v>18-25</c:v>
                </c:pt>
                <c:pt idx="6">
                  <c:v>&lt;18</c:v>
                </c:pt>
              </c:strCache>
            </c:strRef>
          </c:cat>
          <c:val>
            <c:numRef>
              <c:f>Sheet1!$B$2:$B$8</c:f>
              <c:numCache>
                <c:formatCode>General</c:formatCode>
                <c:ptCount val="7"/>
                <c:pt idx="0">
                  <c:v>4.1</c:v>
                </c:pt>
                <c:pt idx="1">
                  <c:v>10.2</c:v>
                </c:pt>
                <c:pt idx="2">
                  <c:v>12.6</c:v>
                </c:pt>
                <c:pt idx="3">
                  <c:v>16.5</c:v>
                </c:pt>
                <c:pt idx="4">
                  <c:v>21.7</c:v>
                </c:pt>
                <c:pt idx="5">
                  <c:v>28.3</c:v>
                </c:pt>
                <c:pt idx="6">
                  <c:v>5.8</c:v>
                </c:pt>
              </c:numCache>
            </c:numRef>
          </c:val>
          <c:extLst xmlns:c16r2="http://schemas.microsoft.com/office/drawing/2015/06/chart">
            <c:ext xmlns:c16="http://schemas.microsoft.com/office/drawing/2014/chart" uri="{C3380CC4-5D6E-409C-BE32-E72D297353CC}">
              <c16:uniqueId val="{00000000-55CE-416D-A503-350D98089EEA}"/>
            </c:ext>
          </c:extLst>
        </c:ser>
        <c:dLbls>
          <c:showLegendKey val="0"/>
          <c:showVal val="0"/>
          <c:showCatName val="0"/>
          <c:showSerName val="0"/>
          <c:showPercent val="0"/>
          <c:showBubbleSize val="0"/>
        </c:dLbls>
        <c:gapWidth val="182"/>
        <c:axId val="2111885464"/>
        <c:axId val="2112338216"/>
      </c:barChart>
      <c:catAx>
        <c:axId val="21118854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12338216"/>
        <c:crosses val="autoZero"/>
        <c:auto val="1"/>
        <c:lblAlgn val="ctr"/>
        <c:lblOffset val="100"/>
        <c:noMultiLvlLbl val="0"/>
      </c:catAx>
      <c:valAx>
        <c:axId val="21123382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118854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NPTEL(% Responses)</c:v>
                </c:pt>
              </c:strCache>
            </c:strRef>
          </c:tx>
          <c:spPr>
            <a:solidFill>
              <a:schemeClr val="accent1"/>
            </a:solidFill>
            <a:ln>
              <a:noFill/>
            </a:ln>
            <a:effectLst/>
          </c:spPr>
          <c:invertIfNegative val="0"/>
          <c:cat>
            <c:strRef>
              <c:f>Sheet1!$A$2:$A$8</c:f>
              <c:strCache>
                <c:ptCount val="7"/>
                <c:pt idx="0">
                  <c:v>PhD</c:v>
                </c:pt>
                <c:pt idx="1">
                  <c:v>Post-Graduate Degree</c:v>
                </c:pt>
                <c:pt idx="2">
                  <c:v>Under-Graduate Degree</c:v>
                </c:pt>
                <c:pt idx="3">
                  <c:v>College/Vocational Diploma</c:v>
                </c:pt>
                <c:pt idx="4">
                  <c:v>High School Certificate</c:v>
                </c:pt>
                <c:pt idx="5">
                  <c:v>Secondary School Certificate</c:v>
                </c:pt>
                <c:pt idx="6">
                  <c:v>None</c:v>
                </c:pt>
              </c:strCache>
            </c:strRef>
          </c:cat>
          <c:val>
            <c:numRef>
              <c:f>Sheet1!$B$2:$B$8</c:f>
              <c:numCache>
                <c:formatCode>General</c:formatCode>
                <c:ptCount val="7"/>
                <c:pt idx="0">
                  <c:v>1.4</c:v>
                </c:pt>
                <c:pt idx="1">
                  <c:v>13.2</c:v>
                </c:pt>
                <c:pt idx="2">
                  <c:v>35.2</c:v>
                </c:pt>
                <c:pt idx="3">
                  <c:v>8.5</c:v>
                </c:pt>
                <c:pt idx="4">
                  <c:v>38.4</c:v>
                </c:pt>
                <c:pt idx="5">
                  <c:v>1.4</c:v>
                </c:pt>
                <c:pt idx="6">
                  <c:v>0.5</c:v>
                </c:pt>
              </c:numCache>
            </c:numRef>
          </c:val>
          <c:extLst xmlns:c16r2="http://schemas.microsoft.com/office/drawing/2015/06/chart">
            <c:ext xmlns:c16="http://schemas.microsoft.com/office/drawing/2014/chart" uri="{C3380CC4-5D6E-409C-BE32-E72D297353CC}">
              <c16:uniqueId val="{00000000-5AE3-4B75-97BF-5564FFD7C32F}"/>
            </c:ext>
          </c:extLst>
        </c:ser>
        <c:dLbls>
          <c:showLegendKey val="0"/>
          <c:showVal val="0"/>
          <c:showCatName val="0"/>
          <c:showSerName val="0"/>
          <c:showPercent val="0"/>
          <c:showBubbleSize val="0"/>
        </c:dLbls>
        <c:gapWidth val="182"/>
        <c:axId val="2141161080"/>
        <c:axId val="2135206232"/>
      </c:barChart>
      <c:catAx>
        <c:axId val="21411610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206232"/>
        <c:crosses val="autoZero"/>
        <c:auto val="1"/>
        <c:lblAlgn val="ctr"/>
        <c:lblOffset val="100"/>
        <c:noMultiLvlLbl val="0"/>
      </c:catAx>
      <c:valAx>
        <c:axId val="21352062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11610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FutureLearn</a:t>
            </a:r>
            <a:r>
              <a:rPr lang="en-US" dirty="0"/>
              <a:t>(% Responses)</a:t>
            </a:r>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FutureLearn(% Responses)</c:v>
                </c:pt>
              </c:strCache>
            </c:strRef>
          </c:tx>
          <c:spPr>
            <a:solidFill>
              <a:schemeClr val="accent1"/>
            </a:solidFill>
            <a:ln>
              <a:noFill/>
            </a:ln>
            <a:effectLst/>
          </c:spPr>
          <c:invertIfNegative val="0"/>
          <c:cat>
            <c:strRef>
              <c:f>Sheet1!$A$2:$A$8</c:f>
              <c:strCache>
                <c:ptCount val="7"/>
                <c:pt idx="0">
                  <c:v>PhD</c:v>
                </c:pt>
                <c:pt idx="1">
                  <c:v>Post-Graduate Degree</c:v>
                </c:pt>
                <c:pt idx="2">
                  <c:v>Under-Graduate Degree</c:v>
                </c:pt>
                <c:pt idx="3">
                  <c:v>College/Vocational Diploma</c:v>
                </c:pt>
                <c:pt idx="4">
                  <c:v>High School Certificate</c:v>
                </c:pt>
                <c:pt idx="5">
                  <c:v>Secondary School Certificate</c:v>
                </c:pt>
                <c:pt idx="6">
                  <c:v>None</c:v>
                </c:pt>
              </c:strCache>
            </c:strRef>
          </c:cat>
          <c:val>
            <c:numRef>
              <c:f>Sheet1!$B$2:$B$8</c:f>
              <c:numCache>
                <c:formatCode>General</c:formatCode>
                <c:ptCount val="7"/>
                <c:pt idx="0">
                  <c:v>6.6</c:v>
                </c:pt>
                <c:pt idx="1">
                  <c:v>40.7</c:v>
                </c:pt>
                <c:pt idx="2">
                  <c:v>26.1</c:v>
                </c:pt>
                <c:pt idx="3">
                  <c:v>8.0</c:v>
                </c:pt>
                <c:pt idx="4">
                  <c:v>12.4</c:v>
                </c:pt>
                <c:pt idx="5">
                  <c:v>4.4</c:v>
                </c:pt>
                <c:pt idx="6">
                  <c:v>0.8</c:v>
                </c:pt>
              </c:numCache>
            </c:numRef>
          </c:val>
          <c:extLst xmlns:c16r2="http://schemas.microsoft.com/office/drawing/2015/06/chart">
            <c:ext xmlns:c16="http://schemas.microsoft.com/office/drawing/2014/chart" uri="{C3380CC4-5D6E-409C-BE32-E72D297353CC}">
              <c16:uniqueId val="{00000000-8DC7-445B-8503-C21A4D84ABE7}"/>
            </c:ext>
          </c:extLst>
        </c:ser>
        <c:dLbls>
          <c:showLegendKey val="0"/>
          <c:showVal val="0"/>
          <c:showCatName val="0"/>
          <c:showSerName val="0"/>
          <c:showPercent val="0"/>
          <c:showBubbleSize val="0"/>
        </c:dLbls>
        <c:gapWidth val="182"/>
        <c:axId val="2140730392"/>
        <c:axId val="2140298184"/>
      </c:barChart>
      <c:catAx>
        <c:axId val="2140730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298184"/>
        <c:crosses val="autoZero"/>
        <c:auto val="1"/>
        <c:lblAlgn val="ctr"/>
        <c:lblOffset val="100"/>
        <c:noMultiLvlLbl val="0"/>
      </c:catAx>
      <c:valAx>
        <c:axId val="21402981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7303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NPTEL(%</a:t>
            </a:r>
            <a:r>
              <a:rPr lang="en-GB" baseline="0" dirty="0"/>
              <a:t> Responses)</a:t>
            </a:r>
            <a:endParaRPr lang="en-GB"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NPTEL(% Responses)</c:v>
                </c:pt>
              </c:strCache>
            </c:strRef>
          </c:tx>
          <c:spPr>
            <a:solidFill>
              <a:schemeClr val="accent1"/>
            </a:solidFill>
            <a:ln>
              <a:noFill/>
            </a:ln>
            <a:effectLst/>
          </c:spPr>
          <c:invertIfNegative val="0"/>
          <c:cat>
            <c:strRef>
              <c:f>Sheet1!$A$2:$A$7</c:f>
              <c:strCache>
                <c:ptCount val="6"/>
                <c:pt idx="0">
                  <c:v>Retired</c:v>
                </c:pt>
                <c:pt idx="1">
                  <c:v>Self-Employed</c:v>
                </c:pt>
                <c:pt idx="2">
                  <c:v>Full-Time Employed</c:v>
                </c:pt>
                <c:pt idx="3">
                  <c:v>Part-Time Employed</c:v>
                </c:pt>
                <c:pt idx="4">
                  <c:v>Student</c:v>
                </c:pt>
                <c:pt idx="5">
                  <c:v>Unemployed</c:v>
                </c:pt>
              </c:strCache>
            </c:strRef>
          </c:cat>
          <c:val>
            <c:numRef>
              <c:f>Sheet1!$B$2:$B$7</c:f>
              <c:numCache>
                <c:formatCode>General</c:formatCode>
                <c:ptCount val="6"/>
                <c:pt idx="0">
                  <c:v>0.2</c:v>
                </c:pt>
                <c:pt idx="1">
                  <c:v>1.5</c:v>
                </c:pt>
                <c:pt idx="2">
                  <c:v>14.2</c:v>
                </c:pt>
                <c:pt idx="3">
                  <c:v>1.5</c:v>
                </c:pt>
                <c:pt idx="4">
                  <c:v>70.5</c:v>
                </c:pt>
                <c:pt idx="5">
                  <c:v>10.9</c:v>
                </c:pt>
              </c:numCache>
            </c:numRef>
          </c:val>
          <c:extLst xmlns:c16r2="http://schemas.microsoft.com/office/drawing/2015/06/chart">
            <c:ext xmlns:c16="http://schemas.microsoft.com/office/drawing/2014/chart" uri="{C3380CC4-5D6E-409C-BE32-E72D297353CC}">
              <c16:uniqueId val="{00000000-AFBF-4A8C-B62D-DDAD38DAF6DF}"/>
            </c:ext>
          </c:extLst>
        </c:ser>
        <c:ser>
          <c:idx val="1"/>
          <c:order val="1"/>
          <c:tx>
            <c:strRef>
              <c:f>Sheet1!$C$1</c:f>
              <c:strCache>
                <c:ptCount val="1"/>
              </c:strCache>
            </c:strRef>
          </c:tx>
          <c:spPr>
            <a:solidFill>
              <a:schemeClr val="accent2"/>
            </a:solidFill>
            <a:ln>
              <a:noFill/>
            </a:ln>
            <a:effectLst/>
          </c:spPr>
          <c:invertIfNegative val="0"/>
          <c:cat>
            <c:strRef>
              <c:f>Sheet1!$A$2:$A$7</c:f>
              <c:strCache>
                <c:ptCount val="6"/>
                <c:pt idx="0">
                  <c:v>Retired</c:v>
                </c:pt>
                <c:pt idx="1">
                  <c:v>Self-Employed</c:v>
                </c:pt>
                <c:pt idx="2">
                  <c:v>Full-Time Employed</c:v>
                </c:pt>
                <c:pt idx="3">
                  <c:v>Part-Time Employed</c:v>
                </c:pt>
                <c:pt idx="4">
                  <c:v>Student</c:v>
                </c:pt>
                <c:pt idx="5">
                  <c:v>Unemployed</c:v>
                </c:pt>
              </c:strCache>
            </c:strRef>
          </c:cat>
          <c:val>
            <c:numRef>
              <c:f>Sheet1!$C$2:$C$7</c:f>
              <c:numCache>
                <c:formatCode>General</c:formatCode>
                <c:ptCount val="6"/>
              </c:numCache>
            </c:numRef>
          </c:val>
          <c:extLst xmlns:c16r2="http://schemas.microsoft.com/office/drawing/2015/06/chart">
            <c:ext xmlns:c16="http://schemas.microsoft.com/office/drawing/2014/chart" uri="{C3380CC4-5D6E-409C-BE32-E72D297353CC}">
              <c16:uniqueId val="{00000001-AFBF-4A8C-B62D-DDAD38DAF6DF}"/>
            </c:ext>
          </c:extLst>
        </c:ser>
        <c:dLbls>
          <c:showLegendKey val="0"/>
          <c:showVal val="0"/>
          <c:showCatName val="0"/>
          <c:showSerName val="0"/>
          <c:showPercent val="0"/>
          <c:showBubbleSize val="0"/>
        </c:dLbls>
        <c:gapWidth val="182"/>
        <c:axId val="2135100296"/>
        <c:axId val="2135112088"/>
      </c:barChart>
      <c:catAx>
        <c:axId val="2135100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112088"/>
        <c:crosses val="autoZero"/>
        <c:auto val="1"/>
        <c:lblAlgn val="ctr"/>
        <c:lblOffset val="100"/>
        <c:noMultiLvlLbl val="0"/>
      </c:catAx>
      <c:valAx>
        <c:axId val="21351120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1002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FutureLearn(% Responses)</c:v>
                </c:pt>
              </c:strCache>
            </c:strRef>
          </c:tx>
          <c:spPr>
            <a:solidFill>
              <a:schemeClr val="accent1"/>
            </a:solidFill>
            <a:ln>
              <a:noFill/>
            </a:ln>
            <a:effectLst/>
          </c:spPr>
          <c:invertIfNegative val="0"/>
          <c:cat>
            <c:strRef>
              <c:f>Sheet1!$A$2:$A$7</c:f>
              <c:strCache>
                <c:ptCount val="6"/>
                <c:pt idx="0">
                  <c:v>Retired</c:v>
                </c:pt>
                <c:pt idx="1">
                  <c:v>Self-Employed</c:v>
                </c:pt>
                <c:pt idx="2">
                  <c:v>Full-Time Employed</c:v>
                </c:pt>
                <c:pt idx="3">
                  <c:v>Part-Time Employed</c:v>
                </c:pt>
                <c:pt idx="4">
                  <c:v>Student</c:v>
                </c:pt>
                <c:pt idx="5">
                  <c:v>Unemployed</c:v>
                </c:pt>
              </c:strCache>
            </c:strRef>
          </c:cat>
          <c:val>
            <c:numRef>
              <c:f>Sheet1!$B$2:$B$7</c:f>
              <c:numCache>
                <c:formatCode>General</c:formatCode>
                <c:ptCount val="6"/>
                <c:pt idx="0">
                  <c:v>7.7</c:v>
                </c:pt>
                <c:pt idx="1">
                  <c:v>14.3</c:v>
                </c:pt>
                <c:pt idx="2">
                  <c:v>34.30000000000001</c:v>
                </c:pt>
                <c:pt idx="3">
                  <c:v>5.2</c:v>
                </c:pt>
                <c:pt idx="4">
                  <c:v>26.9</c:v>
                </c:pt>
                <c:pt idx="5">
                  <c:v>10.2</c:v>
                </c:pt>
              </c:numCache>
            </c:numRef>
          </c:val>
          <c:extLst xmlns:c16r2="http://schemas.microsoft.com/office/drawing/2015/06/chart">
            <c:ext xmlns:c16="http://schemas.microsoft.com/office/drawing/2014/chart" uri="{C3380CC4-5D6E-409C-BE32-E72D297353CC}">
              <c16:uniqueId val="{00000000-4C25-4ED4-96AC-166366FF84E3}"/>
            </c:ext>
          </c:extLst>
        </c:ser>
        <c:dLbls>
          <c:showLegendKey val="0"/>
          <c:showVal val="0"/>
          <c:showCatName val="0"/>
          <c:showSerName val="0"/>
          <c:showPercent val="0"/>
          <c:showBubbleSize val="0"/>
        </c:dLbls>
        <c:gapWidth val="182"/>
        <c:axId val="2140512152"/>
        <c:axId val="2134977480"/>
      </c:barChart>
      <c:catAx>
        <c:axId val="2140512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4977480"/>
        <c:crosses val="autoZero"/>
        <c:auto val="1"/>
        <c:lblAlgn val="ctr"/>
        <c:lblOffset val="100"/>
        <c:noMultiLvlLbl val="0"/>
      </c:catAx>
      <c:valAx>
        <c:axId val="2134977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512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117610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C31C468-C377-4C7D-BC21-31C11621A3D1}" type="datetimeFigureOut">
              <a:rPr lang="en-GB" smtClean="0"/>
              <a:t>22/06/18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121329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877182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91261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4060856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711416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3729362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1988113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403495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210025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106287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31C468-C377-4C7D-BC21-31C11621A3D1}" type="datetimeFigureOut">
              <a:rPr lang="en-GB" smtClean="0"/>
              <a:t>22/06/18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160964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31C468-C377-4C7D-BC21-31C11621A3D1}" type="datetimeFigureOut">
              <a:rPr lang="en-GB" smtClean="0"/>
              <a:t>22/06/18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68853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2291420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164288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C31C468-C377-4C7D-BC21-31C11621A3D1}" type="datetimeFigureOut">
              <a:rPr lang="en-GB" smtClean="0"/>
              <a:t>22/06/18</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394075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C31C468-C377-4C7D-BC21-31C11621A3D1}" type="datetimeFigureOut">
              <a:rPr lang="en-GB" smtClean="0"/>
              <a:t>22/06/18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10511B-852A-49DE-B6FE-D781BCEB3BDE}" type="slidenum">
              <a:rPr lang="en-GB" smtClean="0"/>
              <a:t>‹#›</a:t>
            </a:fld>
            <a:endParaRPr lang="en-GB"/>
          </a:p>
        </p:txBody>
      </p:sp>
    </p:spTree>
    <p:extLst>
      <p:ext uri="{BB962C8B-B14F-4D97-AF65-F5344CB8AC3E}">
        <p14:creationId xmlns:p14="http://schemas.microsoft.com/office/powerpoint/2010/main" val="3080995416"/>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C31C468-C377-4C7D-BC21-31C11621A3D1}" type="datetimeFigureOut">
              <a:rPr lang="en-GB" smtClean="0"/>
              <a:t>22/06/18</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410511B-852A-49DE-B6FE-D781BCEB3BDE}" type="slidenum">
              <a:rPr lang="en-GB" smtClean="0"/>
              <a:t>‹#›</a:t>
            </a:fld>
            <a:endParaRPr lang="en-GB"/>
          </a:p>
        </p:txBody>
      </p:sp>
    </p:spTree>
    <p:extLst>
      <p:ext uri="{BB962C8B-B14F-4D97-AF65-F5344CB8AC3E}">
        <p14:creationId xmlns:p14="http://schemas.microsoft.com/office/powerpoint/2010/main" val="104723847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jpg"/><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7.xml"/><Relationship Id="rId3"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8.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hyperlink" Target="mailto:janesh.sanzgiri@open.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1.xml"/><Relationship Id="rId3"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3.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5.xml"/><Relationship Id="rId3"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5739" y="1853839"/>
            <a:ext cx="10058400" cy="1233310"/>
          </a:xfrm>
        </p:spPr>
        <p:txBody>
          <a:bodyPr>
            <a:normAutofit/>
          </a:bodyPr>
          <a:lstStyle/>
          <a:p>
            <a:r>
              <a:rPr lang="en-US" dirty="0"/>
              <a:t>Janesh Sanzgiri (The Open University) @</a:t>
            </a:r>
            <a:r>
              <a:rPr lang="en-US" dirty="0" err="1"/>
              <a:t>janeshsanzgiri</a:t>
            </a:r>
            <a:endParaRPr lang="en-US" dirty="0"/>
          </a:p>
          <a:p>
            <a:r>
              <a:rPr lang="en-US" dirty="0"/>
              <a:t>Prof. Martin Weller, Dr. Leigh-Anne Perryman, Dr. Robert Farrow</a:t>
            </a:r>
          </a:p>
          <a:p>
            <a:endParaRPr lang="en-US" dirty="0"/>
          </a:p>
        </p:txBody>
      </p:sp>
      <p:sp>
        <p:nvSpPr>
          <p:cNvPr id="4" name="TextBox 3"/>
          <p:cNvSpPr txBox="1"/>
          <p:nvPr/>
        </p:nvSpPr>
        <p:spPr>
          <a:xfrm>
            <a:off x="553673" y="243281"/>
            <a:ext cx="10437537" cy="1446550"/>
          </a:xfrm>
          <a:prstGeom prst="rect">
            <a:avLst/>
          </a:prstGeom>
          <a:noFill/>
        </p:spPr>
        <p:txBody>
          <a:bodyPr wrap="none" rtlCol="0">
            <a:spAutoFit/>
          </a:bodyPr>
          <a:lstStyle/>
          <a:p>
            <a:r>
              <a:rPr lang="en-US" sz="4400" dirty="0"/>
              <a:t>A Comparative Study Of Indian Learners In</a:t>
            </a:r>
          </a:p>
          <a:p>
            <a:r>
              <a:rPr lang="en-US" sz="4400" dirty="0"/>
              <a:t>Massive Open Online Courses(MOOCS)</a:t>
            </a:r>
          </a:p>
        </p:txBody>
      </p:sp>
      <p:pic>
        <p:nvPicPr>
          <p:cNvPr id="5" name="Picture 4" descr="http://api.ning.com/files/BybgAqvu3OnFp*SPP3njuOE1ps-v6fMtm6joP-dMSE6exSftt6YWMahkz6qpK8MnkUA1K7Xl*W9mVs6UD99QwnEp-g14mjRb/logogognblue128pixheigh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4935" y="4562825"/>
            <a:ext cx="3238500" cy="121920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1232" y="6116863"/>
            <a:ext cx="2130768" cy="741137"/>
          </a:xfrm>
          <a:prstGeom prst="rect">
            <a:avLst/>
          </a:prstGeom>
        </p:spPr>
      </p:pic>
      <p:pic>
        <p:nvPicPr>
          <p:cNvPr id="6" name="Picture 5"/>
          <p:cNvPicPr>
            <a:picLocks noChangeAspect="1"/>
          </p:cNvPicPr>
          <p:nvPr/>
        </p:nvPicPr>
        <p:blipFill>
          <a:blip r:embed="rId4"/>
          <a:stretch>
            <a:fillRect/>
          </a:stretch>
        </p:blipFill>
        <p:spPr>
          <a:xfrm>
            <a:off x="9408930" y="4747633"/>
            <a:ext cx="928131" cy="928131"/>
          </a:xfrm>
          <a:prstGeom prst="rect">
            <a:avLst/>
          </a:prstGeom>
        </p:spPr>
      </p:pic>
      <p:pic>
        <p:nvPicPr>
          <p:cNvPr id="7" name="Picture 6"/>
          <p:cNvPicPr>
            <a:picLocks noChangeAspect="1"/>
          </p:cNvPicPr>
          <p:nvPr/>
        </p:nvPicPr>
        <p:blipFill>
          <a:blip r:embed="rId5"/>
          <a:stretch>
            <a:fillRect/>
          </a:stretch>
        </p:blipFill>
        <p:spPr>
          <a:xfrm>
            <a:off x="7973434" y="4747632"/>
            <a:ext cx="1359049" cy="928131"/>
          </a:xfrm>
          <a:prstGeom prst="rect">
            <a:avLst/>
          </a:prstGeom>
        </p:spPr>
      </p:pic>
    </p:spTree>
    <p:extLst>
      <p:ext uri="{BB962C8B-B14F-4D97-AF65-F5344CB8AC3E}">
        <p14:creationId xmlns:p14="http://schemas.microsoft.com/office/powerpoint/2010/main" val="144905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EMPLOYMENT LEVELs</a:t>
            </a:r>
          </a:p>
        </p:txBody>
      </p:sp>
      <p:sp>
        <p:nvSpPr>
          <p:cNvPr id="4" name="Text Placeholder 3"/>
          <p:cNvSpPr>
            <a:spLocks noGrp="1"/>
          </p:cNvSpPr>
          <p:nvPr>
            <p:ph type="body" idx="1"/>
          </p:nvPr>
        </p:nvSpPr>
        <p:spPr/>
        <p:txBody>
          <a:bodyPr/>
          <a:lstStyle/>
          <a:p>
            <a:endParaRPr lang="en-US" dirty="0"/>
          </a:p>
        </p:txBody>
      </p:sp>
      <p:graphicFrame>
        <p:nvGraphicFramePr>
          <p:cNvPr id="12" name="Content Placeholder 11"/>
          <p:cNvGraphicFramePr>
            <a:graphicFrameLocks noGrp="1"/>
          </p:cNvGraphicFramePr>
          <p:nvPr>
            <p:ph sz="half" idx="2"/>
            <p:extLst>
              <p:ext uri="{D42A27DB-BD31-4B8C-83A1-F6EECF244321}">
                <p14:modId xmlns:p14="http://schemas.microsoft.com/office/powerpoint/2010/main" val="851081640"/>
              </p:ext>
            </p:extLst>
          </p:nvPr>
        </p:nvGraphicFramePr>
        <p:xfrm>
          <a:off x="1295400" y="2470150"/>
          <a:ext cx="4727575" cy="34734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quarter" idx="3"/>
          </p:nvPr>
        </p:nvSpPr>
        <p:spPr/>
        <p:txBody>
          <a:bodyPr/>
          <a:lstStyle/>
          <a:p>
            <a:endParaRPr lang="en-US"/>
          </a:p>
        </p:txBody>
      </p:sp>
      <p:graphicFrame>
        <p:nvGraphicFramePr>
          <p:cNvPr id="15" name="Content Placeholder 14"/>
          <p:cNvGraphicFramePr>
            <a:graphicFrameLocks noGrp="1"/>
          </p:cNvGraphicFramePr>
          <p:nvPr>
            <p:ph sz="quarter" idx="4"/>
            <p:extLst/>
          </p:nvPr>
        </p:nvGraphicFramePr>
        <p:xfrm>
          <a:off x="6169025" y="2470150"/>
          <a:ext cx="4727575" cy="3473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4238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MOTIVATION</a:t>
            </a:r>
          </a:p>
        </p:txBody>
      </p:sp>
      <p:sp>
        <p:nvSpPr>
          <p:cNvPr id="8" name="Content Placeholder 7"/>
          <p:cNvSpPr>
            <a:spLocks noGrp="1"/>
          </p:cNvSpPr>
          <p:nvPr>
            <p:ph idx="1"/>
          </p:nvPr>
        </p:nvSpPr>
        <p:spPr/>
        <p:txBody>
          <a:bodyPr/>
          <a:lstStyle/>
          <a:p>
            <a:r>
              <a:rPr lang="en-US" dirty="0"/>
              <a:t>Two Scales of </a:t>
            </a:r>
            <a:r>
              <a:rPr lang="en-US" b="1" dirty="0"/>
              <a:t>Extrinsic Motivation</a:t>
            </a:r>
            <a:r>
              <a:rPr lang="en-US" dirty="0"/>
              <a:t> and </a:t>
            </a:r>
            <a:r>
              <a:rPr lang="en-US" b="1" dirty="0"/>
              <a:t>Leisure Learning</a:t>
            </a:r>
          </a:p>
          <a:p>
            <a:r>
              <a:rPr lang="en-US" dirty="0"/>
              <a:t>The Mann-Whitney U-Test was used to compare the means of the two scales.</a:t>
            </a:r>
          </a:p>
          <a:p>
            <a:r>
              <a:rPr lang="en-US" b="1" dirty="0"/>
              <a:t>NPTEL users statistically significantly more likely to take MOOCs for Extrinsic Motivators (Professional Development, Improving Job/Education Prospects etc.) (U=246496.5, p=0.05) while </a:t>
            </a:r>
            <a:r>
              <a:rPr lang="en-US" b="1" dirty="0" err="1"/>
              <a:t>FutureLearn</a:t>
            </a:r>
            <a:r>
              <a:rPr lang="en-US" b="1" dirty="0"/>
              <a:t> users were statistically significantly more likely to take MOOCs for leisure purposes (U=207139.5, p=0.05). </a:t>
            </a:r>
          </a:p>
          <a:p>
            <a:endParaRPr lang="en-US" dirty="0"/>
          </a:p>
        </p:txBody>
      </p:sp>
    </p:spTree>
    <p:extLst>
      <p:ext uri="{BB962C8B-B14F-4D97-AF65-F5344CB8AC3E}">
        <p14:creationId xmlns:p14="http://schemas.microsoft.com/office/powerpoint/2010/main" val="3595533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a:t>Two Scales of Challenges, broadly defined as </a:t>
            </a:r>
            <a:r>
              <a:rPr lang="en-US" b="1" dirty="0"/>
              <a:t>“Technical Challenges” </a:t>
            </a:r>
            <a:r>
              <a:rPr lang="en-US" dirty="0"/>
              <a:t>and </a:t>
            </a:r>
            <a:r>
              <a:rPr lang="en-US" b="1" dirty="0"/>
              <a:t>“Course Difficulty related Challenges”.</a:t>
            </a:r>
          </a:p>
          <a:p>
            <a:r>
              <a:rPr lang="en-US" dirty="0"/>
              <a:t>Mann-Whitney U-Test was used to compare the non-parametric means of the scales generated.</a:t>
            </a:r>
          </a:p>
          <a:p>
            <a:r>
              <a:rPr lang="en-GB" b="1" dirty="0"/>
              <a:t>NPTEL participants were statistically significantly more likely to face Technical challenges (U=193748.500, p=0.05) and find the courses tougher (U=197454, p=0.05) than </a:t>
            </a:r>
            <a:r>
              <a:rPr lang="en-GB" b="1" dirty="0" err="1"/>
              <a:t>FutureLearn</a:t>
            </a:r>
            <a:r>
              <a:rPr lang="en-GB" b="1" dirty="0"/>
              <a:t> participants. </a:t>
            </a:r>
            <a:endParaRPr lang="en-US" dirty="0"/>
          </a:p>
        </p:txBody>
      </p:sp>
    </p:spTree>
    <p:extLst>
      <p:ext uri="{BB962C8B-B14F-4D97-AF65-F5344CB8AC3E}">
        <p14:creationId xmlns:p14="http://schemas.microsoft.com/office/powerpoint/2010/main" val="1510997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8F218-66E3-48B1-9482-A1B879E9148D}"/>
              </a:ext>
            </a:extLst>
          </p:cNvPr>
          <p:cNvSpPr>
            <a:spLocks noGrp="1"/>
          </p:cNvSpPr>
          <p:nvPr>
            <p:ph type="title"/>
          </p:nvPr>
        </p:nvSpPr>
        <p:spPr/>
        <p:txBody>
          <a:bodyPr/>
          <a:lstStyle/>
          <a:p>
            <a:r>
              <a:rPr lang="en-US" dirty="0"/>
              <a:t>Experiences of </a:t>
            </a:r>
            <a:r>
              <a:rPr lang="en-US" dirty="0" err="1"/>
              <a:t>FutureLearners</a:t>
            </a:r>
            <a:endParaRPr lang="en-US" dirty="0"/>
          </a:p>
        </p:txBody>
      </p:sp>
      <p:sp>
        <p:nvSpPr>
          <p:cNvPr id="3" name="Content Placeholder 2">
            <a:extLst>
              <a:ext uri="{FF2B5EF4-FFF2-40B4-BE49-F238E27FC236}">
                <a16:creationId xmlns:a16="http://schemas.microsoft.com/office/drawing/2014/main" xmlns="" id="{C51DA0BC-9D3D-480E-B14D-A6CE74AA1804}"/>
              </a:ext>
            </a:extLst>
          </p:cNvPr>
          <p:cNvSpPr>
            <a:spLocks noGrp="1"/>
          </p:cNvSpPr>
          <p:nvPr>
            <p:ph idx="1"/>
          </p:nvPr>
        </p:nvSpPr>
        <p:spPr/>
        <p:txBody>
          <a:bodyPr/>
          <a:lstStyle/>
          <a:p>
            <a:r>
              <a:rPr lang="en-US" dirty="0" err="1"/>
              <a:t>FutureLearn</a:t>
            </a:r>
            <a:r>
              <a:rPr lang="en-US" dirty="0"/>
              <a:t> as an avenue to explore passions otherwise not possible:</a:t>
            </a:r>
          </a:p>
          <a:p>
            <a:pPr marL="457200" lvl="1" indent="0">
              <a:buNone/>
            </a:pPr>
            <a:r>
              <a:rPr lang="en-GB" dirty="0"/>
              <a:t>Because of being a law student I am forced to study law only, and this[</a:t>
            </a:r>
            <a:r>
              <a:rPr lang="en-GB" dirty="0" err="1"/>
              <a:t>FutureLearn</a:t>
            </a:r>
            <a:r>
              <a:rPr lang="en-GB" dirty="0"/>
              <a:t>] gives me a greater freedom to catch up on all those subjects which I do want to study but I am unable to, such as history, geography, and geology, which do interest me. Being in law university I am bound to study law, but I did not choose law as my first option. It was not ever my first option, It was because of my family that I choose law. So having an interest towards history and geology was my first idea and using online courses I'm trying to build up on those interests and that is one of the most crucial part that online courses serve to me, and in a way they helped me with my law career also.</a:t>
            </a:r>
            <a:endParaRPr lang="en-US" dirty="0"/>
          </a:p>
          <a:p>
            <a:pPr marL="457200" lvl="1" indent="0">
              <a:buNone/>
            </a:pPr>
            <a:r>
              <a:rPr lang="en-US" dirty="0"/>
              <a:t>(Participant 3, Male, 20)</a:t>
            </a:r>
          </a:p>
        </p:txBody>
      </p:sp>
    </p:spTree>
    <p:extLst>
      <p:ext uri="{BB962C8B-B14F-4D97-AF65-F5344CB8AC3E}">
        <p14:creationId xmlns:p14="http://schemas.microsoft.com/office/powerpoint/2010/main" val="2660669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A1D861-7624-4290-8C10-2186E46B1E0A}"/>
              </a:ext>
            </a:extLst>
          </p:cNvPr>
          <p:cNvSpPr>
            <a:spLocks noGrp="1"/>
          </p:cNvSpPr>
          <p:nvPr>
            <p:ph type="title"/>
          </p:nvPr>
        </p:nvSpPr>
        <p:spPr/>
        <p:txBody>
          <a:bodyPr/>
          <a:lstStyle/>
          <a:p>
            <a:r>
              <a:rPr lang="en-US" dirty="0"/>
              <a:t>Experiences of </a:t>
            </a:r>
            <a:r>
              <a:rPr lang="en-US" dirty="0" err="1"/>
              <a:t>FutureLearners</a:t>
            </a:r>
            <a:endParaRPr lang="en-US" dirty="0"/>
          </a:p>
        </p:txBody>
      </p:sp>
      <p:sp>
        <p:nvSpPr>
          <p:cNvPr id="3" name="Content Placeholder 2">
            <a:extLst>
              <a:ext uri="{FF2B5EF4-FFF2-40B4-BE49-F238E27FC236}">
                <a16:creationId xmlns:a16="http://schemas.microsoft.com/office/drawing/2014/main" xmlns="" id="{DCA61DC1-26F8-46A3-B8E5-B67FAC1EA7B7}"/>
              </a:ext>
            </a:extLst>
          </p:cNvPr>
          <p:cNvSpPr>
            <a:spLocks noGrp="1"/>
          </p:cNvSpPr>
          <p:nvPr>
            <p:ph idx="1"/>
          </p:nvPr>
        </p:nvSpPr>
        <p:spPr/>
        <p:txBody>
          <a:bodyPr>
            <a:normAutofit/>
          </a:bodyPr>
          <a:lstStyle/>
          <a:p>
            <a:r>
              <a:rPr lang="en-US" dirty="0" err="1"/>
              <a:t>FutureLearn</a:t>
            </a:r>
            <a:r>
              <a:rPr lang="en-US" dirty="0"/>
              <a:t> as a platform to promote critical thinking:</a:t>
            </a:r>
          </a:p>
          <a:p>
            <a:pPr marL="400050" lvl="1" indent="0">
              <a:buNone/>
            </a:pPr>
            <a:r>
              <a:rPr lang="en-US" dirty="0"/>
              <a:t>We [Indians] are not open to many criticisms. Actually our education system has been designed such that we do not criticize much. We tend to </a:t>
            </a:r>
            <a:r>
              <a:rPr lang="en-US" dirty="0" err="1"/>
              <a:t>memorise</a:t>
            </a:r>
            <a:r>
              <a:rPr lang="en-US" dirty="0"/>
              <a:t> things, we tend to get the information and just write the information in a weak sense[sic]. What </a:t>
            </a:r>
            <a:r>
              <a:rPr lang="en-US" dirty="0" err="1"/>
              <a:t>FutureLearn</a:t>
            </a:r>
            <a:r>
              <a:rPr lang="en-US" dirty="0"/>
              <a:t> and especially the comment section allows us to do - We learn how to criticize, how to analyze things. We do not have an opportunity to do this in the college stage because … in Indian education system is such that it does not allow you to analyze much, it allows you to only get the information from the curriculum and write whatever you have learned, ignoring everything else. So it is a hindrance and that hindrance clearly isn't present in the online courses.</a:t>
            </a:r>
          </a:p>
          <a:p>
            <a:pPr marL="400050" lvl="1" indent="0">
              <a:buNone/>
            </a:pPr>
            <a:r>
              <a:rPr lang="en-US" dirty="0"/>
              <a:t>(Participant 15, Male, 44)</a:t>
            </a:r>
          </a:p>
          <a:p>
            <a:pPr marL="400050" lvl="1" indent="0">
              <a:buNone/>
            </a:pPr>
            <a:endParaRPr lang="en-US" dirty="0"/>
          </a:p>
          <a:p>
            <a:endParaRPr lang="en-US" dirty="0"/>
          </a:p>
        </p:txBody>
      </p:sp>
    </p:spTree>
    <p:extLst>
      <p:ext uri="{BB962C8B-B14F-4D97-AF65-F5344CB8AC3E}">
        <p14:creationId xmlns:p14="http://schemas.microsoft.com/office/powerpoint/2010/main" val="1021533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D9BAED-8440-4E70-98B7-38A8580DF481}"/>
              </a:ext>
            </a:extLst>
          </p:cNvPr>
          <p:cNvSpPr>
            <a:spLocks noGrp="1"/>
          </p:cNvSpPr>
          <p:nvPr>
            <p:ph type="title"/>
          </p:nvPr>
        </p:nvSpPr>
        <p:spPr/>
        <p:txBody>
          <a:bodyPr/>
          <a:lstStyle/>
          <a:p>
            <a:r>
              <a:rPr lang="en-US" dirty="0"/>
              <a:t>Experiences of </a:t>
            </a:r>
            <a:r>
              <a:rPr lang="en-US" dirty="0" err="1"/>
              <a:t>FutureLearners</a:t>
            </a:r>
            <a:endParaRPr lang="en-US" dirty="0"/>
          </a:p>
        </p:txBody>
      </p:sp>
      <p:sp>
        <p:nvSpPr>
          <p:cNvPr id="3" name="Content Placeholder 2">
            <a:extLst>
              <a:ext uri="{FF2B5EF4-FFF2-40B4-BE49-F238E27FC236}">
                <a16:creationId xmlns:a16="http://schemas.microsoft.com/office/drawing/2014/main" xmlns="" id="{E1BA3C83-92ED-4F84-A74F-51F406A9F6F4}"/>
              </a:ext>
            </a:extLst>
          </p:cNvPr>
          <p:cNvSpPr>
            <a:spLocks noGrp="1"/>
          </p:cNvSpPr>
          <p:nvPr>
            <p:ph idx="1"/>
          </p:nvPr>
        </p:nvSpPr>
        <p:spPr/>
        <p:txBody>
          <a:bodyPr/>
          <a:lstStyle/>
          <a:p>
            <a:r>
              <a:rPr lang="en-US" dirty="0"/>
              <a:t>Using </a:t>
            </a:r>
            <a:r>
              <a:rPr lang="en-US" dirty="0" err="1"/>
              <a:t>FutureLearn</a:t>
            </a:r>
            <a:r>
              <a:rPr lang="en-US" dirty="0"/>
              <a:t> for immediate practical knowledge:</a:t>
            </a:r>
          </a:p>
          <a:p>
            <a:pPr marL="400050" lvl="1" indent="0">
              <a:buNone/>
            </a:pPr>
            <a:r>
              <a:rPr lang="en-GB" dirty="0"/>
              <a:t>I always enjoyed learning, and since we have settled down in the senior citizens home now I don't have to cook. So I have all the time in the world, which I utilized in trying to learn all that I wish to learn especially everything regarding health ... since I'm a cancer survivor with other complications and my husband is a diabetic and he has heart problems, so just to learn more about health and since I have that time that is my main motivation to learn.</a:t>
            </a:r>
          </a:p>
          <a:p>
            <a:pPr marL="400050" lvl="1" indent="0">
              <a:buNone/>
            </a:pPr>
            <a:r>
              <a:rPr lang="en-GB" dirty="0"/>
              <a:t>(Participant 20, Female, 62)</a:t>
            </a:r>
            <a:endParaRPr lang="en-US" dirty="0"/>
          </a:p>
          <a:p>
            <a:pPr marL="0" indent="0">
              <a:buNone/>
            </a:pPr>
            <a:endParaRPr lang="en-US" dirty="0"/>
          </a:p>
        </p:txBody>
      </p:sp>
    </p:spTree>
    <p:extLst>
      <p:ext uri="{BB962C8B-B14F-4D97-AF65-F5344CB8AC3E}">
        <p14:creationId xmlns:p14="http://schemas.microsoft.com/office/powerpoint/2010/main" val="3872675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94787E-0B54-4C54-A9CD-304F8BEF5CD1}"/>
              </a:ext>
            </a:extLst>
          </p:cNvPr>
          <p:cNvSpPr>
            <a:spLocks noGrp="1"/>
          </p:cNvSpPr>
          <p:nvPr>
            <p:ph type="title"/>
          </p:nvPr>
        </p:nvSpPr>
        <p:spPr/>
        <p:txBody>
          <a:bodyPr/>
          <a:lstStyle/>
          <a:p>
            <a:r>
              <a:rPr lang="en-US" dirty="0"/>
              <a:t>Experiences of </a:t>
            </a:r>
            <a:r>
              <a:rPr lang="en-US" dirty="0" err="1"/>
              <a:t>FutureLearners</a:t>
            </a:r>
            <a:endParaRPr lang="en-US" dirty="0"/>
          </a:p>
        </p:txBody>
      </p:sp>
      <p:sp>
        <p:nvSpPr>
          <p:cNvPr id="3" name="Content Placeholder 2">
            <a:extLst>
              <a:ext uri="{FF2B5EF4-FFF2-40B4-BE49-F238E27FC236}">
                <a16:creationId xmlns:a16="http://schemas.microsoft.com/office/drawing/2014/main" xmlns="" id="{DC8970FE-1CD9-471D-9874-AE2202DA2565}"/>
              </a:ext>
            </a:extLst>
          </p:cNvPr>
          <p:cNvSpPr>
            <a:spLocks noGrp="1"/>
          </p:cNvSpPr>
          <p:nvPr>
            <p:ph idx="1"/>
          </p:nvPr>
        </p:nvSpPr>
        <p:spPr/>
        <p:txBody>
          <a:bodyPr/>
          <a:lstStyle/>
          <a:p>
            <a:r>
              <a:rPr lang="en-US" dirty="0" err="1"/>
              <a:t>FutureLearn</a:t>
            </a:r>
            <a:r>
              <a:rPr lang="en-US" dirty="0"/>
              <a:t> has immediate recognition with cultural institutions like the British Council.</a:t>
            </a:r>
          </a:p>
          <a:p>
            <a:r>
              <a:rPr lang="en-US" dirty="0" err="1"/>
              <a:t>FutureLearn</a:t>
            </a:r>
            <a:r>
              <a:rPr lang="en-US" dirty="0"/>
              <a:t> is seen as offering different types of courses compared to Coursera or edX</a:t>
            </a:r>
          </a:p>
          <a:p>
            <a:r>
              <a:rPr lang="en-US" dirty="0"/>
              <a:t>Many Indian learners face technical challenges. Often </a:t>
            </a:r>
            <a:r>
              <a:rPr lang="en-US"/>
              <a:t>download content and study off-site.</a:t>
            </a:r>
            <a:endParaRPr lang="en-US" dirty="0"/>
          </a:p>
          <a:p>
            <a:r>
              <a:rPr lang="en-US" dirty="0" err="1"/>
              <a:t>FutureLearn</a:t>
            </a:r>
            <a:r>
              <a:rPr lang="en-US" dirty="0"/>
              <a:t> courses too expensive for Indian participants, compared to alternate offerings.</a:t>
            </a:r>
          </a:p>
          <a:p>
            <a:r>
              <a:rPr lang="en-US" dirty="0" err="1"/>
              <a:t>FutureLearn</a:t>
            </a:r>
            <a:r>
              <a:rPr lang="en-US" dirty="0"/>
              <a:t> material great for reference, but there’s massive demand for content that maps to local curriculum</a:t>
            </a:r>
          </a:p>
          <a:p>
            <a:endParaRPr lang="en-US" dirty="0"/>
          </a:p>
          <a:p>
            <a:endParaRPr lang="en-US" dirty="0"/>
          </a:p>
        </p:txBody>
      </p:sp>
    </p:spTree>
    <p:extLst>
      <p:ext uri="{BB962C8B-B14F-4D97-AF65-F5344CB8AC3E}">
        <p14:creationId xmlns:p14="http://schemas.microsoft.com/office/powerpoint/2010/main" val="3957472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57224" y="499533"/>
            <a:ext cx="10772775" cy="1658198"/>
          </a:xfrm>
          <a:prstGeom prst="rect">
            <a:avLst/>
          </a:prstGeom>
        </p:spPr>
        <p:txBody>
          <a:bodyPr>
            <a:normAutofit/>
          </a:bodyPr>
          <a:lstStyle>
            <a:lvl1pPr algn="l" defTabSz="914400" rtl="0" eaLnBrk="1" latinLnBrk="0" hangingPunct="1">
              <a:lnSpc>
                <a:spcPct val="90000"/>
              </a:lnSpc>
              <a:spcBef>
                <a:spcPct val="0"/>
              </a:spcBef>
              <a:buNone/>
              <a:defRPr sz="3200" b="1" kern="1200" cap="all" baseline="0">
                <a:solidFill>
                  <a:schemeClr val="accent1"/>
                </a:solidFill>
                <a:effectLst>
                  <a:outerShdw blurRad="38100" dist="25400" dir="18900000" algn="bl" rotWithShape="0">
                    <a:schemeClr val="bg1">
                      <a:alpha val="80000"/>
                    </a:schemeClr>
                  </a:outerShdw>
                </a:effectLst>
                <a:latin typeface="+mj-lt"/>
                <a:ea typeface="+mj-ea"/>
                <a:cs typeface="+mj-cs"/>
              </a:defRPr>
            </a:lvl1pPr>
          </a:lstStyle>
          <a:p>
            <a:pPr algn="ctr"/>
            <a:r>
              <a:rPr lang="en-GB" sz="7200" dirty="0"/>
              <a:t>Thank You!</a:t>
            </a:r>
          </a:p>
        </p:txBody>
      </p:sp>
      <p:sp>
        <p:nvSpPr>
          <p:cNvPr id="3" name="Content Placeholder 2"/>
          <p:cNvSpPr txBox="1">
            <a:spLocks/>
          </p:cNvSpPr>
          <p:nvPr/>
        </p:nvSpPr>
        <p:spPr>
          <a:xfrm>
            <a:off x="676656" y="2011680"/>
            <a:ext cx="10753725" cy="3766185"/>
          </a:xfrm>
          <a:prstGeom prst="rect">
            <a:avLst/>
          </a:prstGeom>
        </p:spPr>
        <p:txBody>
          <a:bodyPr/>
          <a:lstStyle>
            <a:lvl1pPr marL="274320" indent="-228600" algn="l" defTabSz="914400" rtl="0" eaLnBrk="1" latinLnBrk="0" hangingPunct="1">
              <a:lnSpc>
                <a:spcPct val="90000"/>
              </a:lnSpc>
              <a:spcBef>
                <a:spcPts val="1800"/>
              </a:spcBef>
              <a:buClr>
                <a:schemeClr val="accent1"/>
              </a:buClr>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accent1"/>
              </a:buClr>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5pPr>
            <a:lvl6pPr marL="182880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6pPr>
            <a:lvl7pPr marL="210312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7pPr>
            <a:lvl8pPr marL="2377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8pPr>
            <a:lvl9pPr marL="265176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9pPr>
          </a:lstStyle>
          <a:p>
            <a:pPr marL="0" indent="0" algn="ctr">
              <a:buFont typeface="Arial" pitchFamily="34" charset="0"/>
              <a:buNone/>
            </a:pPr>
            <a:r>
              <a:rPr lang="en-GB" i="1" dirty="0"/>
              <a:t>A Comparative Study of Indian Learners in Massive Open Online Courses</a:t>
            </a:r>
          </a:p>
          <a:p>
            <a:pPr marL="0" indent="0" algn="ctr">
              <a:buFont typeface="Arial" pitchFamily="34" charset="0"/>
              <a:buNone/>
            </a:pPr>
            <a:r>
              <a:rPr lang="en-GB" dirty="0"/>
              <a:t>Janesh </a:t>
            </a:r>
            <a:r>
              <a:rPr lang="en-GB" dirty="0" err="1"/>
              <a:t>Sanzgiri</a:t>
            </a:r>
            <a:endParaRPr lang="en-GB" dirty="0"/>
          </a:p>
          <a:p>
            <a:pPr marL="0" indent="0" algn="ctr">
              <a:buFont typeface="Arial" pitchFamily="34" charset="0"/>
              <a:buNone/>
            </a:pPr>
            <a:r>
              <a:rPr lang="en-GB" dirty="0"/>
              <a:t>Supervisors: Professor Martin Weller, </a:t>
            </a:r>
            <a:r>
              <a:rPr lang="en-GB" dirty="0" err="1"/>
              <a:t>Dr.</a:t>
            </a:r>
            <a:r>
              <a:rPr lang="en-GB" dirty="0"/>
              <a:t> Robert Farrow, </a:t>
            </a:r>
            <a:r>
              <a:rPr lang="en-GB" dirty="0" err="1"/>
              <a:t>Dr.</a:t>
            </a:r>
            <a:r>
              <a:rPr lang="en-GB" dirty="0"/>
              <a:t> Leigh-Anne Perryman</a:t>
            </a:r>
          </a:p>
          <a:p>
            <a:pPr marL="0" indent="0" algn="ctr">
              <a:buFont typeface="Arial" pitchFamily="34" charset="0"/>
              <a:buNone/>
            </a:pPr>
            <a:r>
              <a:rPr lang="en-GB" dirty="0"/>
              <a:t>Contact: </a:t>
            </a:r>
            <a:r>
              <a:rPr lang="en-GB" dirty="0">
                <a:hlinkClick r:id="rId2"/>
              </a:rPr>
              <a:t>janesh.sanzgiri@open.ac.uk</a:t>
            </a:r>
            <a:endParaRPr lang="en-GB" dirty="0"/>
          </a:p>
          <a:p>
            <a:pPr marL="0" indent="0" algn="ctr">
              <a:buFont typeface="Arial" pitchFamily="34" charset="0"/>
              <a:buNone/>
            </a:pPr>
            <a:r>
              <a:rPr lang="en-GB" dirty="0"/>
              <a:t>Twitter: @</a:t>
            </a:r>
            <a:r>
              <a:rPr lang="en-GB" dirty="0" err="1"/>
              <a:t>janeshsanzgiri</a:t>
            </a:r>
            <a:endParaRPr lang="en-GB" dirty="0"/>
          </a:p>
          <a:p>
            <a:pPr marL="0" indent="0">
              <a:buFont typeface="Arial" pitchFamily="34" charset="0"/>
              <a:buNone/>
            </a:pPr>
            <a:endParaRPr lang="en-GB" dirty="0"/>
          </a:p>
        </p:txBody>
      </p:sp>
      <p:pic>
        <p:nvPicPr>
          <p:cNvPr id="4" name="Picture 3"/>
          <p:cNvPicPr>
            <a:picLocks noChangeAspect="1"/>
          </p:cNvPicPr>
          <p:nvPr/>
        </p:nvPicPr>
        <p:blipFill>
          <a:blip r:embed="rId3"/>
          <a:stretch>
            <a:fillRect/>
          </a:stretch>
        </p:blipFill>
        <p:spPr>
          <a:xfrm>
            <a:off x="1585443" y="4518071"/>
            <a:ext cx="1978284" cy="1351023"/>
          </a:xfrm>
          <a:prstGeom prst="rect">
            <a:avLst/>
          </a:prstGeom>
        </p:spPr>
      </p:pic>
      <p:pic>
        <p:nvPicPr>
          <p:cNvPr id="5" name="Picture 4"/>
          <p:cNvPicPr>
            <a:picLocks noChangeAspect="1"/>
          </p:cNvPicPr>
          <p:nvPr/>
        </p:nvPicPr>
        <p:blipFill>
          <a:blip r:embed="rId4"/>
          <a:stretch>
            <a:fillRect/>
          </a:stretch>
        </p:blipFill>
        <p:spPr>
          <a:xfrm>
            <a:off x="3702112" y="4518071"/>
            <a:ext cx="1548897" cy="1548897"/>
          </a:xfrm>
          <a:prstGeom prst="rect">
            <a:avLst/>
          </a:prstGeom>
        </p:spPr>
      </p:pic>
      <p:pic>
        <p:nvPicPr>
          <p:cNvPr id="8" name="Picture 7" descr="http://api.ning.com/files/BybgAqvu3OnFp*SPP3njuOE1ps-v6fMtm6joP-dMSE6exSftt6YWMahkz6qpK8MnkUA1K7Xl*W9mVs6UD99QwnEp-g14mjRb/logogognblue128pixheigh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441" y="4703215"/>
            <a:ext cx="323850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655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Presentation Outline</a:t>
            </a:r>
          </a:p>
        </p:txBody>
      </p:sp>
      <p:sp>
        <p:nvSpPr>
          <p:cNvPr id="3" name="Content Placeholder 2"/>
          <p:cNvSpPr>
            <a:spLocks noGrp="1"/>
          </p:cNvSpPr>
          <p:nvPr>
            <p:ph idx="1"/>
          </p:nvPr>
        </p:nvSpPr>
        <p:spPr/>
        <p:txBody>
          <a:bodyPr/>
          <a:lstStyle/>
          <a:p>
            <a:r>
              <a:rPr lang="en-GB" dirty="0"/>
              <a:t>Research Questions</a:t>
            </a:r>
          </a:p>
          <a:p>
            <a:r>
              <a:rPr lang="en-GB" dirty="0"/>
              <a:t>NPTEL</a:t>
            </a:r>
          </a:p>
          <a:p>
            <a:r>
              <a:rPr lang="en-GB" dirty="0"/>
              <a:t>Research Design</a:t>
            </a:r>
          </a:p>
          <a:p>
            <a:r>
              <a:rPr lang="en-GB" dirty="0"/>
              <a:t>Survey Findings - Responses</a:t>
            </a:r>
          </a:p>
          <a:p>
            <a:r>
              <a:rPr lang="en-GB" dirty="0"/>
              <a:t>Demographics, Motivations and Challenges Findings</a:t>
            </a:r>
          </a:p>
          <a:p>
            <a:r>
              <a:rPr lang="en-GB" b="1" dirty="0"/>
              <a:t>Experiences of </a:t>
            </a:r>
            <a:r>
              <a:rPr lang="en-GB" b="1" dirty="0" err="1"/>
              <a:t>FutureLearners</a:t>
            </a:r>
            <a:endParaRPr lang="en-GB" b="1" dirty="0"/>
          </a:p>
        </p:txBody>
      </p:sp>
    </p:spTree>
    <p:extLst>
      <p:ext uri="{BB962C8B-B14F-4D97-AF65-F5344CB8AC3E}">
        <p14:creationId xmlns:p14="http://schemas.microsoft.com/office/powerpoint/2010/main" val="4031455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idx="1"/>
          </p:nvPr>
        </p:nvSpPr>
        <p:spPr/>
        <p:txBody>
          <a:bodyPr/>
          <a:lstStyle/>
          <a:p>
            <a:r>
              <a:rPr lang="en-GB" dirty="0"/>
              <a:t> What are the demographics, motivations and experiences of Indian learners in MOOCs?</a:t>
            </a:r>
          </a:p>
          <a:p>
            <a:r>
              <a:rPr lang="en-GB" dirty="0"/>
              <a:t> What are the differences in demographics, motivations and experiences of Indian learners in Western and Indian MOOC platforms?</a:t>
            </a:r>
          </a:p>
          <a:p>
            <a:r>
              <a:rPr lang="en-GB" dirty="0"/>
              <a:t> What role are MOOCs currently playing, and what role can they potentially play, in the Indian context?</a:t>
            </a:r>
          </a:p>
        </p:txBody>
      </p:sp>
    </p:spTree>
    <p:extLst>
      <p:ext uri="{BB962C8B-B14F-4D97-AF65-F5344CB8AC3E}">
        <p14:creationId xmlns:p14="http://schemas.microsoft.com/office/powerpoint/2010/main" val="1013167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NPTEL</a:t>
            </a:r>
            <a:br>
              <a:rPr lang="en-GB" dirty="0"/>
            </a:br>
            <a:endParaRPr lang="en-US" dirty="0"/>
          </a:p>
        </p:txBody>
      </p:sp>
      <p:sp>
        <p:nvSpPr>
          <p:cNvPr id="3" name="Content Placeholder 2"/>
          <p:cNvSpPr>
            <a:spLocks noGrp="1"/>
          </p:cNvSpPr>
          <p:nvPr>
            <p:ph idx="1"/>
          </p:nvPr>
        </p:nvSpPr>
        <p:spPr/>
        <p:txBody>
          <a:bodyPr/>
          <a:lstStyle/>
          <a:p>
            <a:r>
              <a:rPr lang="en-US" dirty="0"/>
              <a:t>National </a:t>
            </a:r>
            <a:r>
              <a:rPr lang="en-US" dirty="0" err="1"/>
              <a:t>Programme</a:t>
            </a:r>
            <a:r>
              <a:rPr lang="en-US" dirty="0"/>
              <a:t> on Technology Enhanced Learning</a:t>
            </a:r>
          </a:p>
          <a:p>
            <a:r>
              <a:rPr lang="en-US" dirty="0"/>
              <a:t>Began as an OER repository, focusing on Science and Engineering.</a:t>
            </a:r>
          </a:p>
          <a:p>
            <a:r>
              <a:rPr lang="en-US" dirty="0"/>
              <a:t>Total of 922 Courses from Indian Institutes of Technology (IITs) available.</a:t>
            </a:r>
          </a:p>
          <a:p>
            <a:r>
              <a:rPr lang="en-US" dirty="0"/>
              <a:t>Created as a response to poor quality of Engineering and Science education in India.</a:t>
            </a:r>
          </a:p>
          <a:p>
            <a:r>
              <a:rPr lang="en-US" dirty="0"/>
              <a:t>NPTEL MOOCs – Currently offering 225 Courses, partly with the SWAYAM platform.</a:t>
            </a:r>
          </a:p>
          <a:p>
            <a:r>
              <a:rPr lang="en-US" dirty="0"/>
              <a:t>Indian Government initiative to allow up to 20% of degree credits to be earned through MOOCs.</a:t>
            </a:r>
          </a:p>
          <a:p>
            <a:endParaRPr lang="en-US" dirty="0"/>
          </a:p>
        </p:txBody>
      </p:sp>
      <p:sp>
        <p:nvSpPr>
          <p:cNvPr id="4" name="Title 1"/>
          <p:cNvSpPr txBox="1">
            <a:spLocks/>
          </p:cNvSpPr>
          <p:nvPr/>
        </p:nvSpPr>
        <p:spPr>
          <a:xfrm>
            <a:off x="657224" y="499533"/>
            <a:ext cx="10772775" cy="165819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cap="all" baseline="0">
                <a:solidFill>
                  <a:schemeClr val="accent1"/>
                </a:solidFill>
                <a:effectLst>
                  <a:outerShdw blurRad="38100" dist="25400" dir="18900000" algn="bl" rotWithShape="0">
                    <a:schemeClr val="bg1">
                      <a:alpha val="80000"/>
                    </a:schemeClr>
                  </a:outerShdw>
                </a:effectLst>
                <a:latin typeface="+mj-lt"/>
                <a:ea typeface="+mj-ea"/>
                <a:cs typeface="+mj-cs"/>
              </a:defRPr>
            </a:lvl1pPr>
          </a:lstStyle>
          <a:p>
            <a:endParaRPr lang="en-GB" dirty="0"/>
          </a:p>
        </p:txBody>
      </p:sp>
      <p:sp>
        <p:nvSpPr>
          <p:cNvPr id="5" name="Content Placeholder 3"/>
          <p:cNvSpPr txBox="1">
            <a:spLocks/>
          </p:cNvSpPr>
          <p:nvPr/>
        </p:nvSpPr>
        <p:spPr>
          <a:xfrm>
            <a:off x="8088937" y="1834166"/>
            <a:ext cx="2880577" cy="3479627"/>
          </a:xfrm>
          <a:prstGeom prst="rect">
            <a:avLst/>
          </a:prstGeom>
        </p:spPr>
        <p:txBody>
          <a:bodyPr/>
          <a:lstStyle>
            <a:lvl1pPr marL="274320" indent="-228600" algn="l" defTabSz="914400" rtl="0" eaLnBrk="1" latinLnBrk="0" hangingPunct="1">
              <a:lnSpc>
                <a:spcPct val="90000"/>
              </a:lnSpc>
              <a:spcBef>
                <a:spcPts val="1800"/>
              </a:spcBef>
              <a:buClr>
                <a:schemeClr val="accent1"/>
              </a:buClr>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accent1"/>
              </a:buClr>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5pPr>
            <a:lvl6pPr marL="182880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6pPr>
            <a:lvl7pPr marL="210312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7pPr>
            <a:lvl8pPr marL="2377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8pPr>
            <a:lvl9pPr marL="265176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9pPr>
          </a:lstStyle>
          <a:p>
            <a:pPr>
              <a:buFont typeface="Wingdings" panose="05000000000000000000" pitchFamily="2" charset="2"/>
              <a:buChar char="§"/>
            </a:pPr>
            <a:endParaRPr lang="en-GB" sz="1600" dirty="0"/>
          </a:p>
        </p:txBody>
      </p:sp>
    </p:spTree>
    <p:extLst>
      <p:ext uri="{BB962C8B-B14F-4D97-AF65-F5344CB8AC3E}">
        <p14:creationId xmlns:p14="http://schemas.microsoft.com/office/powerpoint/2010/main" val="152314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Design</a:t>
            </a:r>
          </a:p>
        </p:txBody>
      </p:sp>
      <p:sp>
        <p:nvSpPr>
          <p:cNvPr id="3" name="Content Placeholder 2"/>
          <p:cNvSpPr>
            <a:spLocks noGrp="1"/>
          </p:cNvSpPr>
          <p:nvPr>
            <p:ph idx="1"/>
          </p:nvPr>
        </p:nvSpPr>
        <p:spPr/>
        <p:txBody>
          <a:bodyPr/>
          <a:lstStyle/>
          <a:p>
            <a:r>
              <a:rPr lang="en-US" dirty="0"/>
              <a:t>THREE STAGE MIXED-METHODS STUDY</a:t>
            </a:r>
          </a:p>
          <a:p>
            <a:r>
              <a:rPr lang="en-US" dirty="0"/>
              <a:t>Stage 1: Pilot interviews with eight participants</a:t>
            </a:r>
          </a:p>
          <a:p>
            <a:r>
              <a:rPr lang="en-US" dirty="0"/>
              <a:t>Stage 2: Survey on learner demographics, motivations, and experiences (n=2375)</a:t>
            </a:r>
          </a:p>
          <a:p>
            <a:r>
              <a:rPr lang="en-US" dirty="0"/>
              <a:t>Stage 3: Semi-structured interviews with Indian learners on global MOOC platform (</a:t>
            </a:r>
            <a:r>
              <a:rPr lang="en-US" dirty="0" err="1"/>
              <a:t>FutureLearn</a:t>
            </a:r>
            <a:r>
              <a:rPr lang="en-US" dirty="0"/>
              <a:t>) and Indian MOOC platform (NPTEL) (n=30)</a:t>
            </a:r>
          </a:p>
        </p:txBody>
      </p:sp>
    </p:spTree>
    <p:extLst>
      <p:ext uri="{BB962C8B-B14F-4D97-AF65-F5344CB8AC3E}">
        <p14:creationId xmlns:p14="http://schemas.microsoft.com/office/powerpoint/2010/main" val="343017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FINDINGS - RESPONSES</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642532983"/>
              </p:ext>
            </p:extLst>
          </p:nvPr>
        </p:nvGraphicFramePr>
        <p:xfrm>
          <a:off x="1346915" y="3245476"/>
          <a:ext cx="9601200" cy="1854200"/>
        </p:xfrm>
        <a:graphic>
          <a:graphicData uri="http://schemas.openxmlformats.org/drawingml/2006/table">
            <a:tbl>
              <a:tblPr firstRow="1" bandRow="1">
                <a:tableStyleId>{9DCAF9ED-07DC-4A11-8D7F-57B35C25682E}</a:tableStyleId>
              </a:tblPr>
              <a:tblGrid>
                <a:gridCol w="4800600">
                  <a:extLst>
                    <a:ext uri="{9D8B030D-6E8A-4147-A177-3AD203B41FA5}">
                      <a16:colId xmlns:a16="http://schemas.microsoft.com/office/drawing/2014/main" xmlns="" val="2036160720"/>
                    </a:ext>
                  </a:extLst>
                </a:gridCol>
                <a:gridCol w="4800600">
                  <a:extLst>
                    <a:ext uri="{9D8B030D-6E8A-4147-A177-3AD203B41FA5}">
                      <a16:colId xmlns:a16="http://schemas.microsoft.com/office/drawing/2014/main" xmlns="" val="4104796946"/>
                    </a:ext>
                  </a:extLst>
                </a:gridCol>
              </a:tblGrid>
              <a:tr h="370840">
                <a:tc>
                  <a:txBody>
                    <a:bodyPr/>
                    <a:lstStyle/>
                    <a:p>
                      <a:r>
                        <a:rPr lang="en-US" dirty="0"/>
                        <a:t>Site</a:t>
                      </a:r>
                    </a:p>
                  </a:txBody>
                  <a:tcPr/>
                </a:tc>
                <a:tc>
                  <a:txBody>
                    <a:bodyPr/>
                    <a:lstStyle/>
                    <a:p>
                      <a:r>
                        <a:rPr lang="en-US" dirty="0"/>
                        <a:t>Number of Responses</a:t>
                      </a:r>
                    </a:p>
                  </a:txBody>
                  <a:tcPr/>
                </a:tc>
                <a:extLst>
                  <a:ext uri="{0D108BD9-81ED-4DB2-BD59-A6C34878D82A}">
                    <a16:rowId xmlns:a16="http://schemas.microsoft.com/office/drawing/2014/main" xmlns="" val="3836759288"/>
                  </a:ext>
                </a:extLst>
              </a:tr>
              <a:tr h="370840">
                <a:tc>
                  <a:txBody>
                    <a:bodyPr/>
                    <a:lstStyle/>
                    <a:p>
                      <a:r>
                        <a:rPr lang="en-US" dirty="0"/>
                        <a:t>NPTEL</a:t>
                      </a:r>
                    </a:p>
                  </a:txBody>
                  <a:tcPr/>
                </a:tc>
                <a:tc>
                  <a:txBody>
                    <a:bodyPr/>
                    <a:lstStyle/>
                    <a:p>
                      <a:r>
                        <a:rPr lang="en-US" dirty="0"/>
                        <a:t>2009</a:t>
                      </a:r>
                    </a:p>
                  </a:txBody>
                  <a:tcPr/>
                </a:tc>
                <a:extLst>
                  <a:ext uri="{0D108BD9-81ED-4DB2-BD59-A6C34878D82A}">
                    <a16:rowId xmlns:a16="http://schemas.microsoft.com/office/drawing/2014/main" xmlns="" val="2770426277"/>
                  </a:ext>
                </a:extLst>
              </a:tr>
              <a:tr h="370840">
                <a:tc>
                  <a:txBody>
                    <a:bodyPr/>
                    <a:lstStyle/>
                    <a:p>
                      <a:r>
                        <a:rPr lang="en-US" dirty="0" err="1"/>
                        <a:t>FutureLearn</a:t>
                      </a:r>
                      <a:endParaRPr lang="en-US" dirty="0"/>
                    </a:p>
                  </a:txBody>
                  <a:tcPr/>
                </a:tc>
                <a:tc>
                  <a:txBody>
                    <a:bodyPr/>
                    <a:lstStyle/>
                    <a:p>
                      <a:r>
                        <a:rPr lang="en-US" dirty="0"/>
                        <a:t>364</a:t>
                      </a:r>
                    </a:p>
                  </a:txBody>
                  <a:tcPr/>
                </a:tc>
                <a:extLst>
                  <a:ext uri="{0D108BD9-81ED-4DB2-BD59-A6C34878D82A}">
                    <a16:rowId xmlns:a16="http://schemas.microsoft.com/office/drawing/2014/main" xmlns="" val="363272687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833928123"/>
                  </a:ext>
                </a:extLst>
              </a:tr>
              <a:tr h="370840">
                <a:tc>
                  <a:txBody>
                    <a:bodyPr/>
                    <a:lstStyle/>
                    <a:p>
                      <a:r>
                        <a:rPr lang="en-US" dirty="0"/>
                        <a:t>Total</a:t>
                      </a:r>
                    </a:p>
                  </a:txBody>
                  <a:tcPr/>
                </a:tc>
                <a:tc>
                  <a:txBody>
                    <a:bodyPr/>
                    <a:lstStyle/>
                    <a:p>
                      <a:r>
                        <a:rPr lang="en-US" dirty="0"/>
                        <a:t>2375</a:t>
                      </a:r>
                    </a:p>
                  </a:txBody>
                  <a:tcPr/>
                </a:tc>
                <a:extLst>
                  <a:ext uri="{0D108BD9-81ED-4DB2-BD59-A6C34878D82A}">
                    <a16:rowId xmlns:a16="http://schemas.microsoft.com/office/drawing/2014/main" xmlns="" val="2848746576"/>
                  </a:ext>
                </a:extLst>
              </a:tr>
            </a:tbl>
          </a:graphicData>
        </a:graphic>
      </p:graphicFrame>
    </p:spTree>
    <p:extLst>
      <p:ext uri="{BB962C8B-B14F-4D97-AF65-F5344CB8AC3E}">
        <p14:creationId xmlns:p14="http://schemas.microsoft.com/office/powerpoint/2010/main" val="2180838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GENDER</a:t>
            </a:r>
          </a:p>
        </p:txBody>
      </p:sp>
      <p:sp>
        <p:nvSpPr>
          <p:cNvPr id="4" name="Text Placeholder 3"/>
          <p:cNvSpPr>
            <a:spLocks noGrp="1"/>
          </p:cNvSpPr>
          <p:nvPr>
            <p:ph type="body" idx="1"/>
          </p:nvPr>
        </p:nvSpPr>
        <p:spPr/>
        <p:txBody>
          <a:bodyPr/>
          <a:lstStyle/>
          <a:p>
            <a:endParaRPr lang="en-US"/>
          </a:p>
        </p:txBody>
      </p:sp>
      <p:graphicFrame>
        <p:nvGraphicFramePr>
          <p:cNvPr id="13" name="Content Placeholder 12"/>
          <p:cNvGraphicFramePr>
            <a:graphicFrameLocks noGrp="1"/>
          </p:cNvGraphicFramePr>
          <p:nvPr>
            <p:ph sz="half" idx="2"/>
            <p:extLst/>
          </p:nvPr>
        </p:nvGraphicFramePr>
        <p:xfrm>
          <a:off x="1295400" y="2470150"/>
          <a:ext cx="4727575" cy="34734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quarter" idx="3"/>
          </p:nvPr>
        </p:nvSpPr>
        <p:spPr/>
        <p:txBody>
          <a:bodyPr/>
          <a:lstStyle/>
          <a:p>
            <a:endParaRPr lang="en-US"/>
          </a:p>
        </p:txBody>
      </p:sp>
      <p:graphicFrame>
        <p:nvGraphicFramePr>
          <p:cNvPr id="19" name="Content Placeholder 18"/>
          <p:cNvGraphicFramePr>
            <a:graphicFrameLocks noGrp="1"/>
          </p:cNvGraphicFramePr>
          <p:nvPr>
            <p:ph sz="quarter" idx="4"/>
            <p:extLst/>
          </p:nvPr>
        </p:nvGraphicFramePr>
        <p:xfrm>
          <a:off x="6169025" y="2470150"/>
          <a:ext cx="4727575" cy="3473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830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AGE</a:t>
            </a:r>
          </a:p>
        </p:txBody>
      </p:sp>
      <p:sp>
        <p:nvSpPr>
          <p:cNvPr id="4" name="Text Placeholder 3"/>
          <p:cNvSpPr>
            <a:spLocks noGrp="1"/>
          </p:cNvSpPr>
          <p:nvPr>
            <p:ph type="body" idx="1"/>
          </p:nvPr>
        </p:nvSpPr>
        <p:spPr/>
        <p:txBody>
          <a:bodyPr/>
          <a:lstStyle/>
          <a:p>
            <a:endParaRPr lang="en-US" dirty="0"/>
          </a:p>
        </p:txBody>
      </p:sp>
      <p:graphicFrame>
        <p:nvGraphicFramePr>
          <p:cNvPr id="10" name="Content Placeholder 9"/>
          <p:cNvGraphicFramePr>
            <a:graphicFrameLocks noGrp="1"/>
          </p:cNvGraphicFramePr>
          <p:nvPr>
            <p:ph sz="half" idx="2"/>
            <p:extLst/>
          </p:nvPr>
        </p:nvGraphicFramePr>
        <p:xfrm>
          <a:off x="1295400" y="2470150"/>
          <a:ext cx="4727575" cy="34734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quarter" idx="3"/>
          </p:nvPr>
        </p:nvSpPr>
        <p:spPr/>
        <p:txBody>
          <a:bodyPr/>
          <a:lstStyle/>
          <a:p>
            <a:endParaRPr lang="en-US"/>
          </a:p>
        </p:txBody>
      </p:sp>
      <p:graphicFrame>
        <p:nvGraphicFramePr>
          <p:cNvPr id="13" name="Content Placeholder 12"/>
          <p:cNvGraphicFramePr>
            <a:graphicFrameLocks noGrp="1"/>
          </p:cNvGraphicFramePr>
          <p:nvPr>
            <p:ph sz="quarter" idx="4"/>
            <p:extLst/>
          </p:nvPr>
        </p:nvGraphicFramePr>
        <p:xfrm>
          <a:off x="6169025" y="2470150"/>
          <a:ext cx="4727575" cy="3473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1967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EDUCATION LEVEL</a:t>
            </a:r>
          </a:p>
        </p:txBody>
      </p:sp>
      <p:sp>
        <p:nvSpPr>
          <p:cNvPr id="4" name="Text Placeholder 3"/>
          <p:cNvSpPr>
            <a:spLocks noGrp="1"/>
          </p:cNvSpPr>
          <p:nvPr>
            <p:ph type="body" idx="1"/>
          </p:nvPr>
        </p:nvSpPr>
        <p:spPr/>
        <p:txBody>
          <a:bodyPr/>
          <a:lstStyle/>
          <a:p>
            <a:endParaRPr lang="en-US"/>
          </a:p>
        </p:txBody>
      </p:sp>
      <p:graphicFrame>
        <p:nvGraphicFramePr>
          <p:cNvPr id="10" name="Content Placeholder 9"/>
          <p:cNvGraphicFramePr>
            <a:graphicFrameLocks noGrp="1"/>
          </p:cNvGraphicFramePr>
          <p:nvPr>
            <p:ph sz="half" idx="2"/>
            <p:extLst/>
          </p:nvPr>
        </p:nvGraphicFramePr>
        <p:xfrm>
          <a:off x="1295400" y="2470150"/>
          <a:ext cx="4727575" cy="34734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quarter" idx="3"/>
          </p:nvPr>
        </p:nvSpPr>
        <p:spPr/>
        <p:txBody>
          <a:bodyPr/>
          <a:lstStyle/>
          <a:p>
            <a:endParaRPr lang="en-US"/>
          </a:p>
        </p:txBody>
      </p:sp>
      <p:graphicFrame>
        <p:nvGraphicFramePr>
          <p:cNvPr id="16" name="Content Placeholder 9"/>
          <p:cNvGraphicFramePr>
            <a:graphicFrameLocks noGrp="1"/>
          </p:cNvGraphicFramePr>
          <p:nvPr>
            <p:ph sz="quarter" idx="4"/>
            <p:extLst/>
          </p:nvPr>
        </p:nvGraphicFramePr>
        <p:xfrm>
          <a:off x="6169025" y="2470150"/>
          <a:ext cx="4727575" cy="3473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14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562</TotalTime>
  <Words>1056</Words>
  <Application>Microsoft Macintosh PowerPoint</Application>
  <PresentationFormat>Custom</PresentationFormat>
  <Paragraphs>80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Ion</vt:lpstr>
      <vt:lpstr>PowerPoint Presentation</vt:lpstr>
      <vt:lpstr>Presentation Outline</vt:lpstr>
      <vt:lpstr>Research Questions</vt:lpstr>
      <vt:lpstr>NPTEL </vt:lpstr>
      <vt:lpstr>Research Design</vt:lpstr>
      <vt:lpstr>SURVEY FINDINGS - RESPONSES</vt:lpstr>
      <vt:lpstr>DEMOGRAPHICS - GENDER</vt:lpstr>
      <vt:lpstr>DEMOGRAPHICS - AGE</vt:lpstr>
      <vt:lpstr>DEMOGRAPHICS – EDUCATION LEVEL</vt:lpstr>
      <vt:lpstr>DEMOGRAPHICS – EMPLOYMENT LEVELs</vt:lpstr>
      <vt:lpstr>MOTIVATION</vt:lpstr>
      <vt:lpstr>Challenges</vt:lpstr>
      <vt:lpstr>Experiences of FutureLearners</vt:lpstr>
      <vt:lpstr>Experiences of FutureLearners</vt:lpstr>
      <vt:lpstr>Experiences of FutureLearners</vt:lpstr>
      <vt:lpstr>Experiences of FutureLearners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Janesh Sanzgiri</dc:creator>
  <cp:lastModifiedBy>FutureLearn FutureLearn</cp:lastModifiedBy>
  <cp:revision>20</cp:revision>
  <dcterms:created xsi:type="dcterms:W3CDTF">2017-06-15T10:33:50Z</dcterms:created>
  <dcterms:modified xsi:type="dcterms:W3CDTF">2018-06-22T06:00:10Z</dcterms:modified>
</cp:coreProperties>
</file>