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0" r:id="rId2"/>
    <p:sldId id="375" r:id="rId3"/>
    <p:sldId id="412" r:id="rId4"/>
    <p:sldId id="395" r:id="rId5"/>
    <p:sldId id="413" r:id="rId6"/>
    <p:sldId id="368" r:id="rId7"/>
    <p:sldId id="420" r:id="rId8"/>
    <p:sldId id="422" r:id="rId9"/>
    <p:sldId id="414" r:id="rId10"/>
    <p:sldId id="424" r:id="rId11"/>
    <p:sldId id="402" r:id="rId12"/>
    <p:sldId id="417" r:id="rId13"/>
    <p:sldId id="404" r:id="rId14"/>
    <p:sldId id="416" r:id="rId15"/>
    <p:sldId id="419" r:id="rId16"/>
    <p:sldId id="418" r:id="rId17"/>
    <p:sldId id="401" r:id="rId18"/>
    <p:sldId id="353" r:id="rId19"/>
  </p:sldIdLst>
  <p:sldSz cx="12192000" cy="6858000"/>
  <p:notesSz cx="6858000" cy="9144000"/>
  <p:defaultTextStyle>
    <a:defPPr>
      <a:defRPr lang="en-US"/>
    </a:defPPr>
    <a:lvl1pPr marL="0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78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56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34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712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90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068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246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423" algn="l" defTabSz="4081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6732" autoAdjust="0"/>
  </p:normalViewPr>
  <p:slideViewPr>
    <p:cSldViewPr snapToGrid="0">
      <p:cViewPr varScale="1">
        <p:scale>
          <a:sx n="73" d="100"/>
          <a:sy n="73" d="100"/>
        </p:scale>
        <p:origin x="9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53E0C-899E-42C8-AC8E-77F09A18A4EE}" type="datetimeFigureOut">
              <a:rPr lang="en-MY" smtClean="0"/>
              <a:t>5/9/2018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700D4-5DB0-418C-8890-591418D6B7D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134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MY" dirty="0" smtClean="0"/>
              <a:t>Information</a:t>
            </a:r>
            <a:r>
              <a:rPr lang="en-MY" baseline="0" dirty="0" smtClean="0"/>
              <a:t> packaging</a:t>
            </a:r>
          </a:p>
          <a:p>
            <a:r>
              <a:rPr lang="en-MY" dirty="0" smtClean="0"/>
              <a:t>Feedback: what is the difference between initiating</a:t>
            </a:r>
            <a:r>
              <a:rPr lang="en-MY" baseline="0" dirty="0" smtClean="0"/>
              <a:t> post and lone post which use the same keywords (explicitly ask for replies)</a:t>
            </a:r>
          </a:p>
          <a:p>
            <a:r>
              <a:rPr lang="en-MY" baseline="0" dirty="0" smtClean="0"/>
              <a:t>Explicit vs. not intending to ask for reply: </a:t>
            </a:r>
            <a:r>
              <a:rPr lang="en-MY" baseline="0" smtClean="0"/>
              <a:t>manual coding</a:t>
            </a:r>
          </a:p>
          <a:p>
            <a:endParaRPr lang="en-MY" baseline="0" dirty="0" smtClean="0"/>
          </a:p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2811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BF029-EC54-4A81-80AB-53FC51A1A5F5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2602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5169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399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Addressing general audience with these unspecified pronouns suggested that learners were trying to engage with other learners in a dialogue in their initiating posts with a personal touch despite not knowing any name, and it could be weird to use “you”, which was not a keyword in initiating posts </a:t>
            </a:r>
            <a:r>
              <a:rPr lang="en-GB" dirty="0" smtClean="0">
                <a:effectLst/>
              </a:rPr>
              <a:t> 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Yes, and this stands in contrast to personal one-to-one text messaging, for example, in which the most frequent word is ‘you’ – </a:t>
            </a:r>
            <a:r>
              <a:rPr lang="en-MY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Tagg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(2012)!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Aft>
                <a:spcPts val="800"/>
              </a:spcAft>
            </a:pPr>
            <a:r>
              <a:rPr lang="en-MY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508 instances of “anyone” (60%) and 45 instances of “anybody” (32%) were used in a sentence ended with a question mark</a:t>
            </a:r>
            <a:r>
              <a:rPr lang="en-MY" sz="900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en-MY" dirty="0" smtClean="0"/>
              <a:t>75 instances of “anybody” (53%) were modal, “be” verb or auxiliary verbs, suggesting question format. For example, “can anybody”, “does anybody”, “has anybody”, “did anybody”, “could anybody”, “is anybody” and “would anybody</a:t>
            </a:r>
            <a:endParaRPr lang="en-MY" sz="9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0792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involvement,</a:t>
            </a:r>
            <a:r>
              <a:rPr lang="en-US" baseline="0" dirty="0" smtClean="0"/>
              <a:t> agency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1491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200" b="1" dirty="0" smtClean="0">
                <a:solidFill>
                  <a:schemeClr val="accent1">
                    <a:lumMod val="50000"/>
                  </a:schemeClr>
                </a:solidFill>
              </a:rPr>
              <a:t>Every inclusive quantifier (</a:t>
            </a:r>
            <a:r>
              <a:rPr lang="en-MY" sz="1200" b="1" dirty="0" err="1" smtClean="0">
                <a:solidFill>
                  <a:schemeClr val="accent1">
                    <a:lumMod val="50000"/>
                  </a:schemeClr>
                </a:solidFill>
              </a:rPr>
              <a:t>Biber</a:t>
            </a:r>
            <a:r>
              <a:rPr lang="en-MY" sz="1200" b="1" dirty="0" smtClean="0">
                <a:solidFill>
                  <a:schemeClr val="accent1">
                    <a:lumMod val="50000"/>
                  </a:schemeClr>
                </a:solidFill>
              </a:rPr>
              <a:t> et al, 1998)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Addressing general audience with these unspecified pronouns suggested that learners were trying to engage with other learners in a dialogue in their initiating posts with a personal touch despite not knowing any name, and it could be weird to use “you”, which was not a keyword in initiating posts </a:t>
            </a:r>
            <a:r>
              <a:rPr lang="en-GB" dirty="0" smtClean="0">
                <a:effectLst/>
              </a:rPr>
              <a:t> 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Yes, and this stands in contrast to personal one-to-one text messaging, for example, in which the most frequent word is ‘you’ – </a:t>
            </a:r>
            <a:r>
              <a:rPr lang="en-MY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Tagg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(2012)!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Aft>
                <a:spcPts val="800"/>
              </a:spcAft>
            </a:pPr>
            <a:r>
              <a:rPr lang="en-MY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508 instances of “anyone” (60%) and 45 instances of “anybody” (32%) were used in a sentence ended with a question mark</a:t>
            </a:r>
            <a:r>
              <a:rPr lang="en-MY" sz="900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en-MY" dirty="0" smtClean="0"/>
              <a:t>75 instances of “anybody” (53%) were modal, “be” verb or auxiliary verbs, suggesting question format. For example, “can anybody”, “does anybody”, “has anybody”, “did anybody”, “could anybody”, “is anybody” and “would anybody</a:t>
            </a:r>
            <a:endParaRPr lang="en-MY" sz="9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3459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3055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Addressing general audience with these unspecified pronouns suggested that learners were trying to engage with other learners in a dialogue in their initiating posts with a personal touch despite not knowing any name, and it could be weird to use “you”, which was not a keyword in initiating posts </a:t>
            </a:r>
            <a:r>
              <a:rPr lang="en-GB" dirty="0" smtClean="0">
                <a:effectLst/>
              </a:rPr>
              <a:t> 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Yes, and this stands in contrast to personal one-to-one text messaging, for example, in which the most frequent word is ‘you’ – </a:t>
            </a:r>
            <a:r>
              <a:rPr lang="en-MY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Tagg</a:t>
            </a:r>
            <a:r>
              <a:rPr lang="en-MY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(2012)!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spcAft>
                <a:spcPts val="800"/>
              </a:spcAft>
            </a:pPr>
            <a:r>
              <a:rPr lang="en-MY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508 instances of “anyone” (60%) and 45 instances of “anybody” (32%) were used in a sentence ended with a question mark</a:t>
            </a:r>
            <a:r>
              <a:rPr lang="en-MY" sz="900" dirty="0" smtClean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en-MY" dirty="0" smtClean="0"/>
              <a:t>75 instances of “anybody” (53%) were modal, “be” verb or auxiliary verbs, suggesting question format. For example, “can anybody”, “does anybody”, “has anybody”, “did anybody”, “could anybody”, “is anybody” and “would anybody</a:t>
            </a:r>
            <a:endParaRPr lang="en-MY" sz="9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MY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00D4-5DB0-418C-8890-591418D6B7DE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810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01_backTitl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9146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005" y="3253105"/>
            <a:ext cx="7445828" cy="2397097"/>
          </a:xfrm>
        </p:spPr>
        <p:txBody>
          <a:bodyPr anchor="b"/>
          <a:lstStyle>
            <a:lvl1pPr>
              <a:lnSpc>
                <a:spcPts val="4185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003" y="5873893"/>
            <a:ext cx="7470381" cy="389851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533">
                <a:solidFill>
                  <a:srgbClr val="FFFFFF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5468" y="5788589"/>
            <a:ext cx="7447363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4913" y="5787113"/>
            <a:ext cx="2224200" cy="516000"/>
          </a:xfrm>
          <a:prstGeom prst="rect">
            <a:avLst/>
          </a:prstGeom>
        </p:spPr>
      </p:pic>
      <p:pic>
        <p:nvPicPr>
          <p:cNvPr id="19" name="Picture 18" descr="1_TheOU_Logo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000" y="240001"/>
            <a:ext cx="898032" cy="61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_backTitl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1999" cy="91462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005" y="2756181"/>
            <a:ext cx="7445828" cy="2397097"/>
          </a:xfrm>
        </p:spPr>
        <p:txBody>
          <a:bodyPr anchor="b"/>
          <a:lstStyle>
            <a:lvl1pPr>
              <a:lnSpc>
                <a:spcPts val="4185"/>
              </a:lnSpc>
              <a:defRPr sz="3733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003" y="5386173"/>
            <a:ext cx="7470381" cy="389851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533">
                <a:solidFill>
                  <a:srgbClr val="FFFFFF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95468" y="5300868"/>
            <a:ext cx="7447363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893" y="6127513"/>
            <a:ext cx="2224200" cy="516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000" y="240001"/>
            <a:ext cx="898032" cy="61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0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2101" y="15769"/>
            <a:ext cx="9120747" cy="68422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999" y="2399267"/>
            <a:ext cx="6083300" cy="1077218"/>
          </a:xfrm>
        </p:spPr>
        <p:txBody>
          <a:bodyPr wrap="square" anchor="b">
            <a:spAutoFit/>
          </a:bodyPr>
          <a:lstStyle>
            <a:lvl1pPr algn="ctr">
              <a:lnSpc>
                <a:spcPts val="4185"/>
              </a:lnSpc>
              <a:defRPr sz="4933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766572"/>
            <a:ext cx="5943600" cy="389851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533">
                <a:solidFill>
                  <a:srgbClr val="FFFFFF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000" y="240001"/>
            <a:ext cx="521651" cy="61409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1375012" y="6484197"/>
            <a:ext cx="274533" cy="2058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29" tIns="38264" rIns="76529" bIns="38264" rtlCol="0" anchor="ctr"/>
          <a:lstStyle/>
          <a:p>
            <a:pPr algn="ctr"/>
            <a:endParaRPr lang="en-GB" sz="240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4067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2" y="293044"/>
            <a:ext cx="8916887" cy="581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42" y="1915050"/>
            <a:ext cx="10853009" cy="43739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75943" y="1087057"/>
            <a:ext cx="8913448" cy="3693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  <p:cxnSp>
        <p:nvCxnSpPr>
          <p:cNvPr id="7" name="Straight Connector 6"/>
          <p:cNvCxnSpPr/>
          <p:nvPr/>
        </p:nvCxnSpPr>
        <p:spPr>
          <a:xfrm>
            <a:off x="667340" y="892976"/>
            <a:ext cx="9276761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0889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1375012" y="6484197"/>
            <a:ext cx="274533" cy="2058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29" tIns="38264" rIns="76529" bIns="38264" rtlCol="0" anchor="ctr"/>
          <a:lstStyle/>
          <a:p>
            <a:pPr algn="ctr"/>
            <a:endParaRPr lang="en-GB" sz="240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000" y="2"/>
            <a:ext cx="2073397" cy="2060191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6001" y="240001"/>
            <a:ext cx="528255" cy="614095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675943" y="1087057"/>
            <a:ext cx="8913448" cy="3693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70982" y="293044"/>
            <a:ext cx="8916887" cy="581173"/>
          </a:xfrm>
        </p:spPr>
        <p:txBody>
          <a:bodyPr/>
          <a:lstStyle>
            <a:lvl1pPr>
              <a:defRPr>
                <a:solidFill>
                  <a:srgbClr val="0B55A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75942" y="1915050"/>
            <a:ext cx="10853009" cy="4373903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67340" y="892976"/>
            <a:ext cx="9302161" cy="0"/>
          </a:xfrm>
          <a:prstGeom prst="line">
            <a:avLst/>
          </a:prstGeom>
          <a:ln w="38100" cap="rnd">
            <a:solidFill>
              <a:schemeClr val="accent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976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1375012" y="6484197"/>
            <a:ext cx="274533" cy="205808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29" tIns="38264" rIns="76529" bIns="38264" rtlCol="0" anchor="ctr"/>
          <a:lstStyle/>
          <a:p>
            <a:pPr algn="ctr"/>
            <a:endParaRPr lang="en-GB" sz="240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000" y="2"/>
            <a:ext cx="2073397" cy="2060191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6001" y="240001"/>
            <a:ext cx="528255" cy="61409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70982" y="293044"/>
            <a:ext cx="8916887" cy="581173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675943" y="1087057"/>
            <a:ext cx="8913448" cy="3693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75942" y="1915050"/>
            <a:ext cx="10853009" cy="4373903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67340" y="892976"/>
            <a:ext cx="9276761" cy="0"/>
          </a:xfrm>
          <a:prstGeom prst="line">
            <a:avLst/>
          </a:prstGeom>
          <a:ln w="38100" cap="rnd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1375012" y="6484197"/>
            <a:ext cx="274533" cy="205808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29" tIns="38264" rIns="76529" bIns="38264" rtlCol="0" anchor="ctr"/>
          <a:lstStyle/>
          <a:p>
            <a:pPr algn="ctr"/>
            <a:endParaRPr lang="en-GB" sz="240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000" y="2"/>
            <a:ext cx="2073397" cy="2060191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6001" y="240001"/>
            <a:ext cx="528255" cy="61409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70982" y="293044"/>
            <a:ext cx="8916887" cy="581173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675943" y="1087057"/>
            <a:ext cx="8913448" cy="369332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544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675942" y="1915050"/>
            <a:ext cx="10853009" cy="4373903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67339" y="892976"/>
            <a:ext cx="9340261" cy="0"/>
          </a:xfrm>
          <a:prstGeom prst="line">
            <a:avLst/>
          </a:prstGeom>
          <a:ln w="38100" cap="rnd">
            <a:solidFill>
              <a:schemeClr val="accent3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819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F875-B384-4FAE-8BF2-597480F7E5B7}" type="datetimeFigureOut">
              <a:rPr lang="en-MY" smtClean="0"/>
              <a:t>5/9/2018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4828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Circle Top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28000" y="2"/>
            <a:ext cx="2073397" cy="206019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982" y="293043"/>
            <a:ext cx="8938535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43" y="2187437"/>
            <a:ext cx="10948192" cy="2403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dirty="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11375014" y="6484197"/>
            <a:ext cx="274535" cy="205808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6529" tIns="38264" rIns="76529" bIns="38264" rtlCol="0" anchor="ctr"/>
          <a:lstStyle/>
          <a:p>
            <a:pPr algn="ctr"/>
            <a:endParaRPr lang="en-GB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83499" y="6398506"/>
            <a:ext cx="471892" cy="365125"/>
          </a:xfrm>
          <a:prstGeom prst="rect">
            <a:avLst/>
          </a:prstGeom>
        </p:spPr>
        <p:txBody>
          <a:bodyPr vert="horz" lIns="81636" tIns="40818" rIns="81636" bIns="40818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BDAC6FF4-D7A0-4A28-AA25-1C0C4B86119E}" type="slidenum">
              <a:rPr lang="en-MY" smtClean="0"/>
              <a:t>‹#›</a:t>
            </a:fld>
            <a:endParaRPr lang="en-MY"/>
          </a:p>
        </p:txBody>
      </p:sp>
      <p:pic>
        <p:nvPicPr>
          <p:cNvPr id="10" name="Picture 9" descr="OU ICON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76001" y="240001"/>
            <a:ext cx="528255" cy="61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08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544224" rtl="0" eaLnBrk="1" latinLnBrk="0" hangingPunct="1">
        <a:lnSpc>
          <a:spcPts val="4352"/>
        </a:lnSpc>
        <a:spcBef>
          <a:spcPts val="0"/>
        </a:spcBef>
        <a:buNone/>
        <a:defRPr sz="3733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0548" indent="-220548" algn="l" defTabSz="5442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3682" indent="-186003" algn="l" defTabSz="5442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1467" kern="1200">
          <a:solidFill>
            <a:schemeClr val="tx1"/>
          </a:solidFill>
          <a:latin typeface="+mn-lt"/>
          <a:ea typeface="+mn-ea"/>
          <a:cs typeface="+mn-cs"/>
        </a:defRPr>
      </a:lvl2pPr>
      <a:lvl3pPr marL="286977" indent="-286977" algn="l" defTabSz="5442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5442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544224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993231" indent="-272112" algn="l" defTabSz="54422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454" indent="-272112" algn="l" defTabSz="54422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678" indent="-272112" algn="l" defTabSz="54422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902" indent="-272112" algn="l" defTabSz="54422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24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47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71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95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119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342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566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788" algn="l" defTabSz="544224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shiminchu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420268" y="3626457"/>
            <a:ext cx="6600200" cy="13500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dirty="0" smtClean="0"/>
              <a:t>A </a:t>
            </a:r>
            <a:r>
              <a:rPr lang="en-US" altLang="zh-CN" sz="2800" dirty="0"/>
              <a:t>keyword analysis between lone posts and initiating </a:t>
            </a:r>
            <a:r>
              <a:rPr lang="en-US" altLang="zh-CN" sz="2800" dirty="0" smtClean="0"/>
              <a:t>posts</a:t>
            </a:r>
            <a:endParaRPr lang="en-GB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26626" y="5279148"/>
            <a:ext cx="8378056" cy="779572"/>
          </a:xfrm>
        </p:spPr>
        <p:txBody>
          <a:bodyPr/>
          <a:lstStyle/>
          <a:p>
            <a:r>
              <a:rPr lang="en-GB" dirty="0" smtClean="0"/>
              <a:t>Shi Min Chua </a:t>
            </a:r>
            <a:r>
              <a:rPr lang="en-GB" dirty="0">
                <a:solidFill>
                  <a:schemeClr val="bg2"/>
                </a:solidFill>
                <a:hlinkClick r:id="rId3"/>
              </a:rPr>
              <a:t>@</a:t>
            </a:r>
            <a:r>
              <a:rPr lang="en-GB" u="sng" dirty="0" err="1">
                <a:solidFill>
                  <a:schemeClr val="bg2"/>
                </a:solidFill>
                <a:hlinkClick r:id="rId3"/>
              </a:rPr>
              <a:t>shiminchua</a:t>
            </a:r>
            <a:endParaRPr lang="en-GB" dirty="0" smtClean="0">
              <a:solidFill>
                <a:schemeClr val="bg2"/>
              </a:solidFill>
            </a:endParaRPr>
          </a:p>
          <a:p>
            <a:endParaRPr lang="en-GB" dirty="0" smtClean="0"/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274049" y="169090"/>
            <a:ext cx="542500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2533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544224" indent="0" algn="ctr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14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447" indent="0" algn="ctr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671" indent="0" algn="ctr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6895" indent="0" algn="ctr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119" indent="0" algn="ctr" defTabSz="544224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342" indent="0" algn="ctr" defTabSz="544224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566" indent="0" algn="ctr" defTabSz="544224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3788" indent="0" algn="ctr" defTabSz="544224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i="1" dirty="0" smtClean="0"/>
              <a:t>FLAN meeting in Glasgow 6 September 2018</a:t>
            </a:r>
            <a:endParaRPr lang="en-GB" sz="1800" i="1" dirty="0"/>
          </a:p>
        </p:txBody>
      </p:sp>
      <p:pic>
        <p:nvPicPr>
          <p:cNvPr id="1026" name="Picture 2" descr="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285" y="-3612"/>
            <a:ext cx="3257550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iet.open.ac.uk/images/default-projec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578" y="165478"/>
            <a:ext cx="761756" cy="75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https://iet.open.ac.uk/images/default-projec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578" y="169090"/>
            <a:ext cx="761756" cy="757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426626" y="1125734"/>
            <a:ext cx="7390827" cy="2466753"/>
          </a:xfrm>
          <a:prstGeom prst="cloudCallout">
            <a:avLst>
              <a:gd name="adj1" fmla="val -45146"/>
              <a:gd name="adj2" fmla="val 103017"/>
            </a:avLst>
          </a:prstGeom>
          <a:solidFill>
            <a:schemeClr val="bg2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</a:t>
            </a:r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did </a:t>
            </a:r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nobody reply to my post?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7865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29660"/>
    </mc:Choice>
    <mc:Fallback>
      <p:transition advTm="2966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Stance Expression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183297"/>
              </p:ext>
            </p:extLst>
          </p:nvPr>
        </p:nvGraphicFramePr>
        <p:xfrm>
          <a:off x="449309" y="986848"/>
          <a:ext cx="11225454" cy="3381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585">
                  <a:extLst>
                    <a:ext uri="{9D8B030D-6E8A-4147-A177-3AD203B41FA5}">
                      <a16:colId xmlns:a16="http://schemas.microsoft.com/office/drawing/2014/main" val="3562973284"/>
                    </a:ext>
                  </a:extLst>
                </a:gridCol>
                <a:gridCol w="3409546">
                  <a:extLst>
                    <a:ext uri="{9D8B030D-6E8A-4147-A177-3AD203B41FA5}">
                      <a16:colId xmlns:a16="http://schemas.microsoft.com/office/drawing/2014/main" val="2826578929"/>
                    </a:ext>
                  </a:extLst>
                </a:gridCol>
                <a:gridCol w="4952323">
                  <a:extLst>
                    <a:ext uri="{9D8B030D-6E8A-4147-A177-3AD203B41FA5}">
                      <a16:colId xmlns:a16="http://schemas.microsoft.com/office/drawing/2014/main" val="1489111582"/>
                    </a:ext>
                  </a:extLst>
                </a:gridCol>
              </a:tblGrid>
              <a:tr h="5635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Initiating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Lone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734236"/>
                  </a:ext>
                </a:extLst>
              </a:tr>
              <a:tr h="77633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Booster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surely, just, rather, else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really, very, definitely, always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8983369"/>
                  </a:ext>
                </a:extLst>
              </a:tr>
              <a:tr h="77633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Mental verbs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feel, feeling, think, agree, keen, hope, hoping</a:t>
                      </a:r>
                      <a:r>
                        <a:rPr lang="en-GB" sz="2000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</a:p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looking, forward</a:t>
                      </a: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enjoy, enjoyed, love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2048263"/>
                  </a:ext>
                </a:extLst>
              </a:tr>
              <a:tr h="701964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Evaluative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wrong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difficult, easy, excellent, better, interesting, </a:t>
                      </a:r>
                      <a:endParaRPr lang="en-GB" sz="2000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2000" kern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informative</a:t>
                      </a: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GB" sz="2000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great</a:t>
                      </a: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important, good, new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4809628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Negation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cannot, ca, </a:t>
                      </a:r>
                      <a:r>
                        <a:rPr lang="en-GB" sz="2400" kern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n't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40654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77650" y="4549676"/>
            <a:ext cx="54971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Really looking forward 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to </a:t>
            </a:r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learn…</a:t>
            </a:r>
          </a:p>
          <a:p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enjoyed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this course and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definitely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learned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a lot in</a:t>
            </a:r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</a:p>
          <a:p>
            <a:r>
              <a:rPr lang="en-GB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Excellent</a:t>
            </a:r>
            <a:r>
              <a:rPr lang="en-GB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range of resources, thanks! </a:t>
            </a:r>
            <a:endParaRPr lang="en-GB" sz="2400" i="1" kern="10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I agree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with this definition regarding health</a:t>
            </a:r>
          </a:p>
        </p:txBody>
      </p:sp>
      <p:sp>
        <p:nvSpPr>
          <p:cNvPr id="6" name="Rectangle 5"/>
          <p:cNvSpPr/>
          <p:nvPr/>
        </p:nvSpPr>
        <p:spPr>
          <a:xfrm>
            <a:off x="564923" y="4565286"/>
            <a:ext cx="5497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I really do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n’t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see the point of</a:t>
            </a:r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  <a:endParaRPr lang="en-GB" sz="2400" i="1" kern="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i="1" kern="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8763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843"/>
    </mc:Choice>
    <mc:Fallback>
      <p:transition spd="slow" advTm="11884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Pronouns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1169138"/>
              </p:ext>
            </p:extLst>
          </p:nvPr>
        </p:nvGraphicFramePr>
        <p:xfrm>
          <a:off x="562053" y="1079902"/>
          <a:ext cx="10947399" cy="1709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037">
                  <a:extLst>
                    <a:ext uri="{9D8B030D-6E8A-4147-A177-3AD203B41FA5}">
                      <a16:colId xmlns:a16="http://schemas.microsoft.com/office/drawing/2014/main" val="3071541618"/>
                    </a:ext>
                  </a:extLst>
                </a:gridCol>
                <a:gridCol w="4019229">
                  <a:extLst>
                    <a:ext uri="{9D8B030D-6E8A-4147-A177-3AD203B41FA5}">
                      <a16:colId xmlns:a16="http://schemas.microsoft.com/office/drawing/2014/main" val="567439263"/>
                    </a:ext>
                  </a:extLst>
                </a:gridCol>
                <a:gridCol w="3649133">
                  <a:extLst>
                    <a:ext uri="{9D8B030D-6E8A-4147-A177-3AD203B41FA5}">
                      <a16:colId xmlns:a16="http://schemas.microsoft.com/office/drawing/2014/main" val="1560770697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Initiating Posts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 Posts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528915"/>
                  </a:ext>
                </a:extLst>
              </a:tr>
              <a:tr h="50515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Pronouns</a:t>
                      </a:r>
                      <a:endParaRPr lang="en-GB" sz="2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33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33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I, my, our</a:t>
                      </a:r>
                      <a:r>
                        <a:rPr lang="en-GB" sz="2133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their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60862754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Indefinite</a:t>
                      </a:r>
                      <a:r>
                        <a:rPr lang="en-GB" sz="2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pronouns</a:t>
                      </a:r>
                    </a:p>
                    <a:p>
                      <a:pPr algn="l" fontAlgn="b"/>
                      <a:endParaRPr lang="en-GB" sz="2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33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anybody, </a:t>
                      </a:r>
                      <a:r>
                        <a:rPr lang="en-GB" sz="2133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anyone</a:t>
                      </a:r>
                      <a:endParaRPr lang="en-GB" sz="2133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33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everyone</a:t>
                      </a:r>
                      <a:endParaRPr lang="en-GB" sz="2133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205441384"/>
                  </a:ext>
                </a:extLst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>
            <a:off x="4547378" y="2670718"/>
            <a:ext cx="584791" cy="404037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096645" y="3263299"/>
            <a:ext cx="7643678" cy="677753"/>
          </a:xfrm>
        </p:spPr>
        <p:txBody>
          <a:bodyPr/>
          <a:lstStyle/>
          <a:p>
            <a:pPr marL="0" indent="0">
              <a:buNone/>
            </a:pPr>
            <a:r>
              <a:rPr lang="en-MY" b="1" dirty="0">
                <a:solidFill>
                  <a:schemeClr val="accent1">
                    <a:lumMod val="50000"/>
                  </a:schemeClr>
                </a:solidFill>
              </a:rPr>
              <a:t>Addressing general audience, instead of “you” which is used in one-to-one setting (</a:t>
            </a:r>
            <a:r>
              <a:rPr lang="en-MY" b="1" dirty="0" err="1">
                <a:solidFill>
                  <a:schemeClr val="accent1">
                    <a:lumMod val="50000"/>
                  </a:schemeClr>
                </a:solidFill>
              </a:rPr>
              <a:t>Tagg</a:t>
            </a:r>
            <a:r>
              <a:rPr lang="en-MY" b="1" dirty="0">
                <a:solidFill>
                  <a:schemeClr val="accent1">
                    <a:lumMod val="50000"/>
                  </a:schemeClr>
                </a:solidFill>
              </a:rPr>
              <a:t>, 2012)</a:t>
            </a:r>
          </a:p>
          <a:p>
            <a:pPr marL="0" indent="0">
              <a:buNone/>
            </a:pPr>
            <a:endParaRPr lang="en-MY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MY" b="1" dirty="0">
                <a:solidFill>
                  <a:schemeClr val="accent1">
                    <a:lumMod val="50000"/>
                  </a:schemeClr>
                </a:solidFill>
              </a:rPr>
              <a:t>Arbitrary instead of </a:t>
            </a:r>
            <a:r>
              <a:rPr lang="en-MY" b="1" dirty="0" smtClean="0">
                <a:solidFill>
                  <a:schemeClr val="accent1">
                    <a:lumMod val="50000"/>
                  </a:schemeClr>
                </a:solidFill>
              </a:rPr>
              <a:t> all inclusive </a:t>
            </a:r>
            <a:r>
              <a:rPr lang="en-MY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MY" b="1" dirty="0" err="1">
                <a:solidFill>
                  <a:schemeClr val="accent1">
                    <a:lumMod val="50000"/>
                  </a:schemeClr>
                </a:solidFill>
              </a:rPr>
              <a:t>Biber</a:t>
            </a:r>
            <a:r>
              <a:rPr lang="en-MY" b="1" dirty="0">
                <a:solidFill>
                  <a:schemeClr val="accent1">
                    <a:lumMod val="50000"/>
                  </a:schemeClr>
                </a:solidFill>
              </a:rPr>
              <a:t> et al, 1998) </a:t>
            </a:r>
            <a:endParaRPr lang="en-MY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MY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MY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320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522"/>
    </mc:Choice>
    <mc:Fallback>
      <p:transition spd="slow" advTm="59522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3" y="293043"/>
            <a:ext cx="8802626" cy="501440"/>
          </a:xfrm>
        </p:spPr>
        <p:txBody>
          <a:bodyPr/>
          <a:lstStyle/>
          <a:p>
            <a:r>
              <a:rPr lang="en-US" dirty="0" smtClean="0"/>
              <a:t>Keyword: </a:t>
            </a:r>
            <a:r>
              <a:rPr lang="en-US" dirty="0" smtClean="0">
                <a:solidFill>
                  <a:srgbClr val="FF0000"/>
                </a:solidFill>
              </a:rPr>
              <a:t>anybody </a:t>
            </a:r>
            <a:r>
              <a:rPr lang="en-US" dirty="0" smtClean="0"/>
              <a:t>in </a:t>
            </a:r>
            <a:r>
              <a:rPr lang="en-US" dirty="0"/>
              <a:t>initiating posts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0983" y="1201480"/>
            <a:ext cx="10948192" cy="48697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en-MY" sz="3200" b="1" dirty="0" smtClean="0">
                <a:solidFill>
                  <a:schemeClr val="accent1">
                    <a:lumMod val="50000"/>
                  </a:schemeClr>
                </a:solidFill>
              </a:rPr>
              <a:t>Request for recommendation</a:t>
            </a:r>
          </a:p>
          <a:p>
            <a:pPr marL="0" indent="0">
              <a:buNone/>
            </a:pPr>
            <a:r>
              <a:rPr lang="en-MY" dirty="0"/>
              <a:t>“…So, does </a:t>
            </a:r>
            <a:r>
              <a:rPr lang="en-MY" b="1" dirty="0"/>
              <a:t>anybody</a:t>
            </a:r>
            <a:r>
              <a:rPr lang="en-MY" dirty="0"/>
              <a:t> have a good suggestion for a text book on Anaconda, Python and Pandas?” </a:t>
            </a:r>
          </a:p>
          <a:p>
            <a:pPr marL="0" indent="0">
              <a:buNone/>
            </a:pPr>
            <a:endParaRPr lang="en-MY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MY" sz="3200" b="1" dirty="0" smtClean="0">
                <a:solidFill>
                  <a:schemeClr val="accent1">
                    <a:lumMod val="50000"/>
                  </a:schemeClr>
                </a:solidFill>
              </a:rPr>
              <a:t>Offering </a:t>
            </a: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recommendation</a:t>
            </a:r>
          </a:p>
          <a:p>
            <a:pPr marL="0" indent="0">
              <a:buNone/>
            </a:pPr>
            <a:r>
              <a:rPr lang="en-MY" dirty="0" smtClean="0"/>
              <a:t>“…</a:t>
            </a:r>
            <a:r>
              <a:rPr lang="en-MY" dirty="0"/>
              <a:t>Suggest </a:t>
            </a:r>
            <a:r>
              <a:rPr lang="en-MY" b="1" dirty="0"/>
              <a:t>anybody</a:t>
            </a:r>
            <a:r>
              <a:rPr lang="en-MY" dirty="0"/>
              <a:t> else that may still be receiving 'file not found' for exercise 6 could try the same thing…”</a:t>
            </a:r>
            <a:endParaRPr lang="en-MY" dirty="0" smtClean="0"/>
          </a:p>
          <a:p>
            <a:pPr marL="0" indent="0">
              <a:buNone/>
            </a:pPr>
            <a:endParaRPr lang="en-MY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Looking for shared experience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Is it just me or does </a:t>
            </a:r>
            <a:r>
              <a:rPr lang="en-US" b="1" dirty="0"/>
              <a:t>anybody </a:t>
            </a:r>
            <a:r>
              <a:rPr lang="en-US" dirty="0"/>
              <a:t>else have issues find &lt;sic&gt; the PwC paper?” Is this a frequent phrase?</a:t>
            </a:r>
          </a:p>
          <a:p>
            <a:pPr marL="0" indent="0">
              <a:buNone/>
            </a:pPr>
            <a:endParaRPr lang="en-MY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MY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89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81"/>
    </mc:Choice>
    <mc:Fallback>
      <p:transition spd="slow" advTm="1198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565594" y="1321743"/>
            <a:ext cx="9229060" cy="6777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Lucida Grande"/>
              <a:buNone/>
            </a:pP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Greetings:</a:t>
            </a:r>
          </a:p>
          <a:p>
            <a:pPr marL="0" indent="0">
              <a:buFont typeface="Lucida Grande"/>
              <a:buNone/>
            </a:pPr>
            <a:r>
              <a:rPr lang="en-MY" dirty="0" smtClean="0"/>
              <a:t>Among 4375 instances, 975 “</a:t>
            </a:r>
            <a:r>
              <a:rPr lang="en-MY" i="1" dirty="0" smtClean="0"/>
              <a:t>Hi </a:t>
            </a:r>
            <a:r>
              <a:rPr lang="en-MY" b="1" i="1" dirty="0" smtClean="0"/>
              <a:t>everyone</a:t>
            </a:r>
            <a:r>
              <a:rPr lang="en-MY" dirty="0" smtClean="0"/>
              <a:t>”, 868 “</a:t>
            </a:r>
            <a:r>
              <a:rPr lang="en-MY" i="1" dirty="0" smtClean="0"/>
              <a:t>Hello </a:t>
            </a:r>
            <a:r>
              <a:rPr lang="en-MY" b="1" i="1" dirty="0" smtClean="0"/>
              <a:t>everyone</a:t>
            </a:r>
            <a:r>
              <a:rPr lang="en-MY" dirty="0" smtClean="0"/>
              <a:t>”</a:t>
            </a:r>
          </a:p>
          <a:p>
            <a:pPr marL="0" indent="0">
              <a:buFont typeface="Lucida Grande"/>
              <a:buNone/>
            </a:pPr>
            <a:endParaRPr lang="en-MY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Font typeface="Lucida Grande"/>
              <a:buNone/>
            </a:pP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Appreciation:</a:t>
            </a:r>
          </a:p>
          <a:p>
            <a:pPr marL="0" indent="0">
              <a:buNone/>
            </a:pPr>
            <a:r>
              <a:rPr lang="en-MY" dirty="0" smtClean="0"/>
              <a:t>428 “</a:t>
            </a:r>
            <a:r>
              <a:rPr lang="en-MY" i="1" dirty="0" smtClean="0"/>
              <a:t>Thank(s)… </a:t>
            </a:r>
            <a:r>
              <a:rPr lang="en-MY" b="1" i="1" dirty="0" smtClean="0"/>
              <a:t>everyone</a:t>
            </a:r>
            <a:r>
              <a:rPr lang="en-MY" dirty="0" smtClean="0"/>
              <a:t>”</a:t>
            </a:r>
          </a:p>
          <a:p>
            <a:pPr marL="0" indent="0">
              <a:buNone/>
            </a:pPr>
            <a:endParaRPr lang="en-MY" dirty="0" smtClean="0"/>
          </a:p>
          <a:p>
            <a:pPr marL="0" indent="0">
              <a:buNone/>
            </a:pP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Making stances</a:t>
            </a:r>
          </a:p>
          <a:p>
            <a:pPr marL="0" indent="0">
              <a:buNone/>
            </a:pPr>
            <a:r>
              <a:rPr lang="en-MY" dirty="0" smtClean="0"/>
              <a:t>-104 “</a:t>
            </a:r>
            <a:r>
              <a:rPr lang="en-MY" i="1" dirty="0" smtClean="0"/>
              <a:t>not </a:t>
            </a:r>
            <a:r>
              <a:rPr lang="en-MY" b="1" i="1" dirty="0" smtClean="0"/>
              <a:t>everyone</a:t>
            </a:r>
            <a:r>
              <a:rPr lang="en-MY" i="1" dirty="0" smtClean="0"/>
              <a:t>…” </a:t>
            </a:r>
          </a:p>
          <a:p>
            <a:pPr marL="0" indent="0">
              <a:buNone/>
            </a:pPr>
            <a:r>
              <a:rPr lang="en-MY" dirty="0" smtClean="0"/>
              <a:t>-”…</a:t>
            </a:r>
            <a:r>
              <a:rPr lang="en-US" i="1" dirty="0"/>
              <a:t>we need </a:t>
            </a:r>
            <a:r>
              <a:rPr lang="en-US" b="1" i="1" dirty="0"/>
              <a:t>everyone</a:t>
            </a:r>
            <a:r>
              <a:rPr lang="en-US" i="1" dirty="0"/>
              <a:t> to control our daily </a:t>
            </a:r>
            <a:r>
              <a:rPr lang="en-US" i="1" dirty="0" smtClean="0"/>
              <a:t>waste…”</a:t>
            </a:r>
          </a:p>
          <a:p>
            <a:pPr marL="0" indent="0">
              <a:buNone/>
            </a:pPr>
            <a:endParaRPr lang="en-MY" dirty="0" smtClean="0"/>
          </a:p>
          <a:p>
            <a:pPr marL="0" indent="0">
              <a:buNone/>
            </a:pPr>
            <a:r>
              <a:rPr lang="en-MY" sz="3200" b="1" dirty="0" smtClean="0">
                <a:solidFill>
                  <a:schemeClr val="accent1">
                    <a:lumMod val="50000"/>
                  </a:schemeClr>
                </a:solidFill>
              </a:rPr>
              <a:t>Narrative</a:t>
            </a:r>
            <a:endParaRPr lang="en-MY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 smtClean="0"/>
              <a:t>“…especially </a:t>
            </a:r>
            <a:r>
              <a:rPr lang="en-US" i="1" dirty="0"/>
              <a:t>when considering the spread of disease and how closely </a:t>
            </a:r>
            <a:r>
              <a:rPr lang="en-US" b="1" i="1" dirty="0"/>
              <a:t>everyone</a:t>
            </a:r>
            <a:r>
              <a:rPr lang="en-US" i="1" dirty="0"/>
              <a:t> lived in the </a:t>
            </a:r>
            <a:r>
              <a:rPr lang="en-US" i="1" dirty="0" smtClean="0"/>
              <a:t>cities…”</a:t>
            </a:r>
            <a:endParaRPr lang="en-MY" i="1" dirty="0"/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  <a:p>
            <a:pPr marL="0" indent="0">
              <a:buFont typeface="Lucida Grande"/>
              <a:buNone/>
            </a:pPr>
            <a:endParaRPr lang="en-MY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Font typeface="Lucida Grande"/>
              <a:buNone/>
            </a:pPr>
            <a:endParaRPr lang="en-MY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65594" y="253286"/>
            <a:ext cx="8802626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Keyword: </a:t>
            </a:r>
            <a:r>
              <a:rPr lang="en-US" dirty="0" smtClean="0">
                <a:solidFill>
                  <a:srgbClr val="FF0000"/>
                </a:solidFill>
              </a:rPr>
              <a:t>everyone </a:t>
            </a:r>
            <a:r>
              <a:rPr lang="en-US" dirty="0" smtClean="0"/>
              <a:t>in lone posts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97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775"/>
    </mc:Choice>
    <mc:Fallback>
      <p:transition spd="slow" advTm="1177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2" y="293043"/>
            <a:ext cx="8938535" cy="74143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Questions and Request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82" y="3212674"/>
            <a:ext cx="10948192" cy="2403788"/>
          </a:xfrm>
        </p:spPr>
        <p:txBody>
          <a:bodyPr/>
          <a:lstStyle/>
          <a:p>
            <a:r>
              <a:rPr lang="en-US" b="1" i="1" dirty="0" smtClean="0"/>
              <a:t>“Question</a:t>
            </a:r>
            <a:r>
              <a:rPr lang="en-US" i="1" dirty="0"/>
              <a:t>: does </a:t>
            </a:r>
            <a:r>
              <a:rPr lang="en-US" b="1" i="1" dirty="0"/>
              <a:t>anybody</a:t>
            </a:r>
            <a:r>
              <a:rPr lang="en-US" i="1" dirty="0"/>
              <a:t> knows what kind </a:t>
            </a:r>
            <a:r>
              <a:rPr lang="en-US" i="1" dirty="0" smtClean="0"/>
              <a:t>…</a:t>
            </a:r>
            <a:r>
              <a:rPr lang="en-US" b="1" i="1" dirty="0" smtClean="0"/>
              <a:t>?”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0982" y="1103031"/>
            <a:ext cx="8802626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Keywords in initiating posts: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anybody,  anyone, question, please, ?, wonder, wondering, why</a:t>
            </a:r>
          </a:p>
          <a:p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155819"/>
              </p:ext>
            </p:extLst>
          </p:nvPr>
        </p:nvGraphicFramePr>
        <p:xfrm>
          <a:off x="532351" y="4414568"/>
          <a:ext cx="11225454" cy="2254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3585">
                  <a:extLst>
                    <a:ext uri="{9D8B030D-6E8A-4147-A177-3AD203B41FA5}">
                      <a16:colId xmlns:a16="http://schemas.microsoft.com/office/drawing/2014/main" val="3562973284"/>
                    </a:ext>
                  </a:extLst>
                </a:gridCol>
                <a:gridCol w="3409546">
                  <a:extLst>
                    <a:ext uri="{9D8B030D-6E8A-4147-A177-3AD203B41FA5}">
                      <a16:colId xmlns:a16="http://schemas.microsoft.com/office/drawing/2014/main" val="2826578929"/>
                    </a:ext>
                  </a:extLst>
                </a:gridCol>
                <a:gridCol w="4952323">
                  <a:extLst>
                    <a:ext uri="{9D8B030D-6E8A-4147-A177-3AD203B41FA5}">
                      <a16:colId xmlns:a16="http://schemas.microsoft.com/office/drawing/2014/main" val="1489111582"/>
                    </a:ext>
                  </a:extLst>
                </a:gridCol>
              </a:tblGrid>
              <a:tr h="5635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Initiating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Lone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734236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Discourse</a:t>
                      </a:r>
                      <a:r>
                        <a:rPr lang="en-US" sz="2400" b="1" kern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Particles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please, sorry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thanks, thank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810950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Punctuation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,…-();?"':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!.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2291669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Meta-language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question, article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+mn-cs"/>
                        </a:rPr>
                        <a:t>information, course, knowledge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8737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4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943"/>
    </mc:Choice>
    <mc:Fallback>
      <p:transition spd="slow" advTm="42943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Connectors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300678"/>
              </p:ext>
            </p:extLst>
          </p:nvPr>
        </p:nvGraphicFramePr>
        <p:xfrm>
          <a:off x="670982" y="1042956"/>
          <a:ext cx="9237730" cy="1075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9947">
                  <a:extLst>
                    <a:ext uri="{9D8B030D-6E8A-4147-A177-3AD203B41FA5}">
                      <a16:colId xmlns:a16="http://schemas.microsoft.com/office/drawing/2014/main" val="3071541618"/>
                    </a:ext>
                  </a:extLst>
                </a:gridCol>
                <a:gridCol w="3417455">
                  <a:extLst>
                    <a:ext uri="{9D8B030D-6E8A-4147-A177-3AD203B41FA5}">
                      <a16:colId xmlns:a16="http://schemas.microsoft.com/office/drawing/2014/main" val="567439263"/>
                    </a:ext>
                  </a:extLst>
                </a:gridCol>
                <a:gridCol w="1810328">
                  <a:extLst>
                    <a:ext uri="{9D8B030D-6E8A-4147-A177-3AD203B41FA5}">
                      <a16:colId xmlns:a16="http://schemas.microsoft.com/office/drawing/2014/main" val="1560770697"/>
                    </a:ext>
                  </a:extLst>
                </a:gridCol>
              </a:tblGrid>
              <a:tr h="51548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Initiating Posts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 Posts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528915"/>
                  </a:ext>
                </a:extLst>
              </a:tr>
              <a:tr h="55983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Connectors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133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en-GB" sz="2133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or, then, </a:t>
                      </a:r>
                      <a:r>
                        <a:rPr lang="en-GB" sz="2133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  <a:r>
                        <a:rPr lang="en-GB" sz="2133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133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544224" rtl="0" eaLnBrk="1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133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also, and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8627543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qualify or elaborate on a proposition by specifying a </a:t>
            </a:r>
            <a:r>
              <a:rPr lang="en-US" dirty="0" smtClean="0"/>
              <a:t>condition</a:t>
            </a:r>
          </a:p>
          <a:p>
            <a:endParaRPr lang="en-US" dirty="0"/>
          </a:p>
          <a:p>
            <a:r>
              <a:rPr lang="en-US" b="1" dirty="0" smtClean="0"/>
              <a:t>if- conditionals</a:t>
            </a:r>
          </a:p>
          <a:p>
            <a:r>
              <a:rPr lang="en-US" dirty="0" smtClean="0"/>
              <a:t>“…If </a:t>
            </a:r>
            <a:r>
              <a:rPr lang="en-US" dirty="0"/>
              <a:t>the aggregate is predominately very fine, the gaps between particles are </a:t>
            </a:r>
            <a:r>
              <a:rPr lang="en-US" dirty="0" smtClean="0"/>
              <a:t>…If </a:t>
            </a:r>
            <a:r>
              <a:rPr lang="en-US" dirty="0"/>
              <a:t>the aggregate is all very large, </a:t>
            </a:r>
            <a:r>
              <a:rPr lang="en-US" dirty="0" smtClean="0"/>
              <a:t>…. </a:t>
            </a:r>
          </a:p>
          <a:p>
            <a:endParaRPr lang="en-US" dirty="0"/>
          </a:p>
          <a:p>
            <a:r>
              <a:rPr lang="en-US" b="1" i="1" dirty="0" smtClean="0"/>
              <a:t>An</a:t>
            </a:r>
            <a:r>
              <a:rPr lang="en-US" i="1" dirty="0" smtClean="0"/>
              <a:t> </a:t>
            </a:r>
            <a:r>
              <a:rPr lang="en-US" b="1" i="1" dirty="0"/>
              <a:t>example</a:t>
            </a:r>
            <a:r>
              <a:rPr lang="en-US" i="1" dirty="0"/>
              <a:t> of this could be that, a person with depression that comfort eats and does very little else thus causing them to be obese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28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888610"/>
              </p:ext>
            </p:extLst>
          </p:nvPr>
        </p:nvGraphicFramePr>
        <p:xfrm>
          <a:off x="449309" y="986848"/>
          <a:ext cx="11225454" cy="560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201">
                  <a:extLst>
                    <a:ext uri="{9D8B030D-6E8A-4147-A177-3AD203B41FA5}">
                      <a16:colId xmlns:a16="http://schemas.microsoft.com/office/drawing/2014/main" val="3562973284"/>
                    </a:ext>
                  </a:extLst>
                </a:gridCol>
                <a:gridCol w="3972911">
                  <a:extLst>
                    <a:ext uri="{9D8B030D-6E8A-4147-A177-3AD203B41FA5}">
                      <a16:colId xmlns:a16="http://schemas.microsoft.com/office/drawing/2014/main" val="2826578929"/>
                    </a:ext>
                  </a:extLst>
                </a:gridCol>
                <a:gridCol w="4643342">
                  <a:extLst>
                    <a:ext uri="{9D8B030D-6E8A-4147-A177-3AD203B41FA5}">
                      <a16:colId xmlns:a16="http://schemas.microsoft.com/office/drawing/2014/main" val="1489111582"/>
                    </a:ext>
                  </a:extLst>
                </a:gridCol>
              </a:tblGrid>
              <a:tr h="56357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Initiating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Lone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734236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Connectors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if, or, then, example, e.g.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also, and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810950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Comparative terms/relational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than, same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more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2291669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Grammatical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the, that, there, here, does, did, was, were, 's, on, by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am, 'm, have, for, about, with, to 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8251130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Punctuation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,…-();?"':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!.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5829958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Speech act</a:t>
                      </a:r>
                      <a:endParaRPr lang="en-GB" sz="2000" b="1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mean, explain, tell, says, say, told, called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1951911"/>
                  </a:ext>
                </a:extLst>
              </a:tr>
              <a:tr h="7763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Verbs in past tense/passive form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used, tried, came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joined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2048263"/>
                  </a:ext>
                </a:extLst>
              </a:tr>
              <a:tr h="7019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Verbs in present tense/infinite form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affects, helps, achieve, work , gain, meet, improve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4809628"/>
                  </a:ext>
                </a:extLst>
              </a:tr>
              <a:tr h="56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Uncategorized</a:t>
                      </a:r>
                      <a:endParaRPr lang="en-GB" sz="20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 one, two, numbers, missing, following, why, whether</a:t>
                      </a:r>
                      <a:endParaRPr lang="en-GB" sz="20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like, well, week, main, currently, working, opportunity, education, environment, mind</a:t>
                      </a:r>
                      <a:endParaRPr lang="en-GB" sz="20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3406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13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43" y="293043"/>
            <a:ext cx="8938535" cy="50144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5943" y="1003852"/>
            <a:ext cx="10948192" cy="3547616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Initiating posts: </a:t>
            </a:r>
            <a:endParaRPr lang="en-US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Questions </a:t>
            </a:r>
            <a:r>
              <a:rPr lang="en-US" dirty="0"/>
              <a:t>and hedging to show uncertainty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Addressing with indefinite pronouns, so anyone could respond, give agency to others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Negation to voice out alternatives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Lone posts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277679" lvl="1" indent="0">
              <a:spcBef>
                <a:spcPts val="600"/>
              </a:spcBef>
              <a:buNone/>
            </a:pP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77679" lvl="1" indent="0">
              <a:spcBef>
                <a:spcPts val="600"/>
              </a:spcBef>
              <a:buNone/>
            </a:pPr>
            <a:r>
              <a:rPr lang="en-US" sz="2000" dirty="0" smtClean="0"/>
              <a:t>	Appreciation, Emotion, Evaluation</a:t>
            </a:r>
          </a:p>
          <a:p>
            <a:pPr marL="277679" lvl="1" indent="0">
              <a:spcBef>
                <a:spcPts val="60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Agreement</a:t>
            </a:r>
          </a:p>
          <a:p>
            <a:pPr marL="277679" lvl="1" indent="0">
              <a:spcBef>
                <a:spcPts val="600"/>
              </a:spcBef>
              <a:buNone/>
            </a:pPr>
            <a:r>
              <a:rPr lang="en-US" sz="2000" dirty="0"/>
              <a:t>	</a:t>
            </a:r>
            <a:r>
              <a:rPr lang="en-US" sz="2000" dirty="0" smtClean="0"/>
              <a:t>Self-mention</a:t>
            </a:r>
          </a:p>
          <a:p>
            <a:pPr marL="277679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791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26443"/>
    </mc:Choice>
    <mc:Fallback>
      <p:transition spd="slow" advTm="12644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165" y="1041188"/>
            <a:ext cx="4757810" cy="501440"/>
          </a:xfrm>
        </p:spPr>
        <p:txBody>
          <a:bodyPr/>
          <a:lstStyle/>
          <a:p>
            <a:r>
              <a:rPr lang="en-US" dirty="0" smtClean="0"/>
              <a:t>Acknowledgement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3790" y="2272278"/>
            <a:ext cx="7459389" cy="2403788"/>
          </a:xfrm>
        </p:spPr>
        <p:txBody>
          <a:bodyPr/>
          <a:lstStyle/>
          <a:p>
            <a:r>
              <a:rPr lang="en-US" dirty="0" smtClean="0"/>
              <a:t>Dr Caroline </a:t>
            </a:r>
            <a:r>
              <a:rPr lang="en-US" dirty="0" err="1" smtClean="0"/>
              <a:t>Tagg</a:t>
            </a:r>
            <a:r>
              <a:rPr lang="en-US" dirty="0" smtClean="0"/>
              <a:t>, Prof Mike Sharples, Prof Bart </a:t>
            </a:r>
            <a:r>
              <a:rPr lang="en-US" dirty="0" err="1" smtClean="0"/>
              <a:t>Rienties</a:t>
            </a:r>
            <a:endParaRPr lang="en-US" dirty="0" smtClean="0"/>
          </a:p>
          <a:p>
            <a:r>
              <a:rPr lang="en-US" dirty="0" err="1" smtClean="0"/>
              <a:t>Leverhulme</a:t>
            </a:r>
            <a:r>
              <a:rPr lang="en-US" dirty="0" smtClean="0"/>
              <a:t> Trust </a:t>
            </a:r>
          </a:p>
          <a:p>
            <a:r>
              <a:rPr lang="en-US" dirty="0" smtClean="0"/>
              <a:t>Course Providers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himin.chua@open.ac.uk</a:t>
            </a:r>
            <a:endParaRPr lang="en-US" dirty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146807" y="4425346"/>
            <a:ext cx="4757810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80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56"/>
    </mc:Choice>
    <mc:Fallback>
      <p:transition spd="slow" advTm="495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2" y="228674"/>
            <a:ext cx="8938535" cy="501440"/>
          </a:xfrm>
        </p:spPr>
        <p:txBody>
          <a:bodyPr/>
          <a:lstStyle/>
          <a:p>
            <a:r>
              <a:rPr lang="en-MY" dirty="0" smtClean="0">
                <a:solidFill>
                  <a:schemeClr val="accent1">
                    <a:lumMod val="50000"/>
                  </a:schemeClr>
                </a:solidFill>
              </a:rPr>
              <a:t>Types of Posts</a:t>
            </a:r>
            <a:endParaRPr lang="en-MY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37" y="1209822"/>
            <a:ext cx="4953000" cy="553724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620396" y="2300068"/>
            <a:ext cx="35198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Initiating Post</a:t>
            </a:r>
            <a:endParaRPr lang="en-US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67177" y="978989"/>
            <a:ext cx="35198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Lone Post</a:t>
            </a:r>
            <a:endParaRPr lang="en-US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2502" y="1209822"/>
            <a:ext cx="616689" cy="1511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871870" y="2499002"/>
            <a:ext cx="616689" cy="1511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190846" y="3599881"/>
            <a:ext cx="616689" cy="1511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237622" y="4384486"/>
            <a:ext cx="616689" cy="1511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301418" y="5636510"/>
            <a:ext cx="616689" cy="1511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70982" y="293043"/>
            <a:ext cx="8938535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180214" y="3425070"/>
            <a:ext cx="351985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Reply</a:t>
            </a:r>
            <a:endParaRPr lang="en-US" sz="240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766250"/>
              </p:ext>
            </p:extLst>
          </p:nvPr>
        </p:nvGraphicFramePr>
        <p:xfrm>
          <a:off x="5637117" y="479394"/>
          <a:ext cx="5418666" cy="382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90361263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59558130"/>
                    </a:ext>
                  </a:extLst>
                </a:gridCol>
              </a:tblGrid>
              <a:tr h="607307">
                <a:tc>
                  <a:txBody>
                    <a:bodyPr/>
                    <a:lstStyle/>
                    <a:p>
                      <a:pPr marL="0" marR="0" lvl="0" indent="0" algn="l" defTabSz="5442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Posts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42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Number of Tokens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497069"/>
                  </a:ext>
                </a:extLst>
              </a:tr>
              <a:tr h="1073311"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117863</a:t>
                      </a:r>
                      <a:endParaRPr lang="en-GB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6162230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171236"/>
                  </a:ext>
                </a:extLst>
              </a:tr>
              <a:tr h="1073311"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32080</a:t>
                      </a:r>
                      <a:endParaRPr lang="en-GB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2401795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94133"/>
                  </a:ext>
                </a:extLst>
              </a:tr>
              <a:tr h="1073311"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54172</a:t>
                      </a:r>
                      <a:endParaRPr lang="en-GB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u="none" strike="noStrike" dirty="0" smtClean="0">
                          <a:effectLst/>
                        </a:rPr>
                        <a:t>2642195</a:t>
                      </a:r>
                      <a:endParaRPr lang="en-GB" sz="2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803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69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071"/>
    </mc:Choice>
    <mc:Fallback>
      <p:transition spd="slow" advTm="5307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382" y="3082502"/>
            <a:ext cx="8938535" cy="501440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382" y="1523245"/>
            <a:ext cx="10948192" cy="1289936"/>
          </a:xfrm>
        </p:spPr>
        <p:txBody>
          <a:bodyPr/>
          <a:lstStyle/>
          <a:p>
            <a:r>
              <a:rPr lang="en-GB" dirty="0"/>
              <a:t>Usenet groups (Burke et al., 2007; </a:t>
            </a:r>
            <a:r>
              <a:rPr lang="en-GB" dirty="0" err="1"/>
              <a:t>Himelboim</a:t>
            </a:r>
            <a:r>
              <a:rPr lang="en-GB" dirty="0"/>
              <a:t>, </a:t>
            </a:r>
            <a:r>
              <a:rPr lang="en-GB" dirty="0" err="1"/>
              <a:t>Gleave</a:t>
            </a:r>
            <a:r>
              <a:rPr lang="en-GB" dirty="0"/>
              <a:t>, &amp; Smith, 2009</a:t>
            </a:r>
            <a:r>
              <a:rPr lang="en-GB" dirty="0" smtClean="0"/>
              <a:t>)</a:t>
            </a:r>
          </a:p>
          <a:p>
            <a:r>
              <a:rPr lang="en-US" altLang="zh-CN" dirty="0" smtClean="0"/>
              <a:t>O</a:t>
            </a:r>
            <a:r>
              <a:rPr lang="en-GB" dirty="0" err="1" smtClean="0"/>
              <a:t>nline</a:t>
            </a:r>
            <a:r>
              <a:rPr lang="en-GB" dirty="0" smtClean="0"/>
              <a:t> </a:t>
            </a:r>
            <a:r>
              <a:rPr lang="en-GB" dirty="0"/>
              <a:t>news commenting spaces (</a:t>
            </a:r>
            <a:r>
              <a:rPr lang="en-GB" dirty="0" err="1"/>
              <a:t>Ziegele</a:t>
            </a:r>
            <a:r>
              <a:rPr lang="en-GB" dirty="0"/>
              <a:t>, </a:t>
            </a:r>
            <a:r>
              <a:rPr lang="en-GB" dirty="0" err="1"/>
              <a:t>Breiner</a:t>
            </a:r>
            <a:r>
              <a:rPr lang="en-GB" dirty="0"/>
              <a:t>, &amp; </a:t>
            </a:r>
            <a:r>
              <a:rPr lang="en-GB" dirty="0" err="1"/>
              <a:t>Quiring</a:t>
            </a:r>
            <a:r>
              <a:rPr lang="en-GB" dirty="0"/>
              <a:t>, </a:t>
            </a:r>
            <a:r>
              <a:rPr lang="en-GB" dirty="0" smtClean="0"/>
              <a:t>2014)</a:t>
            </a:r>
          </a:p>
          <a:p>
            <a:r>
              <a:rPr lang="en-GB" dirty="0" smtClean="0"/>
              <a:t>Distance </a:t>
            </a:r>
            <a:r>
              <a:rPr lang="en-GB" dirty="0"/>
              <a:t>learning online discussion (</a:t>
            </a:r>
            <a:r>
              <a:rPr lang="en-GB" dirty="0" err="1"/>
              <a:t>Dennen</a:t>
            </a:r>
            <a:r>
              <a:rPr lang="en-GB" dirty="0"/>
              <a:t> &amp; Wieland, 2007</a:t>
            </a:r>
            <a:r>
              <a:rPr lang="en-GB" dirty="0" smtClean="0"/>
              <a:t>)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3382" y="445443"/>
            <a:ext cx="8938535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Overabundance of Lone Posts in CMC</a:t>
            </a:r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23382" y="3238414"/>
            <a:ext cx="10948192" cy="2403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Levelling ground, not constrained by face-to-face conversation (</a:t>
            </a:r>
            <a:r>
              <a:rPr lang="en-US" dirty="0" err="1" smtClean="0"/>
              <a:t>Cavangah</a:t>
            </a:r>
            <a:r>
              <a:rPr lang="en-US" dirty="0" smtClean="0"/>
              <a:t>, 2007)</a:t>
            </a:r>
          </a:p>
          <a:p>
            <a:endParaRPr lang="en-US" dirty="0" smtClean="0"/>
          </a:p>
          <a:p>
            <a:r>
              <a:rPr lang="en-US" dirty="0" smtClean="0"/>
              <a:t>Content (</a:t>
            </a:r>
            <a:r>
              <a:rPr lang="en-US" dirty="0"/>
              <a:t>Joyce, </a:t>
            </a:r>
            <a:r>
              <a:rPr lang="en-US" dirty="0" err="1"/>
              <a:t>Anand</a:t>
            </a:r>
            <a:r>
              <a:rPr lang="en-US" dirty="0"/>
              <a:t>, Kraut, </a:t>
            </a:r>
            <a:r>
              <a:rPr lang="en-US" dirty="0" smtClean="0"/>
              <a:t>2014; </a:t>
            </a:r>
            <a:r>
              <a:rPr lang="en-GB" dirty="0" err="1"/>
              <a:t>Ziegele</a:t>
            </a:r>
            <a:r>
              <a:rPr lang="en-GB" dirty="0"/>
              <a:t> et al., 2014</a:t>
            </a:r>
            <a:r>
              <a:rPr lang="en-US" dirty="0" smtClean="0"/>
              <a:t>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Time </a:t>
            </a:r>
            <a:r>
              <a:rPr lang="en-US" altLang="zh-CN" dirty="0"/>
              <a:t>of posting (</a:t>
            </a:r>
            <a:r>
              <a:rPr lang="en-US" altLang="zh-CN" dirty="0" err="1"/>
              <a:t>Jeong</a:t>
            </a:r>
            <a:r>
              <a:rPr lang="en-US" altLang="zh-CN" dirty="0"/>
              <a:t> &amp; Frazier, 2008)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Size </a:t>
            </a:r>
            <a:r>
              <a:rPr lang="en-US" dirty="0"/>
              <a:t>&amp; topic (</a:t>
            </a:r>
            <a:r>
              <a:rPr lang="en-US" dirty="0" err="1"/>
              <a:t>Himelboim</a:t>
            </a:r>
            <a:r>
              <a:rPr lang="en-US" dirty="0"/>
              <a:t>, 2008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Oval Callout 5"/>
          <p:cNvSpPr/>
          <p:nvPr/>
        </p:nvSpPr>
        <p:spPr>
          <a:xfrm>
            <a:off x="6297478" y="3389543"/>
            <a:ext cx="5227782" cy="2429365"/>
          </a:xfrm>
          <a:prstGeom prst="wedgeEllipseCallou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Stylistic and linguistic features</a:t>
            </a:r>
            <a:endParaRPr lang="en-GB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594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9956"/>
    </mc:Choice>
    <mc:Fallback>
      <p:transition spd="slow" advTm="1099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examining </a:t>
            </a:r>
            <a:br>
              <a:rPr lang="en-US" dirty="0" smtClean="0"/>
            </a:br>
            <a:r>
              <a:rPr lang="en-US" dirty="0" smtClean="0"/>
              <a:t>Initiating Posts vs. Lone Posts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82" y="1587062"/>
            <a:ext cx="10948192" cy="2745546"/>
          </a:xfrm>
        </p:spPr>
        <p:txBody>
          <a:bodyPr/>
          <a:lstStyle/>
          <a:p>
            <a:r>
              <a:rPr lang="en-US" sz="2400" dirty="0" smtClean="0"/>
              <a:t>Probability </a:t>
            </a:r>
            <a:r>
              <a:rPr lang="en-US" sz="2400" dirty="0"/>
              <a:t>of posting again increased (Joyce &amp; Kraut, 2006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GB" sz="2400" dirty="0"/>
              <a:t>Join the discussion for interactive purposes rather than cognitive gains (Springer, Engelmann, &amp; </a:t>
            </a:r>
            <a:r>
              <a:rPr lang="en-GB" sz="2400" dirty="0" err="1"/>
              <a:t>Pfaffinger</a:t>
            </a:r>
            <a:r>
              <a:rPr lang="en-GB" sz="2400" dirty="0"/>
              <a:t>, 2015</a:t>
            </a:r>
            <a:r>
              <a:rPr lang="en-GB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Initiate direct and explicit interaction,</a:t>
            </a:r>
          </a:p>
          <a:p>
            <a:pPr lvl="1"/>
            <a:r>
              <a:rPr lang="en-US" sz="2400" dirty="0" smtClean="0"/>
              <a:t>which is essential for dialectical, critical discourse and argumentation (Rourke &amp; </a:t>
            </a:r>
            <a:r>
              <a:rPr lang="en-US" sz="2400" dirty="0" err="1" smtClean="0"/>
              <a:t>Kanuka</a:t>
            </a:r>
            <a:r>
              <a:rPr lang="en-US" sz="2400" dirty="0" smtClean="0"/>
              <a:t>, 2007)</a:t>
            </a:r>
          </a:p>
          <a:p>
            <a:pPr lvl="1"/>
            <a:r>
              <a:rPr lang="en-US" sz="2400" dirty="0" smtClean="0"/>
              <a:t>Meaning-making and co-construction (Stahl, 2003) </a:t>
            </a:r>
            <a:endParaRPr lang="en-GB" sz="2400" dirty="0"/>
          </a:p>
          <a:p>
            <a:pPr marL="277679" lvl="1" indent="0">
              <a:buNone/>
            </a:pPr>
            <a:endParaRPr lang="en-US" sz="2400" dirty="0" smtClean="0"/>
          </a:p>
          <a:p>
            <a:pPr marL="231775" indent="-198438"/>
            <a:r>
              <a:rPr lang="en-US" sz="2400" dirty="0" smtClean="0"/>
              <a:t>MOOC learners </a:t>
            </a:r>
            <a:r>
              <a:rPr lang="en-US" sz="2400" dirty="0"/>
              <a:t>may feel frustrated if their posts are seldom responded to (Hew &amp; Cheung, 2014</a:t>
            </a:r>
            <a:r>
              <a:rPr lang="en-US" sz="2400" dirty="0" smtClean="0"/>
              <a:t>)</a:t>
            </a:r>
            <a:endParaRPr lang="en-GB" sz="2400" dirty="0"/>
          </a:p>
          <a:p>
            <a:pPr marL="231775" indent="-198438"/>
            <a:endParaRPr lang="en-US" sz="2400" dirty="0" smtClean="0"/>
          </a:p>
          <a:p>
            <a:pPr marL="231775" indent="-198438"/>
            <a:endParaRPr lang="en-US" sz="2400" dirty="0"/>
          </a:p>
          <a:p>
            <a:pPr marL="231775" indent="-198438"/>
            <a:endParaRPr lang="en-US" sz="2400" dirty="0"/>
          </a:p>
          <a:p>
            <a:endParaRPr lang="en-GB" sz="2533" dirty="0"/>
          </a:p>
        </p:txBody>
      </p:sp>
    </p:spTree>
    <p:extLst>
      <p:ext uri="{BB962C8B-B14F-4D97-AF65-F5344CB8AC3E}">
        <p14:creationId xmlns:p14="http://schemas.microsoft.com/office/powerpoint/2010/main" val="3805546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693"/>
    </mc:Choice>
    <mc:Fallback>
      <p:transition spd="slow" advTm="5069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examining </a:t>
            </a:r>
            <a:br>
              <a:rPr lang="en-US" dirty="0"/>
            </a:br>
            <a:r>
              <a:rPr lang="en-US" dirty="0"/>
              <a:t>Initiating Posts vs. Lone Posts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Conversation </a:t>
            </a:r>
            <a:r>
              <a:rPr lang="en-US" sz="2400" dirty="0"/>
              <a:t>with </a:t>
            </a:r>
            <a:r>
              <a:rPr lang="en-US" sz="2400" dirty="0" smtClean="0"/>
              <a:t>oneself or learning materials </a:t>
            </a:r>
            <a:r>
              <a:rPr lang="en-GB" sz="2400" dirty="0" smtClean="0"/>
              <a:t>(</a:t>
            </a:r>
            <a:r>
              <a:rPr lang="en-GB" sz="2400" dirty="0" err="1" smtClean="0"/>
              <a:t>Laurillard</a:t>
            </a:r>
            <a:r>
              <a:rPr lang="en-GB" sz="2400" dirty="0"/>
              <a:t>, 2012). </a:t>
            </a:r>
            <a:endParaRPr lang="en-GB" sz="2400" dirty="0" smtClean="0"/>
          </a:p>
          <a:p>
            <a:pPr marL="182880" lvl="1"/>
            <a:endParaRPr lang="en-US" sz="2400" dirty="0"/>
          </a:p>
          <a:p>
            <a:pPr marL="0" lvl="1" indent="0">
              <a:buNone/>
            </a:pPr>
            <a:endParaRPr lang="en-US" sz="2400" dirty="0" smtClean="0"/>
          </a:p>
          <a:p>
            <a:pPr marL="0" lvl="1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52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798"/>
    </mc:Choice>
    <mc:Fallback>
      <p:transition spd="slow" advTm="3179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 Analysis: Cut-off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82" y="1534387"/>
            <a:ext cx="5141989" cy="2596999"/>
          </a:xfrm>
        </p:spPr>
        <p:txBody>
          <a:bodyPr/>
          <a:lstStyle/>
          <a:p>
            <a:r>
              <a:rPr lang="en-US" dirty="0" smtClean="0"/>
              <a:t>Comparing initiating posts to lone posts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log-likelihood ratio </a:t>
            </a:r>
            <a:r>
              <a:rPr lang="en-US" dirty="0" smtClean="0"/>
              <a:t>test, </a:t>
            </a:r>
            <a:r>
              <a:rPr lang="en-US" i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&lt; </a:t>
            </a:r>
            <a:r>
              <a:rPr lang="en-US" dirty="0" smtClean="0"/>
              <a:t>0.000000000001 </a:t>
            </a:r>
            <a:r>
              <a:rPr lang="en-US" dirty="0"/>
              <a:t>(</a:t>
            </a:r>
            <a:r>
              <a:rPr lang="en-US" dirty="0" smtClean="0"/>
              <a:t>Flowerdew, 2015)</a:t>
            </a:r>
          </a:p>
          <a:p>
            <a:endParaRPr lang="en-US" dirty="0" smtClean="0"/>
          </a:p>
          <a:p>
            <a:r>
              <a:rPr lang="en-US" b="1" dirty="0" err="1" smtClean="0"/>
              <a:t>Keyness</a:t>
            </a:r>
            <a:r>
              <a:rPr lang="en-US" dirty="0" smtClean="0"/>
              <a:t> indicator (effect size): Bayes </a:t>
            </a:r>
            <a:r>
              <a:rPr lang="en-US" dirty="0"/>
              <a:t>Factor &gt; </a:t>
            </a:r>
            <a:r>
              <a:rPr lang="en-US" dirty="0" smtClean="0"/>
              <a:t>10 (Wilson</a:t>
            </a:r>
            <a:r>
              <a:rPr lang="en-US" dirty="0"/>
              <a:t>, 2013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b="1" dirty="0" smtClean="0"/>
              <a:t>Normalized </a:t>
            </a:r>
            <a:r>
              <a:rPr lang="en-US" b="1" dirty="0"/>
              <a:t>frequency </a:t>
            </a:r>
            <a:r>
              <a:rPr lang="en-US" dirty="0" smtClean="0"/>
              <a:t>&gt; </a:t>
            </a:r>
            <a:r>
              <a:rPr lang="en-US" dirty="0"/>
              <a:t>5 per </a:t>
            </a:r>
            <a:r>
              <a:rPr lang="en-US" dirty="0" smtClean="0"/>
              <a:t>100,000 (McEnery, 2016)</a:t>
            </a:r>
          </a:p>
          <a:p>
            <a:endParaRPr lang="en-US" dirty="0" smtClean="0"/>
          </a:p>
          <a:p>
            <a:r>
              <a:rPr lang="en-US" b="1" dirty="0" smtClean="0"/>
              <a:t>Dispersion Measure</a:t>
            </a:r>
            <a:r>
              <a:rPr lang="en-US" dirty="0" smtClean="0"/>
              <a:t>, </a:t>
            </a:r>
            <a:r>
              <a:rPr lang="en-US" dirty="0" err="1"/>
              <a:t>Gries</a:t>
            </a:r>
            <a:r>
              <a:rPr lang="en-US" dirty="0"/>
              <a:t>’ Deviation of Proportion (</a:t>
            </a:r>
            <a:r>
              <a:rPr lang="en-US" dirty="0" err="1"/>
              <a:t>Gries</a:t>
            </a:r>
            <a:r>
              <a:rPr lang="en-US" dirty="0"/>
              <a:t>’ DP, </a:t>
            </a:r>
            <a:r>
              <a:rPr lang="en-US" dirty="0" err="1"/>
              <a:t>Gries</a:t>
            </a:r>
            <a:r>
              <a:rPr lang="en-US" dirty="0"/>
              <a:t>, 2008; </a:t>
            </a:r>
            <a:r>
              <a:rPr lang="en-US" dirty="0" err="1"/>
              <a:t>Lijffijt</a:t>
            </a:r>
            <a:r>
              <a:rPr lang="en-US" dirty="0"/>
              <a:t> &amp; </a:t>
            </a:r>
            <a:r>
              <a:rPr lang="en-US" dirty="0" err="1"/>
              <a:t>Gries</a:t>
            </a:r>
            <a:r>
              <a:rPr lang="en-US" dirty="0"/>
              <a:t>, 2012) </a:t>
            </a:r>
            <a:r>
              <a:rPr lang="en-US" dirty="0" smtClean="0"/>
              <a:t>&lt; 0.30</a:t>
            </a:r>
          </a:p>
          <a:p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7527176"/>
              </p:ext>
            </p:extLst>
          </p:nvPr>
        </p:nvGraphicFramePr>
        <p:xfrm>
          <a:off x="6740798" y="2007345"/>
          <a:ext cx="3968983" cy="115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493">
                  <a:extLst>
                    <a:ext uri="{9D8B030D-6E8A-4147-A177-3AD203B41FA5}">
                      <a16:colId xmlns:a16="http://schemas.microsoft.com/office/drawing/2014/main" val="2413617229"/>
                    </a:ext>
                  </a:extLst>
                </a:gridCol>
                <a:gridCol w="1052623">
                  <a:extLst>
                    <a:ext uri="{9D8B030D-6E8A-4147-A177-3AD203B41FA5}">
                      <a16:colId xmlns:a16="http://schemas.microsoft.com/office/drawing/2014/main" val="1067012722"/>
                    </a:ext>
                  </a:extLst>
                </a:gridCol>
                <a:gridCol w="1392867">
                  <a:extLst>
                    <a:ext uri="{9D8B030D-6E8A-4147-A177-3AD203B41FA5}">
                      <a16:colId xmlns:a16="http://schemas.microsoft.com/office/drawing/2014/main" val="217247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Learners</a:t>
                      </a:r>
                      <a:endParaRPr lang="en-GB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Lone</a:t>
                      </a:r>
                      <a:r>
                        <a:rPr lang="en-US" baseline="0" dirty="0" smtClean="0"/>
                        <a:t> Posts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Initiating Posts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252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Keywords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r>
                        <a:rPr lang="en-US" altLang="zh-CN" b="1" dirty="0" smtClean="0"/>
                        <a:t>7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r>
                        <a:rPr lang="en-US" altLang="zh-CN" b="1" dirty="0" smtClean="0"/>
                        <a:t>0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55014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53983" y="3792832"/>
            <a:ext cx="2423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45010"/>
              </p:ext>
            </p:extLst>
          </p:nvPr>
        </p:nvGraphicFramePr>
        <p:xfrm>
          <a:off x="6363724" y="4803984"/>
          <a:ext cx="5014428" cy="148310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1476">
                  <a:extLst>
                    <a:ext uri="{9D8B030D-6E8A-4147-A177-3AD203B41FA5}">
                      <a16:colId xmlns:a16="http://schemas.microsoft.com/office/drawing/2014/main" val="2033914835"/>
                    </a:ext>
                  </a:extLst>
                </a:gridCol>
                <a:gridCol w="1671476">
                  <a:extLst>
                    <a:ext uri="{9D8B030D-6E8A-4147-A177-3AD203B41FA5}">
                      <a16:colId xmlns:a16="http://schemas.microsoft.com/office/drawing/2014/main" val="3098157998"/>
                    </a:ext>
                  </a:extLst>
                </a:gridCol>
                <a:gridCol w="1671476">
                  <a:extLst>
                    <a:ext uri="{9D8B030D-6E8A-4147-A177-3AD203B41FA5}">
                      <a16:colId xmlns:a16="http://schemas.microsoft.com/office/drawing/2014/main" val="9982567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Raw frequency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2574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1324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320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Normalized Frequency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0.00042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0.00055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3286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670879" y="3669721"/>
            <a:ext cx="3031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example</a:t>
            </a:r>
            <a:endParaRPr lang="en-US" sz="5400" b="1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1428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3812"/>
    </mc:Choice>
    <mc:Fallback>
      <p:transition spd="slow" advTm="3381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636" y="264021"/>
            <a:ext cx="8938535" cy="501440"/>
          </a:xfrm>
        </p:spPr>
        <p:txBody>
          <a:bodyPr/>
          <a:lstStyle/>
          <a:p>
            <a:r>
              <a:rPr lang="en-US" dirty="0" smtClean="0"/>
              <a:t>Analysis of Keywords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0142" y="1248819"/>
            <a:ext cx="10009778" cy="4901609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Step 1</a:t>
            </a:r>
          </a:p>
          <a:p>
            <a:r>
              <a:rPr lang="en-US" dirty="0" smtClean="0"/>
              <a:t>Concordance lines of each keyword</a:t>
            </a:r>
          </a:p>
          <a:p>
            <a:r>
              <a:rPr lang="en-US" dirty="0" smtClean="0"/>
              <a:t>Salient meaning/function (McEnery, 2016)</a:t>
            </a:r>
          </a:p>
          <a:p>
            <a:r>
              <a:rPr lang="en-MY" dirty="0" err="1" smtClean="0"/>
              <a:t>Biber</a:t>
            </a:r>
            <a:r>
              <a:rPr lang="en-MY" dirty="0" smtClean="0"/>
              <a:t> </a:t>
            </a:r>
            <a:r>
              <a:rPr lang="en-US" dirty="0" smtClean="0"/>
              <a:t>et al (1998)</a:t>
            </a:r>
            <a:r>
              <a:rPr lang="en-MY" dirty="0" smtClean="0"/>
              <a:t>, </a:t>
            </a:r>
            <a:r>
              <a:rPr lang="en-MY" dirty="0" err="1" smtClean="0"/>
              <a:t>Wmatrix</a:t>
            </a:r>
            <a:r>
              <a:rPr lang="en-MY" dirty="0" smtClean="0"/>
              <a:t> (Rayson, 2017), </a:t>
            </a:r>
            <a:endParaRPr lang="en-MY" dirty="0"/>
          </a:p>
          <a:p>
            <a:pPr marL="0" indent="0">
              <a:buNone/>
            </a:pPr>
            <a:endParaRPr lang="en-MY" dirty="0" smtClean="0"/>
          </a:p>
          <a:p>
            <a:endParaRPr lang="en-MY" dirty="0" smtClean="0"/>
          </a:p>
          <a:p>
            <a:pPr marL="0" indent="0">
              <a:buNone/>
            </a:pPr>
            <a:r>
              <a:rPr lang="en-MY" sz="3200" b="1" dirty="0" smtClean="0">
                <a:solidFill>
                  <a:schemeClr val="accent1">
                    <a:lumMod val="50000"/>
                  </a:schemeClr>
                </a:solidFill>
              </a:rPr>
              <a:t>Step </a:t>
            </a:r>
            <a:r>
              <a:rPr lang="en-MY" sz="32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  <a:p>
            <a:r>
              <a:rPr lang="en-MY" dirty="0" smtClean="0"/>
              <a:t>Functional grouping of keywords</a:t>
            </a:r>
          </a:p>
          <a:p>
            <a:r>
              <a:rPr lang="en-MY" dirty="0" smtClean="0"/>
              <a:t>Interpretations based on groups of keywords</a:t>
            </a:r>
          </a:p>
          <a:p>
            <a:r>
              <a:rPr lang="en-MY" dirty="0"/>
              <a:t>Categorized based on function related to dialogic learning and MOOCs</a:t>
            </a:r>
          </a:p>
          <a:p>
            <a:endParaRPr lang="en-MY" dirty="0" smtClean="0"/>
          </a:p>
          <a:p>
            <a:endParaRPr lang="en-MY" dirty="0"/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accent1">
                    <a:lumMod val="50000"/>
                  </a:schemeClr>
                </a:solidFill>
              </a:rPr>
              <a:t>Step 3</a:t>
            </a:r>
          </a:p>
          <a:p>
            <a:r>
              <a:rPr lang="en-US" dirty="0" smtClean="0"/>
              <a:t>Discourse/conversation analysis of selected keywords (</a:t>
            </a:r>
            <a:r>
              <a:rPr lang="en-MY" dirty="0" smtClean="0"/>
              <a:t>O’Keeffe </a:t>
            </a:r>
            <a:r>
              <a:rPr lang="en-MY" dirty="0"/>
              <a:t>&amp; Walsh, 2016)</a:t>
            </a:r>
            <a:endParaRPr lang="en-GB" dirty="0"/>
          </a:p>
          <a:p>
            <a:endParaRPr lang="en-GB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256258" y="1306895"/>
            <a:ext cx="2117124" cy="65902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Labelling</a:t>
            </a:r>
            <a:endParaRPr lang="en-GB" sz="2800" b="1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256258" y="3303772"/>
            <a:ext cx="2117124" cy="659027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Grouping</a:t>
            </a:r>
            <a:endParaRPr lang="en-GB" sz="28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256258" y="5279298"/>
            <a:ext cx="2117124" cy="871130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Case Studies</a:t>
            </a:r>
            <a:endParaRPr lang="en-GB" sz="2800" dirty="0"/>
          </a:p>
        </p:txBody>
      </p:sp>
      <p:sp>
        <p:nvSpPr>
          <p:cNvPr id="9" name="Down Arrow 8"/>
          <p:cNvSpPr/>
          <p:nvPr/>
        </p:nvSpPr>
        <p:spPr>
          <a:xfrm>
            <a:off x="1077686" y="2199282"/>
            <a:ext cx="468086" cy="805174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1077686" y="4262115"/>
            <a:ext cx="468086" cy="805174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5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15"/>
    </mc:Choice>
    <mc:Fallback>
      <p:transition spd="slow" advTm="291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82" y="293043"/>
            <a:ext cx="3795915" cy="501440"/>
          </a:xfrm>
        </p:spPr>
        <p:txBody>
          <a:bodyPr/>
          <a:lstStyle/>
          <a:p>
            <a:r>
              <a:rPr lang="en-US" dirty="0" smtClean="0"/>
              <a:t>Dialogic Expansion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981" y="2633751"/>
            <a:ext cx="4542149" cy="2403788"/>
          </a:xfrm>
        </p:spPr>
        <p:txBody>
          <a:bodyPr/>
          <a:lstStyle/>
          <a:p>
            <a:r>
              <a:rPr lang="en-US" dirty="0" err="1" smtClean="0"/>
              <a:t>Heteroglosia</a:t>
            </a:r>
            <a:r>
              <a:rPr lang="en-US" dirty="0" smtClean="0"/>
              <a:t> (</a:t>
            </a:r>
            <a:r>
              <a:rPr lang="en-US" dirty="0" err="1" smtClean="0"/>
              <a:t>Baktin</a:t>
            </a:r>
            <a:r>
              <a:rPr lang="en-US" dirty="0" smtClean="0"/>
              <a:t>, 1986)</a:t>
            </a:r>
          </a:p>
          <a:p>
            <a:r>
              <a:rPr lang="en-US" dirty="0" smtClean="0"/>
              <a:t>Alternative voices</a:t>
            </a:r>
          </a:p>
          <a:p>
            <a:r>
              <a:rPr lang="en-GB" i="1" dirty="0" smtClean="0"/>
              <a:t>“Represents </a:t>
            </a:r>
            <a:r>
              <a:rPr lang="en-US" i="1" dirty="0" smtClean="0"/>
              <a:t>the </a:t>
            </a:r>
            <a:r>
              <a:rPr lang="en-US" i="1" dirty="0"/>
              <a:t>proposition as but </a:t>
            </a:r>
            <a:r>
              <a:rPr lang="en-US" i="1" u="sng" dirty="0"/>
              <a:t>one of a range of possible </a:t>
            </a:r>
            <a:r>
              <a:rPr lang="en-US" i="1" u="sng" dirty="0" smtClean="0"/>
              <a:t>positions</a:t>
            </a:r>
            <a:r>
              <a:rPr lang="en-US" i="1" dirty="0" smtClean="0"/>
              <a:t>” </a:t>
            </a:r>
          </a:p>
          <a:p>
            <a:r>
              <a:rPr lang="en-US" dirty="0" smtClean="0"/>
              <a:t>Allows dialogic alternatives</a:t>
            </a:r>
          </a:p>
          <a:p>
            <a:endParaRPr lang="en-US" i="1" dirty="0"/>
          </a:p>
          <a:p>
            <a:r>
              <a:rPr lang="en-US" i="1" dirty="0" smtClean="0"/>
              <a:t>“In </a:t>
            </a:r>
            <a:r>
              <a:rPr lang="en-US" i="1" dirty="0"/>
              <a:t>my view the banks have been greedy</a:t>
            </a:r>
            <a:r>
              <a:rPr lang="en-US" i="1" dirty="0" smtClean="0"/>
              <a:t>.”</a:t>
            </a:r>
          </a:p>
          <a:p>
            <a:endParaRPr lang="en-US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2296" y="293043"/>
            <a:ext cx="3694189" cy="5014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544224" rtl="0" eaLnBrk="1" latinLnBrk="0" hangingPunct="1">
              <a:lnSpc>
                <a:spcPts val="4352"/>
              </a:lnSpc>
              <a:spcBef>
                <a:spcPts val="0"/>
              </a:spcBef>
              <a:buNone/>
              <a:defRPr sz="3733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Dialogic </a:t>
            </a:r>
          </a:p>
          <a:p>
            <a:r>
              <a:rPr lang="en-US" dirty="0" smtClean="0"/>
              <a:t>Contraction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25918" y="2521516"/>
            <a:ext cx="3906943" cy="2403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Monoglossic</a:t>
            </a:r>
          </a:p>
          <a:p>
            <a:r>
              <a:rPr lang="en-US" dirty="0" smtClean="0"/>
              <a:t>Categorical or bare assertion</a:t>
            </a:r>
          </a:p>
          <a:p>
            <a:r>
              <a:rPr lang="en-US" dirty="0" smtClean="0"/>
              <a:t>No reference of others’ viewpoint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“The </a:t>
            </a:r>
            <a:r>
              <a:rPr lang="en-US" dirty="0"/>
              <a:t>banks have been greedy</a:t>
            </a:r>
            <a:r>
              <a:rPr lang="en-US" dirty="0" smtClean="0"/>
              <a:t>.”</a:t>
            </a:r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0982" y="1730237"/>
            <a:ext cx="3906943" cy="2403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Martin &amp; White (2004)</a:t>
            </a:r>
          </a:p>
        </p:txBody>
      </p:sp>
      <p:sp>
        <p:nvSpPr>
          <p:cNvPr id="7" name="Rectangle 6"/>
          <p:cNvSpPr/>
          <p:nvPr/>
        </p:nvSpPr>
        <p:spPr>
          <a:xfrm>
            <a:off x="4848508" y="332818"/>
            <a:ext cx="1210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i="1" cap="none" spc="0" dirty="0" err="1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v.s</a:t>
            </a:r>
            <a:r>
              <a:rPr lang="en-US" sz="5400" i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0982" y="5069779"/>
            <a:ext cx="10948192" cy="2403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0548" indent="-220548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682" indent="-186003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6977" indent="-286977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44224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231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454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678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5902" indent="-272112" algn="l" defTabSz="544224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  <a:p>
            <a:pPr marL="182880" lvl="1"/>
            <a:endParaRPr lang="en-US" sz="2400" dirty="0" smtClean="0"/>
          </a:p>
          <a:p>
            <a:r>
              <a:rPr lang="en-US" dirty="0" smtClean="0"/>
              <a:t>Modals, Hedges, Boosters, Pronouns, </a:t>
            </a:r>
            <a:r>
              <a:rPr lang="en-US" dirty="0" err="1" smtClean="0"/>
              <a:t>Evaluatives</a:t>
            </a:r>
            <a:r>
              <a:rPr lang="en-US" dirty="0" smtClean="0"/>
              <a:t> (</a:t>
            </a:r>
            <a:r>
              <a:rPr lang="en-US" dirty="0" err="1" smtClean="0"/>
              <a:t>Fairclough</a:t>
            </a:r>
            <a:r>
              <a:rPr lang="en-US" dirty="0" smtClean="0"/>
              <a:t>, 2003)</a:t>
            </a:r>
          </a:p>
          <a:p>
            <a:r>
              <a:rPr lang="en-US" dirty="0"/>
              <a:t>Stance and intersubjectivity (Du Bois, 2007)</a:t>
            </a:r>
          </a:p>
          <a:p>
            <a:pPr marL="0" indent="0">
              <a:buNone/>
            </a:pPr>
            <a:endParaRPr lang="en-US" dirty="0" smtClean="0"/>
          </a:p>
          <a:p>
            <a:pPr marL="182880" lvl="1"/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8984"/>
    </mc:Choice>
    <mc:Fallback>
      <p:transition spd="slow" advTm="16898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Stance Expression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122897"/>
              </p:ext>
            </p:extLst>
          </p:nvPr>
        </p:nvGraphicFramePr>
        <p:xfrm>
          <a:off x="449309" y="986848"/>
          <a:ext cx="11225454" cy="304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2994">
                  <a:extLst>
                    <a:ext uri="{9D8B030D-6E8A-4147-A177-3AD203B41FA5}">
                      <a16:colId xmlns:a16="http://schemas.microsoft.com/office/drawing/2014/main" val="3562973284"/>
                    </a:ext>
                  </a:extLst>
                </a:gridCol>
                <a:gridCol w="3342290">
                  <a:extLst>
                    <a:ext uri="{9D8B030D-6E8A-4147-A177-3AD203B41FA5}">
                      <a16:colId xmlns:a16="http://schemas.microsoft.com/office/drawing/2014/main" val="2826578929"/>
                    </a:ext>
                  </a:extLst>
                </a:gridCol>
                <a:gridCol w="3960170">
                  <a:extLst>
                    <a:ext uri="{9D8B030D-6E8A-4147-A177-3AD203B41FA5}">
                      <a16:colId xmlns:a16="http://schemas.microsoft.com/office/drawing/2014/main" val="1489111582"/>
                    </a:ext>
                  </a:extLst>
                </a:gridCol>
              </a:tblGrid>
              <a:tr h="6089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Initiating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Lone Posts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7734236"/>
                  </a:ext>
                </a:extLst>
              </a:tr>
              <a:tr h="60896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Modal </a:t>
                      </a: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expression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might, </a:t>
                      </a:r>
                      <a:r>
                        <a:rPr lang="en-GB" sz="2400" kern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would, </a:t>
                      </a: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could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will, need, able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0810950"/>
                  </a:ext>
                </a:extLst>
              </a:tr>
              <a:tr h="60896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Hedging</a:t>
                      </a:r>
                      <a:endParaRPr lang="en-GB" sz="2400" b="1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perhaps, seems, sort 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2291669"/>
                  </a:ext>
                </a:extLst>
              </a:tr>
              <a:tr h="60896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Quantifier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any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all, lot, much, every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6434958"/>
                  </a:ext>
                </a:extLst>
              </a:tr>
              <a:tr h="608963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Epistemic expression</a:t>
                      </a:r>
                      <a:endParaRPr lang="en-GB" sz="2400" b="1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wonder, wondering</a:t>
                      </a:r>
                      <a:endParaRPr lang="en-GB" sz="2400" kern="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aware, understanding, learned</a:t>
                      </a:r>
                      <a:endParaRPr lang="en-GB" sz="2400" kern="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10418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49309" y="4565286"/>
            <a:ext cx="52472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…this is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perhaps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because we tend to…</a:t>
            </a:r>
            <a:r>
              <a:rPr lang="en-US" sz="2400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n-US" sz="2400" kern="10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…This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might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mean actually walking</a:t>
            </a:r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…</a:t>
            </a:r>
          </a:p>
          <a:p>
            <a:r>
              <a:rPr lang="en-US" i="1" dirty="0"/>
              <a:t>…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I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wonder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would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the microbial diversity also mirror…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6251223" y="4565286"/>
            <a:ext cx="54971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We </a:t>
            </a:r>
            <a:r>
              <a:rPr lang="en-GB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need</a:t>
            </a:r>
            <a:r>
              <a:rPr lang="en-GB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to be more exact…</a:t>
            </a:r>
          </a:p>
          <a:p>
            <a:r>
              <a:rPr lang="en-GB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…I </a:t>
            </a:r>
            <a:r>
              <a:rPr lang="en-GB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need</a:t>
            </a:r>
            <a:r>
              <a:rPr lang="en-GB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to be ambidextrous… </a:t>
            </a:r>
          </a:p>
          <a:p>
            <a:r>
              <a:rPr lang="en-US" sz="2400" i="1" kern="100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...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money taken in by a Company is not </a:t>
            </a:r>
            <a:r>
              <a:rPr lang="en-US" sz="2400" b="1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all</a:t>
            </a:r>
            <a:r>
              <a:rPr lang="en-US" sz="2400" i="1" kern="100" dirty="0">
                <a:latin typeface="Times New Roman" panose="02020603050405020304" pitchFamily="18" charset="0"/>
                <a:ea typeface="SimSun" panose="02010600030101010101" pitchFamily="2" charset="-122"/>
              </a:rPr>
              <a:t> down to their own effort, it relies on…</a:t>
            </a:r>
            <a:endParaRPr lang="en-US" sz="2400" i="1" kern="10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0550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1620"/>
    </mc:Choice>
    <mc:Fallback>
      <p:transition spd="slow" advTm="10162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7.3"/>
</p:tagLst>
</file>

<file path=ppt/theme/theme1.xml><?xml version="1.0" encoding="utf-8"?>
<a:theme xmlns:a="http://schemas.openxmlformats.org/drawingml/2006/main" name="OU">
  <a:themeElements>
    <a:clrScheme name="OU">
      <a:dk1>
        <a:sysClr val="windowText" lastClr="000000"/>
      </a:dk1>
      <a:lt1>
        <a:sysClr val="window" lastClr="FFFFFF"/>
      </a:lt1>
      <a:dk2>
        <a:srgbClr val="75AAE5"/>
      </a:dk2>
      <a:lt2>
        <a:srgbClr val="FFFFFF"/>
      </a:lt2>
      <a:accent1>
        <a:srgbClr val="75AAE5"/>
      </a:accent1>
      <a:accent2>
        <a:srgbClr val="0B55A8"/>
      </a:accent2>
      <a:accent3>
        <a:srgbClr val="E80074"/>
      </a:accent3>
      <a:accent4>
        <a:srgbClr val="630031"/>
      </a:accent4>
      <a:accent5>
        <a:srgbClr val="FFC23D"/>
      </a:accent5>
      <a:accent6>
        <a:srgbClr val="A4A400"/>
      </a:accent6>
      <a:hlink>
        <a:srgbClr val="000000"/>
      </a:hlink>
      <a:folHlink>
        <a:srgbClr val="000000"/>
      </a:folHlink>
    </a:clrScheme>
    <a:fontScheme name="Office 2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rnd">
          <a:prstDash val="solid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U" id="{2EE7D5A5-EC20-480D-BF98-D4130321C472}" vid="{376BCE46-7768-4828-8B94-DAB7625F55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</Template>
  <TotalTime>15322</TotalTime>
  <Words>1417</Words>
  <Application>Microsoft Office PowerPoint</Application>
  <PresentationFormat>Widescreen</PresentationFormat>
  <Paragraphs>306</Paragraphs>
  <Slides>18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DengXian</vt:lpstr>
      <vt:lpstr>Lucida Grande</vt:lpstr>
      <vt:lpstr>黑体</vt:lpstr>
      <vt:lpstr>SimSun</vt:lpstr>
      <vt:lpstr>SimSun</vt:lpstr>
      <vt:lpstr>Arial</vt:lpstr>
      <vt:lpstr>Calibri</vt:lpstr>
      <vt:lpstr>Helvetica</vt:lpstr>
      <vt:lpstr>Times New Roman</vt:lpstr>
      <vt:lpstr>OU</vt:lpstr>
      <vt:lpstr>A keyword analysis between lone posts and initiating posts</vt:lpstr>
      <vt:lpstr>Types of Posts</vt:lpstr>
      <vt:lpstr>Why?</vt:lpstr>
      <vt:lpstr>Motivation for examining  Initiating Posts vs. Lone Posts</vt:lpstr>
      <vt:lpstr>Motivation for examining  Initiating Posts vs. Lone Posts</vt:lpstr>
      <vt:lpstr>Keyword Analysis: Cut-off Criteria</vt:lpstr>
      <vt:lpstr>Analysis of Keywords</vt:lpstr>
      <vt:lpstr>Dialogic Expansion</vt:lpstr>
      <vt:lpstr>Stance Expression</vt:lpstr>
      <vt:lpstr>Stance Expression</vt:lpstr>
      <vt:lpstr>Pronouns</vt:lpstr>
      <vt:lpstr>Keyword: anybody in initiating posts</vt:lpstr>
      <vt:lpstr>PowerPoint Presentation</vt:lpstr>
      <vt:lpstr>Questions and Request</vt:lpstr>
      <vt:lpstr>Connectors</vt:lpstr>
      <vt:lpstr>Others</vt:lpstr>
      <vt:lpstr>Conclusions</vt:lpstr>
      <vt:lpstr>Acknowledgement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Unpacking Comments and Social Learners in FutureLearn MOOCs</dc:title>
  <dc:creator>Shimin.Chua</dc:creator>
  <cp:lastModifiedBy>Shimin.Chua</cp:lastModifiedBy>
  <cp:revision>598</cp:revision>
  <dcterms:created xsi:type="dcterms:W3CDTF">2017-01-16T13:26:19Z</dcterms:created>
  <dcterms:modified xsi:type="dcterms:W3CDTF">2018-09-05T19:03:56Z</dcterms:modified>
</cp:coreProperties>
</file>