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73" r:id="rId4"/>
    <p:sldId id="271" r:id="rId5"/>
    <p:sldId id="272" r:id="rId6"/>
    <p:sldId id="276" r:id="rId7"/>
    <p:sldId id="260" r:id="rId8"/>
    <p:sldId id="266" r:id="rId9"/>
    <p:sldId id="261" r:id="rId10"/>
    <p:sldId id="277" r:id="rId11"/>
    <p:sldId id="262" r:id="rId12"/>
    <p:sldId id="269" r:id="rId13"/>
    <p:sldId id="270" r:id="rId14"/>
    <p:sldId id="263" r:id="rId15"/>
    <p:sldId id="274" r:id="rId16"/>
    <p:sldId id="278" r:id="rId17"/>
    <p:sldId id="264" r:id="rId18"/>
    <p:sldId id="279" r:id="rId19"/>
    <p:sldId id="280"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EE7D31"/>
    <a:srgbClr val="4372C5"/>
    <a:srgbClr val="E8F2FA"/>
    <a:srgbClr val="CDE4F5"/>
    <a:srgbClr val="D3D9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75"/>
    <p:restoredTop sz="94690"/>
  </p:normalViewPr>
  <p:slideViewPr>
    <p:cSldViewPr snapToGrid="0" snapToObjects="1">
      <p:cViewPr varScale="1">
        <p:scale>
          <a:sx n="141" d="100"/>
          <a:sy n="141" d="100"/>
        </p:scale>
        <p:origin x="2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0583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GB"/>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GB"/>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935952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GB"/>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GB"/>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440456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GB"/>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GB"/>
              <a:t>Click to edit Master text styles</a:t>
            </a:r>
          </a:p>
        </p:txBody>
      </p:sp>
      <p:sp>
        <p:nvSpPr>
          <p:cNvPr id="2" name="Date Placeholder 1"/>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2675569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71257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68945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GB"/>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0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GB"/>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38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813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771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46633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8756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GB"/>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8/6/20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330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GB"/>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GB"/>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5586B75A-687E-405C-8A0B-8D00578BA2C3}" type="datetimeFigureOut">
              <a:rPr lang="en-US" smtClean="0"/>
              <a:pPr/>
              <a:t>8/6/20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9964632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GB"/>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586B75A-687E-405C-8A0B-8D00578BA2C3}" type="datetimeFigureOut">
              <a:rPr lang="en-US" smtClean="0"/>
              <a:pPr/>
              <a:t>8/6/20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95144234"/>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92001-09B1-F449-9C99-27CE12E86726}"/>
              </a:ext>
            </a:extLst>
          </p:cNvPr>
          <p:cNvSpPr>
            <a:spLocks noGrp="1"/>
          </p:cNvSpPr>
          <p:nvPr>
            <p:ph type="ctrTitle"/>
          </p:nvPr>
        </p:nvSpPr>
        <p:spPr/>
        <p:txBody>
          <a:bodyPr/>
          <a:lstStyle/>
          <a:p>
            <a:r>
              <a:rPr lang="en-GB" dirty="0"/>
              <a:t>A Statistical Analysis of Engagement in Arabic Language MOOCs</a:t>
            </a:r>
            <a:endParaRPr lang="en-US" dirty="0"/>
          </a:p>
        </p:txBody>
      </p:sp>
      <p:sp>
        <p:nvSpPr>
          <p:cNvPr id="3" name="Subtitle 2">
            <a:extLst>
              <a:ext uri="{FF2B5EF4-FFF2-40B4-BE49-F238E27FC236}">
                <a16:creationId xmlns:a16="http://schemas.microsoft.com/office/drawing/2014/main" id="{1818A72F-A67E-E347-86D9-F8831FE5542F}"/>
              </a:ext>
            </a:extLst>
          </p:cNvPr>
          <p:cNvSpPr>
            <a:spLocks noGrp="1"/>
          </p:cNvSpPr>
          <p:nvPr>
            <p:ph type="subTitle" idx="1"/>
          </p:nvPr>
        </p:nvSpPr>
        <p:spPr>
          <a:xfrm>
            <a:off x="0" y="5280846"/>
            <a:ext cx="12192000" cy="1313917"/>
          </a:xfrm>
        </p:spPr>
        <p:txBody>
          <a:bodyPr>
            <a:noAutofit/>
          </a:bodyPr>
          <a:lstStyle/>
          <a:p>
            <a:pPr algn="ctr"/>
            <a:r>
              <a:rPr lang="en-US" b="1" dirty="0"/>
              <a:t>Dr. Alan Hayes</a:t>
            </a:r>
          </a:p>
          <a:p>
            <a:r>
              <a:rPr lang="en-US" dirty="0"/>
              <a:t>This work was obtained from the PhD thesis of </a:t>
            </a:r>
            <a:r>
              <a:rPr lang="en-US" b="1" dirty="0"/>
              <a:t>Dr. Shahad Almansour </a:t>
            </a:r>
            <a:r>
              <a:rPr lang="en-US" sz="1600" dirty="0"/>
              <a:t>(</a:t>
            </a:r>
            <a:r>
              <a:rPr lang="en-US" sz="1600" u="sng" dirty="0" err="1"/>
              <a:t>shahad.almansour@gmail.com</a:t>
            </a:r>
            <a:r>
              <a:rPr lang="en-US" sz="1600" dirty="0"/>
              <a:t>)</a:t>
            </a:r>
            <a:endParaRPr lang="en-US" sz="1600" b="1" dirty="0"/>
          </a:p>
          <a:p>
            <a:r>
              <a:rPr lang="en-US" dirty="0"/>
              <a:t>The PhD thesis was supervised by </a:t>
            </a:r>
            <a:r>
              <a:rPr lang="en-US" b="1" dirty="0"/>
              <a:t>Dr. Alan Hayes </a:t>
            </a:r>
            <a:r>
              <a:rPr lang="en-US" dirty="0"/>
              <a:t>and</a:t>
            </a:r>
            <a:r>
              <a:rPr lang="en-US" b="1" dirty="0"/>
              <a:t> Dr. John Power</a:t>
            </a:r>
          </a:p>
        </p:txBody>
      </p:sp>
      <p:pic>
        <p:nvPicPr>
          <p:cNvPr id="6" name="Picture 5" descr="A close up of a sign&#10;&#10;Description automatically generated">
            <a:extLst>
              <a:ext uri="{FF2B5EF4-FFF2-40B4-BE49-F238E27FC236}">
                <a16:creationId xmlns:a16="http://schemas.microsoft.com/office/drawing/2014/main" id="{5A5D0E6B-A51E-684C-A1F4-4AB2F4292D08}"/>
              </a:ext>
            </a:extLst>
          </p:cNvPr>
          <p:cNvPicPr>
            <a:picLocks noChangeAspect="1"/>
          </p:cNvPicPr>
          <p:nvPr/>
        </p:nvPicPr>
        <p:blipFill>
          <a:blip r:embed="rId2"/>
          <a:stretch>
            <a:fillRect/>
          </a:stretch>
        </p:blipFill>
        <p:spPr>
          <a:xfrm>
            <a:off x="810000" y="309098"/>
            <a:ext cx="3195207" cy="1313917"/>
          </a:xfrm>
          <a:prstGeom prst="rect">
            <a:avLst/>
          </a:prstGeom>
        </p:spPr>
      </p:pic>
    </p:spTree>
    <p:extLst>
      <p:ext uri="{BB962C8B-B14F-4D97-AF65-F5344CB8AC3E}">
        <p14:creationId xmlns:p14="http://schemas.microsoft.com/office/powerpoint/2010/main" val="2822829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43725-FE28-8A46-96AA-1286F325B905}"/>
              </a:ext>
            </a:extLst>
          </p:cNvPr>
          <p:cNvSpPr>
            <a:spLocks noGrp="1"/>
          </p:cNvSpPr>
          <p:nvPr>
            <p:ph type="title"/>
          </p:nvPr>
        </p:nvSpPr>
        <p:spPr/>
        <p:txBody>
          <a:bodyPr/>
          <a:lstStyle/>
          <a:p>
            <a:r>
              <a:rPr lang="en-US" dirty="0" err="1"/>
              <a:t>Edraak</a:t>
            </a:r>
            <a:r>
              <a:rPr lang="en-US" dirty="0"/>
              <a:t> learners</a:t>
            </a:r>
            <a:endParaRPr lang="en-US" sz="2000" dirty="0"/>
          </a:p>
        </p:txBody>
      </p:sp>
      <p:sp>
        <p:nvSpPr>
          <p:cNvPr id="3" name="Content Placeholder 2">
            <a:extLst>
              <a:ext uri="{FF2B5EF4-FFF2-40B4-BE49-F238E27FC236}">
                <a16:creationId xmlns:a16="http://schemas.microsoft.com/office/drawing/2014/main" id="{E70B8EDD-99BA-1648-8B70-3A3723545B24}"/>
              </a:ext>
            </a:extLst>
          </p:cNvPr>
          <p:cNvSpPr>
            <a:spLocks noGrp="1"/>
          </p:cNvSpPr>
          <p:nvPr>
            <p:ph sz="half" idx="1"/>
          </p:nvPr>
        </p:nvSpPr>
        <p:spPr/>
        <p:txBody>
          <a:bodyPr>
            <a:normAutofit/>
          </a:bodyPr>
          <a:lstStyle/>
          <a:p>
            <a:r>
              <a:rPr lang="en-GB" dirty="0"/>
              <a:t>Males have a higher enrolment rate than females.</a:t>
            </a:r>
          </a:p>
          <a:p>
            <a:r>
              <a:rPr lang="en-GB" dirty="0"/>
              <a:t>Bachelor’s degree holders followed by high-school degree holders represent the majority of learners. </a:t>
            </a:r>
          </a:p>
          <a:p>
            <a:r>
              <a:rPr lang="en-GB" dirty="0"/>
              <a:t>The majority of </a:t>
            </a:r>
            <a:r>
              <a:rPr lang="en-GB" dirty="0" err="1"/>
              <a:t>Edraak</a:t>
            </a:r>
            <a:r>
              <a:rPr lang="en-GB" dirty="0"/>
              <a:t> learners come from countries with Medium HDI level.</a:t>
            </a:r>
          </a:p>
          <a:p>
            <a:r>
              <a:rPr lang="en-GB" dirty="0"/>
              <a:t>Poor use of the discussion forum.</a:t>
            </a:r>
            <a:endParaRPr lang="en-US" dirty="0"/>
          </a:p>
        </p:txBody>
      </p:sp>
      <p:pic>
        <p:nvPicPr>
          <p:cNvPr id="6" name="Content Placeholder 5" descr="A screenshot of a cell phone&#10;&#10;Description automatically generated">
            <a:extLst>
              <a:ext uri="{FF2B5EF4-FFF2-40B4-BE49-F238E27FC236}">
                <a16:creationId xmlns:a16="http://schemas.microsoft.com/office/drawing/2014/main" id="{6A1F37A2-1F0A-7A4E-A6DE-EA3A6D1830C2}"/>
              </a:ext>
            </a:extLst>
          </p:cNvPr>
          <p:cNvPicPr>
            <a:picLocks noGrp="1" noChangeAspect="1"/>
          </p:cNvPicPr>
          <p:nvPr>
            <p:ph sz="half" idx="2"/>
          </p:nvPr>
        </p:nvPicPr>
        <p:blipFill>
          <a:blip r:embed="rId2"/>
          <a:stretch>
            <a:fillRect/>
          </a:stretch>
        </p:blipFill>
        <p:spPr>
          <a:xfrm>
            <a:off x="7162800" y="1948703"/>
            <a:ext cx="3699164" cy="4860531"/>
          </a:xfrm>
        </p:spPr>
      </p:pic>
    </p:spTree>
    <p:extLst>
      <p:ext uri="{BB962C8B-B14F-4D97-AF65-F5344CB8AC3E}">
        <p14:creationId xmlns:p14="http://schemas.microsoft.com/office/powerpoint/2010/main" val="3442084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6475-2FB6-B642-BBF6-A47E87572604}"/>
              </a:ext>
            </a:extLst>
          </p:cNvPr>
          <p:cNvSpPr>
            <a:spLocks noGrp="1"/>
          </p:cNvSpPr>
          <p:nvPr>
            <p:ph type="title"/>
          </p:nvPr>
        </p:nvSpPr>
        <p:spPr/>
        <p:txBody>
          <a:bodyPr/>
          <a:lstStyle/>
          <a:p>
            <a:r>
              <a:rPr lang="en-US" dirty="0"/>
              <a:t>Arabic learners’ Engagement types</a:t>
            </a:r>
          </a:p>
        </p:txBody>
      </p:sp>
      <p:sp>
        <p:nvSpPr>
          <p:cNvPr id="3" name="Content Placeholder 2">
            <a:extLst>
              <a:ext uri="{FF2B5EF4-FFF2-40B4-BE49-F238E27FC236}">
                <a16:creationId xmlns:a16="http://schemas.microsoft.com/office/drawing/2014/main" id="{65B86097-D1D0-FC43-9F02-A779802852BD}"/>
              </a:ext>
            </a:extLst>
          </p:cNvPr>
          <p:cNvSpPr>
            <a:spLocks noGrp="1"/>
          </p:cNvSpPr>
          <p:nvPr>
            <p:ph sz="half" idx="1"/>
          </p:nvPr>
        </p:nvSpPr>
        <p:spPr/>
        <p:txBody>
          <a:bodyPr/>
          <a:lstStyle/>
          <a:p>
            <a:pPr marL="0" indent="0">
              <a:buNone/>
            </a:pPr>
            <a:r>
              <a:rPr lang="en-US" dirty="0"/>
              <a:t>Sampling:</a:t>
            </a:r>
          </a:p>
          <a:p>
            <a:pPr marL="0" indent="0">
              <a:buNone/>
            </a:pPr>
            <a:r>
              <a:rPr lang="en-GB" dirty="0"/>
              <a:t>learners who had no interaction with the MOOC contents or dropped out from the MOOC after the first week.</a:t>
            </a:r>
            <a:endParaRPr lang="en-US" dirty="0"/>
          </a:p>
          <a:p>
            <a:pPr marL="0" indent="0">
              <a:buNone/>
            </a:pPr>
            <a:endParaRPr lang="en-US" dirty="0"/>
          </a:p>
        </p:txBody>
      </p:sp>
      <p:pic>
        <p:nvPicPr>
          <p:cNvPr id="6" name="Content Placeholder 5" descr="A screenshot of a cell phone&#10;&#10;Description automatically generated">
            <a:extLst>
              <a:ext uri="{FF2B5EF4-FFF2-40B4-BE49-F238E27FC236}">
                <a16:creationId xmlns:a16="http://schemas.microsoft.com/office/drawing/2014/main" id="{C4B63E00-6C18-D84A-B25C-D710200A606B}"/>
              </a:ext>
            </a:extLst>
          </p:cNvPr>
          <p:cNvPicPr>
            <a:picLocks noGrp="1" noChangeAspect="1"/>
          </p:cNvPicPr>
          <p:nvPr>
            <p:ph sz="half" idx="2"/>
          </p:nvPr>
        </p:nvPicPr>
        <p:blipFill>
          <a:blip r:embed="rId2"/>
          <a:stretch>
            <a:fillRect/>
          </a:stretch>
        </p:blipFill>
        <p:spPr>
          <a:xfrm>
            <a:off x="6334125" y="2505075"/>
            <a:ext cx="4902200" cy="3073400"/>
          </a:xfrm>
        </p:spPr>
      </p:pic>
    </p:spTree>
    <p:extLst>
      <p:ext uri="{BB962C8B-B14F-4D97-AF65-F5344CB8AC3E}">
        <p14:creationId xmlns:p14="http://schemas.microsoft.com/office/powerpoint/2010/main" val="4290985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6475-2FB6-B642-BBF6-A47E87572604}"/>
              </a:ext>
            </a:extLst>
          </p:cNvPr>
          <p:cNvSpPr>
            <a:spLocks noGrp="1"/>
          </p:cNvSpPr>
          <p:nvPr>
            <p:ph type="title"/>
          </p:nvPr>
        </p:nvSpPr>
        <p:spPr/>
        <p:txBody>
          <a:bodyPr/>
          <a:lstStyle/>
          <a:p>
            <a:r>
              <a:rPr lang="en-US" dirty="0"/>
              <a:t>Arabic learners’ Engagement types</a:t>
            </a:r>
          </a:p>
        </p:txBody>
      </p:sp>
      <p:sp>
        <p:nvSpPr>
          <p:cNvPr id="3" name="Content Placeholder 2">
            <a:extLst>
              <a:ext uri="{FF2B5EF4-FFF2-40B4-BE49-F238E27FC236}">
                <a16:creationId xmlns:a16="http://schemas.microsoft.com/office/drawing/2014/main" id="{65B86097-D1D0-FC43-9F02-A779802852BD}"/>
              </a:ext>
            </a:extLst>
          </p:cNvPr>
          <p:cNvSpPr>
            <a:spLocks noGrp="1"/>
          </p:cNvSpPr>
          <p:nvPr>
            <p:ph sz="half" idx="1"/>
          </p:nvPr>
        </p:nvSpPr>
        <p:spPr/>
        <p:txBody>
          <a:bodyPr/>
          <a:lstStyle/>
          <a:p>
            <a:pPr marL="0" indent="0">
              <a:buNone/>
            </a:pPr>
            <a:r>
              <a:rPr lang="en-GB" dirty="0"/>
              <a:t>Disengaging</a:t>
            </a:r>
            <a:r>
              <a:rPr lang="en-US" dirty="0"/>
              <a:t>:</a:t>
            </a:r>
          </a:p>
          <a:p>
            <a:pPr marL="0" indent="0">
              <a:buNone/>
            </a:pPr>
            <a:r>
              <a:rPr lang="en-GB" dirty="0"/>
              <a:t>learners who had a good interaction with the MOOC contents at the first week of the MOOC, and gradually dropped out by the middle of the course.</a:t>
            </a:r>
            <a:endParaRPr lang="en-US" dirty="0"/>
          </a:p>
          <a:p>
            <a:pPr marL="0" indent="0">
              <a:buNone/>
            </a:pPr>
            <a:endParaRPr lang="en-US" dirty="0"/>
          </a:p>
        </p:txBody>
      </p:sp>
      <p:pic>
        <p:nvPicPr>
          <p:cNvPr id="6" name="Content Placeholder 5" descr="A screenshot of a cell phone&#10;&#10;Description automatically generated">
            <a:extLst>
              <a:ext uri="{FF2B5EF4-FFF2-40B4-BE49-F238E27FC236}">
                <a16:creationId xmlns:a16="http://schemas.microsoft.com/office/drawing/2014/main" id="{B6ED8A43-978B-214E-9DB1-7C0D12B3C51A}"/>
              </a:ext>
            </a:extLst>
          </p:cNvPr>
          <p:cNvPicPr>
            <a:picLocks noGrp="1" noChangeAspect="1"/>
          </p:cNvPicPr>
          <p:nvPr>
            <p:ph sz="half" idx="2"/>
          </p:nvPr>
        </p:nvPicPr>
        <p:blipFill>
          <a:blip r:embed="rId2"/>
          <a:stretch>
            <a:fillRect/>
          </a:stretch>
        </p:blipFill>
        <p:spPr>
          <a:xfrm>
            <a:off x="6327775" y="2498725"/>
            <a:ext cx="4914900" cy="3086100"/>
          </a:xfrm>
        </p:spPr>
      </p:pic>
    </p:spTree>
    <p:extLst>
      <p:ext uri="{BB962C8B-B14F-4D97-AF65-F5344CB8AC3E}">
        <p14:creationId xmlns:p14="http://schemas.microsoft.com/office/powerpoint/2010/main" val="3679473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86475-2FB6-B642-BBF6-A47E87572604}"/>
              </a:ext>
            </a:extLst>
          </p:cNvPr>
          <p:cNvSpPr>
            <a:spLocks noGrp="1"/>
          </p:cNvSpPr>
          <p:nvPr>
            <p:ph type="title"/>
          </p:nvPr>
        </p:nvSpPr>
        <p:spPr/>
        <p:txBody>
          <a:bodyPr/>
          <a:lstStyle/>
          <a:p>
            <a:r>
              <a:rPr lang="en-US" dirty="0"/>
              <a:t>Arabic learners’ Engagement types</a:t>
            </a:r>
          </a:p>
        </p:txBody>
      </p:sp>
      <p:sp>
        <p:nvSpPr>
          <p:cNvPr id="3" name="Content Placeholder 2">
            <a:extLst>
              <a:ext uri="{FF2B5EF4-FFF2-40B4-BE49-F238E27FC236}">
                <a16:creationId xmlns:a16="http://schemas.microsoft.com/office/drawing/2014/main" id="{65B86097-D1D0-FC43-9F02-A779802852BD}"/>
              </a:ext>
            </a:extLst>
          </p:cNvPr>
          <p:cNvSpPr>
            <a:spLocks noGrp="1"/>
          </p:cNvSpPr>
          <p:nvPr>
            <p:ph sz="half" idx="1"/>
          </p:nvPr>
        </p:nvSpPr>
        <p:spPr/>
        <p:txBody>
          <a:bodyPr/>
          <a:lstStyle/>
          <a:p>
            <a:pPr marL="0" indent="0">
              <a:buNone/>
            </a:pPr>
            <a:r>
              <a:rPr lang="en-GB" dirty="0"/>
              <a:t>Completing</a:t>
            </a:r>
            <a:r>
              <a:rPr lang="en-US" dirty="0"/>
              <a:t>:</a:t>
            </a:r>
          </a:p>
          <a:p>
            <a:pPr marL="0" indent="0">
              <a:buNone/>
            </a:pPr>
            <a:r>
              <a:rPr lang="en-GB" dirty="0"/>
              <a:t>learners who had a good interaction with the MOOC contents, especially the weekly assessments, throughout the MOOC duration.</a:t>
            </a:r>
          </a:p>
        </p:txBody>
      </p:sp>
      <p:pic>
        <p:nvPicPr>
          <p:cNvPr id="6" name="Content Placeholder 5" descr="A screenshot of a cell phone&#10;&#10;Description automatically generated">
            <a:extLst>
              <a:ext uri="{FF2B5EF4-FFF2-40B4-BE49-F238E27FC236}">
                <a16:creationId xmlns:a16="http://schemas.microsoft.com/office/drawing/2014/main" id="{5FA36C8E-2BA2-594A-92D3-8AD8381E9B32}"/>
              </a:ext>
            </a:extLst>
          </p:cNvPr>
          <p:cNvPicPr>
            <a:picLocks noGrp="1" noChangeAspect="1"/>
          </p:cNvPicPr>
          <p:nvPr>
            <p:ph sz="half" idx="2"/>
          </p:nvPr>
        </p:nvPicPr>
        <p:blipFill>
          <a:blip r:embed="rId2"/>
          <a:stretch>
            <a:fillRect/>
          </a:stretch>
        </p:blipFill>
        <p:spPr>
          <a:xfrm>
            <a:off x="6327775" y="2498725"/>
            <a:ext cx="4914900" cy="3086100"/>
          </a:xfrm>
        </p:spPr>
      </p:pic>
    </p:spTree>
    <p:extLst>
      <p:ext uri="{BB962C8B-B14F-4D97-AF65-F5344CB8AC3E}">
        <p14:creationId xmlns:p14="http://schemas.microsoft.com/office/powerpoint/2010/main" val="595439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C6B18-4A10-A048-920F-BBCB030052B1}"/>
              </a:ext>
            </a:extLst>
          </p:cNvPr>
          <p:cNvSpPr>
            <a:spLocks noGrp="1"/>
          </p:cNvSpPr>
          <p:nvPr>
            <p:ph type="title"/>
          </p:nvPr>
        </p:nvSpPr>
        <p:spPr/>
        <p:txBody>
          <a:bodyPr/>
          <a:lstStyle/>
          <a:p>
            <a:r>
              <a:rPr lang="en-US" dirty="0"/>
              <a:t>Similarities and differences</a:t>
            </a:r>
            <a:br>
              <a:rPr lang="en-US" dirty="0"/>
            </a:br>
            <a:r>
              <a:rPr lang="en-US" sz="2000" dirty="0" err="1"/>
              <a:t>Futurelearn</a:t>
            </a:r>
            <a:r>
              <a:rPr lang="en-US" sz="2000" dirty="0"/>
              <a:t> VS </a:t>
            </a:r>
            <a:r>
              <a:rPr lang="en-US" sz="2000" dirty="0" err="1"/>
              <a:t>Edraak</a:t>
            </a:r>
            <a:endParaRPr lang="en-US" sz="2000" dirty="0"/>
          </a:p>
        </p:txBody>
      </p:sp>
      <p:sp>
        <p:nvSpPr>
          <p:cNvPr id="4" name="Content Placeholder 3">
            <a:extLst>
              <a:ext uri="{FF2B5EF4-FFF2-40B4-BE49-F238E27FC236}">
                <a16:creationId xmlns:a16="http://schemas.microsoft.com/office/drawing/2014/main" id="{BE64FBF0-0039-A544-A7E3-D3DB65C455E1}"/>
              </a:ext>
            </a:extLst>
          </p:cNvPr>
          <p:cNvSpPr>
            <a:spLocks noGrp="1"/>
          </p:cNvSpPr>
          <p:nvPr>
            <p:ph sz="half" idx="1"/>
          </p:nvPr>
        </p:nvSpPr>
        <p:spPr/>
        <p:txBody>
          <a:bodyPr/>
          <a:lstStyle/>
          <a:p>
            <a:r>
              <a:rPr lang="en-US" dirty="0"/>
              <a:t>Proportion of </a:t>
            </a:r>
            <a:r>
              <a:rPr lang="en-US" b="1" dirty="0">
                <a:solidFill>
                  <a:srgbClr val="4372C5"/>
                </a:solidFill>
              </a:rPr>
              <a:t>Completers</a:t>
            </a:r>
            <a:r>
              <a:rPr lang="en-US" dirty="0"/>
              <a:t> in </a:t>
            </a:r>
            <a:r>
              <a:rPr lang="en-US" dirty="0" err="1"/>
              <a:t>Futurelearn</a:t>
            </a:r>
            <a:r>
              <a:rPr lang="en-US" dirty="0"/>
              <a:t> is significantly higher than </a:t>
            </a:r>
            <a:r>
              <a:rPr lang="en-US" dirty="0" err="1"/>
              <a:t>Edraak</a:t>
            </a:r>
            <a:r>
              <a:rPr lang="en-US" dirty="0"/>
              <a:t>.</a:t>
            </a:r>
          </a:p>
          <a:p>
            <a:pPr marL="0" indent="0">
              <a:buNone/>
            </a:pPr>
            <a:endParaRPr lang="en-US" dirty="0"/>
          </a:p>
          <a:p>
            <a:r>
              <a:rPr lang="en-US" dirty="0"/>
              <a:t>Proportions of </a:t>
            </a:r>
            <a:r>
              <a:rPr lang="en-US" b="1" dirty="0">
                <a:solidFill>
                  <a:schemeClr val="tx1">
                    <a:lumMod val="50000"/>
                    <a:lumOff val="50000"/>
                  </a:schemeClr>
                </a:solidFill>
              </a:rPr>
              <a:t>Samplers</a:t>
            </a:r>
            <a:r>
              <a:rPr lang="en-US" dirty="0"/>
              <a:t> and </a:t>
            </a:r>
            <a:r>
              <a:rPr lang="en-US" b="1" dirty="0">
                <a:solidFill>
                  <a:srgbClr val="EE7D31"/>
                </a:solidFill>
              </a:rPr>
              <a:t>Mid-way Dropouts </a:t>
            </a:r>
            <a:r>
              <a:rPr lang="en-US" dirty="0"/>
              <a:t>in </a:t>
            </a:r>
            <a:r>
              <a:rPr lang="en-US" dirty="0" err="1"/>
              <a:t>Futurelearn</a:t>
            </a:r>
            <a:r>
              <a:rPr lang="en-US" dirty="0"/>
              <a:t> is significantly lower than </a:t>
            </a:r>
            <a:r>
              <a:rPr lang="en-US" dirty="0" err="1"/>
              <a:t>Edraak</a:t>
            </a:r>
            <a:r>
              <a:rPr lang="en-US" dirty="0"/>
              <a:t>.</a:t>
            </a:r>
          </a:p>
        </p:txBody>
      </p:sp>
      <p:pic>
        <p:nvPicPr>
          <p:cNvPr id="7" name="Content Placeholder 6" descr="A screenshot of a cell phone&#10;&#10;Description automatically generated">
            <a:extLst>
              <a:ext uri="{FF2B5EF4-FFF2-40B4-BE49-F238E27FC236}">
                <a16:creationId xmlns:a16="http://schemas.microsoft.com/office/drawing/2014/main" id="{900ED736-FE6D-B94C-BC48-81E7C2D71BDB}"/>
              </a:ext>
            </a:extLst>
          </p:cNvPr>
          <p:cNvPicPr>
            <a:picLocks noGrp="1" noChangeAspect="1"/>
          </p:cNvPicPr>
          <p:nvPr>
            <p:ph sz="half" idx="2"/>
          </p:nvPr>
        </p:nvPicPr>
        <p:blipFill>
          <a:blip r:embed="rId2"/>
          <a:stretch>
            <a:fillRect/>
          </a:stretch>
        </p:blipFill>
        <p:spPr>
          <a:xfrm>
            <a:off x="6327775" y="2498726"/>
            <a:ext cx="5108630" cy="3086100"/>
          </a:xfrm>
        </p:spPr>
      </p:pic>
    </p:spTree>
    <p:extLst>
      <p:ext uri="{BB962C8B-B14F-4D97-AF65-F5344CB8AC3E}">
        <p14:creationId xmlns:p14="http://schemas.microsoft.com/office/powerpoint/2010/main" val="218781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C6B18-4A10-A048-920F-BBCB030052B1}"/>
              </a:ext>
            </a:extLst>
          </p:cNvPr>
          <p:cNvSpPr>
            <a:spLocks noGrp="1"/>
          </p:cNvSpPr>
          <p:nvPr>
            <p:ph type="title"/>
          </p:nvPr>
        </p:nvSpPr>
        <p:spPr/>
        <p:txBody>
          <a:bodyPr/>
          <a:lstStyle/>
          <a:p>
            <a:r>
              <a:rPr lang="en-US" dirty="0"/>
              <a:t>Similarities and differences</a:t>
            </a:r>
            <a:br>
              <a:rPr lang="en-US" dirty="0"/>
            </a:br>
            <a:r>
              <a:rPr lang="en-US" sz="2000" dirty="0"/>
              <a:t>Coursera VS </a:t>
            </a:r>
            <a:r>
              <a:rPr lang="en-US" sz="2000" dirty="0" err="1"/>
              <a:t>Edraak</a:t>
            </a:r>
            <a:endParaRPr lang="en-US" sz="2000" dirty="0"/>
          </a:p>
        </p:txBody>
      </p:sp>
      <p:sp>
        <p:nvSpPr>
          <p:cNvPr id="4" name="Content Placeholder 3">
            <a:extLst>
              <a:ext uri="{FF2B5EF4-FFF2-40B4-BE49-F238E27FC236}">
                <a16:creationId xmlns:a16="http://schemas.microsoft.com/office/drawing/2014/main" id="{DBD47854-BD89-F640-9CC5-19A9E1229ABF}"/>
              </a:ext>
            </a:extLst>
          </p:cNvPr>
          <p:cNvSpPr>
            <a:spLocks noGrp="1"/>
          </p:cNvSpPr>
          <p:nvPr>
            <p:ph sz="half" idx="1"/>
          </p:nvPr>
        </p:nvSpPr>
        <p:spPr/>
        <p:txBody>
          <a:bodyPr/>
          <a:lstStyle/>
          <a:p>
            <a:r>
              <a:rPr lang="en-US" dirty="0"/>
              <a:t>Coursera’s HS MOOC had significantly higher proportion of </a:t>
            </a:r>
            <a:r>
              <a:rPr lang="en-US" b="1" dirty="0">
                <a:solidFill>
                  <a:srgbClr val="4372C5"/>
                </a:solidFill>
              </a:rPr>
              <a:t>Completing</a:t>
            </a:r>
            <a:r>
              <a:rPr lang="en-US" dirty="0"/>
              <a:t> and </a:t>
            </a:r>
            <a:r>
              <a:rPr lang="en-US" b="1" dirty="0">
                <a:solidFill>
                  <a:srgbClr val="EE7D31"/>
                </a:solidFill>
              </a:rPr>
              <a:t>Disengaging</a:t>
            </a:r>
            <a:r>
              <a:rPr lang="en-US" dirty="0"/>
              <a:t>, and significantly lower proportion of </a:t>
            </a:r>
            <a:r>
              <a:rPr lang="en-US" b="1" dirty="0">
                <a:solidFill>
                  <a:schemeClr val="tx1">
                    <a:lumMod val="50000"/>
                    <a:lumOff val="50000"/>
                  </a:schemeClr>
                </a:solidFill>
              </a:rPr>
              <a:t>Sampling</a:t>
            </a:r>
            <a:r>
              <a:rPr lang="en-US" dirty="0"/>
              <a:t> than </a:t>
            </a:r>
            <a:r>
              <a:rPr lang="en-US" dirty="0" err="1"/>
              <a:t>Edraak’s</a:t>
            </a:r>
            <a:r>
              <a:rPr lang="en-US" dirty="0"/>
              <a:t> Java MOOC.</a:t>
            </a:r>
          </a:p>
          <a:p>
            <a:pPr marL="0" indent="0">
              <a:buNone/>
            </a:pPr>
            <a:endParaRPr lang="en-US" dirty="0"/>
          </a:p>
          <a:p>
            <a:r>
              <a:rPr lang="en-US" dirty="0"/>
              <a:t>Coursera’s UG and GS MOOCs had similar proportions of engagement with </a:t>
            </a:r>
            <a:r>
              <a:rPr lang="en-US" dirty="0" err="1"/>
              <a:t>Edraak’s</a:t>
            </a:r>
            <a:r>
              <a:rPr lang="en-US" dirty="0"/>
              <a:t> Java MOOC.</a:t>
            </a:r>
          </a:p>
        </p:txBody>
      </p:sp>
      <p:pic>
        <p:nvPicPr>
          <p:cNvPr id="7" name="Content Placeholder 6" descr="A screenshot of a cell phone&#10;&#10;Description automatically generated">
            <a:extLst>
              <a:ext uri="{FF2B5EF4-FFF2-40B4-BE49-F238E27FC236}">
                <a16:creationId xmlns:a16="http://schemas.microsoft.com/office/drawing/2014/main" id="{BF127EDD-1B4F-B045-B8D7-15DF518B3297}"/>
              </a:ext>
            </a:extLst>
          </p:cNvPr>
          <p:cNvPicPr>
            <a:picLocks noGrp="1" noChangeAspect="1"/>
          </p:cNvPicPr>
          <p:nvPr>
            <p:ph sz="half" idx="2"/>
          </p:nvPr>
        </p:nvPicPr>
        <p:blipFill>
          <a:blip r:embed="rId2"/>
          <a:stretch>
            <a:fillRect/>
          </a:stretch>
        </p:blipFill>
        <p:spPr>
          <a:xfrm>
            <a:off x="6327776" y="2498726"/>
            <a:ext cx="5154000" cy="3092400"/>
          </a:xfrm>
        </p:spPr>
      </p:pic>
    </p:spTree>
    <p:extLst>
      <p:ext uri="{BB962C8B-B14F-4D97-AF65-F5344CB8AC3E}">
        <p14:creationId xmlns:p14="http://schemas.microsoft.com/office/powerpoint/2010/main" val="2854615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C6B18-4A10-A048-920F-BBCB030052B1}"/>
              </a:ext>
            </a:extLst>
          </p:cNvPr>
          <p:cNvSpPr>
            <a:spLocks noGrp="1"/>
          </p:cNvSpPr>
          <p:nvPr>
            <p:ph type="title"/>
          </p:nvPr>
        </p:nvSpPr>
        <p:spPr/>
        <p:txBody>
          <a:bodyPr/>
          <a:lstStyle/>
          <a:p>
            <a:r>
              <a:rPr lang="en-US" dirty="0"/>
              <a:t>Similarities and differences</a:t>
            </a:r>
            <a:br>
              <a:rPr lang="en-US" dirty="0"/>
            </a:br>
            <a:r>
              <a:rPr lang="en-US" sz="2000" dirty="0"/>
              <a:t>Coursera VS </a:t>
            </a:r>
            <a:r>
              <a:rPr lang="en-US" sz="2000" dirty="0" err="1"/>
              <a:t>Edraak</a:t>
            </a:r>
            <a:endParaRPr lang="en-US" sz="2000" dirty="0"/>
          </a:p>
        </p:txBody>
      </p:sp>
      <p:graphicFrame>
        <p:nvGraphicFramePr>
          <p:cNvPr id="8" name="Content Placeholder 7">
            <a:extLst>
              <a:ext uri="{FF2B5EF4-FFF2-40B4-BE49-F238E27FC236}">
                <a16:creationId xmlns:a16="http://schemas.microsoft.com/office/drawing/2014/main" id="{4B84A24B-237C-F246-8436-FDCA8D19D7CA}"/>
              </a:ext>
            </a:extLst>
          </p:cNvPr>
          <p:cNvGraphicFramePr>
            <a:graphicFrameLocks noGrp="1"/>
          </p:cNvGraphicFramePr>
          <p:nvPr>
            <p:ph idx="1"/>
            <p:extLst>
              <p:ext uri="{D42A27DB-BD31-4B8C-83A1-F6EECF244321}">
                <p14:modId xmlns:p14="http://schemas.microsoft.com/office/powerpoint/2010/main" val="1907508379"/>
              </p:ext>
            </p:extLst>
          </p:nvPr>
        </p:nvGraphicFramePr>
        <p:xfrm>
          <a:off x="819149" y="2387452"/>
          <a:ext cx="10553700" cy="4023360"/>
        </p:xfrm>
        <a:graphic>
          <a:graphicData uri="http://schemas.openxmlformats.org/drawingml/2006/table">
            <a:tbl>
              <a:tblPr bandRow="1">
                <a:tableStyleId>{5C22544A-7EE6-4342-B048-85BDC9FD1C3A}</a:tableStyleId>
              </a:tblPr>
              <a:tblGrid>
                <a:gridCol w="1827068">
                  <a:extLst>
                    <a:ext uri="{9D8B030D-6E8A-4147-A177-3AD203B41FA5}">
                      <a16:colId xmlns:a16="http://schemas.microsoft.com/office/drawing/2014/main" val="2475009269"/>
                    </a:ext>
                  </a:extLst>
                </a:gridCol>
                <a:gridCol w="8726632">
                  <a:extLst>
                    <a:ext uri="{9D8B030D-6E8A-4147-A177-3AD203B41FA5}">
                      <a16:colId xmlns:a16="http://schemas.microsoft.com/office/drawing/2014/main" val="97880253"/>
                    </a:ext>
                  </a:extLst>
                </a:gridCol>
              </a:tblGrid>
              <a:tr h="370840">
                <a:tc rowSpan="2">
                  <a:txBody>
                    <a:bodyPr/>
                    <a:lstStyle/>
                    <a:p>
                      <a:r>
                        <a:rPr lang="en-US" sz="1600" dirty="0"/>
                        <a:t>Similarities</a:t>
                      </a:r>
                    </a:p>
                  </a:txBody>
                  <a:tcPr anchor="ctr">
                    <a:lnR w="28575" cap="flat" cmpd="sng" algn="ctr">
                      <a:solidFill>
                        <a:srgbClr val="20AEE4"/>
                      </a:solidFill>
                      <a:prstDash val="solid"/>
                      <a:round/>
                      <a:headEnd type="none" w="med" len="med"/>
                      <a:tailEnd type="none" w="med" len="med"/>
                    </a:lnR>
                    <a:lnB w="28575" cap="flat" cmpd="sng" algn="ctr">
                      <a:solidFill>
                        <a:srgbClr val="20AEE4"/>
                      </a:solidFill>
                      <a:prstDash val="solid"/>
                      <a:round/>
                      <a:headEnd type="none" w="med" len="med"/>
                      <a:tailEnd type="none" w="med" len="med"/>
                    </a:lnB>
                  </a:tcPr>
                </a:tc>
                <a:tc>
                  <a:txBody>
                    <a:bodyPr/>
                    <a:lstStyle/>
                    <a:p>
                      <a:endParaRPr lang="en-US" sz="1600" dirty="0"/>
                    </a:p>
                    <a:p>
                      <a:r>
                        <a:rPr lang="en-US" sz="1600" dirty="0"/>
                        <a:t>Gender proportion in both the overall enrolment and within each engagement type.</a:t>
                      </a:r>
                    </a:p>
                    <a:p>
                      <a:endParaRPr lang="en-US" sz="1600" dirty="0"/>
                    </a:p>
                  </a:txBody>
                  <a:tcPr anchor="ctr">
                    <a:lnL w="28575" cap="flat" cmpd="sng" algn="ctr">
                      <a:solidFill>
                        <a:srgbClr val="20AEE4"/>
                      </a:solidFill>
                      <a:prstDash val="solid"/>
                      <a:round/>
                      <a:headEnd type="none" w="med" len="med"/>
                      <a:tailEnd type="none" w="med" len="med"/>
                    </a:lnL>
                    <a:lnB w="12700" cap="flat" cmpd="sng" algn="ctr">
                      <a:solidFill>
                        <a:srgbClr val="20AEE4"/>
                      </a:solidFill>
                      <a:prstDash val="solid"/>
                      <a:round/>
                      <a:headEnd type="none" w="med" len="med"/>
                      <a:tailEnd type="none" w="med" len="med"/>
                    </a:lnB>
                  </a:tcPr>
                </a:tc>
                <a:extLst>
                  <a:ext uri="{0D108BD9-81ED-4DB2-BD59-A6C34878D82A}">
                    <a16:rowId xmlns:a16="http://schemas.microsoft.com/office/drawing/2014/main" val="2135850739"/>
                  </a:ext>
                </a:extLst>
              </a:tr>
              <a:tr h="370840">
                <a:tc vMerge="1">
                  <a:txBody>
                    <a:bodyPr/>
                    <a:lstStyle/>
                    <a:p>
                      <a:endParaRPr lang="en-US" dirty="0"/>
                    </a:p>
                  </a:txBody>
                  <a:tcPr>
                    <a:lnR w="12700" cap="flat" cmpd="sng" algn="ctr">
                      <a:solidFill>
                        <a:srgbClr val="20AEE4"/>
                      </a:solidFill>
                      <a:prstDash val="solid"/>
                      <a:round/>
                      <a:headEnd type="none" w="med" len="med"/>
                      <a:tailEnd type="none" w="med" len="med"/>
                    </a:lnR>
                    <a:lnB w="12700" cap="flat" cmpd="sng" algn="ctr">
                      <a:solidFill>
                        <a:srgbClr val="20AEE4"/>
                      </a:solidFill>
                      <a:prstDash val="solid"/>
                      <a:round/>
                      <a:headEnd type="none" w="med" len="med"/>
                      <a:tailEnd type="none" w="med" len="med"/>
                    </a:lnB>
                    <a:solidFill>
                      <a:srgbClr val="CDE4F5"/>
                    </a:solidFill>
                  </a:tcPr>
                </a:tc>
                <a:tc>
                  <a:txBody>
                    <a:bodyPr/>
                    <a:lstStyle/>
                    <a:p>
                      <a:endParaRPr lang="en-US" sz="1600" dirty="0"/>
                    </a:p>
                    <a:p>
                      <a:r>
                        <a:rPr lang="en-US" sz="1600" dirty="0"/>
                        <a:t>Poor use of the discussion forum.</a:t>
                      </a:r>
                    </a:p>
                    <a:p>
                      <a:endParaRPr lang="en-US" sz="1600" dirty="0"/>
                    </a:p>
                  </a:txBody>
                  <a:tcPr anchor="ctr">
                    <a:lnL w="28575" cap="flat" cmpd="sng" algn="ctr">
                      <a:solidFill>
                        <a:srgbClr val="20AEE4"/>
                      </a:solidFill>
                      <a:prstDash val="solid"/>
                      <a:round/>
                      <a:headEnd type="none" w="med" len="med"/>
                      <a:tailEnd type="none" w="med" len="med"/>
                    </a:lnL>
                    <a:lnT w="12700" cap="flat" cmpd="sng" algn="ctr">
                      <a:solidFill>
                        <a:srgbClr val="20AEE4"/>
                      </a:solidFill>
                      <a:prstDash val="solid"/>
                      <a:round/>
                      <a:headEnd type="none" w="med" len="med"/>
                      <a:tailEnd type="none" w="med" len="med"/>
                    </a:lnT>
                    <a:lnB w="28575" cap="flat" cmpd="sng" algn="ctr">
                      <a:solidFill>
                        <a:srgbClr val="20AEE4"/>
                      </a:solidFill>
                      <a:prstDash val="solid"/>
                      <a:round/>
                      <a:headEnd type="none" w="med" len="med"/>
                      <a:tailEnd type="none" w="med" len="med"/>
                    </a:lnB>
                    <a:solidFill>
                      <a:srgbClr val="CDE4F5"/>
                    </a:solidFill>
                  </a:tcPr>
                </a:tc>
                <a:extLst>
                  <a:ext uri="{0D108BD9-81ED-4DB2-BD59-A6C34878D82A}">
                    <a16:rowId xmlns:a16="http://schemas.microsoft.com/office/drawing/2014/main" val="2633044941"/>
                  </a:ext>
                </a:extLst>
              </a:tr>
              <a:tr h="370840">
                <a:tc rowSpan="2">
                  <a:txBody>
                    <a:bodyPr/>
                    <a:lstStyle/>
                    <a:p>
                      <a:r>
                        <a:rPr lang="en-US" sz="1600" dirty="0"/>
                        <a:t>Differences</a:t>
                      </a:r>
                    </a:p>
                  </a:txBody>
                  <a:tcPr anchor="ctr">
                    <a:lnR w="28575" cap="flat" cmpd="sng" algn="ctr">
                      <a:solidFill>
                        <a:srgbClr val="20AEE4"/>
                      </a:solidFill>
                      <a:prstDash val="solid"/>
                      <a:round/>
                      <a:headEnd type="none" w="med" len="med"/>
                      <a:tailEnd type="none" w="med" len="med"/>
                    </a:lnR>
                    <a:lnT w="28575" cap="flat" cmpd="sng" algn="ctr">
                      <a:solidFill>
                        <a:srgbClr val="20AEE4"/>
                      </a:solidFill>
                      <a:prstDash val="solid"/>
                      <a:round/>
                      <a:headEnd type="none" w="med" len="med"/>
                      <a:tailEnd type="none" w="med" len="med"/>
                    </a:lnT>
                    <a:solidFill>
                      <a:srgbClr val="E8F2FA"/>
                    </a:solidFill>
                  </a:tcPr>
                </a:tc>
                <a:tc>
                  <a:txBody>
                    <a:bodyPr/>
                    <a:lstStyle/>
                    <a:p>
                      <a:endParaRPr lang="en-US" sz="1600" dirty="0"/>
                    </a:p>
                    <a:p>
                      <a:r>
                        <a:rPr lang="en-US" sz="1600" dirty="0" err="1"/>
                        <a:t>Edraak’s</a:t>
                      </a:r>
                      <a:r>
                        <a:rPr lang="en-US" sz="1600" dirty="0"/>
                        <a:t> learners are mostly from countries with a medium HDI level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Coursera’s learners are mostly from countries with a very high HDI level </a:t>
                      </a:r>
                      <a:endParaRPr lang="en-GB" sz="1600" dirty="0"/>
                    </a:p>
                    <a:p>
                      <a:endParaRPr lang="en-US" sz="1600" dirty="0"/>
                    </a:p>
                  </a:txBody>
                  <a:tcPr anchor="ctr">
                    <a:lnL w="28575" cap="flat" cmpd="sng" algn="ctr">
                      <a:solidFill>
                        <a:srgbClr val="20AEE4"/>
                      </a:solidFill>
                      <a:prstDash val="solid"/>
                      <a:round/>
                      <a:headEnd type="none" w="med" len="med"/>
                      <a:tailEnd type="none" w="med" len="med"/>
                    </a:lnL>
                    <a:lnT w="28575" cap="flat" cmpd="sng" algn="ctr">
                      <a:solidFill>
                        <a:srgbClr val="20AEE4"/>
                      </a:solidFill>
                      <a:prstDash val="solid"/>
                      <a:round/>
                      <a:headEnd type="none" w="med" len="med"/>
                      <a:tailEnd type="none" w="med" len="med"/>
                    </a:lnT>
                    <a:lnB w="12700" cap="flat" cmpd="sng" algn="ctr">
                      <a:solidFill>
                        <a:srgbClr val="20AEE4"/>
                      </a:solidFill>
                      <a:prstDash val="solid"/>
                      <a:round/>
                      <a:headEnd type="none" w="med" len="med"/>
                      <a:tailEnd type="none" w="med" len="med"/>
                    </a:lnB>
                    <a:solidFill>
                      <a:srgbClr val="E8F2FA"/>
                    </a:solidFill>
                  </a:tcPr>
                </a:tc>
                <a:extLst>
                  <a:ext uri="{0D108BD9-81ED-4DB2-BD59-A6C34878D82A}">
                    <a16:rowId xmlns:a16="http://schemas.microsoft.com/office/drawing/2014/main" val="909279534"/>
                  </a:ext>
                </a:extLst>
              </a:tr>
              <a:tr h="370840">
                <a:tc vMerge="1">
                  <a:txBody>
                    <a:bodyPr/>
                    <a:lstStyle/>
                    <a:p>
                      <a:endParaRPr lang="en-US" dirty="0"/>
                    </a:p>
                  </a:txBody>
                  <a:tcPr>
                    <a:lnR w="12700" cap="flat" cmpd="sng" algn="ctr">
                      <a:solidFill>
                        <a:srgbClr val="20AEE4"/>
                      </a:solidFill>
                      <a:prstDash val="solid"/>
                      <a:round/>
                      <a:headEnd type="none" w="med" len="med"/>
                      <a:tailEnd type="none" w="med" len="med"/>
                    </a:lnR>
                  </a:tcPr>
                </a:tc>
                <a:tc>
                  <a:txBody>
                    <a:bodyPr/>
                    <a:lstStyle/>
                    <a:p>
                      <a:endParaRPr lang="en-US" sz="16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err="1"/>
                        <a:t>Edraak</a:t>
                      </a:r>
                      <a:r>
                        <a:rPr lang="en-US" sz="1600" dirty="0"/>
                        <a:t> has more “Completing” learners from </a:t>
                      </a:r>
                      <a:r>
                        <a:rPr lang="en-GB" sz="1600" kern="1200" dirty="0">
                          <a:solidFill>
                            <a:schemeClr val="dk1"/>
                          </a:solidFill>
                          <a:effectLst/>
                          <a:latin typeface="+mn-lt"/>
                          <a:ea typeface="+mn-ea"/>
                          <a:cs typeface="+mn-cs"/>
                        </a:rPr>
                        <a:t>countries with high, medium and low HDI levels.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Coursera </a:t>
                      </a:r>
                      <a:r>
                        <a:rPr lang="en-US" sz="1600" dirty="0"/>
                        <a:t>has more “Completing” learners from </a:t>
                      </a:r>
                      <a:r>
                        <a:rPr lang="en-GB" sz="1600" kern="1200" dirty="0">
                          <a:solidFill>
                            <a:schemeClr val="dk1"/>
                          </a:solidFill>
                          <a:effectLst/>
                          <a:latin typeface="+mn-lt"/>
                          <a:ea typeface="+mn-ea"/>
                          <a:cs typeface="+mn-cs"/>
                        </a:rPr>
                        <a:t>countries with very high HDI level.</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dirty="0"/>
                    </a:p>
                  </a:txBody>
                  <a:tcPr anchor="ctr">
                    <a:lnL w="28575" cap="flat" cmpd="sng" algn="ctr">
                      <a:solidFill>
                        <a:srgbClr val="20AEE4"/>
                      </a:solidFill>
                      <a:prstDash val="solid"/>
                      <a:round/>
                      <a:headEnd type="none" w="med" len="med"/>
                      <a:tailEnd type="none" w="med" len="med"/>
                    </a:lnL>
                    <a:lnT w="12700" cap="flat" cmpd="sng" algn="ctr">
                      <a:solidFill>
                        <a:srgbClr val="20AEE4"/>
                      </a:solidFill>
                      <a:prstDash val="solid"/>
                      <a:round/>
                      <a:headEnd type="none" w="med" len="med"/>
                      <a:tailEnd type="none" w="med" len="med"/>
                    </a:lnT>
                  </a:tcPr>
                </a:tc>
                <a:extLst>
                  <a:ext uri="{0D108BD9-81ED-4DB2-BD59-A6C34878D82A}">
                    <a16:rowId xmlns:a16="http://schemas.microsoft.com/office/drawing/2014/main" val="2423456600"/>
                  </a:ext>
                </a:extLst>
              </a:tr>
            </a:tbl>
          </a:graphicData>
        </a:graphic>
      </p:graphicFrame>
    </p:spTree>
    <p:extLst>
      <p:ext uri="{BB962C8B-B14F-4D97-AF65-F5344CB8AC3E}">
        <p14:creationId xmlns:p14="http://schemas.microsoft.com/office/powerpoint/2010/main" val="1546342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2F1AC-C438-F049-B0F5-A6599392AB7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422C7C4-ABAB-AE4E-9A18-2E1A69377034}"/>
              </a:ext>
            </a:extLst>
          </p:cNvPr>
          <p:cNvSpPr>
            <a:spLocks noGrp="1"/>
          </p:cNvSpPr>
          <p:nvPr>
            <p:ph idx="1"/>
          </p:nvPr>
        </p:nvSpPr>
        <p:spPr/>
        <p:txBody>
          <a:bodyPr/>
          <a:lstStyle/>
          <a:p>
            <a:r>
              <a:rPr lang="en-GB" dirty="0"/>
              <a:t>Arabic MOOC platforms provide discussion forums; however, they are rarely used for sharing or exchanging knowledge with the educational community.</a:t>
            </a:r>
          </a:p>
          <a:p>
            <a:pPr marL="0" indent="0">
              <a:buNone/>
            </a:pPr>
            <a:endParaRPr lang="en-GB" dirty="0"/>
          </a:p>
          <a:p>
            <a:r>
              <a:rPr lang="en-GB" dirty="0"/>
              <a:t>Arabic MOOC platforms are designed as traditional classrooms in an online platform where the teacher provides the knowledge and learners are expected to study it and apply it to the weekly assessment to pass the MOOC.</a:t>
            </a:r>
          </a:p>
          <a:p>
            <a:pPr marL="0" indent="0">
              <a:buNone/>
            </a:pPr>
            <a:endParaRPr lang="en-GB" dirty="0"/>
          </a:p>
          <a:p>
            <a:r>
              <a:rPr lang="en-GB" dirty="0"/>
              <a:t>No clear pedagogical approach adopted by the Arabic MOOC platform.</a:t>
            </a:r>
          </a:p>
        </p:txBody>
      </p:sp>
    </p:spTree>
    <p:extLst>
      <p:ext uri="{BB962C8B-B14F-4D97-AF65-F5344CB8AC3E}">
        <p14:creationId xmlns:p14="http://schemas.microsoft.com/office/powerpoint/2010/main" val="3767037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CB561-4A26-5C4B-8C33-A0DD1C9880AA}"/>
              </a:ext>
            </a:extLst>
          </p:cNvPr>
          <p:cNvSpPr>
            <a:spLocks noGrp="1"/>
          </p:cNvSpPr>
          <p:nvPr>
            <p:ph type="title"/>
          </p:nvPr>
        </p:nvSpPr>
        <p:spPr/>
        <p:txBody>
          <a:bodyPr/>
          <a:lstStyle/>
          <a:p>
            <a:r>
              <a:rPr lang="en-US" dirty="0"/>
              <a:t>Future work</a:t>
            </a:r>
          </a:p>
        </p:txBody>
      </p:sp>
      <p:sp>
        <p:nvSpPr>
          <p:cNvPr id="3" name="Content Placeholder 2">
            <a:extLst>
              <a:ext uri="{FF2B5EF4-FFF2-40B4-BE49-F238E27FC236}">
                <a16:creationId xmlns:a16="http://schemas.microsoft.com/office/drawing/2014/main" id="{E18DFB29-8960-F544-8BA4-CE5ED2622FC2}"/>
              </a:ext>
            </a:extLst>
          </p:cNvPr>
          <p:cNvSpPr>
            <a:spLocks noGrp="1"/>
          </p:cNvSpPr>
          <p:nvPr>
            <p:ph idx="1"/>
          </p:nvPr>
        </p:nvSpPr>
        <p:spPr/>
        <p:txBody>
          <a:bodyPr/>
          <a:lstStyle/>
          <a:p>
            <a:r>
              <a:rPr lang="en-GB" dirty="0"/>
              <a:t>Obtaining more data and creating a complex classification method for an Arabic MOOC platform</a:t>
            </a:r>
          </a:p>
          <a:p>
            <a:endParaRPr lang="en-US" dirty="0"/>
          </a:p>
          <a:p>
            <a:r>
              <a:rPr lang="en-GB" dirty="0"/>
              <a:t>Examining the effect of adopting a pedagogical approach on the engagement of Arabic learners.</a:t>
            </a:r>
          </a:p>
          <a:p>
            <a:endParaRPr lang="en-US" dirty="0"/>
          </a:p>
          <a:p>
            <a:pPr lvl="0"/>
            <a:r>
              <a:rPr lang="en-GB" dirty="0"/>
              <a:t>Using the result from our initial result to design further analysis (e.g. questionnaire, interview)</a:t>
            </a:r>
          </a:p>
        </p:txBody>
      </p:sp>
    </p:spTree>
    <p:extLst>
      <p:ext uri="{BB962C8B-B14F-4D97-AF65-F5344CB8AC3E}">
        <p14:creationId xmlns:p14="http://schemas.microsoft.com/office/powerpoint/2010/main" val="697328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0F884-3EA7-5C4B-85D0-EF85973EEBF6}"/>
              </a:ext>
            </a:extLst>
          </p:cNvPr>
          <p:cNvSpPr>
            <a:spLocks noGrp="1"/>
          </p:cNvSpPr>
          <p:nvPr>
            <p:ph type="title"/>
          </p:nvPr>
        </p:nvSpPr>
        <p:spPr/>
        <p:txBody>
          <a:bodyPr/>
          <a:lstStyle/>
          <a:p>
            <a:r>
              <a:rPr lang="en-US" dirty="0"/>
              <a:t>Acknowledgments</a:t>
            </a:r>
          </a:p>
        </p:txBody>
      </p:sp>
      <p:sp>
        <p:nvSpPr>
          <p:cNvPr id="3" name="Content Placeholder 2">
            <a:extLst>
              <a:ext uri="{FF2B5EF4-FFF2-40B4-BE49-F238E27FC236}">
                <a16:creationId xmlns:a16="http://schemas.microsoft.com/office/drawing/2014/main" id="{E0C2F70C-4230-434D-B961-2ABAF1B139D2}"/>
              </a:ext>
            </a:extLst>
          </p:cNvPr>
          <p:cNvSpPr>
            <a:spLocks noGrp="1"/>
          </p:cNvSpPr>
          <p:nvPr>
            <p:ph idx="1"/>
          </p:nvPr>
        </p:nvSpPr>
        <p:spPr/>
        <p:txBody>
          <a:bodyPr/>
          <a:lstStyle/>
          <a:p>
            <a:r>
              <a:rPr lang="en-GB" dirty="0"/>
              <a:t>All thanks to </a:t>
            </a:r>
            <a:r>
              <a:rPr lang="en-GB" dirty="0" err="1"/>
              <a:t>Edraak</a:t>
            </a:r>
            <a:r>
              <a:rPr lang="en-GB" dirty="0"/>
              <a:t> research team for their cooperation in this research.</a:t>
            </a:r>
          </a:p>
        </p:txBody>
      </p:sp>
    </p:spTree>
    <p:extLst>
      <p:ext uri="{BB962C8B-B14F-4D97-AF65-F5344CB8AC3E}">
        <p14:creationId xmlns:p14="http://schemas.microsoft.com/office/powerpoint/2010/main" val="919827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00A3-68DE-EA4A-8FEA-F56E9213162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2FF6934-CD84-3141-BD4B-C0A6E0541F0C}"/>
              </a:ext>
            </a:extLst>
          </p:cNvPr>
          <p:cNvSpPr>
            <a:spLocks noGrp="1"/>
          </p:cNvSpPr>
          <p:nvPr>
            <p:ph idx="1"/>
          </p:nvPr>
        </p:nvSpPr>
        <p:spPr/>
        <p:txBody>
          <a:bodyPr/>
          <a:lstStyle/>
          <a:p>
            <a:r>
              <a:rPr lang="en-US" dirty="0"/>
              <a:t>In 2013, MOOCs reached the Arabic region </a:t>
            </a:r>
            <a:r>
              <a:rPr lang="en-GB" dirty="0"/>
              <a:t>with the launch of two Arabic-language platforms, </a:t>
            </a:r>
            <a:r>
              <a:rPr lang="en-GB" dirty="0" err="1"/>
              <a:t>Edraak</a:t>
            </a:r>
            <a:r>
              <a:rPr lang="en-GB" dirty="0"/>
              <a:t> and </a:t>
            </a:r>
            <a:r>
              <a:rPr lang="en-GB" dirty="0" err="1"/>
              <a:t>Rwaq</a:t>
            </a:r>
            <a:r>
              <a:rPr lang="en-GB" dirty="0"/>
              <a:t> (Mutawa, 2017).</a:t>
            </a:r>
            <a:endParaRPr lang="en-US" dirty="0"/>
          </a:p>
          <a:p>
            <a:pPr marL="0" indent="0">
              <a:buNone/>
            </a:pPr>
            <a:endParaRPr lang="en-US" dirty="0"/>
          </a:p>
          <a:p>
            <a:r>
              <a:rPr lang="en-US" dirty="0"/>
              <a:t>Our objective: </a:t>
            </a:r>
            <a:r>
              <a:rPr lang="en-GB" dirty="0"/>
              <a:t>improve the understanding of Arabic learners’ use of MOOCs.</a:t>
            </a:r>
          </a:p>
        </p:txBody>
      </p:sp>
      <p:sp>
        <p:nvSpPr>
          <p:cNvPr id="5" name="Rectangle 4">
            <a:extLst>
              <a:ext uri="{FF2B5EF4-FFF2-40B4-BE49-F238E27FC236}">
                <a16:creationId xmlns:a16="http://schemas.microsoft.com/office/drawing/2014/main" id="{AFA305CB-3037-DA44-B6DA-8EBF72501B39}"/>
              </a:ext>
            </a:extLst>
          </p:cNvPr>
          <p:cNvSpPr/>
          <p:nvPr/>
        </p:nvSpPr>
        <p:spPr>
          <a:xfrm>
            <a:off x="0" y="6509558"/>
            <a:ext cx="12192000" cy="276999"/>
          </a:xfrm>
          <a:prstGeom prst="rect">
            <a:avLst/>
          </a:prstGeom>
        </p:spPr>
        <p:txBody>
          <a:bodyPr wrap="square">
            <a:spAutoFit/>
          </a:bodyPr>
          <a:lstStyle/>
          <a:p>
            <a:pPr algn="ctr"/>
            <a:r>
              <a:rPr lang="en-GB" sz="1200" dirty="0"/>
              <a:t>Mutawa, A.M., </a:t>
            </a:r>
            <a:r>
              <a:rPr lang="en-GB" sz="1200" b="1" dirty="0"/>
              <a:t>2017</a:t>
            </a:r>
            <a:r>
              <a:rPr lang="en-GB" sz="1200" dirty="0"/>
              <a:t>. It is time to MOOC and SPOC in the Gulf Region. </a:t>
            </a:r>
            <a:r>
              <a:rPr lang="en-GB" sz="1200" i="1" dirty="0"/>
              <a:t>Education and Information Technologies</a:t>
            </a:r>
            <a:r>
              <a:rPr lang="en-GB" sz="1200" dirty="0"/>
              <a:t>, 22(4), pp.1651-1671.</a:t>
            </a:r>
            <a:endParaRPr lang="en-GB" sz="1200" dirty="0">
              <a:effectLst/>
            </a:endParaRPr>
          </a:p>
        </p:txBody>
      </p:sp>
    </p:spTree>
    <p:extLst>
      <p:ext uri="{BB962C8B-B14F-4D97-AF65-F5344CB8AC3E}">
        <p14:creationId xmlns:p14="http://schemas.microsoft.com/office/powerpoint/2010/main" val="141733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C7F7-C91B-8448-85E9-4F63E086A8D1}"/>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376473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F7CFC-1C77-CD4A-BD4B-EFD175D02D00}"/>
              </a:ext>
            </a:extLst>
          </p:cNvPr>
          <p:cNvSpPr>
            <a:spLocks noGrp="1"/>
          </p:cNvSpPr>
          <p:nvPr>
            <p:ph type="title"/>
          </p:nvPr>
        </p:nvSpPr>
        <p:spPr/>
        <p:txBody>
          <a:bodyPr/>
          <a:lstStyle/>
          <a:p>
            <a:r>
              <a:rPr lang="en-US" dirty="0"/>
              <a:t>Arabic MOOCs</a:t>
            </a:r>
          </a:p>
        </p:txBody>
      </p:sp>
      <p:graphicFrame>
        <p:nvGraphicFramePr>
          <p:cNvPr id="4" name="Content Placeholder 3">
            <a:extLst>
              <a:ext uri="{FF2B5EF4-FFF2-40B4-BE49-F238E27FC236}">
                <a16:creationId xmlns:a16="http://schemas.microsoft.com/office/drawing/2014/main" id="{59662775-7105-5E4E-BC3E-A4FDDB8ADFE7}"/>
              </a:ext>
            </a:extLst>
          </p:cNvPr>
          <p:cNvGraphicFramePr>
            <a:graphicFrameLocks noGrp="1"/>
          </p:cNvGraphicFramePr>
          <p:nvPr>
            <p:ph idx="1"/>
            <p:extLst>
              <p:ext uri="{D42A27DB-BD31-4B8C-83A1-F6EECF244321}">
                <p14:modId xmlns:p14="http://schemas.microsoft.com/office/powerpoint/2010/main" val="384332303"/>
              </p:ext>
            </p:extLst>
          </p:nvPr>
        </p:nvGraphicFramePr>
        <p:xfrm>
          <a:off x="819149" y="2550012"/>
          <a:ext cx="10553700" cy="3860800"/>
        </p:xfrm>
        <a:graphic>
          <a:graphicData uri="http://schemas.openxmlformats.org/drawingml/2006/table">
            <a:tbl>
              <a:tblPr firstRow="1" lastRow="1" bandRow="1">
                <a:tableStyleId>{3B4B98B0-60AC-42C2-AFA5-B58CD77FA1E5}</a:tableStyleId>
              </a:tblPr>
              <a:tblGrid>
                <a:gridCol w="2110740">
                  <a:extLst>
                    <a:ext uri="{9D8B030D-6E8A-4147-A177-3AD203B41FA5}">
                      <a16:colId xmlns:a16="http://schemas.microsoft.com/office/drawing/2014/main" val="2042453951"/>
                    </a:ext>
                  </a:extLst>
                </a:gridCol>
                <a:gridCol w="2110740">
                  <a:extLst>
                    <a:ext uri="{9D8B030D-6E8A-4147-A177-3AD203B41FA5}">
                      <a16:colId xmlns:a16="http://schemas.microsoft.com/office/drawing/2014/main" val="4071196428"/>
                    </a:ext>
                  </a:extLst>
                </a:gridCol>
                <a:gridCol w="2110740">
                  <a:extLst>
                    <a:ext uri="{9D8B030D-6E8A-4147-A177-3AD203B41FA5}">
                      <a16:colId xmlns:a16="http://schemas.microsoft.com/office/drawing/2014/main" val="1354365999"/>
                    </a:ext>
                  </a:extLst>
                </a:gridCol>
                <a:gridCol w="1881794">
                  <a:extLst>
                    <a:ext uri="{9D8B030D-6E8A-4147-A177-3AD203B41FA5}">
                      <a16:colId xmlns:a16="http://schemas.microsoft.com/office/drawing/2014/main" val="2872158815"/>
                    </a:ext>
                  </a:extLst>
                </a:gridCol>
                <a:gridCol w="2339686">
                  <a:extLst>
                    <a:ext uri="{9D8B030D-6E8A-4147-A177-3AD203B41FA5}">
                      <a16:colId xmlns:a16="http://schemas.microsoft.com/office/drawing/2014/main" val="3396959468"/>
                    </a:ext>
                  </a:extLst>
                </a:gridCol>
              </a:tblGrid>
              <a:tr h="370840">
                <a:tc>
                  <a:txBody>
                    <a:bodyPr/>
                    <a:lstStyle/>
                    <a:p>
                      <a:r>
                        <a:rPr lang="en-GB" sz="1800" dirty="0">
                          <a:solidFill>
                            <a:schemeClr val="tx1"/>
                          </a:solidFill>
                          <a:effectLst/>
                          <a:latin typeface="Times New Roman" panose="02020603050405020304" pitchFamily="18" charset="0"/>
                          <a:cs typeface="Times New Roman" panose="02020603050405020304" pitchFamily="18" charset="0"/>
                        </a:rPr>
                        <a:t>Platform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Founded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Number of MOOCs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Daily visitors* </a:t>
                      </a:r>
                    </a:p>
                  </a:txBody>
                  <a:tcPr anchor="ctr"/>
                </a:tc>
                <a:tc>
                  <a:txBody>
                    <a:bodyPr/>
                    <a:lstStyle/>
                    <a:p>
                      <a:r>
                        <a:rPr lang="en-GB" sz="1800" dirty="0">
                          <a:solidFill>
                            <a:schemeClr val="tx1"/>
                          </a:solidFill>
                          <a:effectLst/>
                          <a:latin typeface="Times New Roman" panose="02020603050405020304" pitchFamily="18" charset="0"/>
                          <a:cs typeface="Times New Roman" panose="02020603050405020304" pitchFamily="18" charset="0"/>
                        </a:rPr>
                        <a:t>Topics </a:t>
                      </a:r>
                    </a:p>
                  </a:txBody>
                  <a:tcPr anchor="ctr"/>
                </a:tc>
                <a:extLst>
                  <a:ext uri="{0D108BD9-81ED-4DB2-BD59-A6C34878D82A}">
                    <a16:rowId xmlns:a16="http://schemas.microsoft.com/office/drawing/2014/main" val="1722912692"/>
                  </a:ext>
                </a:extLst>
              </a:tr>
              <a:tr h="370840">
                <a:tc>
                  <a:txBody>
                    <a:bodyPr/>
                    <a:lstStyle/>
                    <a:p>
                      <a:r>
                        <a:rPr lang="en-GB" sz="1800" dirty="0" err="1">
                          <a:solidFill>
                            <a:schemeClr val="tx1"/>
                          </a:solidFill>
                          <a:effectLst/>
                          <a:latin typeface="Times New Roman" panose="02020603050405020304" pitchFamily="18" charset="0"/>
                          <a:cs typeface="Times New Roman" panose="02020603050405020304" pitchFamily="18" charset="0"/>
                        </a:rPr>
                        <a:t>Rwaq.org</a:t>
                      </a:r>
                      <a:r>
                        <a:rPr lang="en-GB" sz="1800" dirty="0">
                          <a:solidFill>
                            <a:schemeClr val="tx1"/>
                          </a:solidFill>
                          <a:effectLst/>
                          <a:latin typeface="Times New Roman" panose="02020603050405020304" pitchFamily="18" charset="0"/>
                          <a:cs typeface="Times New Roman" panose="02020603050405020304" pitchFamily="18" charset="0"/>
                        </a:rPr>
                        <a:t>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2013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300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34,844 </a:t>
                      </a:r>
                    </a:p>
                  </a:txBody>
                  <a:tcPr anchor="ctr"/>
                </a:tc>
                <a:tc>
                  <a:txBody>
                    <a:bodyPr/>
                    <a:lstStyle/>
                    <a:p>
                      <a:r>
                        <a:rPr lang="en-GB" sz="1800" dirty="0">
                          <a:solidFill>
                            <a:schemeClr val="tx1"/>
                          </a:solidFill>
                          <a:effectLst/>
                          <a:latin typeface="Times New Roman" panose="02020603050405020304" pitchFamily="18" charset="0"/>
                          <a:cs typeface="Times New Roman" panose="02020603050405020304" pitchFamily="18" charset="0"/>
                        </a:rPr>
                        <a:t>Multidisciplinary </a:t>
                      </a:r>
                    </a:p>
                  </a:txBody>
                  <a:tcPr anchor="ctr"/>
                </a:tc>
                <a:extLst>
                  <a:ext uri="{0D108BD9-81ED-4DB2-BD59-A6C34878D82A}">
                    <a16:rowId xmlns:a16="http://schemas.microsoft.com/office/drawing/2014/main" val="2586604352"/>
                  </a:ext>
                </a:extLst>
              </a:tr>
              <a:tr h="370840">
                <a:tc>
                  <a:txBody>
                    <a:bodyPr/>
                    <a:lstStyle/>
                    <a:p>
                      <a:r>
                        <a:rPr lang="en-GB" sz="1800">
                          <a:solidFill>
                            <a:schemeClr val="tx1"/>
                          </a:solidFill>
                          <a:effectLst/>
                          <a:latin typeface="Times New Roman" panose="02020603050405020304" pitchFamily="18" charset="0"/>
                          <a:cs typeface="Times New Roman" panose="02020603050405020304" pitchFamily="18" charset="0"/>
                        </a:rPr>
                        <a:t>Edraak.org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2013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110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37,579 </a:t>
                      </a:r>
                    </a:p>
                  </a:txBody>
                  <a:tcPr anchor="ctr"/>
                </a:tc>
                <a:tc>
                  <a:txBody>
                    <a:bodyPr/>
                    <a:lstStyle/>
                    <a:p>
                      <a:r>
                        <a:rPr lang="en-GB" sz="1800" dirty="0">
                          <a:solidFill>
                            <a:schemeClr val="tx1"/>
                          </a:solidFill>
                          <a:effectLst/>
                          <a:latin typeface="Times New Roman" panose="02020603050405020304" pitchFamily="18" charset="0"/>
                          <a:cs typeface="Times New Roman" panose="02020603050405020304" pitchFamily="18" charset="0"/>
                        </a:rPr>
                        <a:t>Multidisciplinary </a:t>
                      </a:r>
                    </a:p>
                  </a:txBody>
                  <a:tcPr anchor="ctr"/>
                </a:tc>
                <a:extLst>
                  <a:ext uri="{0D108BD9-81ED-4DB2-BD59-A6C34878D82A}">
                    <a16:rowId xmlns:a16="http://schemas.microsoft.com/office/drawing/2014/main" val="3664597128"/>
                  </a:ext>
                </a:extLst>
              </a:tr>
              <a:tr h="370840">
                <a:tc>
                  <a:txBody>
                    <a:bodyPr/>
                    <a:lstStyle/>
                    <a:p>
                      <a:r>
                        <a:rPr lang="en-GB" sz="1800">
                          <a:solidFill>
                            <a:schemeClr val="tx1"/>
                          </a:solidFill>
                          <a:effectLst/>
                          <a:latin typeface="Times New Roman" panose="02020603050405020304" pitchFamily="18" charset="0"/>
                          <a:cs typeface="Times New Roman" panose="02020603050405020304" pitchFamily="18" charset="0"/>
                        </a:rPr>
                        <a:t>Nadrus.com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2014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153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354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Multidisciplinary </a:t>
                      </a:r>
                    </a:p>
                  </a:txBody>
                  <a:tcPr anchor="ctr"/>
                </a:tc>
                <a:extLst>
                  <a:ext uri="{0D108BD9-81ED-4DB2-BD59-A6C34878D82A}">
                    <a16:rowId xmlns:a16="http://schemas.microsoft.com/office/drawing/2014/main" val="174140972"/>
                  </a:ext>
                </a:extLst>
              </a:tr>
              <a:tr h="370840">
                <a:tc>
                  <a:txBody>
                    <a:bodyPr/>
                    <a:lstStyle/>
                    <a:p>
                      <a:r>
                        <a:rPr lang="en-GB" sz="1800">
                          <a:solidFill>
                            <a:schemeClr val="tx1"/>
                          </a:solidFill>
                          <a:effectLst/>
                          <a:latin typeface="Times New Roman" panose="02020603050405020304" pitchFamily="18" charset="0"/>
                          <a:cs typeface="Times New Roman" panose="02020603050405020304" pitchFamily="18" charset="0"/>
                        </a:rPr>
                        <a:t>Doroob.sa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2014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114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695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Multidisciplinary </a:t>
                      </a:r>
                    </a:p>
                  </a:txBody>
                  <a:tcPr anchor="ctr"/>
                </a:tc>
                <a:extLst>
                  <a:ext uri="{0D108BD9-81ED-4DB2-BD59-A6C34878D82A}">
                    <a16:rowId xmlns:a16="http://schemas.microsoft.com/office/drawing/2014/main" val="2715170138"/>
                  </a:ext>
                </a:extLst>
              </a:tr>
              <a:tr h="370840">
                <a:tc>
                  <a:txBody>
                    <a:bodyPr/>
                    <a:lstStyle/>
                    <a:p>
                      <a:r>
                        <a:rPr lang="en-GB" sz="1800">
                          <a:solidFill>
                            <a:schemeClr val="tx1"/>
                          </a:solidFill>
                          <a:effectLst/>
                          <a:latin typeface="Times New Roman" panose="02020603050405020304" pitchFamily="18" charset="0"/>
                          <a:cs typeface="Times New Roman" panose="02020603050405020304" pitchFamily="18" charset="0"/>
                        </a:rPr>
                        <a:t>Maharah.net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2015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294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N/A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Multidisciplinary </a:t>
                      </a:r>
                    </a:p>
                  </a:txBody>
                  <a:tcPr anchor="ctr"/>
                </a:tc>
                <a:extLst>
                  <a:ext uri="{0D108BD9-81ED-4DB2-BD59-A6C34878D82A}">
                    <a16:rowId xmlns:a16="http://schemas.microsoft.com/office/drawing/2014/main" val="1543515645"/>
                  </a:ext>
                </a:extLst>
              </a:tr>
              <a:tr h="370840">
                <a:tc>
                  <a:txBody>
                    <a:bodyPr/>
                    <a:lstStyle/>
                    <a:p>
                      <a:r>
                        <a:rPr lang="en-GB" sz="1800">
                          <a:solidFill>
                            <a:schemeClr val="tx1"/>
                          </a:solidFill>
                          <a:effectLst/>
                          <a:latin typeface="Times New Roman" panose="02020603050405020304" pitchFamily="18" charset="0"/>
                          <a:cs typeface="Times New Roman" panose="02020603050405020304" pitchFamily="18" charset="0"/>
                        </a:rPr>
                        <a:t>Zadi.net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2015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139 </a:t>
                      </a:r>
                    </a:p>
                  </a:txBody>
                  <a:tcPr anchor="ctr"/>
                </a:tc>
                <a:tc>
                  <a:txBody>
                    <a:bodyPr/>
                    <a:lstStyle/>
                    <a:p>
                      <a:r>
                        <a:rPr lang="en-GB" sz="1800">
                          <a:solidFill>
                            <a:schemeClr val="tx1"/>
                          </a:solidFill>
                          <a:effectLst/>
                          <a:latin typeface="Times New Roman" panose="02020603050405020304" pitchFamily="18" charset="0"/>
                          <a:cs typeface="Times New Roman" panose="02020603050405020304" pitchFamily="18" charset="0"/>
                        </a:rPr>
                        <a:t>3205 </a:t>
                      </a:r>
                    </a:p>
                  </a:txBody>
                  <a:tcPr anchor="ctr"/>
                </a:tc>
                <a:tc>
                  <a:txBody>
                    <a:bodyPr/>
                    <a:lstStyle/>
                    <a:p>
                      <a:r>
                        <a:rPr lang="en-GB" sz="1800" dirty="0">
                          <a:solidFill>
                            <a:schemeClr val="tx1"/>
                          </a:solidFill>
                          <a:effectLst/>
                          <a:latin typeface="Times New Roman" panose="02020603050405020304" pitchFamily="18" charset="0"/>
                          <a:cs typeface="Times New Roman" panose="02020603050405020304" pitchFamily="18" charset="0"/>
                        </a:rPr>
                        <a:t>Islamic and Sharia law </a:t>
                      </a:r>
                    </a:p>
                  </a:txBody>
                  <a:tcPr anchor="ctr"/>
                </a:tc>
                <a:extLst>
                  <a:ext uri="{0D108BD9-81ED-4DB2-BD59-A6C34878D82A}">
                    <a16:rowId xmlns:a16="http://schemas.microsoft.com/office/drawing/2014/main" val="353554482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kern="1200" dirty="0" err="1">
                          <a:solidFill>
                            <a:schemeClr val="tx1"/>
                          </a:solidFill>
                          <a:effectLst/>
                          <a:latin typeface="Times New Roman" panose="02020603050405020304" pitchFamily="18" charset="0"/>
                          <a:ea typeface="+mn-ea"/>
                          <a:cs typeface="Times New Roman" panose="02020603050405020304" pitchFamily="18" charset="0"/>
                        </a:rPr>
                        <a:t>Aanaab.com</a:t>
                      </a:r>
                      <a:endParaRPr lang="en-GB" sz="18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1800" dirty="0">
                          <a:solidFill>
                            <a:schemeClr val="tx1"/>
                          </a:solidFill>
                          <a:latin typeface="Times New Roman" panose="02020603050405020304" pitchFamily="18" charset="0"/>
                          <a:cs typeface="Times New Roman" panose="02020603050405020304" pitchFamily="18" charset="0"/>
                        </a:rPr>
                        <a:t>2016</a:t>
                      </a:r>
                    </a:p>
                  </a:txBody>
                  <a:tcPr/>
                </a:tc>
                <a:tc>
                  <a:txBody>
                    <a:bodyPr/>
                    <a:lstStyle/>
                    <a:p>
                      <a:r>
                        <a:rPr lang="en-US" sz="1800" dirty="0">
                          <a:solidFill>
                            <a:schemeClr val="tx1"/>
                          </a:solidFill>
                          <a:latin typeface="Times New Roman" panose="02020603050405020304" pitchFamily="18" charset="0"/>
                          <a:cs typeface="Times New Roman" panose="02020603050405020304" pitchFamily="18" charset="0"/>
                        </a:rPr>
                        <a:t>45</a:t>
                      </a:r>
                    </a:p>
                  </a:txBody>
                  <a:tcPr/>
                </a:tc>
                <a:tc>
                  <a:txBody>
                    <a:bodyPr/>
                    <a:lstStyle/>
                    <a:p>
                      <a:r>
                        <a:rPr lang="en-US" sz="1800" dirty="0">
                          <a:solidFill>
                            <a:schemeClr val="tx1"/>
                          </a:solidFill>
                          <a:latin typeface="Times New Roman" panose="02020603050405020304" pitchFamily="18" charset="0"/>
                          <a:cs typeface="Times New Roman" panose="02020603050405020304" pitchFamily="18" charset="0"/>
                        </a:rPr>
                        <a:t>893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Times New Roman" panose="02020603050405020304" pitchFamily="18" charset="0"/>
                          <a:ea typeface="+mn-ea"/>
                          <a:cs typeface="Times New Roman" panose="02020603050405020304" pitchFamily="18" charset="0"/>
                        </a:rPr>
                        <a:t>Education</a:t>
                      </a:r>
                      <a:endParaRPr lang="en-GB" sz="18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7615521"/>
                  </a:ext>
                </a:extLst>
              </a:tr>
              <a:tr h="0">
                <a:tc grid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Times New Roman" panose="02020603050405020304" pitchFamily="18" charset="0"/>
                          <a:cs typeface="Times New Roman" panose="02020603050405020304" pitchFamily="18" charset="0"/>
                        </a:rPr>
                        <a:t>N/A = Data not available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Times New Roman" panose="02020603050405020304" pitchFamily="18" charset="0"/>
                          <a:cs typeface="Times New Roman" panose="02020603050405020304" pitchFamily="18" charset="0"/>
                        </a:rPr>
                        <a:t>*From </a:t>
                      </a:r>
                      <a:r>
                        <a:rPr lang="en-GB" sz="1200" b="0" dirty="0" err="1">
                          <a:solidFill>
                            <a:schemeClr val="tx1"/>
                          </a:solidFill>
                          <a:latin typeface="Times New Roman" panose="02020603050405020304" pitchFamily="18" charset="0"/>
                          <a:cs typeface="Times New Roman" panose="02020603050405020304" pitchFamily="18" charset="0"/>
                        </a:rPr>
                        <a:t>CuteStat.com</a:t>
                      </a:r>
                      <a:endParaRPr lang="en-US" sz="1200" b="0" dirty="0">
                        <a:solidFill>
                          <a:schemeClr val="tx1"/>
                        </a:solidFill>
                        <a:latin typeface="Times New Roman" panose="02020603050405020304" pitchFamily="18" charset="0"/>
                        <a:cs typeface="Times New Roman" panose="02020603050405020304" pitchFamily="18" charset="0"/>
                      </a:endParaRPr>
                    </a:p>
                  </a:txBody>
                  <a:tcPr anchor="b">
                    <a:lnB w="12700" cmpd="sng">
                      <a:noFill/>
                    </a:lnB>
                  </a:tcPr>
                </a:tc>
                <a:tc hMerge="1">
                  <a:txBody>
                    <a:bodyPr/>
                    <a:lstStyle/>
                    <a:p>
                      <a:endParaRPr lang="en-US" sz="1800" dirty="0">
                        <a:solidFill>
                          <a:schemeClr val="tx1"/>
                        </a:solidFill>
                        <a:latin typeface="Times New Roman" panose="02020603050405020304" pitchFamily="18" charset="0"/>
                        <a:cs typeface="Times New Roman" panose="02020603050405020304" pitchFamily="18" charset="0"/>
                      </a:endParaRPr>
                    </a:p>
                  </a:txBody>
                  <a:tcPr/>
                </a:tc>
                <a:tc hMerge="1">
                  <a:txBody>
                    <a:bodyPr/>
                    <a:lstStyle/>
                    <a:p>
                      <a:endParaRPr lang="en-US" sz="1100" b="0" dirty="0">
                        <a:solidFill>
                          <a:schemeClr val="tx1"/>
                        </a:solidFill>
                        <a:latin typeface="Times New Roman" panose="02020603050405020304" pitchFamily="18" charset="0"/>
                        <a:cs typeface="Times New Roman" panose="02020603050405020304" pitchFamily="18" charset="0"/>
                      </a:endParaRPr>
                    </a:p>
                  </a:txBody>
                  <a:tcPr anchor="b">
                    <a:lnB w="12700" cmpd="sng">
                      <a:noFill/>
                    </a:lnB>
                  </a:tcPr>
                </a:tc>
                <a:tc hMerge="1">
                  <a:txBody>
                    <a:bodyPr/>
                    <a:lstStyle/>
                    <a:p>
                      <a:endParaRPr lang="en-US" sz="1800" dirty="0">
                        <a:solidFill>
                          <a:schemeClr val="tx1"/>
                        </a:solidFill>
                        <a:latin typeface="Times New Roman" panose="02020603050405020304" pitchFamily="18" charset="0"/>
                        <a:cs typeface="Times New Roman" panose="02020603050405020304" pitchFamily="18" charset="0"/>
                      </a:endParaRPr>
                    </a:p>
                  </a:txBody>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8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84350699"/>
                  </a:ext>
                </a:extLst>
              </a:tr>
            </a:tbl>
          </a:graphicData>
        </a:graphic>
      </p:graphicFrame>
    </p:spTree>
    <p:extLst>
      <p:ext uri="{BB962C8B-B14F-4D97-AF65-F5344CB8AC3E}">
        <p14:creationId xmlns:p14="http://schemas.microsoft.com/office/powerpoint/2010/main" val="1431846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BED9-A1CE-3B43-9176-3465CFD0517D}"/>
              </a:ext>
            </a:extLst>
          </p:cNvPr>
          <p:cNvSpPr>
            <a:spLocks noGrp="1"/>
          </p:cNvSpPr>
          <p:nvPr>
            <p:ph type="title"/>
          </p:nvPr>
        </p:nvSpPr>
        <p:spPr/>
        <p:txBody>
          <a:bodyPr/>
          <a:lstStyle/>
          <a:p>
            <a:r>
              <a:rPr lang="en-US" dirty="0"/>
              <a:t>Project challenges </a:t>
            </a:r>
          </a:p>
        </p:txBody>
      </p:sp>
      <p:sp>
        <p:nvSpPr>
          <p:cNvPr id="3" name="Content Placeholder 2">
            <a:extLst>
              <a:ext uri="{FF2B5EF4-FFF2-40B4-BE49-F238E27FC236}">
                <a16:creationId xmlns:a16="http://schemas.microsoft.com/office/drawing/2014/main" id="{EA2FE598-76F1-1640-BD49-EF1C182F1FDE}"/>
              </a:ext>
            </a:extLst>
          </p:cNvPr>
          <p:cNvSpPr>
            <a:spLocks noGrp="1"/>
          </p:cNvSpPr>
          <p:nvPr>
            <p:ph idx="1"/>
          </p:nvPr>
        </p:nvSpPr>
        <p:spPr/>
        <p:txBody>
          <a:bodyPr/>
          <a:lstStyle/>
          <a:p>
            <a:r>
              <a:rPr lang="en-US" dirty="0"/>
              <a:t>Limited published literature on Arabic MOOCs</a:t>
            </a:r>
          </a:p>
          <a:p>
            <a:r>
              <a:rPr lang="en-US" dirty="0"/>
              <a:t>Limited data available from Arabic platforms</a:t>
            </a:r>
          </a:p>
        </p:txBody>
      </p:sp>
    </p:spTree>
    <p:extLst>
      <p:ext uri="{BB962C8B-B14F-4D97-AF65-F5344CB8AC3E}">
        <p14:creationId xmlns:p14="http://schemas.microsoft.com/office/powerpoint/2010/main" val="2419888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F26BE-B69D-F34F-AF45-4FD1C058B841}"/>
              </a:ext>
            </a:extLst>
          </p:cNvPr>
          <p:cNvSpPr>
            <a:spLocks noGrp="1"/>
          </p:cNvSpPr>
          <p:nvPr>
            <p:ph type="title"/>
          </p:nvPr>
        </p:nvSpPr>
        <p:spPr/>
        <p:txBody>
          <a:bodyPr/>
          <a:lstStyle/>
          <a:p>
            <a:r>
              <a:rPr lang="en-US" dirty="0"/>
              <a:t>English MOOCs</a:t>
            </a:r>
          </a:p>
        </p:txBody>
      </p:sp>
      <p:graphicFrame>
        <p:nvGraphicFramePr>
          <p:cNvPr id="4" name="Content Placeholder 3">
            <a:extLst>
              <a:ext uri="{FF2B5EF4-FFF2-40B4-BE49-F238E27FC236}">
                <a16:creationId xmlns:a16="http://schemas.microsoft.com/office/drawing/2014/main" id="{51DCCF57-5552-4E45-9031-F3689CF8653E}"/>
              </a:ext>
            </a:extLst>
          </p:cNvPr>
          <p:cNvGraphicFramePr>
            <a:graphicFrameLocks noGrp="1"/>
          </p:cNvGraphicFramePr>
          <p:nvPr>
            <p:ph idx="1"/>
            <p:extLst>
              <p:ext uri="{D42A27DB-BD31-4B8C-83A1-F6EECF244321}">
                <p14:modId xmlns:p14="http://schemas.microsoft.com/office/powerpoint/2010/main" val="1461216957"/>
              </p:ext>
            </p:extLst>
          </p:nvPr>
        </p:nvGraphicFramePr>
        <p:xfrm>
          <a:off x="644523" y="2416463"/>
          <a:ext cx="10902951" cy="3210560"/>
        </p:xfrm>
        <a:graphic>
          <a:graphicData uri="http://schemas.openxmlformats.org/drawingml/2006/table">
            <a:tbl>
              <a:tblPr firstRow="1" bandRow="1">
                <a:tableStyleId>{B301B821-A1FF-4177-AEE7-76D212191A09}</a:tableStyleId>
              </a:tblPr>
              <a:tblGrid>
                <a:gridCol w="1168400">
                  <a:extLst>
                    <a:ext uri="{9D8B030D-6E8A-4147-A177-3AD203B41FA5}">
                      <a16:colId xmlns:a16="http://schemas.microsoft.com/office/drawing/2014/main" val="3638172578"/>
                    </a:ext>
                  </a:extLst>
                </a:gridCol>
                <a:gridCol w="4873487">
                  <a:extLst>
                    <a:ext uri="{9D8B030D-6E8A-4147-A177-3AD203B41FA5}">
                      <a16:colId xmlns:a16="http://schemas.microsoft.com/office/drawing/2014/main" val="1345223733"/>
                    </a:ext>
                  </a:extLst>
                </a:gridCol>
                <a:gridCol w="4861064">
                  <a:extLst>
                    <a:ext uri="{9D8B030D-6E8A-4147-A177-3AD203B41FA5}">
                      <a16:colId xmlns:a16="http://schemas.microsoft.com/office/drawing/2014/main" val="3800832524"/>
                    </a:ext>
                  </a:extLst>
                </a:gridCol>
              </a:tblGrid>
              <a:tr h="370840">
                <a:tc>
                  <a:txBody>
                    <a:bodyPr/>
                    <a:lstStyle/>
                    <a:p>
                      <a:endParaRPr lang="en-US" sz="1600" dirty="0"/>
                    </a:p>
                  </a:txBody>
                  <a:tcPr anchor="ctr">
                    <a:lnR w="12700" cap="flat" cmpd="sng" algn="ctr">
                      <a:solidFill>
                        <a:srgbClr val="20AEE4"/>
                      </a:solidFill>
                      <a:prstDash val="solid"/>
                      <a:round/>
                      <a:headEnd type="none" w="med" len="med"/>
                      <a:tailEnd type="none" w="med" len="med"/>
                    </a:lnR>
                  </a:tcPr>
                </a:tc>
                <a:tc>
                  <a:txBody>
                    <a:bodyPr/>
                    <a:lstStyle/>
                    <a:p>
                      <a:pPr algn="ctr"/>
                      <a:r>
                        <a:rPr lang="en-US" sz="1600" dirty="0"/>
                        <a:t>(</a:t>
                      </a:r>
                      <a:r>
                        <a:rPr lang="en-US" sz="1600" dirty="0" err="1"/>
                        <a:t>Kizilcec</a:t>
                      </a:r>
                      <a:r>
                        <a:rPr lang="en-US" sz="1600" dirty="0"/>
                        <a:t> et al. ,2013)</a:t>
                      </a:r>
                    </a:p>
                  </a:txBody>
                  <a:tcPr anchor="ct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tcPr>
                </a:tc>
                <a:tc>
                  <a:txBody>
                    <a:bodyPr/>
                    <a:lstStyle/>
                    <a:p>
                      <a:pPr algn="ctr"/>
                      <a:r>
                        <a:rPr lang="en-US" sz="1600" dirty="0"/>
                        <a:t>(Ferguson and </a:t>
                      </a:r>
                      <a:r>
                        <a:rPr lang="en-US" sz="1600" dirty="0" err="1"/>
                        <a:t>Clow</a:t>
                      </a:r>
                      <a:r>
                        <a:rPr lang="en-US" sz="1600" dirty="0"/>
                        <a:t>, 2015)</a:t>
                      </a:r>
                    </a:p>
                  </a:txBody>
                  <a:tcPr anchor="ctr">
                    <a:lnL w="12700" cap="flat" cmpd="sng" algn="ctr">
                      <a:solidFill>
                        <a:srgbClr val="20AEE4"/>
                      </a:solidFill>
                      <a:prstDash val="solid"/>
                      <a:round/>
                      <a:headEnd type="none" w="med" len="med"/>
                      <a:tailEnd type="none" w="med" len="med"/>
                    </a:lnL>
                  </a:tcPr>
                </a:tc>
                <a:extLst>
                  <a:ext uri="{0D108BD9-81ED-4DB2-BD59-A6C34878D82A}">
                    <a16:rowId xmlns:a16="http://schemas.microsoft.com/office/drawing/2014/main" val="2609519265"/>
                  </a:ext>
                </a:extLst>
              </a:tr>
              <a:tr h="370840">
                <a:tc>
                  <a:txBody>
                    <a:bodyPr/>
                    <a:lstStyle/>
                    <a:p>
                      <a:r>
                        <a:rPr lang="en-US" sz="1600" dirty="0"/>
                        <a:t>Platform</a:t>
                      </a:r>
                    </a:p>
                  </a:txBody>
                  <a:tcPr anchor="ctr">
                    <a:lnR w="12700" cap="flat" cmpd="sng" algn="ctr">
                      <a:solidFill>
                        <a:srgbClr val="20AEE4"/>
                      </a:solidFill>
                      <a:prstDash val="solid"/>
                      <a:round/>
                      <a:headEnd type="none" w="med" len="med"/>
                      <a:tailEnd type="none" w="med" len="med"/>
                    </a:lnR>
                  </a:tcPr>
                </a:tc>
                <a:tc>
                  <a:txBody>
                    <a:bodyPr/>
                    <a:lstStyle/>
                    <a:p>
                      <a:pPr algn="ctr"/>
                      <a:r>
                        <a:rPr lang="en-US" sz="1600" dirty="0"/>
                        <a:t>Coursera</a:t>
                      </a:r>
                    </a:p>
                  </a:txBody>
                  <a:tcPr anchor="ct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tcPr>
                </a:tc>
                <a:tc>
                  <a:txBody>
                    <a:bodyPr/>
                    <a:lstStyle/>
                    <a:p>
                      <a:pPr algn="ctr"/>
                      <a:r>
                        <a:rPr lang="en-US" sz="1600" dirty="0" err="1"/>
                        <a:t>Futurelearn</a:t>
                      </a:r>
                      <a:endParaRPr lang="en-US" sz="1600" dirty="0"/>
                    </a:p>
                  </a:txBody>
                  <a:tcPr anchor="ctr">
                    <a:lnL w="12700" cap="flat" cmpd="sng" algn="ctr">
                      <a:solidFill>
                        <a:srgbClr val="20AEE4"/>
                      </a:solidFill>
                      <a:prstDash val="solid"/>
                      <a:round/>
                      <a:headEnd type="none" w="med" len="med"/>
                      <a:tailEnd type="none" w="med" len="med"/>
                    </a:lnL>
                  </a:tcPr>
                </a:tc>
                <a:extLst>
                  <a:ext uri="{0D108BD9-81ED-4DB2-BD59-A6C34878D82A}">
                    <a16:rowId xmlns:a16="http://schemas.microsoft.com/office/drawing/2014/main" val="1621047449"/>
                  </a:ext>
                </a:extLst>
              </a:tr>
              <a:tr h="370840">
                <a:tc>
                  <a:txBody>
                    <a:bodyPr/>
                    <a:lstStyle/>
                    <a:p>
                      <a:pPr algn="l"/>
                      <a:r>
                        <a:rPr lang="en-US" sz="1600" dirty="0"/>
                        <a:t>MOOCs</a:t>
                      </a:r>
                    </a:p>
                  </a:txBody>
                  <a:tcPr anchor="ctr">
                    <a:lnR w="12700" cap="flat" cmpd="sng" algn="ctr">
                      <a:solidFill>
                        <a:srgbClr val="20AEE4"/>
                      </a:solidFill>
                      <a:prstDash val="solid"/>
                      <a:round/>
                      <a:headEnd type="none" w="med" len="med"/>
                      <a:tailEnd type="none" w="med" len="med"/>
                    </a:lnR>
                    <a:solidFill>
                      <a:srgbClr val="E8F2FA"/>
                    </a:solidFill>
                  </a:tcPr>
                </a:tc>
                <a:tc>
                  <a:txBody>
                    <a:bodyPr/>
                    <a:lstStyle/>
                    <a:p>
                      <a:pPr marL="342900" indent="-342900" algn="l">
                        <a:buFont typeface="+mj-lt"/>
                        <a:buAutoNum type="arabicPeriod"/>
                      </a:pPr>
                      <a:r>
                        <a:rPr lang="en-US" sz="1600" dirty="0"/>
                        <a:t>Computer Science for high school level</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sz="1600" dirty="0"/>
                        <a:t>Computer Science for undergraduate level</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sz="1600" dirty="0"/>
                        <a:t>Computer Science for graduate level</a:t>
                      </a:r>
                      <a:endParaRPr lang="en-US" sz="1600" b="0" dirty="0"/>
                    </a:p>
                  </a:txBody>
                  <a:tcPr anchor="ct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solidFill>
                      <a:srgbClr val="E8F2FA"/>
                    </a:solidFill>
                  </a:tcPr>
                </a:tc>
                <a:tc>
                  <a:txBody>
                    <a:bodyPr/>
                    <a:lstStyle/>
                    <a:p>
                      <a:pPr marL="342900" indent="-342900" algn="l">
                        <a:buFont typeface="+mj-lt"/>
                        <a:buAutoNum type="arabicPeriod"/>
                      </a:pPr>
                      <a:r>
                        <a:rPr lang="en-US" sz="1600" dirty="0"/>
                        <a:t>Physical Science for beginner level</a:t>
                      </a:r>
                    </a:p>
                    <a:p>
                      <a:pPr marL="342900" indent="-342900" algn="l">
                        <a:buFont typeface="+mj-lt"/>
                        <a:buAutoNum type="arabicPeriod"/>
                      </a:pPr>
                      <a:r>
                        <a:rPr lang="en-US" sz="1600" dirty="0"/>
                        <a:t>Life Science for beginner level</a:t>
                      </a:r>
                    </a:p>
                    <a:p>
                      <a:pPr marL="342900" indent="-342900" algn="l">
                        <a:buFont typeface="+mj-lt"/>
                        <a:buAutoNum type="arabicPeriod"/>
                      </a:pPr>
                      <a:r>
                        <a:rPr lang="en-US" sz="1600" dirty="0"/>
                        <a:t>Art for beginner level</a:t>
                      </a:r>
                    </a:p>
                    <a:p>
                      <a:pPr marL="342900" indent="-342900" algn="l">
                        <a:buFont typeface="+mj-lt"/>
                        <a:buAutoNum type="arabicPeriod"/>
                      </a:pPr>
                      <a:r>
                        <a:rPr lang="en-US" sz="1600" dirty="0"/>
                        <a:t>Business for beginner level</a:t>
                      </a:r>
                    </a:p>
                  </a:txBody>
                  <a:tcPr anchor="ctr">
                    <a:lnL w="12700" cap="flat" cmpd="sng" algn="ctr">
                      <a:solidFill>
                        <a:srgbClr val="20AEE4"/>
                      </a:solidFill>
                      <a:prstDash val="solid"/>
                      <a:round/>
                      <a:headEnd type="none" w="med" len="med"/>
                      <a:tailEnd type="none" w="med" len="med"/>
                    </a:lnL>
                    <a:solidFill>
                      <a:srgbClr val="E8F2FA"/>
                    </a:solidFill>
                  </a:tcPr>
                </a:tc>
                <a:extLst>
                  <a:ext uri="{0D108BD9-81ED-4DB2-BD59-A6C34878D82A}">
                    <a16:rowId xmlns:a16="http://schemas.microsoft.com/office/drawing/2014/main" val="1972943827"/>
                  </a:ext>
                </a:extLst>
              </a:tr>
              <a:tr h="370840">
                <a:tc>
                  <a:txBody>
                    <a:bodyPr/>
                    <a:lstStyle/>
                    <a:p>
                      <a:r>
                        <a:rPr lang="en-US" sz="1600" dirty="0"/>
                        <a:t>Clustering method</a:t>
                      </a:r>
                    </a:p>
                  </a:txBody>
                  <a:tcPr anchor="ctr">
                    <a:lnR w="12700" cap="flat" cmpd="sng" algn="ctr">
                      <a:solidFill>
                        <a:srgbClr val="20AEE4"/>
                      </a:solidFill>
                      <a:prstDash val="solid"/>
                      <a:round/>
                      <a:headEnd type="none" w="med" len="med"/>
                      <a:tailEnd type="none" w="med" len="med"/>
                    </a:lnR>
                    <a:solidFill>
                      <a:srgbClr val="E8F2FA"/>
                    </a:solidFill>
                  </a:tcPr>
                </a:tc>
                <a:tc>
                  <a:txBody>
                    <a:bodyPr/>
                    <a:lstStyle/>
                    <a:p>
                      <a:pPr algn="ctr"/>
                      <a:r>
                        <a:rPr lang="en-US" sz="1600" dirty="0"/>
                        <a:t>K-means clustering</a:t>
                      </a:r>
                    </a:p>
                  </a:txBody>
                  <a:tcPr anchor="ct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solidFill>
                      <a:srgbClr val="E8F2FA"/>
                    </a:solidFill>
                  </a:tcPr>
                </a:tc>
                <a:tc>
                  <a:txBody>
                    <a:bodyPr/>
                    <a:lstStyle/>
                    <a:p>
                      <a:pPr algn="ctr"/>
                      <a:r>
                        <a:rPr lang="en-US" sz="1600" dirty="0"/>
                        <a:t>K-means clustering</a:t>
                      </a:r>
                    </a:p>
                  </a:txBody>
                  <a:tcPr anchor="ctr">
                    <a:lnL w="12700" cap="flat" cmpd="sng" algn="ctr">
                      <a:solidFill>
                        <a:srgbClr val="20AEE4"/>
                      </a:solidFill>
                      <a:prstDash val="solid"/>
                      <a:round/>
                      <a:headEnd type="none" w="med" len="med"/>
                      <a:tailEnd type="none" w="med" len="med"/>
                    </a:lnL>
                    <a:solidFill>
                      <a:srgbClr val="E8F2FA"/>
                    </a:solidFill>
                  </a:tcPr>
                </a:tc>
                <a:extLst>
                  <a:ext uri="{0D108BD9-81ED-4DB2-BD59-A6C34878D82A}">
                    <a16:rowId xmlns:a16="http://schemas.microsoft.com/office/drawing/2014/main" val="1204381667"/>
                  </a:ext>
                </a:extLst>
              </a:tr>
              <a:tr h="370840">
                <a:tc>
                  <a:txBody>
                    <a:bodyPr/>
                    <a:lstStyle/>
                    <a:p>
                      <a:r>
                        <a:rPr lang="en-US" sz="1600" dirty="0"/>
                        <a:t>Clustering variables</a:t>
                      </a:r>
                    </a:p>
                  </a:txBody>
                  <a:tcPr anchor="ctr">
                    <a:lnR w="12700" cap="flat" cmpd="sng" algn="ctr">
                      <a:solidFill>
                        <a:srgbClr val="20AEE4"/>
                      </a:solidFill>
                      <a:prstDash val="solid"/>
                      <a:round/>
                      <a:headEnd type="none" w="med" len="med"/>
                      <a:tailEnd type="none" w="med" len="med"/>
                    </a:lnR>
                    <a:solidFill>
                      <a:srgbClr val="E8F2FA"/>
                    </a:solidFill>
                  </a:tcPr>
                </a:tc>
                <a:tc>
                  <a:txBody>
                    <a:bodyPr/>
                    <a:lstStyle/>
                    <a:p>
                      <a:pPr marL="285750" indent="-285750" algn="ctr">
                        <a:buFont typeface="Arial" panose="020B0604020202020204" pitchFamily="34" charset="0"/>
                        <a:buChar char="•"/>
                      </a:pPr>
                      <a:r>
                        <a:rPr lang="en-US" sz="1600" dirty="0"/>
                        <a:t>Watching video lectures</a:t>
                      </a:r>
                    </a:p>
                    <a:p>
                      <a:pPr marL="285750" indent="-285750" algn="ctr">
                        <a:buFont typeface="Arial" panose="020B0604020202020204" pitchFamily="34" charset="0"/>
                        <a:buChar char="•"/>
                      </a:pPr>
                      <a:r>
                        <a:rPr lang="en-US" sz="1600" dirty="0"/>
                        <a:t>Solve assessments</a:t>
                      </a:r>
                    </a:p>
                  </a:txBody>
                  <a:tcPr anchor="ct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solidFill>
                      <a:srgbClr val="E8F2FA"/>
                    </a:solidFill>
                  </a:tcPr>
                </a:tc>
                <a:tc>
                  <a:txBody>
                    <a:bodyPr/>
                    <a:lstStyle/>
                    <a:p>
                      <a:pPr marL="285750" marR="0" lvl="0" indent="-285750"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Watching video lectures</a:t>
                      </a:r>
                    </a:p>
                    <a:p>
                      <a:pPr marL="285750" marR="0" lvl="0" indent="-285750"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Solve assessments</a:t>
                      </a:r>
                    </a:p>
                    <a:p>
                      <a:pPr marL="285750" marR="0" lvl="0" indent="-285750"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Engagement in discussion forum</a:t>
                      </a:r>
                    </a:p>
                  </a:txBody>
                  <a:tcPr anchor="ctr">
                    <a:lnL w="12700" cap="flat" cmpd="sng" algn="ctr">
                      <a:solidFill>
                        <a:srgbClr val="20AEE4"/>
                      </a:solidFill>
                      <a:prstDash val="solid"/>
                      <a:round/>
                      <a:headEnd type="none" w="med" len="med"/>
                      <a:tailEnd type="none" w="med" len="med"/>
                    </a:lnL>
                    <a:solidFill>
                      <a:srgbClr val="E8F2FA"/>
                    </a:solidFill>
                  </a:tcPr>
                </a:tc>
                <a:extLst>
                  <a:ext uri="{0D108BD9-81ED-4DB2-BD59-A6C34878D82A}">
                    <a16:rowId xmlns:a16="http://schemas.microsoft.com/office/drawing/2014/main" val="1402077229"/>
                  </a:ext>
                </a:extLst>
              </a:tr>
            </a:tbl>
          </a:graphicData>
        </a:graphic>
      </p:graphicFrame>
      <p:sp>
        <p:nvSpPr>
          <p:cNvPr id="5" name="Rectangle 4">
            <a:extLst>
              <a:ext uri="{FF2B5EF4-FFF2-40B4-BE49-F238E27FC236}">
                <a16:creationId xmlns:a16="http://schemas.microsoft.com/office/drawing/2014/main" id="{46B28231-4338-9742-B255-DE96C9FA2E95}"/>
              </a:ext>
            </a:extLst>
          </p:cNvPr>
          <p:cNvSpPr/>
          <p:nvPr/>
        </p:nvSpPr>
        <p:spPr>
          <a:xfrm>
            <a:off x="-3" y="5842337"/>
            <a:ext cx="12192002" cy="1015663"/>
          </a:xfrm>
          <a:prstGeom prst="rect">
            <a:avLst/>
          </a:prstGeom>
        </p:spPr>
        <p:txBody>
          <a:bodyPr wrap="square">
            <a:spAutoFit/>
          </a:bodyPr>
          <a:lstStyle/>
          <a:p>
            <a:r>
              <a:rPr lang="en-GB" sz="1200" dirty="0" err="1">
                <a:solidFill>
                  <a:srgbClr val="222222"/>
                </a:solidFill>
                <a:latin typeface="Arial" panose="020B0604020202020204" pitchFamily="34" charset="0"/>
                <a:cs typeface="Arial" panose="020B0604020202020204" pitchFamily="34" charset="0"/>
              </a:rPr>
              <a:t>Kizilcec</a:t>
            </a:r>
            <a:r>
              <a:rPr lang="en-GB" sz="1200" dirty="0">
                <a:solidFill>
                  <a:srgbClr val="222222"/>
                </a:solidFill>
                <a:latin typeface="Arial" panose="020B0604020202020204" pitchFamily="34" charset="0"/>
                <a:cs typeface="Arial" panose="020B0604020202020204" pitchFamily="34" charset="0"/>
              </a:rPr>
              <a:t>, R.F., </a:t>
            </a:r>
            <a:r>
              <a:rPr lang="en-GB" sz="1200" dirty="0" err="1">
                <a:solidFill>
                  <a:srgbClr val="222222"/>
                </a:solidFill>
                <a:latin typeface="Arial" panose="020B0604020202020204" pitchFamily="34" charset="0"/>
                <a:cs typeface="Arial" panose="020B0604020202020204" pitchFamily="34" charset="0"/>
              </a:rPr>
              <a:t>Piech</a:t>
            </a:r>
            <a:r>
              <a:rPr lang="en-GB" sz="1200" dirty="0">
                <a:solidFill>
                  <a:srgbClr val="222222"/>
                </a:solidFill>
                <a:latin typeface="Arial" panose="020B0604020202020204" pitchFamily="34" charset="0"/>
                <a:cs typeface="Arial" panose="020B0604020202020204" pitchFamily="34" charset="0"/>
              </a:rPr>
              <a:t>, C. and Schneider, E., </a:t>
            </a:r>
            <a:r>
              <a:rPr lang="en-GB" sz="1200" b="1" dirty="0">
                <a:solidFill>
                  <a:srgbClr val="222222"/>
                </a:solidFill>
                <a:latin typeface="Arial" panose="020B0604020202020204" pitchFamily="34" charset="0"/>
                <a:cs typeface="Arial" panose="020B0604020202020204" pitchFamily="34" charset="0"/>
              </a:rPr>
              <a:t>2013</a:t>
            </a:r>
            <a:r>
              <a:rPr lang="en-GB" sz="1200" dirty="0">
                <a:solidFill>
                  <a:srgbClr val="222222"/>
                </a:solidFill>
                <a:latin typeface="Arial" panose="020B0604020202020204" pitchFamily="34" charset="0"/>
                <a:cs typeface="Arial" panose="020B0604020202020204" pitchFamily="34" charset="0"/>
              </a:rPr>
              <a:t>, April. Deconstructing disengagement: </a:t>
            </a:r>
            <a:r>
              <a:rPr lang="en-GB" sz="1200" dirty="0" err="1">
                <a:solidFill>
                  <a:srgbClr val="222222"/>
                </a:solidFill>
                <a:latin typeface="Arial" panose="020B0604020202020204" pitchFamily="34" charset="0"/>
                <a:cs typeface="Arial" panose="020B0604020202020204" pitchFamily="34" charset="0"/>
              </a:rPr>
              <a:t>analyzing</a:t>
            </a:r>
            <a:r>
              <a:rPr lang="en-GB" sz="1200" dirty="0">
                <a:solidFill>
                  <a:srgbClr val="222222"/>
                </a:solidFill>
                <a:latin typeface="Arial" panose="020B0604020202020204" pitchFamily="34" charset="0"/>
                <a:cs typeface="Arial" panose="020B0604020202020204" pitchFamily="34" charset="0"/>
              </a:rPr>
              <a:t> learner subpopulations in massive open online courses. In </a:t>
            </a:r>
            <a:r>
              <a:rPr lang="en-GB" sz="1200" i="1" dirty="0">
                <a:solidFill>
                  <a:srgbClr val="222222"/>
                </a:solidFill>
                <a:latin typeface="Arial" panose="020B0604020202020204" pitchFamily="34" charset="0"/>
                <a:cs typeface="Arial" panose="020B0604020202020204" pitchFamily="34" charset="0"/>
              </a:rPr>
              <a:t>Proceedings of the third international conference on learning analytics and knowledge</a:t>
            </a:r>
            <a:r>
              <a:rPr lang="en-GB" sz="1200" dirty="0">
                <a:solidFill>
                  <a:srgbClr val="222222"/>
                </a:solidFill>
                <a:latin typeface="Arial" panose="020B0604020202020204" pitchFamily="34" charset="0"/>
                <a:cs typeface="Arial" panose="020B0604020202020204" pitchFamily="34" charset="0"/>
              </a:rPr>
              <a:t> (pp. 170-179).</a:t>
            </a:r>
          </a:p>
          <a:p>
            <a:endParaRPr lang="en-GB" sz="1200" dirty="0">
              <a:solidFill>
                <a:srgbClr val="222222"/>
              </a:solidFill>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Ferguson, R. and </a:t>
            </a:r>
            <a:r>
              <a:rPr lang="en-US" sz="1200" dirty="0" err="1">
                <a:latin typeface="Arial" panose="020B0604020202020204" pitchFamily="34" charset="0"/>
                <a:cs typeface="Arial" panose="020B0604020202020204" pitchFamily="34" charset="0"/>
              </a:rPr>
              <a:t>Clow</a:t>
            </a:r>
            <a:r>
              <a:rPr lang="en-US" sz="1200" dirty="0">
                <a:latin typeface="Arial" panose="020B0604020202020204" pitchFamily="34" charset="0"/>
                <a:cs typeface="Arial" panose="020B0604020202020204" pitchFamily="34" charset="0"/>
              </a:rPr>
              <a:t>, D., </a:t>
            </a:r>
            <a:r>
              <a:rPr lang="en-US" sz="1200" b="1" dirty="0">
                <a:latin typeface="Arial" panose="020B0604020202020204" pitchFamily="34" charset="0"/>
                <a:cs typeface="Arial" panose="020B0604020202020204" pitchFamily="34" charset="0"/>
              </a:rPr>
              <a:t>2015</a:t>
            </a:r>
            <a:r>
              <a:rPr lang="en-US" sz="1200" dirty="0">
                <a:latin typeface="Arial" panose="020B0604020202020204" pitchFamily="34" charset="0"/>
                <a:cs typeface="Arial" panose="020B0604020202020204" pitchFamily="34" charset="0"/>
              </a:rPr>
              <a:t>, March. Examining engagement: analysing learner subpopulations in massive open online courses (MOOCs). In </a:t>
            </a:r>
            <a:r>
              <a:rPr lang="en-US" sz="1200" i="1" dirty="0">
                <a:latin typeface="Arial" panose="020B0604020202020204" pitchFamily="34" charset="0"/>
                <a:cs typeface="Arial" panose="020B0604020202020204" pitchFamily="34" charset="0"/>
              </a:rPr>
              <a:t>Proceedings of the fifth international conference on learning analytics and knowledge</a:t>
            </a:r>
            <a:r>
              <a:rPr lang="en-US" sz="1200" dirty="0">
                <a:latin typeface="Arial" panose="020B0604020202020204" pitchFamily="34" charset="0"/>
                <a:cs typeface="Arial" panose="020B0604020202020204" pitchFamily="34" charset="0"/>
              </a:rPr>
              <a:t>(pp. 51-58).</a:t>
            </a:r>
          </a:p>
        </p:txBody>
      </p:sp>
    </p:spTree>
    <p:extLst>
      <p:ext uri="{BB962C8B-B14F-4D97-AF65-F5344CB8AC3E}">
        <p14:creationId xmlns:p14="http://schemas.microsoft.com/office/powerpoint/2010/main" val="1338298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F26BE-B69D-F34F-AF45-4FD1C058B841}"/>
              </a:ext>
            </a:extLst>
          </p:cNvPr>
          <p:cNvSpPr>
            <a:spLocks noGrp="1"/>
          </p:cNvSpPr>
          <p:nvPr>
            <p:ph type="title"/>
          </p:nvPr>
        </p:nvSpPr>
        <p:spPr/>
        <p:txBody>
          <a:bodyPr/>
          <a:lstStyle/>
          <a:p>
            <a:r>
              <a:rPr lang="en-US" dirty="0"/>
              <a:t>English MOOCs</a:t>
            </a:r>
          </a:p>
        </p:txBody>
      </p:sp>
      <p:graphicFrame>
        <p:nvGraphicFramePr>
          <p:cNvPr id="4" name="Content Placeholder 3">
            <a:extLst>
              <a:ext uri="{FF2B5EF4-FFF2-40B4-BE49-F238E27FC236}">
                <a16:creationId xmlns:a16="http://schemas.microsoft.com/office/drawing/2014/main" id="{51DCCF57-5552-4E45-9031-F3689CF8653E}"/>
              </a:ext>
            </a:extLst>
          </p:cNvPr>
          <p:cNvGraphicFramePr>
            <a:graphicFrameLocks noGrp="1"/>
          </p:cNvGraphicFramePr>
          <p:nvPr>
            <p:ph idx="1"/>
            <p:extLst>
              <p:ext uri="{D42A27DB-BD31-4B8C-83A1-F6EECF244321}">
                <p14:modId xmlns:p14="http://schemas.microsoft.com/office/powerpoint/2010/main" val="1238378100"/>
              </p:ext>
            </p:extLst>
          </p:nvPr>
        </p:nvGraphicFramePr>
        <p:xfrm>
          <a:off x="469900" y="2236355"/>
          <a:ext cx="10902951" cy="4607560"/>
        </p:xfrm>
        <a:graphic>
          <a:graphicData uri="http://schemas.openxmlformats.org/drawingml/2006/table">
            <a:tbl>
              <a:tblPr firstRow="1" bandRow="1">
                <a:tableStyleId>{B301B821-A1FF-4177-AEE7-76D212191A09}</a:tableStyleId>
              </a:tblPr>
              <a:tblGrid>
                <a:gridCol w="1168400">
                  <a:extLst>
                    <a:ext uri="{9D8B030D-6E8A-4147-A177-3AD203B41FA5}">
                      <a16:colId xmlns:a16="http://schemas.microsoft.com/office/drawing/2014/main" val="3638172578"/>
                    </a:ext>
                  </a:extLst>
                </a:gridCol>
                <a:gridCol w="4873487">
                  <a:extLst>
                    <a:ext uri="{9D8B030D-6E8A-4147-A177-3AD203B41FA5}">
                      <a16:colId xmlns:a16="http://schemas.microsoft.com/office/drawing/2014/main" val="1345223733"/>
                    </a:ext>
                  </a:extLst>
                </a:gridCol>
                <a:gridCol w="4861064">
                  <a:extLst>
                    <a:ext uri="{9D8B030D-6E8A-4147-A177-3AD203B41FA5}">
                      <a16:colId xmlns:a16="http://schemas.microsoft.com/office/drawing/2014/main" val="3800832524"/>
                    </a:ext>
                  </a:extLst>
                </a:gridCol>
              </a:tblGrid>
              <a:tr h="370840">
                <a:tc>
                  <a:txBody>
                    <a:bodyPr/>
                    <a:lstStyle/>
                    <a:p>
                      <a:endParaRPr lang="en-US" sz="1600" dirty="0"/>
                    </a:p>
                  </a:txBody>
                  <a:tcPr anchor="ctr">
                    <a:lnR w="12700" cap="flat" cmpd="sng" algn="ctr">
                      <a:solidFill>
                        <a:srgbClr val="20AEE4"/>
                      </a:solidFill>
                      <a:prstDash val="solid"/>
                      <a:round/>
                      <a:headEnd type="none" w="med" len="med"/>
                      <a:tailEnd type="none" w="med" len="med"/>
                    </a:lnR>
                  </a:tcPr>
                </a:tc>
                <a:tc>
                  <a:txBody>
                    <a:bodyPr/>
                    <a:lstStyle/>
                    <a:p>
                      <a:pPr algn="ctr"/>
                      <a:r>
                        <a:rPr lang="en-US" sz="1600" dirty="0"/>
                        <a:t>(</a:t>
                      </a:r>
                      <a:r>
                        <a:rPr lang="en-US" sz="1600" dirty="0" err="1"/>
                        <a:t>Kizilcec</a:t>
                      </a:r>
                      <a:r>
                        <a:rPr lang="en-US" sz="1600" dirty="0"/>
                        <a:t> et al. ,2013)</a:t>
                      </a:r>
                    </a:p>
                  </a:txBody>
                  <a:tcPr anchor="ct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tcPr>
                </a:tc>
                <a:tc>
                  <a:txBody>
                    <a:bodyPr/>
                    <a:lstStyle/>
                    <a:p>
                      <a:pPr algn="ctr"/>
                      <a:r>
                        <a:rPr lang="en-US" sz="1600" dirty="0"/>
                        <a:t>(Ferguson and </a:t>
                      </a:r>
                      <a:r>
                        <a:rPr lang="en-US" sz="1600" dirty="0" err="1"/>
                        <a:t>Clow</a:t>
                      </a:r>
                      <a:r>
                        <a:rPr lang="en-US" sz="1600" dirty="0"/>
                        <a:t>, 2015)</a:t>
                      </a:r>
                    </a:p>
                  </a:txBody>
                  <a:tcPr anchor="ctr">
                    <a:lnL w="12700" cap="flat" cmpd="sng" algn="ctr">
                      <a:solidFill>
                        <a:srgbClr val="20AEE4"/>
                      </a:solidFill>
                      <a:prstDash val="solid"/>
                      <a:round/>
                      <a:headEnd type="none" w="med" len="med"/>
                      <a:tailEnd type="none" w="med" len="med"/>
                    </a:lnL>
                  </a:tcPr>
                </a:tc>
                <a:extLst>
                  <a:ext uri="{0D108BD9-81ED-4DB2-BD59-A6C34878D82A}">
                    <a16:rowId xmlns:a16="http://schemas.microsoft.com/office/drawing/2014/main" val="2609519265"/>
                  </a:ext>
                </a:extLst>
              </a:tr>
              <a:tr h="370840">
                <a:tc>
                  <a:txBody>
                    <a:bodyPr/>
                    <a:lstStyle/>
                    <a:p>
                      <a:r>
                        <a:rPr lang="en-US" sz="1600" dirty="0"/>
                        <a:t>Results</a:t>
                      </a:r>
                    </a:p>
                  </a:txBody>
                  <a:tcPr>
                    <a:lnR w="12700" cap="flat" cmpd="sng" algn="ctr">
                      <a:solidFill>
                        <a:srgbClr val="20AEE4"/>
                      </a:solidFill>
                      <a:prstDash val="solid"/>
                      <a:round/>
                      <a:headEnd type="none" w="med" len="med"/>
                      <a:tailEnd type="none" w="med" len="med"/>
                    </a:lnR>
                  </a:tcPr>
                </a:tc>
                <a:tc>
                  <a:txBody>
                    <a:bodyPr/>
                    <a:lstStyle/>
                    <a:p>
                      <a:pPr marL="342900" indent="-342900" algn="l">
                        <a:buFont typeface="+mj-lt"/>
                        <a:buAutoNum type="arabicPeriod"/>
                      </a:pPr>
                      <a:r>
                        <a:rPr lang="en-US" sz="1600" dirty="0"/>
                        <a:t>Sampling: Learners watched only one or two video lectures at the beginning of the course before dropping out.</a:t>
                      </a:r>
                    </a:p>
                    <a:p>
                      <a:pPr marL="342900" indent="-342900" algn="l">
                        <a:buFont typeface="+mj-lt"/>
                        <a:buAutoNum type="arabicPeriod"/>
                      </a:pPr>
                      <a:r>
                        <a:rPr lang="en-US" sz="1600" dirty="0"/>
                        <a:t>Disengaging: Learners completed the assessments at the beginning, then gradually dropped out.</a:t>
                      </a:r>
                    </a:p>
                    <a:p>
                      <a:pPr marL="342900" indent="-342900" algn="l">
                        <a:buFont typeface="+mj-lt"/>
                        <a:buAutoNum type="arabicPeriod"/>
                      </a:pPr>
                      <a:r>
                        <a:rPr lang="en-US" sz="1600" dirty="0"/>
                        <a:t>Auditing: Learners engaged with the course only by watching video lectures and did not do the assessments.</a:t>
                      </a:r>
                    </a:p>
                    <a:p>
                      <a:pPr marL="342900" indent="-342900" algn="l">
                        <a:buFont typeface="+mj-lt"/>
                        <a:buAutoNum type="arabicPeriod"/>
                      </a:pPr>
                      <a:r>
                        <a:rPr lang="en-US" sz="1600" dirty="0"/>
                        <a:t>Completing: Learners engaged fully by watching most of the video lectures and completing the assessments.</a:t>
                      </a:r>
                    </a:p>
                  </a:txBody>
                  <a:tcPr>
                    <a:lnL w="12700" cap="flat" cmpd="sng" algn="ctr">
                      <a:solidFill>
                        <a:srgbClr val="20AEE4"/>
                      </a:solidFill>
                      <a:prstDash val="solid"/>
                      <a:round/>
                      <a:headEnd type="none" w="med" len="med"/>
                      <a:tailEnd type="none" w="med" len="med"/>
                    </a:lnL>
                    <a:lnR w="12700" cap="flat" cmpd="sng" algn="ctr">
                      <a:solidFill>
                        <a:srgbClr val="20AEE4"/>
                      </a:solidFill>
                      <a:prstDash val="solid"/>
                      <a:round/>
                      <a:headEnd type="none" w="med" len="med"/>
                      <a:tailEnd type="none" w="med" len="med"/>
                    </a:lnR>
                  </a:tcPr>
                </a:tc>
                <a:tc>
                  <a:txBody>
                    <a:bodyPr/>
                    <a:lstStyle/>
                    <a:p>
                      <a:pPr marL="342900" indent="-342900">
                        <a:buFont typeface="+mj-lt"/>
                        <a:buAutoNum type="arabicPeriod"/>
                      </a:pPr>
                      <a:r>
                        <a:rPr lang="en-GB" sz="1600" kern="1200" dirty="0">
                          <a:effectLst/>
                        </a:rPr>
                        <a:t>Samplers: Few completed one assignment.</a:t>
                      </a:r>
                    </a:p>
                    <a:p>
                      <a:pPr marL="342900" indent="-342900">
                        <a:buFont typeface="+mj-lt"/>
                        <a:buAutoNum type="arabicPeriod"/>
                      </a:pPr>
                      <a:r>
                        <a:rPr lang="en-GB" sz="1600" kern="1200" dirty="0">
                          <a:effectLst/>
                        </a:rPr>
                        <a:t>Strong Starters: engaged strongly with the course at the beginning, then dropped out. </a:t>
                      </a:r>
                    </a:p>
                    <a:p>
                      <a:pPr marL="342900" indent="-342900">
                        <a:buFont typeface="+mj-lt"/>
                        <a:buAutoNum type="arabicPeriod"/>
                      </a:pPr>
                      <a:r>
                        <a:rPr lang="en-GB" sz="1600" kern="1200" dirty="0">
                          <a:effectLst/>
                        </a:rPr>
                        <a:t>Returners: completed the first assignment then returned to complete the second assignment before dropping out.</a:t>
                      </a:r>
                    </a:p>
                    <a:p>
                      <a:pPr marL="342900" indent="-342900">
                        <a:buFont typeface="+mj-lt"/>
                        <a:buAutoNum type="arabicPeriod"/>
                      </a:pPr>
                      <a:r>
                        <a:rPr lang="en-GB" sz="1600" kern="1200" dirty="0">
                          <a:effectLst/>
                        </a:rPr>
                        <a:t>Midway Dropouts: completed three to four assignments before dropping out.</a:t>
                      </a:r>
                    </a:p>
                    <a:p>
                      <a:pPr marL="342900" indent="-342900">
                        <a:buFont typeface="+mj-lt"/>
                        <a:buAutoNum type="arabicPeriod"/>
                      </a:pPr>
                      <a:r>
                        <a:rPr lang="en-GB" sz="1600" kern="1200" dirty="0">
                          <a:effectLst/>
                        </a:rPr>
                        <a:t>Nearly There: completed most assignments, then dropped out before the end of the course. </a:t>
                      </a:r>
                    </a:p>
                    <a:p>
                      <a:pPr marL="342900" indent="-342900">
                        <a:buFont typeface="+mj-lt"/>
                        <a:buAutoNum type="arabicPeriod"/>
                      </a:pPr>
                      <a:r>
                        <a:rPr lang="en-GB" sz="1600" kern="1200" dirty="0">
                          <a:effectLst/>
                        </a:rPr>
                        <a:t>Late Completers: completed the last assignment. However, some assignments were submitted late and some were missed.</a:t>
                      </a:r>
                    </a:p>
                    <a:p>
                      <a:pPr marL="342900" indent="-342900">
                        <a:buFont typeface="+mj-lt"/>
                        <a:buAutoNum type="arabicPeriod"/>
                      </a:pPr>
                      <a:r>
                        <a:rPr lang="en-GB" sz="1600" kern="1200" dirty="0">
                          <a:effectLst/>
                        </a:rPr>
                        <a:t>Keen Completers: completed all assignments on time.</a:t>
                      </a:r>
                      <a:endParaRPr lang="en-GB" sz="1600" kern="1200" dirty="0">
                        <a:solidFill>
                          <a:schemeClr val="tx1"/>
                        </a:solidFill>
                        <a:effectLst/>
                        <a:latin typeface="+mn-lt"/>
                        <a:ea typeface="+mn-ea"/>
                        <a:cs typeface="+mn-cs"/>
                      </a:endParaRPr>
                    </a:p>
                  </a:txBody>
                  <a:tcPr>
                    <a:lnL w="12700" cap="flat" cmpd="sng" algn="ctr">
                      <a:solidFill>
                        <a:srgbClr val="20AEE4"/>
                      </a:solidFill>
                      <a:prstDash val="solid"/>
                      <a:round/>
                      <a:headEnd type="none" w="med" len="med"/>
                      <a:tailEnd type="none" w="med" len="med"/>
                    </a:lnL>
                  </a:tcPr>
                </a:tc>
                <a:extLst>
                  <a:ext uri="{0D108BD9-81ED-4DB2-BD59-A6C34878D82A}">
                    <a16:rowId xmlns:a16="http://schemas.microsoft.com/office/drawing/2014/main" val="1621047449"/>
                  </a:ext>
                </a:extLst>
              </a:tr>
            </a:tbl>
          </a:graphicData>
        </a:graphic>
      </p:graphicFrame>
    </p:spTree>
    <p:extLst>
      <p:ext uri="{BB962C8B-B14F-4D97-AF65-F5344CB8AC3E}">
        <p14:creationId xmlns:p14="http://schemas.microsoft.com/office/powerpoint/2010/main" val="2042261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2ED8-7F6E-7646-900A-713805497E6D}"/>
              </a:ext>
            </a:extLst>
          </p:cNvPr>
          <p:cNvSpPr>
            <a:spLocks noGrp="1"/>
          </p:cNvSpPr>
          <p:nvPr>
            <p:ph type="title"/>
          </p:nvPr>
        </p:nvSpPr>
        <p:spPr/>
        <p:txBody>
          <a:bodyPr/>
          <a:lstStyle/>
          <a:p>
            <a:r>
              <a:rPr lang="en-US" dirty="0"/>
              <a:t>Research Questions</a:t>
            </a:r>
          </a:p>
        </p:txBody>
      </p:sp>
      <p:sp>
        <p:nvSpPr>
          <p:cNvPr id="3" name="Content Placeholder 2">
            <a:extLst>
              <a:ext uri="{FF2B5EF4-FFF2-40B4-BE49-F238E27FC236}">
                <a16:creationId xmlns:a16="http://schemas.microsoft.com/office/drawing/2014/main" id="{08AD2C90-F2E8-F04C-B70F-B06151409678}"/>
              </a:ext>
            </a:extLst>
          </p:cNvPr>
          <p:cNvSpPr>
            <a:spLocks noGrp="1"/>
          </p:cNvSpPr>
          <p:nvPr>
            <p:ph idx="1"/>
          </p:nvPr>
        </p:nvSpPr>
        <p:spPr/>
        <p:txBody>
          <a:bodyPr/>
          <a:lstStyle/>
          <a:p>
            <a:r>
              <a:rPr lang="en-GB" dirty="0"/>
              <a:t>Who are the users of the Arabic MOOC platforms? </a:t>
            </a:r>
          </a:p>
          <a:p>
            <a:r>
              <a:rPr lang="en-GB" dirty="0"/>
              <a:t>What are the engagement types of the Arabic-speaking learners? </a:t>
            </a:r>
          </a:p>
          <a:p>
            <a:r>
              <a:rPr lang="en-GB" dirty="0"/>
              <a:t>How is the engagement of Arabic-speaking learners in a MOOC similar to or different from the engagement of English-speaking learners in a MOOC? </a:t>
            </a:r>
          </a:p>
        </p:txBody>
      </p:sp>
    </p:spTree>
    <p:extLst>
      <p:ext uri="{BB962C8B-B14F-4D97-AF65-F5344CB8AC3E}">
        <p14:creationId xmlns:p14="http://schemas.microsoft.com/office/powerpoint/2010/main" val="1280444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CE793-6EC7-F64E-BA53-6FD0226C18CE}"/>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6292E86C-9B50-3B4A-BA76-CD05BD312E7B}"/>
              </a:ext>
            </a:extLst>
          </p:cNvPr>
          <p:cNvSpPr>
            <a:spLocks noGrp="1"/>
          </p:cNvSpPr>
          <p:nvPr>
            <p:ph idx="1"/>
          </p:nvPr>
        </p:nvSpPr>
        <p:spPr>
          <a:xfrm>
            <a:off x="818712" y="2222287"/>
            <a:ext cx="10554574" cy="4635713"/>
          </a:xfrm>
        </p:spPr>
        <p:txBody>
          <a:bodyPr>
            <a:normAutofit/>
          </a:bodyPr>
          <a:lstStyle/>
          <a:p>
            <a:r>
              <a:rPr lang="en-US" dirty="0"/>
              <a:t>Obtain data from an Arabic MOOC</a:t>
            </a:r>
          </a:p>
          <a:p>
            <a:r>
              <a:rPr lang="en-GB" dirty="0"/>
              <a:t>Perform K-means clustering algorithm to identify the engagement types of Arabic-speaking learners</a:t>
            </a:r>
          </a:p>
          <a:p>
            <a:r>
              <a:rPr lang="en-GB" dirty="0"/>
              <a:t>Compare the engagement types of Arabic- and English- speaking learners to identify similarities and differences.</a:t>
            </a:r>
          </a:p>
        </p:txBody>
      </p:sp>
    </p:spTree>
    <p:extLst>
      <p:ext uri="{BB962C8B-B14F-4D97-AF65-F5344CB8AC3E}">
        <p14:creationId xmlns:p14="http://schemas.microsoft.com/office/powerpoint/2010/main" val="3521175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43725-FE28-8A46-96AA-1286F325B905}"/>
              </a:ext>
            </a:extLst>
          </p:cNvPr>
          <p:cNvSpPr>
            <a:spLocks noGrp="1"/>
          </p:cNvSpPr>
          <p:nvPr>
            <p:ph type="title"/>
          </p:nvPr>
        </p:nvSpPr>
        <p:spPr/>
        <p:txBody>
          <a:bodyPr/>
          <a:lstStyle/>
          <a:p>
            <a:r>
              <a:rPr lang="en-US" dirty="0" err="1"/>
              <a:t>Edraak</a:t>
            </a:r>
            <a:r>
              <a:rPr lang="en-US" dirty="0"/>
              <a:t> MOOC</a:t>
            </a:r>
            <a:endParaRPr lang="en-US" sz="2000" dirty="0"/>
          </a:p>
        </p:txBody>
      </p:sp>
      <p:sp>
        <p:nvSpPr>
          <p:cNvPr id="3" name="Content Placeholder 2">
            <a:extLst>
              <a:ext uri="{FF2B5EF4-FFF2-40B4-BE49-F238E27FC236}">
                <a16:creationId xmlns:a16="http://schemas.microsoft.com/office/drawing/2014/main" id="{E70B8EDD-99BA-1648-8B70-3A3723545B24}"/>
              </a:ext>
            </a:extLst>
          </p:cNvPr>
          <p:cNvSpPr>
            <a:spLocks noGrp="1"/>
          </p:cNvSpPr>
          <p:nvPr>
            <p:ph sz="half" idx="1"/>
          </p:nvPr>
        </p:nvSpPr>
        <p:spPr>
          <a:xfrm>
            <a:off x="818712" y="2222287"/>
            <a:ext cx="6153588" cy="3638763"/>
          </a:xfrm>
        </p:spPr>
        <p:txBody>
          <a:bodyPr>
            <a:normAutofit/>
          </a:bodyPr>
          <a:lstStyle/>
          <a:p>
            <a:r>
              <a:rPr lang="en-GB" dirty="0"/>
              <a:t>Title: Java Programming 1</a:t>
            </a:r>
          </a:p>
          <a:p>
            <a:r>
              <a:rPr lang="en-GB" dirty="0"/>
              <a:t>Presented by: the Arab Open University, in Jordan</a:t>
            </a:r>
          </a:p>
          <a:p>
            <a:r>
              <a:rPr lang="en-GB" dirty="0"/>
              <a:t>Duration: 5 weeks</a:t>
            </a:r>
          </a:p>
          <a:p>
            <a:r>
              <a:rPr lang="en-GB" dirty="0"/>
              <a:t>Assessment: 1 per week</a:t>
            </a:r>
          </a:p>
        </p:txBody>
      </p:sp>
      <p:pic>
        <p:nvPicPr>
          <p:cNvPr id="15" name="Content Placeholder 14" descr="A close up of a sign&#10;&#10;Description automatically generated">
            <a:extLst>
              <a:ext uri="{FF2B5EF4-FFF2-40B4-BE49-F238E27FC236}">
                <a16:creationId xmlns:a16="http://schemas.microsoft.com/office/drawing/2014/main" id="{B9421A92-9447-CB40-A598-D797C33C3E6A}"/>
              </a:ext>
            </a:extLst>
          </p:cNvPr>
          <p:cNvPicPr>
            <a:picLocks noGrp="1" noChangeAspect="1"/>
          </p:cNvPicPr>
          <p:nvPr>
            <p:ph sz="half" idx="2"/>
          </p:nvPr>
        </p:nvPicPr>
        <p:blipFill>
          <a:blip r:embed="rId2"/>
          <a:stretch>
            <a:fillRect/>
          </a:stretch>
        </p:blipFill>
        <p:spPr>
          <a:xfrm>
            <a:off x="6258560" y="4254500"/>
            <a:ext cx="5704840" cy="2377017"/>
          </a:xfrm>
        </p:spPr>
      </p:pic>
    </p:spTree>
    <p:extLst>
      <p:ext uri="{BB962C8B-B14F-4D97-AF65-F5344CB8AC3E}">
        <p14:creationId xmlns:p14="http://schemas.microsoft.com/office/powerpoint/2010/main" val="479854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{D7F3597D-AADA-CA40-A251-F85B480F7AB6}tf10001121</Template>
  <TotalTime>25757</TotalTime>
  <Words>1112</Words>
  <Application>Microsoft Macintosh PowerPoint</Application>
  <PresentationFormat>Widescreen</PresentationFormat>
  <Paragraphs>160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Century Gothic</vt:lpstr>
      <vt:lpstr>Times New Roman</vt:lpstr>
      <vt:lpstr>Wingdings 2</vt:lpstr>
      <vt:lpstr>Quotable</vt:lpstr>
      <vt:lpstr>A Statistical Analysis of Engagement in Arabic Language MOOCs</vt:lpstr>
      <vt:lpstr>Introduction</vt:lpstr>
      <vt:lpstr>Arabic MOOCs</vt:lpstr>
      <vt:lpstr>Project challenges </vt:lpstr>
      <vt:lpstr>English MOOCs</vt:lpstr>
      <vt:lpstr>English MOOCs</vt:lpstr>
      <vt:lpstr>Research Questions</vt:lpstr>
      <vt:lpstr>Methodology</vt:lpstr>
      <vt:lpstr>Edraak MOOC</vt:lpstr>
      <vt:lpstr>Edraak learners</vt:lpstr>
      <vt:lpstr>Arabic learners’ Engagement types</vt:lpstr>
      <vt:lpstr>Arabic learners’ Engagement types</vt:lpstr>
      <vt:lpstr>Arabic learners’ Engagement types</vt:lpstr>
      <vt:lpstr>Similarities and differences Futurelearn VS Edraak</vt:lpstr>
      <vt:lpstr>Similarities and differences Coursera VS Edraak</vt:lpstr>
      <vt:lpstr>Similarities and differences Coursera VS Edraak</vt:lpstr>
      <vt:lpstr>Conclusion</vt:lpstr>
      <vt:lpstr>Future work</vt:lpstr>
      <vt:lpstr>Acknowledgments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Statistical Analysis of Engagement in Arabic Language MOOCs</dc:title>
  <dc:creator>khaled almansour</dc:creator>
  <cp:lastModifiedBy>khaled almansour</cp:lastModifiedBy>
  <cp:revision>37</cp:revision>
  <dcterms:created xsi:type="dcterms:W3CDTF">2020-08-06T20:14:45Z</dcterms:created>
  <dcterms:modified xsi:type="dcterms:W3CDTF">2020-08-24T17:32:30Z</dcterms:modified>
</cp:coreProperties>
</file>