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4"/>
  </p:notesMasterIdLst>
  <p:sldIdLst>
    <p:sldId id="256" r:id="rId2"/>
    <p:sldId id="257" r:id="rId3"/>
    <p:sldId id="258" r:id="rId4"/>
    <p:sldId id="259" r:id="rId5"/>
    <p:sldId id="261" r:id="rId6"/>
    <p:sldId id="263" r:id="rId7"/>
    <p:sldId id="264" r:id="rId8"/>
    <p:sldId id="265" r:id="rId9"/>
    <p:sldId id="266" r:id="rId10"/>
    <p:sldId id="267" r:id="rId11"/>
    <p:sldId id="262"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4" autoAdjust="0"/>
    <p:restoredTop sz="94249" autoAdjust="0"/>
  </p:normalViewPr>
  <p:slideViewPr>
    <p:cSldViewPr snapToGrid="0">
      <p:cViewPr varScale="1">
        <p:scale>
          <a:sx n="68" d="100"/>
          <a:sy n="68" d="100"/>
        </p:scale>
        <p:origin x="73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D10E22-F2DE-44D2-B457-6F8EFAED7C08}" type="datetimeFigureOut">
              <a:rPr lang="en-GB" smtClean="0"/>
              <a:t>14/09/2020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73347C-DF0F-4B2C-B2A0-C0BAAEE150D1}" type="slidenum">
              <a:rPr lang="en-GB" smtClean="0"/>
              <a:t>‹#›</a:t>
            </a:fld>
            <a:endParaRPr lang="en-GB"/>
          </a:p>
        </p:txBody>
      </p:sp>
    </p:spTree>
    <p:extLst>
      <p:ext uri="{BB962C8B-B14F-4D97-AF65-F5344CB8AC3E}">
        <p14:creationId xmlns:p14="http://schemas.microsoft.com/office/powerpoint/2010/main" val="1308894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udlguidelines.cast.org/"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kb.iu.edu/d/bfua"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473347C-DF0F-4B2C-B2A0-C0BAAEE150D1}" type="slidenum">
              <a:rPr lang="en-GB" smtClean="0"/>
              <a:t>1</a:t>
            </a:fld>
            <a:endParaRPr lang="en-GB"/>
          </a:p>
        </p:txBody>
      </p:sp>
    </p:spTree>
    <p:extLst>
      <p:ext uri="{BB962C8B-B14F-4D97-AF65-F5344CB8AC3E}">
        <p14:creationId xmlns:p14="http://schemas.microsoft.com/office/powerpoint/2010/main" val="1391175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473347C-DF0F-4B2C-B2A0-C0BAAEE150D1}" type="slidenum">
              <a:rPr lang="en-GB" smtClean="0"/>
              <a:t>4</a:t>
            </a:fld>
            <a:endParaRPr lang="en-GB"/>
          </a:p>
        </p:txBody>
      </p:sp>
    </p:spTree>
    <p:extLst>
      <p:ext uri="{BB962C8B-B14F-4D97-AF65-F5344CB8AC3E}">
        <p14:creationId xmlns:p14="http://schemas.microsoft.com/office/powerpoint/2010/main" val="2526772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indicates the use accessibility standards</a:t>
            </a:r>
          </a:p>
          <a:p>
            <a:endParaRPr lang="en-GB" b="1" dirty="0"/>
          </a:p>
          <a:p>
            <a:r>
              <a:rPr lang="en-GB" b="1" dirty="0"/>
              <a:t>Ensure courses meet WCAG standards.</a:t>
            </a:r>
            <a:r>
              <a:rPr lang="en-GB" dirty="0"/>
              <a:t> These standards cover multiple elements, including contrast, text, legibility, navigation, and ensuring that the sites can be used on both mobile and desktop. Facilitate integration with assistive technologies</a:t>
            </a:r>
          </a:p>
          <a:p>
            <a:r>
              <a:rPr lang="en-GB" b="1" dirty="0"/>
              <a:t>Include an accessibility statement.</a:t>
            </a:r>
            <a:r>
              <a:rPr lang="en-GB" dirty="0"/>
              <a:t> Online courses should include an accessibility statement. This is a legal requirement in the UK, and a government digital services template is available online.</a:t>
            </a:r>
          </a:p>
          <a:p>
            <a:r>
              <a:rPr lang="en-GB" b="1" dirty="0"/>
              <a:t>Agree universal design for learning principles (UDL) for STEM subjects for different screen readers. </a:t>
            </a:r>
            <a:r>
              <a:rPr lang="en-GB" dirty="0"/>
              <a:t>Screen readers are a form of assistive technology that renders text and images as speech or Braille output. Their rendering of formulas and symbols is inconsistent and needs to be standardised. UDL guidelines </a:t>
            </a:r>
            <a:r>
              <a:rPr lang="en-US" dirty="0">
                <a:hlinkClick r:id="rId3"/>
              </a:rPr>
              <a:t>http://udlguidelines.cast.org/</a:t>
            </a:r>
            <a:endParaRPr lang="en-US" dirty="0"/>
          </a:p>
          <a:p>
            <a:r>
              <a:rPr lang="en-GB" b="1" dirty="0"/>
              <a:t>Avoid use of inaccessible text-based files.</a:t>
            </a:r>
            <a:r>
              <a:rPr lang="en-GB" dirty="0"/>
              <a:t> Many PDFs cannot be used with screen readers. Indiana University Knowledge Base for PDF accessibility advice, </a:t>
            </a:r>
            <a:r>
              <a:rPr lang="en-US" dirty="0">
                <a:hlinkClick r:id="rId4"/>
              </a:rPr>
              <a:t>https://kb.iu.edu/d/bfua</a:t>
            </a:r>
            <a:endParaRPr lang="en-GB" dirty="0"/>
          </a:p>
          <a:p>
            <a:endParaRPr lang="en-GB" dirty="0"/>
          </a:p>
        </p:txBody>
      </p:sp>
      <p:sp>
        <p:nvSpPr>
          <p:cNvPr id="4" name="Slide Number Placeholder 3"/>
          <p:cNvSpPr>
            <a:spLocks noGrp="1"/>
          </p:cNvSpPr>
          <p:nvPr>
            <p:ph type="sldNum" sz="quarter" idx="5"/>
          </p:nvPr>
        </p:nvSpPr>
        <p:spPr/>
        <p:txBody>
          <a:bodyPr/>
          <a:lstStyle/>
          <a:p>
            <a:fld id="{9473347C-DF0F-4B2C-B2A0-C0BAAEE150D1}" type="slidenum">
              <a:rPr lang="en-GB" smtClean="0"/>
              <a:t>6</a:t>
            </a:fld>
            <a:endParaRPr lang="en-GB"/>
          </a:p>
        </p:txBody>
      </p:sp>
    </p:spTree>
    <p:extLst>
      <p:ext uri="{BB962C8B-B14F-4D97-AF65-F5344CB8AC3E}">
        <p14:creationId xmlns:p14="http://schemas.microsoft.com/office/powerpoint/2010/main" val="920939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includes aspects to consider when designing the educational resources by the educators.</a:t>
            </a:r>
            <a:endParaRPr lang="en-GB" b="1" dirty="0"/>
          </a:p>
          <a:p>
            <a:endParaRPr lang="en-GB" b="1" dirty="0"/>
          </a:p>
          <a:p>
            <a:r>
              <a:rPr lang="en-GB" b="1" dirty="0"/>
              <a:t>Design activities that provoke discussion and encourage learners to use platform functionality to support discussion.</a:t>
            </a:r>
            <a:r>
              <a:rPr lang="en-GB" dirty="0"/>
              <a:t> Fragmented discussions are difficult to follow when using screen readers, so threaded discussions make courses more accessible. Learners should be encouraged to engage in conversations using responses, rather than producing a series of single posts. </a:t>
            </a:r>
          </a:p>
          <a:p>
            <a:r>
              <a:rPr lang="en-GB" b="1" dirty="0"/>
              <a:t>Allow ample time for activities.</a:t>
            </a:r>
            <a:r>
              <a:rPr lang="en-GB" dirty="0"/>
              <a:t> Some learners will need time to pause, digest and then move on next steps. Learning design should include time to revise important material and prepare for assessment.</a:t>
            </a:r>
          </a:p>
          <a:p>
            <a:r>
              <a:rPr lang="en-GB" b="1" dirty="0"/>
              <a:t>Avoid use of sub-optimal resources.</a:t>
            </a:r>
            <a:r>
              <a:rPr lang="en-GB" dirty="0"/>
              <a:t> External links may not meet the accessibility standards of the course. Graphics, tables, maps, and graphs should be explained fully with text to improve understanding. Training may be required on how to describe different elements. Learners should be encouraged to check the accessibility of resources that they share.</a:t>
            </a:r>
          </a:p>
          <a:p>
            <a:endParaRPr lang="en-GB" dirty="0"/>
          </a:p>
        </p:txBody>
      </p:sp>
      <p:sp>
        <p:nvSpPr>
          <p:cNvPr id="4" name="Slide Number Placeholder 3"/>
          <p:cNvSpPr>
            <a:spLocks noGrp="1"/>
          </p:cNvSpPr>
          <p:nvPr>
            <p:ph type="sldNum" sz="quarter" idx="5"/>
          </p:nvPr>
        </p:nvSpPr>
        <p:spPr/>
        <p:txBody>
          <a:bodyPr/>
          <a:lstStyle/>
          <a:p>
            <a:fld id="{9473347C-DF0F-4B2C-B2A0-C0BAAEE150D1}" type="slidenum">
              <a:rPr lang="en-GB" smtClean="0"/>
              <a:t>7</a:t>
            </a:fld>
            <a:endParaRPr lang="en-GB"/>
          </a:p>
        </p:txBody>
      </p:sp>
    </p:spTree>
    <p:extLst>
      <p:ext uri="{BB962C8B-B14F-4D97-AF65-F5344CB8AC3E}">
        <p14:creationId xmlns:p14="http://schemas.microsoft.com/office/powerpoint/2010/main" val="864681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Train educators in how to adjust materials for disabled learners.</a:t>
            </a:r>
            <a:r>
              <a:rPr lang="en-GB" dirty="0"/>
              <a:t> Make this a part of induction training, covering both issues and solutions. Promote understanding of ways in which certain activities are inclusive for different groups. Provide access to expert advisor.</a:t>
            </a:r>
          </a:p>
          <a:p>
            <a:r>
              <a:rPr lang="en-GB" b="1" dirty="0"/>
              <a:t>Tutor-supported activities should follow web accessibility and usability guidelines. </a:t>
            </a:r>
            <a:r>
              <a:rPr lang="en-GB" dirty="0"/>
              <a:t>Educators, designers and facilitators should be trained to be aware of potential cultural barriers, simplify the language of learning materials, provide a flexible schedule for assessment, and produce PDFs with accessibility in mind.</a:t>
            </a:r>
          </a:p>
          <a:p>
            <a:r>
              <a:rPr lang="en-GB" b="1" dirty="0"/>
              <a:t>Build on the experience of overcoming accessibility barriers in physical contexts.</a:t>
            </a:r>
            <a:r>
              <a:rPr lang="en-GB" dirty="0"/>
              <a:t> The offline environment is often less accessible than the online environment, so it is important to use that experience when designing courses.</a:t>
            </a:r>
          </a:p>
          <a:p>
            <a:endParaRPr lang="en-GB" dirty="0"/>
          </a:p>
        </p:txBody>
      </p:sp>
      <p:sp>
        <p:nvSpPr>
          <p:cNvPr id="4" name="Slide Number Placeholder 3"/>
          <p:cNvSpPr>
            <a:spLocks noGrp="1"/>
          </p:cNvSpPr>
          <p:nvPr>
            <p:ph type="sldNum" sz="quarter" idx="5"/>
          </p:nvPr>
        </p:nvSpPr>
        <p:spPr/>
        <p:txBody>
          <a:bodyPr/>
          <a:lstStyle/>
          <a:p>
            <a:fld id="{9473347C-DF0F-4B2C-B2A0-C0BAAEE150D1}" type="slidenum">
              <a:rPr lang="en-GB" smtClean="0"/>
              <a:t>8</a:t>
            </a:fld>
            <a:endParaRPr lang="en-GB"/>
          </a:p>
        </p:txBody>
      </p:sp>
    </p:spTree>
    <p:extLst>
      <p:ext uri="{BB962C8B-B14F-4D97-AF65-F5344CB8AC3E}">
        <p14:creationId xmlns:p14="http://schemas.microsoft.com/office/powerpoint/2010/main" val="3962466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Capture user needs on a profile.</a:t>
            </a:r>
            <a:r>
              <a:rPr lang="en-GB" dirty="0"/>
              <a:t> Preferences can be set for accessibility, and relevant guidance offered automatically. Where last-minute design changes or targeted support are possible, courses can be adapted to meet specific needs.</a:t>
            </a:r>
          </a:p>
          <a:p>
            <a:r>
              <a:rPr lang="en-GB" b="1" dirty="0"/>
              <a:t>Provide alternative formats of learning content</a:t>
            </a:r>
            <a:r>
              <a:rPr lang="en-GB" dirty="0"/>
              <a:t>. Include learning activities using different modalities so learners can select based on their needs. For example, videos should include transcripts and subtitles as well as the presenter’s face (to support lip reading). </a:t>
            </a:r>
          </a:p>
          <a:p>
            <a:r>
              <a:rPr lang="en-GB" b="1" dirty="0"/>
              <a:t>Include support for non-native speakers.</a:t>
            </a:r>
            <a:r>
              <a:rPr lang="en-GB" dirty="0"/>
              <a:t> Subtitles, transcripts, and translations can aid comprehension. Keep language simple where possible and encourage learners to do this when they provide comments or offer peer feedback. Crowd-sourced translations can be developed on some courses. </a:t>
            </a:r>
          </a:p>
          <a:p>
            <a:r>
              <a:rPr lang="en-GB" b="1" dirty="0"/>
              <a:t>Consider learners with limited internet bandwidth:</a:t>
            </a:r>
            <a:r>
              <a:rPr lang="en-GB" dirty="0"/>
              <a:t> Offer downloadable content and offline resources. Avoid live (synchronous) sessions or record them and add subtitles. Compulsory collaborative activities should be asynchronous and allow ample time for completion.</a:t>
            </a:r>
          </a:p>
          <a:p>
            <a:endParaRPr lang="en-GB" dirty="0"/>
          </a:p>
        </p:txBody>
      </p:sp>
      <p:sp>
        <p:nvSpPr>
          <p:cNvPr id="4" name="Slide Number Placeholder 3"/>
          <p:cNvSpPr>
            <a:spLocks noGrp="1"/>
          </p:cNvSpPr>
          <p:nvPr>
            <p:ph type="sldNum" sz="quarter" idx="5"/>
          </p:nvPr>
        </p:nvSpPr>
        <p:spPr/>
        <p:txBody>
          <a:bodyPr/>
          <a:lstStyle/>
          <a:p>
            <a:fld id="{9473347C-DF0F-4B2C-B2A0-C0BAAEE150D1}" type="slidenum">
              <a:rPr lang="en-GB" smtClean="0"/>
              <a:t>9</a:t>
            </a:fld>
            <a:endParaRPr lang="en-GB"/>
          </a:p>
        </p:txBody>
      </p:sp>
    </p:spTree>
    <p:extLst>
      <p:ext uri="{BB962C8B-B14F-4D97-AF65-F5344CB8AC3E}">
        <p14:creationId xmlns:p14="http://schemas.microsoft.com/office/powerpoint/2010/main" val="108081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Universities and platforms should collaborate to address accessibility issues in a timely manner.</a:t>
            </a:r>
            <a:r>
              <a:rPr lang="en-GB" dirty="0"/>
              <a:t> Academics and production teams need to be aware of features and limitations of the platform so that adjustments can be made ensuring courses are as accessible as possible</a:t>
            </a:r>
          </a:p>
          <a:p>
            <a:r>
              <a:rPr lang="en-GB" b="1" dirty="0"/>
              <a:t>Take learner needs into account, involving them in the design, testing and evaluation of courses.</a:t>
            </a:r>
            <a:r>
              <a:rPr lang="en-GB" dirty="0"/>
              <a:t> The design process should be research-informed, rather than relying on assumptions. Employ a diverse group of testers when developing new courses.</a:t>
            </a:r>
          </a:p>
          <a:p>
            <a:endParaRPr lang="en-GB" dirty="0"/>
          </a:p>
        </p:txBody>
      </p:sp>
      <p:sp>
        <p:nvSpPr>
          <p:cNvPr id="4" name="Slide Number Placeholder 3"/>
          <p:cNvSpPr>
            <a:spLocks noGrp="1"/>
          </p:cNvSpPr>
          <p:nvPr>
            <p:ph type="sldNum" sz="quarter" idx="5"/>
          </p:nvPr>
        </p:nvSpPr>
        <p:spPr/>
        <p:txBody>
          <a:bodyPr/>
          <a:lstStyle/>
          <a:p>
            <a:fld id="{9473347C-DF0F-4B2C-B2A0-C0BAAEE150D1}" type="slidenum">
              <a:rPr lang="en-GB" smtClean="0"/>
              <a:t>10</a:t>
            </a:fld>
            <a:endParaRPr lang="en-GB"/>
          </a:p>
        </p:txBody>
      </p:sp>
    </p:spTree>
    <p:extLst>
      <p:ext uri="{BB962C8B-B14F-4D97-AF65-F5344CB8AC3E}">
        <p14:creationId xmlns:p14="http://schemas.microsoft.com/office/powerpoint/2010/main" val="2378156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AD7C5-EFB0-40D4-B786-E64AAB33DD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05059C3-2493-4ACC-9F66-0D74ADFF61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5A1CB47-7B21-4ADC-84D9-5C0EC7FF1BCF}"/>
              </a:ext>
            </a:extLst>
          </p:cNvPr>
          <p:cNvSpPr>
            <a:spLocks noGrp="1"/>
          </p:cNvSpPr>
          <p:nvPr>
            <p:ph type="dt" sz="half" idx="10"/>
          </p:nvPr>
        </p:nvSpPr>
        <p:spPr/>
        <p:txBody>
          <a:bodyPr/>
          <a:lstStyle/>
          <a:p>
            <a:fld id="{91DED57F-A86E-43A2-BCC2-F260425DCCC3}" type="datetimeFigureOut">
              <a:rPr lang="en-GB" smtClean="0"/>
              <a:t>14/09/2020</a:t>
            </a:fld>
            <a:endParaRPr lang="en-GB"/>
          </a:p>
        </p:txBody>
      </p:sp>
      <p:sp>
        <p:nvSpPr>
          <p:cNvPr id="5" name="Footer Placeholder 4">
            <a:extLst>
              <a:ext uri="{FF2B5EF4-FFF2-40B4-BE49-F238E27FC236}">
                <a16:creationId xmlns:a16="http://schemas.microsoft.com/office/drawing/2014/main" id="{D86C01E4-1E98-4215-B353-E518C452A7E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510B37-9552-43C8-94AE-55CED77046F8}"/>
              </a:ext>
            </a:extLst>
          </p:cNvPr>
          <p:cNvSpPr>
            <a:spLocks noGrp="1"/>
          </p:cNvSpPr>
          <p:nvPr>
            <p:ph type="sldNum" sz="quarter" idx="12"/>
          </p:nvPr>
        </p:nvSpPr>
        <p:spPr/>
        <p:txBody>
          <a:bodyPr/>
          <a:lstStyle/>
          <a:p>
            <a:fld id="{5983644B-F6A6-42BD-B0EE-0A553DD817B6}" type="slidenum">
              <a:rPr lang="en-GB" smtClean="0"/>
              <a:t>‹#›</a:t>
            </a:fld>
            <a:endParaRPr lang="en-GB"/>
          </a:p>
        </p:txBody>
      </p:sp>
    </p:spTree>
    <p:extLst>
      <p:ext uri="{BB962C8B-B14F-4D97-AF65-F5344CB8AC3E}">
        <p14:creationId xmlns:p14="http://schemas.microsoft.com/office/powerpoint/2010/main" val="1692909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80DB5-3AD5-4EE2-A8C8-67875FEFB31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73EB15D-11DE-4FE0-980C-283C2C8615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0651B-0091-48CE-A892-021D740B1047}"/>
              </a:ext>
            </a:extLst>
          </p:cNvPr>
          <p:cNvSpPr>
            <a:spLocks noGrp="1"/>
          </p:cNvSpPr>
          <p:nvPr>
            <p:ph type="dt" sz="half" idx="10"/>
          </p:nvPr>
        </p:nvSpPr>
        <p:spPr/>
        <p:txBody>
          <a:bodyPr/>
          <a:lstStyle/>
          <a:p>
            <a:fld id="{91DED57F-A86E-43A2-BCC2-F260425DCCC3}" type="datetimeFigureOut">
              <a:rPr lang="en-GB" smtClean="0"/>
              <a:t>14/09/2020</a:t>
            </a:fld>
            <a:endParaRPr lang="en-GB"/>
          </a:p>
        </p:txBody>
      </p:sp>
      <p:sp>
        <p:nvSpPr>
          <p:cNvPr id="5" name="Footer Placeholder 4">
            <a:extLst>
              <a:ext uri="{FF2B5EF4-FFF2-40B4-BE49-F238E27FC236}">
                <a16:creationId xmlns:a16="http://schemas.microsoft.com/office/drawing/2014/main" id="{3D56F082-2BE0-4A98-8ED3-CF8B56B456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EF75A9-3D81-4AEB-AB4F-03636B2C9AF2}"/>
              </a:ext>
            </a:extLst>
          </p:cNvPr>
          <p:cNvSpPr>
            <a:spLocks noGrp="1"/>
          </p:cNvSpPr>
          <p:nvPr>
            <p:ph type="sldNum" sz="quarter" idx="12"/>
          </p:nvPr>
        </p:nvSpPr>
        <p:spPr/>
        <p:txBody>
          <a:bodyPr/>
          <a:lstStyle/>
          <a:p>
            <a:fld id="{5983644B-F6A6-42BD-B0EE-0A553DD817B6}" type="slidenum">
              <a:rPr lang="en-GB" smtClean="0"/>
              <a:t>‹#›</a:t>
            </a:fld>
            <a:endParaRPr lang="en-GB"/>
          </a:p>
        </p:txBody>
      </p:sp>
    </p:spTree>
    <p:extLst>
      <p:ext uri="{BB962C8B-B14F-4D97-AF65-F5344CB8AC3E}">
        <p14:creationId xmlns:p14="http://schemas.microsoft.com/office/powerpoint/2010/main" val="4290089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941828C-2F3B-4DBC-B899-567EF686575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FC0CBE7-26BB-4804-897A-0F03DABA16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8A523C-3484-4546-B90E-E326922C8A97}"/>
              </a:ext>
            </a:extLst>
          </p:cNvPr>
          <p:cNvSpPr>
            <a:spLocks noGrp="1"/>
          </p:cNvSpPr>
          <p:nvPr>
            <p:ph type="dt" sz="half" idx="10"/>
          </p:nvPr>
        </p:nvSpPr>
        <p:spPr/>
        <p:txBody>
          <a:bodyPr/>
          <a:lstStyle/>
          <a:p>
            <a:fld id="{91DED57F-A86E-43A2-BCC2-F260425DCCC3}" type="datetimeFigureOut">
              <a:rPr lang="en-GB" smtClean="0"/>
              <a:t>14/09/2020</a:t>
            </a:fld>
            <a:endParaRPr lang="en-GB"/>
          </a:p>
        </p:txBody>
      </p:sp>
      <p:sp>
        <p:nvSpPr>
          <p:cNvPr id="5" name="Footer Placeholder 4">
            <a:extLst>
              <a:ext uri="{FF2B5EF4-FFF2-40B4-BE49-F238E27FC236}">
                <a16:creationId xmlns:a16="http://schemas.microsoft.com/office/drawing/2014/main" id="{1F6826F2-E65B-49B7-B0B9-34524870D2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96FF7F-A71F-48F1-8888-160BCBC59D70}"/>
              </a:ext>
            </a:extLst>
          </p:cNvPr>
          <p:cNvSpPr>
            <a:spLocks noGrp="1"/>
          </p:cNvSpPr>
          <p:nvPr>
            <p:ph type="sldNum" sz="quarter" idx="12"/>
          </p:nvPr>
        </p:nvSpPr>
        <p:spPr/>
        <p:txBody>
          <a:bodyPr/>
          <a:lstStyle/>
          <a:p>
            <a:fld id="{5983644B-F6A6-42BD-B0EE-0A553DD817B6}" type="slidenum">
              <a:rPr lang="en-GB" smtClean="0"/>
              <a:t>‹#›</a:t>
            </a:fld>
            <a:endParaRPr lang="en-GB"/>
          </a:p>
        </p:txBody>
      </p:sp>
    </p:spTree>
    <p:extLst>
      <p:ext uri="{BB962C8B-B14F-4D97-AF65-F5344CB8AC3E}">
        <p14:creationId xmlns:p14="http://schemas.microsoft.com/office/powerpoint/2010/main" val="2058554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39E53-A9DA-4912-B8AC-C773EA056A7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4F84678-C624-4F88-AF77-2B49910CE5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4AD9CC-D554-4B03-989C-2F2DA2A5AC06}"/>
              </a:ext>
            </a:extLst>
          </p:cNvPr>
          <p:cNvSpPr>
            <a:spLocks noGrp="1"/>
          </p:cNvSpPr>
          <p:nvPr>
            <p:ph type="dt" sz="half" idx="10"/>
          </p:nvPr>
        </p:nvSpPr>
        <p:spPr/>
        <p:txBody>
          <a:bodyPr/>
          <a:lstStyle/>
          <a:p>
            <a:fld id="{91DED57F-A86E-43A2-BCC2-F260425DCCC3}" type="datetimeFigureOut">
              <a:rPr lang="en-GB" smtClean="0"/>
              <a:t>14/09/2020</a:t>
            </a:fld>
            <a:endParaRPr lang="en-GB"/>
          </a:p>
        </p:txBody>
      </p:sp>
      <p:sp>
        <p:nvSpPr>
          <p:cNvPr id="5" name="Footer Placeholder 4">
            <a:extLst>
              <a:ext uri="{FF2B5EF4-FFF2-40B4-BE49-F238E27FC236}">
                <a16:creationId xmlns:a16="http://schemas.microsoft.com/office/drawing/2014/main" id="{1EC64AC7-C2AD-487A-B271-167A57078F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65BDFB-FD02-4D8E-A054-F4EBE9B778CE}"/>
              </a:ext>
            </a:extLst>
          </p:cNvPr>
          <p:cNvSpPr>
            <a:spLocks noGrp="1"/>
          </p:cNvSpPr>
          <p:nvPr>
            <p:ph type="sldNum" sz="quarter" idx="12"/>
          </p:nvPr>
        </p:nvSpPr>
        <p:spPr/>
        <p:txBody>
          <a:bodyPr/>
          <a:lstStyle/>
          <a:p>
            <a:fld id="{5983644B-F6A6-42BD-B0EE-0A553DD817B6}" type="slidenum">
              <a:rPr lang="en-GB" smtClean="0"/>
              <a:t>‹#›</a:t>
            </a:fld>
            <a:endParaRPr lang="en-GB"/>
          </a:p>
        </p:txBody>
      </p:sp>
    </p:spTree>
    <p:extLst>
      <p:ext uri="{BB962C8B-B14F-4D97-AF65-F5344CB8AC3E}">
        <p14:creationId xmlns:p14="http://schemas.microsoft.com/office/powerpoint/2010/main" val="3016093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9F579-218A-44AF-AD11-090985E72F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A49C8B6-8BD1-49A5-A56F-99E1AD1B46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4103B0-A0B0-4D59-8670-66D309CFD59D}"/>
              </a:ext>
            </a:extLst>
          </p:cNvPr>
          <p:cNvSpPr>
            <a:spLocks noGrp="1"/>
          </p:cNvSpPr>
          <p:nvPr>
            <p:ph type="dt" sz="half" idx="10"/>
          </p:nvPr>
        </p:nvSpPr>
        <p:spPr/>
        <p:txBody>
          <a:bodyPr/>
          <a:lstStyle/>
          <a:p>
            <a:fld id="{91DED57F-A86E-43A2-BCC2-F260425DCCC3}" type="datetimeFigureOut">
              <a:rPr lang="en-GB" smtClean="0"/>
              <a:t>14/09/2020</a:t>
            </a:fld>
            <a:endParaRPr lang="en-GB"/>
          </a:p>
        </p:txBody>
      </p:sp>
      <p:sp>
        <p:nvSpPr>
          <p:cNvPr id="5" name="Footer Placeholder 4">
            <a:extLst>
              <a:ext uri="{FF2B5EF4-FFF2-40B4-BE49-F238E27FC236}">
                <a16:creationId xmlns:a16="http://schemas.microsoft.com/office/drawing/2014/main" id="{A6482AFC-5617-4573-A5D7-9F89CD91E5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9B9BFD-78A1-4A0D-9825-4F1BC522A8B1}"/>
              </a:ext>
            </a:extLst>
          </p:cNvPr>
          <p:cNvSpPr>
            <a:spLocks noGrp="1"/>
          </p:cNvSpPr>
          <p:nvPr>
            <p:ph type="sldNum" sz="quarter" idx="12"/>
          </p:nvPr>
        </p:nvSpPr>
        <p:spPr/>
        <p:txBody>
          <a:bodyPr/>
          <a:lstStyle/>
          <a:p>
            <a:fld id="{5983644B-F6A6-42BD-B0EE-0A553DD817B6}" type="slidenum">
              <a:rPr lang="en-GB" smtClean="0"/>
              <a:t>‹#›</a:t>
            </a:fld>
            <a:endParaRPr lang="en-GB"/>
          </a:p>
        </p:txBody>
      </p:sp>
    </p:spTree>
    <p:extLst>
      <p:ext uri="{BB962C8B-B14F-4D97-AF65-F5344CB8AC3E}">
        <p14:creationId xmlns:p14="http://schemas.microsoft.com/office/powerpoint/2010/main" val="2572623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7FB80-DD92-4806-A987-12095C8DD9F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FB0523A-45A3-4EF0-A6BF-030F009391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0933A45-500B-4821-985D-8F36011740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2ED5459-7B1A-4ADE-8254-CA364A68095B}"/>
              </a:ext>
            </a:extLst>
          </p:cNvPr>
          <p:cNvSpPr>
            <a:spLocks noGrp="1"/>
          </p:cNvSpPr>
          <p:nvPr>
            <p:ph type="dt" sz="half" idx="10"/>
          </p:nvPr>
        </p:nvSpPr>
        <p:spPr/>
        <p:txBody>
          <a:bodyPr/>
          <a:lstStyle/>
          <a:p>
            <a:fld id="{91DED57F-A86E-43A2-BCC2-F260425DCCC3}" type="datetimeFigureOut">
              <a:rPr lang="en-GB" smtClean="0"/>
              <a:t>14/09/2020</a:t>
            </a:fld>
            <a:endParaRPr lang="en-GB"/>
          </a:p>
        </p:txBody>
      </p:sp>
      <p:sp>
        <p:nvSpPr>
          <p:cNvPr id="6" name="Footer Placeholder 5">
            <a:extLst>
              <a:ext uri="{FF2B5EF4-FFF2-40B4-BE49-F238E27FC236}">
                <a16:creationId xmlns:a16="http://schemas.microsoft.com/office/drawing/2014/main" id="{1861A190-4601-4FB6-8F9C-DC82740E5A7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B968198-4D29-4FAC-9ADD-3C1AF95828BD}"/>
              </a:ext>
            </a:extLst>
          </p:cNvPr>
          <p:cNvSpPr>
            <a:spLocks noGrp="1"/>
          </p:cNvSpPr>
          <p:nvPr>
            <p:ph type="sldNum" sz="quarter" idx="12"/>
          </p:nvPr>
        </p:nvSpPr>
        <p:spPr/>
        <p:txBody>
          <a:bodyPr/>
          <a:lstStyle/>
          <a:p>
            <a:fld id="{5983644B-F6A6-42BD-B0EE-0A553DD817B6}" type="slidenum">
              <a:rPr lang="en-GB" smtClean="0"/>
              <a:t>‹#›</a:t>
            </a:fld>
            <a:endParaRPr lang="en-GB"/>
          </a:p>
        </p:txBody>
      </p:sp>
    </p:spTree>
    <p:extLst>
      <p:ext uri="{BB962C8B-B14F-4D97-AF65-F5344CB8AC3E}">
        <p14:creationId xmlns:p14="http://schemas.microsoft.com/office/powerpoint/2010/main" val="3759821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83E13-58B1-492C-931B-7BE047B0F95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63463A4-C0BF-4329-9FC2-422F6E8A63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2C64EFF-03CB-49A1-B660-D8EC77B43AF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C349C9E-47AC-418C-8177-399E303512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241D2A3-24BA-40ED-B2E0-9FE25941A1D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35D4C9F-75DF-404E-AA85-225068DD838E}"/>
              </a:ext>
            </a:extLst>
          </p:cNvPr>
          <p:cNvSpPr>
            <a:spLocks noGrp="1"/>
          </p:cNvSpPr>
          <p:nvPr>
            <p:ph type="dt" sz="half" idx="10"/>
          </p:nvPr>
        </p:nvSpPr>
        <p:spPr/>
        <p:txBody>
          <a:bodyPr/>
          <a:lstStyle/>
          <a:p>
            <a:fld id="{91DED57F-A86E-43A2-BCC2-F260425DCCC3}" type="datetimeFigureOut">
              <a:rPr lang="en-GB" smtClean="0"/>
              <a:t>14/09/2020</a:t>
            </a:fld>
            <a:endParaRPr lang="en-GB"/>
          </a:p>
        </p:txBody>
      </p:sp>
      <p:sp>
        <p:nvSpPr>
          <p:cNvPr id="8" name="Footer Placeholder 7">
            <a:extLst>
              <a:ext uri="{FF2B5EF4-FFF2-40B4-BE49-F238E27FC236}">
                <a16:creationId xmlns:a16="http://schemas.microsoft.com/office/drawing/2014/main" id="{873E1D62-6ACE-4FBC-8BB5-FDDD3BC78C6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D561B10-E6B9-46E2-88D5-09DA9E8DC3EA}"/>
              </a:ext>
            </a:extLst>
          </p:cNvPr>
          <p:cNvSpPr>
            <a:spLocks noGrp="1"/>
          </p:cNvSpPr>
          <p:nvPr>
            <p:ph type="sldNum" sz="quarter" idx="12"/>
          </p:nvPr>
        </p:nvSpPr>
        <p:spPr/>
        <p:txBody>
          <a:bodyPr/>
          <a:lstStyle/>
          <a:p>
            <a:fld id="{5983644B-F6A6-42BD-B0EE-0A553DD817B6}" type="slidenum">
              <a:rPr lang="en-GB" smtClean="0"/>
              <a:t>‹#›</a:t>
            </a:fld>
            <a:endParaRPr lang="en-GB"/>
          </a:p>
        </p:txBody>
      </p:sp>
    </p:spTree>
    <p:extLst>
      <p:ext uri="{BB962C8B-B14F-4D97-AF65-F5344CB8AC3E}">
        <p14:creationId xmlns:p14="http://schemas.microsoft.com/office/powerpoint/2010/main" val="742830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24570-54B5-4575-8889-5891292483E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E365CCC-00A4-445D-80BB-508783B4732F}"/>
              </a:ext>
            </a:extLst>
          </p:cNvPr>
          <p:cNvSpPr>
            <a:spLocks noGrp="1"/>
          </p:cNvSpPr>
          <p:nvPr>
            <p:ph type="dt" sz="half" idx="10"/>
          </p:nvPr>
        </p:nvSpPr>
        <p:spPr/>
        <p:txBody>
          <a:bodyPr/>
          <a:lstStyle/>
          <a:p>
            <a:fld id="{91DED57F-A86E-43A2-BCC2-F260425DCCC3}" type="datetimeFigureOut">
              <a:rPr lang="en-GB" smtClean="0"/>
              <a:t>14/09/2020</a:t>
            </a:fld>
            <a:endParaRPr lang="en-GB"/>
          </a:p>
        </p:txBody>
      </p:sp>
      <p:sp>
        <p:nvSpPr>
          <p:cNvPr id="4" name="Footer Placeholder 3">
            <a:extLst>
              <a:ext uri="{FF2B5EF4-FFF2-40B4-BE49-F238E27FC236}">
                <a16:creationId xmlns:a16="http://schemas.microsoft.com/office/drawing/2014/main" id="{1AED0052-BDBF-4C8B-A6FB-B14315DD63A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6B1A220-FF89-490E-B2B1-42D050210F46}"/>
              </a:ext>
            </a:extLst>
          </p:cNvPr>
          <p:cNvSpPr>
            <a:spLocks noGrp="1"/>
          </p:cNvSpPr>
          <p:nvPr>
            <p:ph type="sldNum" sz="quarter" idx="12"/>
          </p:nvPr>
        </p:nvSpPr>
        <p:spPr/>
        <p:txBody>
          <a:bodyPr/>
          <a:lstStyle/>
          <a:p>
            <a:fld id="{5983644B-F6A6-42BD-B0EE-0A553DD817B6}" type="slidenum">
              <a:rPr lang="en-GB" smtClean="0"/>
              <a:t>‹#›</a:t>
            </a:fld>
            <a:endParaRPr lang="en-GB"/>
          </a:p>
        </p:txBody>
      </p:sp>
    </p:spTree>
    <p:extLst>
      <p:ext uri="{BB962C8B-B14F-4D97-AF65-F5344CB8AC3E}">
        <p14:creationId xmlns:p14="http://schemas.microsoft.com/office/powerpoint/2010/main" val="3435688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05C2A2-B749-455A-BFA8-D4FE9CB9555C}"/>
              </a:ext>
            </a:extLst>
          </p:cNvPr>
          <p:cNvSpPr>
            <a:spLocks noGrp="1"/>
          </p:cNvSpPr>
          <p:nvPr>
            <p:ph type="dt" sz="half" idx="10"/>
          </p:nvPr>
        </p:nvSpPr>
        <p:spPr/>
        <p:txBody>
          <a:bodyPr/>
          <a:lstStyle/>
          <a:p>
            <a:fld id="{91DED57F-A86E-43A2-BCC2-F260425DCCC3}" type="datetimeFigureOut">
              <a:rPr lang="en-GB" smtClean="0"/>
              <a:t>14/09/2020</a:t>
            </a:fld>
            <a:endParaRPr lang="en-GB"/>
          </a:p>
        </p:txBody>
      </p:sp>
      <p:sp>
        <p:nvSpPr>
          <p:cNvPr id="3" name="Footer Placeholder 2">
            <a:extLst>
              <a:ext uri="{FF2B5EF4-FFF2-40B4-BE49-F238E27FC236}">
                <a16:creationId xmlns:a16="http://schemas.microsoft.com/office/drawing/2014/main" id="{488113E2-F95A-41A9-8E05-CBE8F42BABD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85C131D-6292-4374-9FE4-8AA9B66EB6EF}"/>
              </a:ext>
            </a:extLst>
          </p:cNvPr>
          <p:cNvSpPr>
            <a:spLocks noGrp="1"/>
          </p:cNvSpPr>
          <p:nvPr>
            <p:ph type="sldNum" sz="quarter" idx="12"/>
          </p:nvPr>
        </p:nvSpPr>
        <p:spPr/>
        <p:txBody>
          <a:bodyPr/>
          <a:lstStyle/>
          <a:p>
            <a:fld id="{5983644B-F6A6-42BD-B0EE-0A553DD817B6}" type="slidenum">
              <a:rPr lang="en-GB" smtClean="0"/>
              <a:t>‹#›</a:t>
            </a:fld>
            <a:endParaRPr lang="en-GB"/>
          </a:p>
        </p:txBody>
      </p:sp>
    </p:spTree>
    <p:extLst>
      <p:ext uri="{BB962C8B-B14F-4D97-AF65-F5344CB8AC3E}">
        <p14:creationId xmlns:p14="http://schemas.microsoft.com/office/powerpoint/2010/main" val="408218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AA5A0-B778-4863-BBD3-3FA9A11D28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0B30858-A7B6-4788-8CEA-38A7585069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DCA5524-8423-4B10-B294-D33F4532B6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94A880-88B0-49E0-8480-0594297FAC95}"/>
              </a:ext>
            </a:extLst>
          </p:cNvPr>
          <p:cNvSpPr>
            <a:spLocks noGrp="1"/>
          </p:cNvSpPr>
          <p:nvPr>
            <p:ph type="dt" sz="half" idx="10"/>
          </p:nvPr>
        </p:nvSpPr>
        <p:spPr/>
        <p:txBody>
          <a:bodyPr/>
          <a:lstStyle/>
          <a:p>
            <a:fld id="{91DED57F-A86E-43A2-BCC2-F260425DCCC3}" type="datetimeFigureOut">
              <a:rPr lang="en-GB" smtClean="0"/>
              <a:t>14/09/2020</a:t>
            </a:fld>
            <a:endParaRPr lang="en-GB"/>
          </a:p>
        </p:txBody>
      </p:sp>
      <p:sp>
        <p:nvSpPr>
          <p:cNvPr id="6" name="Footer Placeholder 5">
            <a:extLst>
              <a:ext uri="{FF2B5EF4-FFF2-40B4-BE49-F238E27FC236}">
                <a16:creationId xmlns:a16="http://schemas.microsoft.com/office/drawing/2014/main" id="{223D7BF3-1D60-4E01-AF2A-A13AD0B9643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4B76A43-4D02-4908-81C5-2B016943A6FF}"/>
              </a:ext>
            </a:extLst>
          </p:cNvPr>
          <p:cNvSpPr>
            <a:spLocks noGrp="1"/>
          </p:cNvSpPr>
          <p:nvPr>
            <p:ph type="sldNum" sz="quarter" idx="12"/>
          </p:nvPr>
        </p:nvSpPr>
        <p:spPr/>
        <p:txBody>
          <a:bodyPr/>
          <a:lstStyle/>
          <a:p>
            <a:fld id="{5983644B-F6A6-42BD-B0EE-0A553DD817B6}" type="slidenum">
              <a:rPr lang="en-GB" smtClean="0"/>
              <a:t>‹#›</a:t>
            </a:fld>
            <a:endParaRPr lang="en-GB"/>
          </a:p>
        </p:txBody>
      </p:sp>
    </p:spTree>
    <p:extLst>
      <p:ext uri="{BB962C8B-B14F-4D97-AF65-F5344CB8AC3E}">
        <p14:creationId xmlns:p14="http://schemas.microsoft.com/office/powerpoint/2010/main" val="4222799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68E96-29B0-4676-AC7B-57D4C207FF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5854A32-BA0B-4491-A51E-F75E62144D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0F3C1C2-2DCD-435E-BF24-42D8484C88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1AD3F1-B900-4188-B6DD-A48706E2AB55}"/>
              </a:ext>
            </a:extLst>
          </p:cNvPr>
          <p:cNvSpPr>
            <a:spLocks noGrp="1"/>
          </p:cNvSpPr>
          <p:nvPr>
            <p:ph type="dt" sz="half" idx="10"/>
          </p:nvPr>
        </p:nvSpPr>
        <p:spPr/>
        <p:txBody>
          <a:bodyPr/>
          <a:lstStyle/>
          <a:p>
            <a:fld id="{91DED57F-A86E-43A2-BCC2-F260425DCCC3}" type="datetimeFigureOut">
              <a:rPr lang="en-GB" smtClean="0"/>
              <a:t>14/09/2020</a:t>
            </a:fld>
            <a:endParaRPr lang="en-GB"/>
          </a:p>
        </p:txBody>
      </p:sp>
      <p:sp>
        <p:nvSpPr>
          <p:cNvPr id="6" name="Footer Placeholder 5">
            <a:extLst>
              <a:ext uri="{FF2B5EF4-FFF2-40B4-BE49-F238E27FC236}">
                <a16:creationId xmlns:a16="http://schemas.microsoft.com/office/drawing/2014/main" id="{C566F79E-59B3-4815-8F68-76DE78721BA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C9471A-968F-4CAA-87B4-14CD6383EC7A}"/>
              </a:ext>
            </a:extLst>
          </p:cNvPr>
          <p:cNvSpPr>
            <a:spLocks noGrp="1"/>
          </p:cNvSpPr>
          <p:nvPr>
            <p:ph type="sldNum" sz="quarter" idx="12"/>
          </p:nvPr>
        </p:nvSpPr>
        <p:spPr/>
        <p:txBody>
          <a:bodyPr/>
          <a:lstStyle/>
          <a:p>
            <a:fld id="{5983644B-F6A6-42BD-B0EE-0A553DD817B6}" type="slidenum">
              <a:rPr lang="en-GB" smtClean="0"/>
              <a:t>‹#›</a:t>
            </a:fld>
            <a:endParaRPr lang="en-GB"/>
          </a:p>
        </p:txBody>
      </p:sp>
    </p:spTree>
    <p:extLst>
      <p:ext uri="{BB962C8B-B14F-4D97-AF65-F5344CB8AC3E}">
        <p14:creationId xmlns:p14="http://schemas.microsoft.com/office/powerpoint/2010/main" val="3283495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AE4457-3187-43E0-8716-2FF54F0ABB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6924831-379F-496B-A3F4-DCF041ED9C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2DAE780-7B3C-4B7C-B50A-40488A07CD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DED57F-A86E-43A2-BCC2-F260425DCCC3}" type="datetimeFigureOut">
              <a:rPr lang="en-GB" smtClean="0"/>
              <a:t>14/09/2020</a:t>
            </a:fld>
            <a:endParaRPr lang="en-GB"/>
          </a:p>
        </p:txBody>
      </p:sp>
      <p:sp>
        <p:nvSpPr>
          <p:cNvPr id="5" name="Footer Placeholder 4">
            <a:extLst>
              <a:ext uri="{FF2B5EF4-FFF2-40B4-BE49-F238E27FC236}">
                <a16:creationId xmlns:a16="http://schemas.microsoft.com/office/drawing/2014/main" id="{89A9C478-CE8B-4965-BEA9-A89347013D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5A65A41-1AC5-4587-AFAB-F1C4A6C204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83644B-F6A6-42BD-B0EE-0A553DD817B6}" type="slidenum">
              <a:rPr lang="en-GB" smtClean="0"/>
              <a:t>‹#›</a:t>
            </a:fld>
            <a:endParaRPr lang="en-GB"/>
          </a:p>
        </p:txBody>
      </p:sp>
    </p:spTree>
    <p:extLst>
      <p:ext uri="{BB962C8B-B14F-4D97-AF65-F5344CB8AC3E}">
        <p14:creationId xmlns:p14="http://schemas.microsoft.com/office/powerpoint/2010/main" val="3337796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Tina.Papathoma@open.ac.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D873E-992C-4FE6-9C08-AD7A727B5F77}"/>
              </a:ext>
            </a:extLst>
          </p:cNvPr>
          <p:cNvSpPr>
            <a:spLocks noGrp="1"/>
          </p:cNvSpPr>
          <p:nvPr>
            <p:ph type="ctrTitle"/>
          </p:nvPr>
        </p:nvSpPr>
        <p:spPr>
          <a:xfrm>
            <a:off x="0" y="0"/>
            <a:ext cx="12192000" cy="4344850"/>
          </a:xfrm>
          <a:solidFill>
            <a:schemeClr val="accent1"/>
          </a:solidFill>
        </p:spPr>
        <p:txBody>
          <a:bodyPr>
            <a:normAutofit/>
          </a:bodyPr>
          <a:lstStyle/>
          <a:p>
            <a:br>
              <a:rPr lang="en-GB" dirty="0"/>
            </a:br>
            <a:r>
              <a:rPr lang="en-GB" dirty="0"/>
              <a:t> </a:t>
            </a:r>
            <a:r>
              <a:rPr lang="en-GB" b="1" dirty="0"/>
              <a:t>Guidance on how Learning at Scale can be made more accessible </a:t>
            </a:r>
            <a:br>
              <a:rPr lang="en-GB" dirty="0"/>
            </a:br>
            <a:endParaRPr lang="en-GB" dirty="0"/>
          </a:p>
        </p:txBody>
      </p:sp>
      <p:sp>
        <p:nvSpPr>
          <p:cNvPr id="3" name="Subtitle 2">
            <a:extLst>
              <a:ext uri="{FF2B5EF4-FFF2-40B4-BE49-F238E27FC236}">
                <a16:creationId xmlns:a16="http://schemas.microsoft.com/office/drawing/2014/main" id="{43FF7B7F-929C-424A-BCED-B2E9E0B42E36}"/>
              </a:ext>
            </a:extLst>
          </p:cNvPr>
          <p:cNvSpPr>
            <a:spLocks noGrp="1"/>
          </p:cNvSpPr>
          <p:nvPr>
            <p:ph type="subTitle" idx="1"/>
          </p:nvPr>
        </p:nvSpPr>
        <p:spPr>
          <a:xfrm>
            <a:off x="0" y="4344850"/>
            <a:ext cx="12192000" cy="2513150"/>
          </a:xfrm>
          <a:solidFill>
            <a:srgbClr val="00B050"/>
          </a:solidFill>
        </p:spPr>
        <p:txBody>
          <a:bodyPr>
            <a:normAutofit lnSpcReduction="10000"/>
          </a:bodyPr>
          <a:lstStyle/>
          <a:p>
            <a:r>
              <a:rPr lang="en-GB" dirty="0"/>
              <a:t>Tina Papathoma, </a:t>
            </a:r>
          </a:p>
          <a:p>
            <a:r>
              <a:rPr lang="en-GB" dirty="0"/>
              <a:t>Rebecca Ferguson, Francisco Iniesto, </a:t>
            </a:r>
          </a:p>
          <a:p>
            <a:r>
              <a:rPr lang="en-GB" dirty="0"/>
              <a:t>Irina Rets, Dimitrios Vogiatzis, Victoria Murphy</a:t>
            </a:r>
          </a:p>
          <a:p>
            <a:endParaRPr lang="en-GB" b="1" i="1" u="sng" dirty="0"/>
          </a:p>
          <a:p>
            <a:r>
              <a:rPr lang="en-GB" b="1" i="1" u="sng"/>
              <a:t>FLAN </a:t>
            </a:r>
            <a:r>
              <a:rPr lang="en-GB" b="1" i="1" u="sng" dirty="0"/>
              <a:t>BATH</a:t>
            </a:r>
          </a:p>
          <a:p>
            <a:r>
              <a:rPr lang="en-GB" b="1" dirty="0"/>
              <a:t>The Open University, UK </a:t>
            </a:r>
            <a:endParaRPr lang="en-GB" dirty="0"/>
          </a:p>
        </p:txBody>
      </p:sp>
    </p:spTree>
    <p:extLst>
      <p:ext uri="{BB962C8B-B14F-4D97-AF65-F5344CB8AC3E}">
        <p14:creationId xmlns:p14="http://schemas.microsoft.com/office/powerpoint/2010/main" val="170341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5781F5-2B5D-4F13-86B1-1B330FE6ED87}"/>
              </a:ext>
            </a:extLst>
          </p:cNvPr>
          <p:cNvSpPr>
            <a:spLocks noGrp="1"/>
          </p:cNvSpPr>
          <p:nvPr>
            <p:ph idx="1"/>
          </p:nvPr>
        </p:nvSpPr>
        <p:spPr>
          <a:xfrm>
            <a:off x="-1" y="1825625"/>
            <a:ext cx="12191999" cy="4351338"/>
          </a:xfrm>
        </p:spPr>
        <p:txBody>
          <a:bodyPr/>
          <a:lstStyle/>
          <a:p>
            <a:r>
              <a:rPr lang="en-GB" dirty="0"/>
              <a:t>Universities and platforms should collaborate to address accessibility issues in a timely manner</a:t>
            </a:r>
          </a:p>
          <a:p>
            <a:r>
              <a:rPr lang="en-GB" dirty="0"/>
              <a:t>Take learner needs into account, involving them in the design, testing and evaluation of courses</a:t>
            </a:r>
          </a:p>
        </p:txBody>
      </p:sp>
      <p:sp>
        <p:nvSpPr>
          <p:cNvPr id="6" name="Title 1">
            <a:extLst>
              <a:ext uri="{FF2B5EF4-FFF2-40B4-BE49-F238E27FC236}">
                <a16:creationId xmlns:a16="http://schemas.microsoft.com/office/drawing/2014/main" id="{057D2FE4-6319-4F86-9A0B-CED09197867B}"/>
              </a:ext>
            </a:extLst>
          </p:cNvPr>
          <p:cNvSpPr txBox="1">
            <a:spLocks/>
          </p:cNvSpPr>
          <p:nvPr/>
        </p:nvSpPr>
        <p:spPr>
          <a:xfrm>
            <a:off x="0" y="-79622"/>
            <a:ext cx="12192000" cy="973345"/>
          </a:xfrm>
          <a:prstGeom prst="rect">
            <a:avLst/>
          </a:prstGeom>
          <a:solidFill>
            <a:srgbClr val="00B050"/>
          </a:solidFill>
          <a:ln>
            <a:solidFill>
              <a:schemeClr val="bg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b="1" dirty="0"/>
              <a:t>Collaborative guidance</a:t>
            </a:r>
          </a:p>
        </p:txBody>
      </p:sp>
    </p:spTree>
    <p:extLst>
      <p:ext uri="{BB962C8B-B14F-4D97-AF65-F5344CB8AC3E}">
        <p14:creationId xmlns:p14="http://schemas.microsoft.com/office/powerpoint/2010/main" val="3835985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F96D1-04F7-4332-AA79-B5F8F6470B11}"/>
              </a:ext>
            </a:extLst>
          </p:cNvPr>
          <p:cNvSpPr>
            <a:spLocks noGrp="1"/>
          </p:cNvSpPr>
          <p:nvPr>
            <p:ph type="title"/>
          </p:nvPr>
        </p:nvSpPr>
        <p:spPr>
          <a:xfrm>
            <a:off x="13252" y="0"/>
            <a:ext cx="12192000" cy="1033670"/>
          </a:xfrm>
          <a:solidFill>
            <a:srgbClr val="00B050"/>
          </a:solidFill>
          <a:ln>
            <a:solidFill>
              <a:srgbClr val="00B050"/>
            </a:solidFill>
          </a:ln>
        </p:spPr>
        <p:txBody>
          <a:bodyPr>
            <a:normAutofit fontScale="90000"/>
          </a:bodyPr>
          <a:lstStyle/>
          <a:p>
            <a:pPr algn="ctr"/>
            <a:br>
              <a:rPr lang="en-GB" dirty="0"/>
            </a:br>
            <a:r>
              <a:rPr lang="en-GB" b="1" dirty="0"/>
              <a:t>Conclusion</a:t>
            </a:r>
            <a:r>
              <a:rPr lang="en-GB" dirty="0"/>
              <a:t> </a:t>
            </a:r>
          </a:p>
        </p:txBody>
      </p:sp>
      <p:sp>
        <p:nvSpPr>
          <p:cNvPr id="3" name="Content Placeholder 2">
            <a:extLst>
              <a:ext uri="{FF2B5EF4-FFF2-40B4-BE49-F238E27FC236}">
                <a16:creationId xmlns:a16="http://schemas.microsoft.com/office/drawing/2014/main" id="{55CB28AA-2F4C-4113-B670-CA3D8BA9A0BD}"/>
              </a:ext>
            </a:extLst>
          </p:cNvPr>
          <p:cNvSpPr>
            <a:spLocks noGrp="1"/>
          </p:cNvSpPr>
          <p:nvPr>
            <p:ph idx="1"/>
          </p:nvPr>
        </p:nvSpPr>
        <p:spPr>
          <a:xfrm>
            <a:off x="0" y="1863519"/>
            <a:ext cx="12192000" cy="3808411"/>
          </a:xfrm>
          <a:solidFill>
            <a:srgbClr val="0070C0"/>
          </a:solidFill>
          <a:ln>
            <a:solidFill>
              <a:srgbClr val="92D050"/>
            </a:solidFill>
          </a:ln>
        </p:spPr>
        <p:txBody>
          <a:bodyPr>
            <a:normAutofit/>
          </a:bodyPr>
          <a:lstStyle/>
          <a:p>
            <a:r>
              <a:rPr lang="en-GB" b="1" dirty="0"/>
              <a:t>The uncertainty of the future of learning </a:t>
            </a:r>
            <a:r>
              <a:rPr lang="en-GB" dirty="0"/>
              <a:t>during the pandemic era, demands improvement of accessibility of online courses to support learners who would not otherwise have opportunities to learn. </a:t>
            </a:r>
          </a:p>
          <a:p>
            <a:r>
              <a:rPr lang="en-GB" dirty="0"/>
              <a:t>The </a:t>
            </a:r>
            <a:r>
              <a:rPr lang="en-GB" b="1" dirty="0"/>
              <a:t>‘Accessibility’ and ‘Disability’ definitions </a:t>
            </a:r>
            <a:r>
              <a:rPr lang="en-GB" dirty="0"/>
              <a:t>can be used to address </a:t>
            </a:r>
            <a:r>
              <a:rPr lang="en-GB" b="1" dirty="0"/>
              <a:t>policy issues </a:t>
            </a:r>
            <a:r>
              <a:rPr lang="en-GB" dirty="0"/>
              <a:t>of accessibility to education</a:t>
            </a:r>
          </a:p>
          <a:p>
            <a:r>
              <a:rPr lang="en-GB" dirty="0"/>
              <a:t>The </a:t>
            </a:r>
            <a:r>
              <a:rPr lang="en-GB" b="1" dirty="0"/>
              <a:t>guidelines can be used by teams developing courses </a:t>
            </a:r>
            <a:r>
              <a:rPr lang="en-GB" dirty="0"/>
              <a:t>on MOOC platforms to raise awareness and to enhance the design of courses to assist a smoother learning journey for all learners. </a:t>
            </a:r>
          </a:p>
        </p:txBody>
      </p:sp>
    </p:spTree>
    <p:extLst>
      <p:ext uri="{BB962C8B-B14F-4D97-AF65-F5344CB8AC3E}">
        <p14:creationId xmlns:p14="http://schemas.microsoft.com/office/powerpoint/2010/main" val="4217826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796BB5-0D98-4EB6-9D7F-658C65E96D3B}"/>
              </a:ext>
            </a:extLst>
          </p:cNvPr>
          <p:cNvSpPr>
            <a:spLocks noGrp="1"/>
          </p:cNvSpPr>
          <p:nvPr>
            <p:ph idx="1"/>
          </p:nvPr>
        </p:nvSpPr>
        <p:spPr/>
        <p:txBody>
          <a:bodyPr/>
          <a:lstStyle/>
          <a:p>
            <a:r>
              <a:rPr lang="en-GB" dirty="0">
                <a:hlinkClick r:id="rId2"/>
              </a:rPr>
              <a:t>@</a:t>
            </a:r>
            <a:r>
              <a:rPr lang="en-GB" dirty="0" err="1">
                <a:hlinkClick r:id="rId2"/>
              </a:rPr>
              <a:t>aktinaki</a:t>
            </a:r>
            <a:r>
              <a:rPr lang="en-GB" dirty="0">
                <a:hlinkClick r:id="rId2"/>
              </a:rPr>
              <a:t> </a:t>
            </a:r>
          </a:p>
          <a:p>
            <a:r>
              <a:rPr lang="en-GB" dirty="0">
                <a:hlinkClick r:id="rId2"/>
              </a:rPr>
              <a:t>Tina.Papathoma@open.ac.uk</a:t>
            </a:r>
            <a:r>
              <a:rPr lang="en-GB" dirty="0"/>
              <a:t> </a:t>
            </a:r>
          </a:p>
        </p:txBody>
      </p:sp>
      <p:sp>
        <p:nvSpPr>
          <p:cNvPr id="4" name="Title 1">
            <a:extLst>
              <a:ext uri="{FF2B5EF4-FFF2-40B4-BE49-F238E27FC236}">
                <a16:creationId xmlns:a16="http://schemas.microsoft.com/office/drawing/2014/main" id="{B21FEF76-BBF0-4144-8ECF-E24FEA6401D1}"/>
              </a:ext>
            </a:extLst>
          </p:cNvPr>
          <p:cNvSpPr txBox="1">
            <a:spLocks/>
          </p:cNvSpPr>
          <p:nvPr/>
        </p:nvSpPr>
        <p:spPr>
          <a:xfrm>
            <a:off x="0" y="-79622"/>
            <a:ext cx="12192000" cy="973345"/>
          </a:xfrm>
          <a:prstGeom prst="rect">
            <a:avLst/>
          </a:prstGeom>
          <a:solidFill>
            <a:srgbClr val="00B050"/>
          </a:solidFill>
          <a:ln>
            <a:solidFill>
              <a:schemeClr val="bg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b="1" dirty="0"/>
              <a:t>Thank you! </a:t>
            </a:r>
            <a:r>
              <a:rPr lang="en-GB" b="1" dirty="0">
                <a:sym typeface="Wingdings" panose="05000000000000000000" pitchFamily="2" charset="2"/>
              </a:rPr>
              <a:t> </a:t>
            </a:r>
            <a:endParaRPr lang="en-GB" b="1" dirty="0"/>
          </a:p>
        </p:txBody>
      </p:sp>
    </p:spTree>
    <p:extLst>
      <p:ext uri="{BB962C8B-B14F-4D97-AF65-F5344CB8AC3E}">
        <p14:creationId xmlns:p14="http://schemas.microsoft.com/office/powerpoint/2010/main" val="3219538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A2E3D-8240-419C-81CE-F726AF8435F2}"/>
              </a:ext>
            </a:extLst>
          </p:cNvPr>
          <p:cNvSpPr>
            <a:spLocks noGrp="1"/>
          </p:cNvSpPr>
          <p:nvPr>
            <p:ph type="title"/>
          </p:nvPr>
        </p:nvSpPr>
        <p:spPr>
          <a:xfrm>
            <a:off x="0" y="0"/>
            <a:ext cx="12192000" cy="973345"/>
          </a:xfrm>
          <a:solidFill>
            <a:srgbClr val="00B050"/>
          </a:solidFill>
          <a:ln>
            <a:solidFill>
              <a:schemeClr val="bg1"/>
            </a:solidFill>
          </a:ln>
        </p:spPr>
        <p:txBody>
          <a:bodyPr/>
          <a:lstStyle/>
          <a:p>
            <a:pPr algn="ctr"/>
            <a:r>
              <a:rPr lang="en-GB" b="1" dirty="0"/>
              <a:t>Background </a:t>
            </a:r>
          </a:p>
        </p:txBody>
      </p:sp>
      <p:sp>
        <p:nvSpPr>
          <p:cNvPr id="3" name="Content Placeholder 2">
            <a:extLst>
              <a:ext uri="{FF2B5EF4-FFF2-40B4-BE49-F238E27FC236}">
                <a16:creationId xmlns:a16="http://schemas.microsoft.com/office/drawing/2014/main" id="{189C24D2-AB9D-4F36-9F81-1E7E4815503F}"/>
              </a:ext>
            </a:extLst>
          </p:cNvPr>
          <p:cNvSpPr>
            <a:spLocks noGrp="1"/>
          </p:cNvSpPr>
          <p:nvPr>
            <p:ph idx="1"/>
          </p:nvPr>
        </p:nvSpPr>
        <p:spPr>
          <a:xfrm>
            <a:off x="0" y="1838877"/>
            <a:ext cx="12192000" cy="2256045"/>
          </a:xfrm>
          <a:solidFill>
            <a:srgbClr val="0070C0"/>
          </a:solidFill>
        </p:spPr>
        <p:txBody>
          <a:bodyPr>
            <a:normAutofit/>
          </a:bodyPr>
          <a:lstStyle/>
          <a:p>
            <a:endParaRPr lang="en-GB" dirty="0"/>
          </a:p>
          <a:p>
            <a:pPr marL="0" indent="0">
              <a:buNone/>
            </a:pPr>
            <a:r>
              <a:rPr lang="en-GB" dirty="0"/>
              <a:t>Studies in the area of our research tend to be technical reports that evaluate accessibility but our research looks further than that.</a:t>
            </a:r>
          </a:p>
          <a:p>
            <a:pPr marL="0" indent="0">
              <a:buNone/>
            </a:pPr>
            <a:endParaRPr lang="en-GB" dirty="0"/>
          </a:p>
        </p:txBody>
      </p:sp>
    </p:spTree>
    <p:extLst>
      <p:ext uri="{BB962C8B-B14F-4D97-AF65-F5344CB8AC3E}">
        <p14:creationId xmlns:p14="http://schemas.microsoft.com/office/powerpoint/2010/main" val="1741928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E8764-6A73-4A4E-BB1E-919C71F614D9}"/>
              </a:ext>
            </a:extLst>
          </p:cNvPr>
          <p:cNvSpPr>
            <a:spLocks noGrp="1"/>
          </p:cNvSpPr>
          <p:nvPr>
            <p:ph type="title"/>
          </p:nvPr>
        </p:nvSpPr>
        <p:spPr>
          <a:xfrm>
            <a:off x="-1" y="0"/>
            <a:ext cx="12191999" cy="1272209"/>
          </a:xfrm>
          <a:solidFill>
            <a:srgbClr val="0070C0"/>
          </a:solidFill>
        </p:spPr>
        <p:txBody>
          <a:bodyPr>
            <a:normAutofit/>
          </a:bodyPr>
          <a:lstStyle/>
          <a:p>
            <a:pPr algn="ctr"/>
            <a:r>
              <a:rPr lang="en-GB" b="1" dirty="0"/>
              <a:t>Methodology</a:t>
            </a:r>
          </a:p>
        </p:txBody>
      </p:sp>
      <p:sp>
        <p:nvSpPr>
          <p:cNvPr id="3" name="Content Placeholder 2">
            <a:extLst>
              <a:ext uri="{FF2B5EF4-FFF2-40B4-BE49-F238E27FC236}">
                <a16:creationId xmlns:a16="http://schemas.microsoft.com/office/drawing/2014/main" id="{AB52C5B5-7A82-4BC2-85A8-C6D1775AB056}"/>
              </a:ext>
            </a:extLst>
          </p:cNvPr>
          <p:cNvSpPr>
            <a:spLocks noGrp="1"/>
          </p:cNvSpPr>
          <p:nvPr>
            <p:ph idx="1"/>
          </p:nvPr>
        </p:nvSpPr>
        <p:spPr>
          <a:xfrm>
            <a:off x="-2" y="1527452"/>
            <a:ext cx="12192000" cy="5085384"/>
          </a:xfrm>
          <a:solidFill>
            <a:srgbClr val="00B050"/>
          </a:solidFill>
        </p:spPr>
        <p:txBody>
          <a:bodyPr>
            <a:normAutofit/>
          </a:bodyPr>
          <a:lstStyle/>
          <a:p>
            <a:r>
              <a:rPr lang="en-GB" b="1" dirty="0"/>
              <a:t>Evidence Café - </a:t>
            </a:r>
            <a:r>
              <a:rPr lang="en-GB" dirty="0"/>
              <a:t>a participatory approach where expert participants are split into groups to discuss an issue guided by a discussion object</a:t>
            </a:r>
          </a:p>
          <a:p>
            <a:r>
              <a:rPr lang="en-GB" b="1" dirty="0"/>
              <a:t>14 participants: </a:t>
            </a:r>
            <a:r>
              <a:rPr lang="en-GB" dirty="0"/>
              <a:t>researchers, learning designers, practitioners, and policy makers from three countries</a:t>
            </a:r>
          </a:p>
          <a:p>
            <a:r>
              <a:rPr lang="en-GB" b="1" dirty="0"/>
              <a:t>RQ1</a:t>
            </a:r>
            <a:r>
              <a:rPr lang="en-GB" dirty="0"/>
              <a:t>: How do expert researchers and practitioners understand accessibility and disability on MOOC platforms? </a:t>
            </a:r>
          </a:p>
          <a:p>
            <a:r>
              <a:rPr lang="en-GB" b="1" dirty="0"/>
              <a:t>RQ2</a:t>
            </a:r>
            <a:r>
              <a:rPr lang="en-GB" dirty="0"/>
              <a:t>: How could courses offered on those platforms be made more accessible to disabled learners? </a:t>
            </a:r>
          </a:p>
          <a:p>
            <a:r>
              <a:rPr lang="en-GB" dirty="0"/>
              <a:t>Thematic analysis</a:t>
            </a:r>
          </a:p>
        </p:txBody>
      </p:sp>
    </p:spTree>
    <p:extLst>
      <p:ext uri="{BB962C8B-B14F-4D97-AF65-F5344CB8AC3E}">
        <p14:creationId xmlns:p14="http://schemas.microsoft.com/office/powerpoint/2010/main" val="3639263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B4EA2-993C-4A26-A5B2-4C512CED52F7}"/>
              </a:ext>
            </a:extLst>
          </p:cNvPr>
          <p:cNvSpPr>
            <a:spLocks noGrp="1"/>
          </p:cNvSpPr>
          <p:nvPr>
            <p:ph type="title"/>
          </p:nvPr>
        </p:nvSpPr>
        <p:spPr>
          <a:xfrm>
            <a:off x="548241" y="232603"/>
            <a:ext cx="10515600" cy="1325563"/>
          </a:xfrm>
        </p:spPr>
        <p:txBody>
          <a:bodyPr>
            <a:normAutofit/>
          </a:bodyPr>
          <a:lstStyle/>
          <a:p>
            <a:pPr algn="ctr"/>
            <a:r>
              <a:rPr lang="en-GB" b="1" dirty="0"/>
              <a:t>RQ1: Accessibility &amp; Disability </a:t>
            </a:r>
          </a:p>
        </p:txBody>
      </p:sp>
      <p:sp>
        <p:nvSpPr>
          <p:cNvPr id="5" name="Content Placeholder 4">
            <a:extLst>
              <a:ext uri="{FF2B5EF4-FFF2-40B4-BE49-F238E27FC236}">
                <a16:creationId xmlns:a16="http://schemas.microsoft.com/office/drawing/2014/main" id="{1B4B1E1E-1788-43C4-A0DA-38BFD0B609D2}"/>
              </a:ext>
            </a:extLst>
          </p:cNvPr>
          <p:cNvSpPr>
            <a:spLocks noGrp="1"/>
          </p:cNvSpPr>
          <p:nvPr>
            <p:ph sz="half" idx="2"/>
          </p:nvPr>
        </p:nvSpPr>
        <p:spPr>
          <a:xfrm>
            <a:off x="0" y="1690688"/>
            <a:ext cx="5997575" cy="4361769"/>
          </a:xfrm>
          <a:solidFill>
            <a:srgbClr val="00B050"/>
          </a:solidFill>
        </p:spPr>
        <p:txBody>
          <a:bodyPr>
            <a:normAutofit fontScale="92500"/>
          </a:bodyPr>
          <a:lstStyle/>
          <a:p>
            <a:pPr marL="0" indent="0">
              <a:buNone/>
            </a:pPr>
            <a:r>
              <a:rPr lang="en-GB" b="1" dirty="0"/>
              <a:t>Accessibility</a:t>
            </a:r>
            <a:r>
              <a:rPr lang="en-GB" dirty="0"/>
              <a:t> relates to the ability to design a course based on a platform that </a:t>
            </a:r>
            <a:r>
              <a:rPr lang="en-GB" b="1" dirty="0"/>
              <a:t>transcends barriers that different groups of people face while learning, presenting material in diverse technological formats using a variety of pedagogical methods</a:t>
            </a:r>
            <a:r>
              <a:rPr lang="en-GB" dirty="0"/>
              <a:t>. </a:t>
            </a:r>
          </a:p>
          <a:p>
            <a:pPr marL="0" indent="0">
              <a:buNone/>
            </a:pPr>
            <a:r>
              <a:rPr lang="en-GB" dirty="0"/>
              <a:t>A course is accessible when it offers </a:t>
            </a:r>
            <a:r>
              <a:rPr lang="en-GB" b="1" dirty="0"/>
              <a:t>equitable access to groups of people </a:t>
            </a:r>
            <a:r>
              <a:rPr lang="en-GB" dirty="0"/>
              <a:t>who face diverse barriers (including disability) and maximises their ability to engage with material so that they learn effectively.</a:t>
            </a:r>
          </a:p>
          <a:p>
            <a:endParaRPr lang="en-GB" dirty="0"/>
          </a:p>
        </p:txBody>
      </p:sp>
      <p:sp>
        <p:nvSpPr>
          <p:cNvPr id="7" name="Content Placeholder 6">
            <a:extLst>
              <a:ext uri="{FF2B5EF4-FFF2-40B4-BE49-F238E27FC236}">
                <a16:creationId xmlns:a16="http://schemas.microsoft.com/office/drawing/2014/main" id="{3590BDB6-835D-47CF-A815-6645E1E8DEF4}"/>
              </a:ext>
            </a:extLst>
          </p:cNvPr>
          <p:cNvSpPr>
            <a:spLocks noGrp="1"/>
          </p:cNvSpPr>
          <p:nvPr>
            <p:ph sz="quarter" idx="4"/>
          </p:nvPr>
        </p:nvSpPr>
        <p:spPr>
          <a:xfrm>
            <a:off x="6172200" y="1690688"/>
            <a:ext cx="6019800" cy="4361769"/>
          </a:xfrm>
          <a:solidFill>
            <a:srgbClr val="0070C0"/>
          </a:solidFill>
        </p:spPr>
        <p:txBody>
          <a:bodyPr>
            <a:normAutofit fontScale="92500"/>
          </a:bodyPr>
          <a:lstStyle/>
          <a:p>
            <a:pPr marL="0" indent="0">
              <a:buNone/>
            </a:pPr>
            <a:r>
              <a:rPr lang="en-GB" b="1" dirty="0"/>
              <a:t>Disability</a:t>
            </a:r>
            <a:r>
              <a:rPr lang="en-GB" dirty="0"/>
              <a:t> relates to barriers created by catering to assumptions about </a:t>
            </a:r>
            <a:r>
              <a:rPr lang="en-GB" b="1" dirty="0"/>
              <a:t>what most people can do</a:t>
            </a:r>
            <a:r>
              <a:rPr lang="en-GB" dirty="0"/>
              <a:t>. Disabilities include </a:t>
            </a:r>
            <a:r>
              <a:rPr lang="en-GB" b="1" dirty="0"/>
              <a:t>physical, cognitive, motor or mental difficulties /impairments, as well as barriers associated with factors such as dyslexia and age</a:t>
            </a:r>
            <a:r>
              <a:rPr lang="en-GB" dirty="0"/>
              <a:t>. </a:t>
            </a:r>
          </a:p>
          <a:p>
            <a:pPr marL="0" indent="0">
              <a:buNone/>
            </a:pPr>
            <a:r>
              <a:rPr lang="en-GB" dirty="0"/>
              <a:t>People also face barriers when a course is </a:t>
            </a:r>
            <a:r>
              <a:rPr lang="en-GB" b="1" dirty="0"/>
              <a:t>not in their preferred language</a:t>
            </a:r>
            <a:r>
              <a:rPr lang="en-GB" dirty="0"/>
              <a:t>. Disability may involve technological or pedagogical barriers to learning. </a:t>
            </a:r>
          </a:p>
          <a:p>
            <a:endParaRPr lang="en-GB" dirty="0"/>
          </a:p>
        </p:txBody>
      </p:sp>
    </p:spTree>
    <p:extLst>
      <p:ext uri="{BB962C8B-B14F-4D97-AF65-F5344CB8AC3E}">
        <p14:creationId xmlns:p14="http://schemas.microsoft.com/office/powerpoint/2010/main" val="2450212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1000"/>
                                        <p:tgtEl>
                                          <p:spTgt spid="7">
                                            <p:txEl>
                                              <p:pRg st="0" end="0"/>
                                            </p:txEl>
                                          </p:spTgt>
                                        </p:tgtEl>
                                      </p:cBhvr>
                                    </p:animEffect>
                                    <p:anim calcmode="lin" valueType="num">
                                      <p:cBhvr>
                                        <p:cTn id="22"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1" end="1"/>
                                            </p:txEl>
                                          </p:spTgt>
                                        </p:tgtEl>
                                        <p:attrNameLst>
                                          <p:attrName>style.visibility</p:attrName>
                                        </p:attrNameLst>
                                      </p:cBhvr>
                                      <p:to>
                                        <p:strVal val="visible"/>
                                      </p:to>
                                    </p:set>
                                    <p:animEffect transition="in" filter="fade">
                                      <p:cBhvr>
                                        <p:cTn id="28" dur="1000"/>
                                        <p:tgtEl>
                                          <p:spTgt spid="7">
                                            <p:txEl>
                                              <p:pRg st="1" end="1"/>
                                            </p:txEl>
                                          </p:spTgt>
                                        </p:tgtEl>
                                      </p:cBhvr>
                                    </p:animEffect>
                                    <p:anim calcmode="lin" valueType="num">
                                      <p:cBhvr>
                                        <p:cTn id="29"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CB6C8-4A92-4D49-9280-634269D5348D}"/>
              </a:ext>
            </a:extLst>
          </p:cNvPr>
          <p:cNvSpPr>
            <a:spLocks noGrp="1"/>
          </p:cNvSpPr>
          <p:nvPr>
            <p:ph type="title"/>
          </p:nvPr>
        </p:nvSpPr>
        <p:spPr>
          <a:xfrm>
            <a:off x="0" y="1"/>
            <a:ext cx="12192000" cy="1825624"/>
          </a:xfrm>
          <a:solidFill>
            <a:srgbClr val="0070C0"/>
          </a:solidFill>
        </p:spPr>
        <p:txBody>
          <a:bodyPr>
            <a:normAutofit/>
          </a:bodyPr>
          <a:lstStyle/>
          <a:p>
            <a:r>
              <a:rPr lang="en-GB" b="1" dirty="0"/>
              <a:t>RQ2: Guidance on making learning at scale more accessible to disabled learners</a:t>
            </a:r>
            <a:endParaRPr lang="en-GB" dirty="0"/>
          </a:p>
        </p:txBody>
      </p:sp>
      <p:sp>
        <p:nvSpPr>
          <p:cNvPr id="3" name="Content Placeholder 2">
            <a:extLst>
              <a:ext uri="{FF2B5EF4-FFF2-40B4-BE49-F238E27FC236}">
                <a16:creationId xmlns:a16="http://schemas.microsoft.com/office/drawing/2014/main" id="{01F27EAD-E571-44EF-BFE7-7C72D9F63F62}"/>
              </a:ext>
            </a:extLst>
          </p:cNvPr>
          <p:cNvSpPr>
            <a:spLocks noGrp="1"/>
          </p:cNvSpPr>
          <p:nvPr>
            <p:ph idx="1"/>
          </p:nvPr>
        </p:nvSpPr>
        <p:spPr>
          <a:xfrm>
            <a:off x="0" y="2696817"/>
            <a:ext cx="12192000" cy="3863009"/>
          </a:xfrm>
          <a:solidFill>
            <a:srgbClr val="00B050"/>
          </a:solidFill>
          <a:ln>
            <a:solidFill>
              <a:srgbClr val="92D050"/>
            </a:solidFill>
          </a:ln>
        </p:spPr>
        <p:txBody>
          <a:bodyPr/>
          <a:lstStyle/>
          <a:p>
            <a:pPr marL="514350" indent="-514350">
              <a:buFont typeface="+mj-lt"/>
              <a:buAutoNum type="arabicPeriod"/>
            </a:pPr>
            <a:r>
              <a:rPr lang="en-GB" b="1" dirty="0"/>
              <a:t>Technical</a:t>
            </a:r>
            <a:r>
              <a:rPr lang="en-GB" dirty="0"/>
              <a:t> guidance indicates the use accessibility standards</a:t>
            </a:r>
          </a:p>
          <a:p>
            <a:pPr marL="514350" indent="-514350">
              <a:buFont typeface="+mj-lt"/>
              <a:buAutoNum type="arabicPeriod"/>
            </a:pPr>
            <a:r>
              <a:rPr lang="en-GB" b="1" dirty="0"/>
              <a:t>Pedagogical</a:t>
            </a:r>
            <a:r>
              <a:rPr lang="en-GB" dirty="0"/>
              <a:t> guidance includes aspects to consider when designing the educational resources by the educators</a:t>
            </a:r>
          </a:p>
          <a:p>
            <a:pPr marL="514350" indent="-514350">
              <a:buFont typeface="+mj-lt"/>
              <a:buAutoNum type="arabicPeriod"/>
            </a:pPr>
            <a:r>
              <a:rPr lang="en-GB" b="1" dirty="0"/>
              <a:t>Training and experience </a:t>
            </a:r>
            <a:r>
              <a:rPr lang="en-GB" dirty="0"/>
              <a:t>are key values for educators and those teams producing the materials</a:t>
            </a:r>
          </a:p>
          <a:p>
            <a:pPr marL="514350" indent="-514350">
              <a:buFont typeface="+mj-lt"/>
              <a:buAutoNum type="arabicPeriod"/>
            </a:pPr>
            <a:r>
              <a:rPr lang="en-GB" b="1" dirty="0"/>
              <a:t>Personalisation and alternative formats </a:t>
            </a:r>
            <a:r>
              <a:rPr lang="en-GB" dirty="0"/>
              <a:t>allow learners to choose their learning path</a:t>
            </a:r>
          </a:p>
          <a:p>
            <a:pPr marL="514350" indent="-514350">
              <a:buFont typeface="+mj-lt"/>
              <a:buAutoNum type="arabicPeriod"/>
            </a:pPr>
            <a:r>
              <a:rPr lang="en-GB" b="1" dirty="0"/>
              <a:t>Collaboration </a:t>
            </a:r>
            <a:r>
              <a:rPr lang="en-GB" dirty="0"/>
              <a:t>encourages universities, platforms and learners to work together</a:t>
            </a:r>
          </a:p>
        </p:txBody>
      </p:sp>
    </p:spTree>
    <p:extLst>
      <p:ext uri="{BB962C8B-B14F-4D97-AF65-F5344CB8AC3E}">
        <p14:creationId xmlns:p14="http://schemas.microsoft.com/office/powerpoint/2010/main" val="337443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3BB1C04C-2DE6-4D62-A7F0-FE1AF619DE72}"/>
              </a:ext>
            </a:extLst>
          </p:cNvPr>
          <p:cNvSpPr>
            <a:spLocks noChangeArrowheads="1"/>
          </p:cNvSpPr>
          <p:nvPr/>
        </p:nvSpPr>
        <p:spPr bwMode="auto">
          <a:xfrm>
            <a:off x="3785816" y="23913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GB" altLang="en-US" sz="1800" b="0" i="0" u="none" strike="noStrike" cap="none" normalizeH="0" baseline="0">
                <a:ln>
                  <a:noFill/>
                </a:ln>
                <a:solidFill>
                  <a:schemeClr val="tx1"/>
                </a:solidFill>
                <a:effectLst/>
                <a:latin typeface="Arial" panose="020B0604020202020204" pitchFamily="34" charset="0"/>
              </a:rPr>
            </a:b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9" name="Content Placeholder 8">
            <a:extLst>
              <a:ext uri="{FF2B5EF4-FFF2-40B4-BE49-F238E27FC236}">
                <a16:creationId xmlns:a16="http://schemas.microsoft.com/office/drawing/2014/main" id="{7AC94EFE-2E0A-4D32-853D-FBE4D36F5D67}"/>
              </a:ext>
            </a:extLst>
          </p:cNvPr>
          <p:cNvSpPr>
            <a:spLocks noGrp="1"/>
          </p:cNvSpPr>
          <p:nvPr>
            <p:ph idx="1"/>
          </p:nvPr>
        </p:nvSpPr>
        <p:spPr>
          <a:xfrm>
            <a:off x="-1" y="1527505"/>
            <a:ext cx="12191999" cy="4351338"/>
          </a:xfrm>
        </p:spPr>
        <p:txBody>
          <a:bodyPr>
            <a:normAutofit/>
          </a:bodyPr>
          <a:lstStyle/>
          <a:p>
            <a:r>
              <a:rPr lang="en-GB" dirty="0"/>
              <a:t>Ensure courses meet WCAG standards</a:t>
            </a:r>
          </a:p>
          <a:p>
            <a:r>
              <a:rPr lang="en-GB" dirty="0"/>
              <a:t>Include an accessibility statement</a:t>
            </a:r>
          </a:p>
          <a:p>
            <a:r>
              <a:rPr lang="en-GB" dirty="0"/>
              <a:t>Agree universal design for learning principles (UDL) for STEM subjects for different screen readers</a:t>
            </a:r>
          </a:p>
          <a:p>
            <a:r>
              <a:rPr lang="en-GB" dirty="0"/>
              <a:t>Avoid use of inaccessible text-based files</a:t>
            </a:r>
          </a:p>
          <a:p>
            <a:endParaRPr lang="en-GB" dirty="0"/>
          </a:p>
          <a:p>
            <a:endParaRPr lang="en-GB" dirty="0"/>
          </a:p>
        </p:txBody>
      </p:sp>
      <p:sp>
        <p:nvSpPr>
          <p:cNvPr id="11" name="Title 1">
            <a:extLst>
              <a:ext uri="{FF2B5EF4-FFF2-40B4-BE49-F238E27FC236}">
                <a16:creationId xmlns:a16="http://schemas.microsoft.com/office/drawing/2014/main" id="{C383DC91-89A8-42ED-AE70-C41BA80818FB}"/>
              </a:ext>
            </a:extLst>
          </p:cNvPr>
          <p:cNvSpPr txBox="1">
            <a:spLocks/>
          </p:cNvSpPr>
          <p:nvPr/>
        </p:nvSpPr>
        <p:spPr>
          <a:xfrm>
            <a:off x="0" y="-79622"/>
            <a:ext cx="12192000" cy="973345"/>
          </a:xfrm>
          <a:prstGeom prst="rect">
            <a:avLst/>
          </a:prstGeom>
          <a:solidFill>
            <a:srgbClr val="00B050"/>
          </a:solidFill>
          <a:ln>
            <a:solidFill>
              <a:schemeClr val="bg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b="1" dirty="0"/>
              <a:t>Technical guidance</a:t>
            </a:r>
          </a:p>
        </p:txBody>
      </p:sp>
    </p:spTree>
    <p:extLst>
      <p:ext uri="{BB962C8B-B14F-4D97-AF65-F5344CB8AC3E}">
        <p14:creationId xmlns:p14="http://schemas.microsoft.com/office/powerpoint/2010/main" val="3244087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1000"/>
                                        <p:tgtEl>
                                          <p:spTgt spid="9">
                                            <p:txEl>
                                              <p:pRg st="3" end="3"/>
                                            </p:txEl>
                                          </p:spTgt>
                                        </p:tgtEl>
                                      </p:cBhvr>
                                    </p:animEffect>
                                    <p:anim calcmode="lin" valueType="num">
                                      <p:cBhvr>
                                        <p:cTn id="2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DAB068-5880-4DF4-84CF-8DF70A57053B}"/>
              </a:ext>
            </a:extLst>
          </p:cNvPr>
          <p:cNvSpPr>
            <a:spLocks noGrp="1"/>
          </p:cNvSpPr>
          <p:nvPr>
            <p:ph idx="1"/>
          </p:nvPr>
        </p:nvSpPr>
        <p:spPr>
          <a:xfrm>
            <a:off x="-1" y="1825625"/>
            <a:ext cx="12191999" cy="4351338"/>
          </a:xfrm>
        </p:spPr>
        <p:txBody>
          <a:bodyPr>
            <a:normAutofit/>
          </a:bodyPr>
          <a:lstStyle/>
          <a:p>
            <a:r>
              <a:rPr lang="en-GB" dirty="0"/>
              <a:t>Design activities that provoke discussion and encourage learners to use platform functionality to support discussion</a:t>
            </a:r>
          </a:p>
          <a:p>
            <a:r>
              <a:rPr lang="en-GB" dirty="0"/>
              <a:t>Allow ample time for activities</a:t>
            </a:r>
          </a:p>
          <a:p>
            <a:r>
              <a:rPr lang="en-GB" dirty="0"/>
              <a:t>Avoid use of sub-optimal resources</a:t>
            </a:r>
          </a:p>
        </p:txBody>
      </p:sp>
      <p:sp>
        <p:nvSpPr>
          <p:cNvPr id="4" name="Title 1">
            <a:extLst>
              <a:ext uri="{FF2B5EF4-FFF2-40B4-BE49-F238E27FC236}">
                <a16:creationId xmlns:a16="http://schemas.microsoft.com/office/drawing/2014/main" id="{ABF34CD9-D864-46F4-A60E-A862F40F4461}"/>
              </a:ext>
            </a:extLst>
          </p:cNvPr>
          <p:cNvSpPr txBox="1">
            <a:spLocks/>
          </p:cNvSpPr>
          <p:nvPr/>
        </p:nvSpPr>
        <p:spPr>
          <a:xfrm>
            <a:off x="0" y="-79622"/>
            <a:ext cx="12192000" cy="973345"/>
          </a:xfrm>
          <a:prstGeom prst="rect">
            <a:avLst/>
          </a:prstGeom>
          <a:solidFill>
            <a:srgbClr val="00B050"/>
          </a:solidFill>
          <a:ln>
            <a:solidFill>
              <a:schemeClr val="bg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b="1" dirty="0"/>
              <a:t>Pedagogical</a:t>
            </a:r>
            <a:r>
              <a:rPr lang="en-GB" dirty="0"/>
              <a:t> </a:t>
            </a:r>
            <a:r>
              <a:rPr lang="en-GB" b="1" dirty="0"/>
              <a:t>guidance</a:t>
            </a:r>
          </a:p>
        </p:txBody>
      </p:sp>
    </p:spTree>
    <p:extLst>
      <p:ext uri="{BB962C8B-B14F-4D97-AF65-F5344CB8AC3E}">
        <p14:creationId xmlns:p14="http://schemas.microsoft.com/office/powerpoint/2010/main" val="2948676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207213-4CC8-4F75-B9D3-456319E4937B}"/>
              </a:ext>
            </a:extLst>
          </p:cNvPr>
          <p:cNvSpPr>
            <a:spLocks noGrp="1"/>
          </p:cNvSpPr>
          <p:nvPr>
            <p:ph idx="1"/>
          </p:nvPr>
        </p:nvSpPr>
        <p:spPr>
          <a:xfrm>
            <a:off x="0" y="1825625"/>
            <a:ext cx="12192000" cy="4351338"/>
          </a:xfrm>
        </p:spPr>
        <p:txBody>
          <a:bodyPr>
            <a:normAutofit/>
          </a:bodyPr>
          <a:lstStyle/>
          <a:p>
            <a:r>
              <a:rPr lang="en-GB" dirty="0"/>
              <a:t>Train educators in how to adjust materials for disabled learners</a:t>
            </a:r>
          </a:p>
          <a:p>
            <a:r>
              <a:rPr lang="en-GB" dirty="0"/>
              <a:t>Tutor-supported activities should follow web accessibility and usability guidelines</a:t>
            </a:r>
          </a:p>
          <a:p>
            <a:r>
              <a:rPr lang="en-GB" dirty="0"/>
              <a:t>Build on the experience of overcoming accessibility barriers in physical contexts</a:t>
            </a:r>
          </a:p>
        </p:txBody>
      </p:sp>
      <p:sp>
        <p:nvSpPr>
          <p:cNvPr id="4" name="Title 1">
            <a:extLst>
              <a:ext uri="{FF2B5EF4-FFF2-40B4-BE49-F238E27FC236}">
                <a16:creationId xmlns:a16="http://schemas.microsoft.com/office/drawing/2014/main" id="{214FDA74-3F59-4DFC-9839-285AFFA95194}"/>
              </a:ext>
            </a:extLst>
          </p:cNvPr>
          <p:cNvSpPr txBox="1">
            <a:spLocks/>
          </p:cNvSpPr>
          <p:nvPr/>
        </p:nvSpPr>
        <p:spPr>
          <a:xfrm>
            <a:off x="0" y="-79622"/>
            <a:ext cx="12192000" cy="973345"/>
          </a:xfrm>
          <a:prstGeom prst="rect">
            <a:avLst/>
          </a:prstGeom>
          <a:solidFill>
            <a:srgbClr val="00B050"/>
          </a:solidFill>
          <a:ln>
            <a:solidFill>
              <a:schemeClr val="bg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b="1" dirty="0"/>
              <a:t>‘Training and experience’</a:t>
            </a:r>
            <a:r>
              <a:rPr lang="en-GB" dirty="0"/>
              <a:t> </a:t>
            </a:r>
            <a:r>
              <a:rPr lang="en-GB" b="1" dirty="0"/>
              <a:t>guidance</a:t>
            </a:r>
          </a:p>
        </p:txBody>
      </p:sp>
    </p:spTree>
    <p:extLst>
      <p:ext uri="{BB962C8B-B14F-4D97-AF65-F5344CB8AC3E}">
        <p14:creationId xmlns:p14="http://schemas.microsoft.com/office/powerpoint/2010/main" val="3351044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792BA9-4010-4AD4-B1A7-6B285667F6A6}"/>
              </a:ext>
            </a:extLst>
          </p:cNvPr>
          <p:cNvSpPr>
            <a:spLocks noGrp="1"/>
          </p:cNvSpPr>
          <p:nvPr>
            <p:ph idx="1"/>
          </p:nvPr>
        </p:nvSpPr>
        <p:spPr>
          <a:xfrm>
            <a:off x="0" y="1825625"/>
            <a:ext cx="12192000" cy="4351338"/>
          </a:xfrm>
        </p:spPr>
        <p:txBody>
          <a:bodyPr>
            <a:normAutofit/>
          </a:bodyPr>
          <a:lstStyle/>
          <a:p>
            <a:r>
              <a:rPr lang="en-GB" dirty="0"/>
              <a:t>Capture user needs on a profile</a:t>
            </a:r>
          </a:p>
          <a:p>
            <a:r>
              <a:rPr lang="en-GB" dirty="0"/>
              <a:t>Provide alternative formats of learning content</a:t>
            </a:r>
          </a:p>
          <a:p>
            <a:r>
              <a:rPr lang="en-GB" dirty="0"/>
              <a:t>Include support for non-native speakers</a:t>
            </a:r>
          </a:p>
          <a:p>
            <a:r>
              <a:rPr lang="en-GB" dirty="0"/>
              <a:t>Consider learners with limited internet bandwidth</a:t>
            </a:r>
          </a:p>
        </p:txBody>
      </p:sp>
      <p:sp>
        <p:nvSpPr>
          <p:cNvPr id="4" name="Title 1">
            <a:extLst>
              <a:ext uri="{FF2B5EF4-FFF2-40B4-BE49-F238E27FC236}">
                <a16:creationId xmlns:a16="http://schemas.microsoft.com/office/drawing/2014/main" id="{09EF453D-4BE4-4D2E-B748-BA0169AD2A33}"/>
              </a:ext>
            </a:extLst>
          </p:cNvPr>
          <p:cNvSpPr txBox="1">
            <a:spLocks/>
          </p:cNvSpPr>
          <p:nvPr/>
        </p:nvSpPr>
        <p:spPr>
          <a:xfrm>
            <a:off x="0" y="0"/>
            <a:ext cx="12192000" cy="973345"/>
          </a:xfrm>
          <a:prstGeom prst="rect">
            <a:avLst/>
          </a:prstGeom>
          <a:solidFill>
            <a:srgbClr val="00B050"/>
          </a:solidFill>
          <a:ln>
            <a:solidFill>
              <a:schemeClr val="bg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b="1" dirty="0"/>
              <a:t>Personalisation and alternative formats</a:t>
            </a:r>
          </a:p>
        </p:txBody>
      </p:sp>
    </p:spTree>
    <p:extLst>
      <p:ext uri="{BB962C8B-B14F-4D97-AF65-F5344CB8AC3E}">
        <p14:creationId xmlns:p14="http://schemas.microsoft.com/office/powerpoint/2010/main" val="3326593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559</TotalTime>
  <Words>1332</Words>
  <Application>Microsoft Office PowerPoint</Application>
  <PresentationFormat>Widescreen</PresentationFormat>
  <Paragraphs>83</Paragraphs>
  <Slides>12</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  Guidance on how Learning at Scale can be made more accessible  </vt:lpstr>
      <vt:lpstr>Background </vt:lpstr>
      <vt:lpstr>Methodology</vt:lpstr>
      <vt:lpstr>RQ1: Accessibility &amp; Disability </vt:lpstr>
      <vt:lpstr>RQ2: Guidance on making learning at scale more accessible to disabled learners</vt:lpstr>
      <vt:lpstr>PowerPoint Presentation</vt:lpstr>
      <vt:lpstr>PowerPoint Presentation</vt:lpstr>
      <vt:lpstr>PowerPoint Presentation</vt:lpstr>
      <vt:lpstr>PowerPoint Presentation</vt:lpstr>
      <vt:lpstr>PowerPoint Presentation</vt:lpstr>
      <vt:lpstr> Conclusion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Guidance on how Learning at Scale can be made more accessible  </dc:title>
  <dc:creator>Tina.Papathoma</dc:creator>
  <cp:lastModifiedBy>Tina.Papathoma</cp:lastModifiedBy>
  <cp:revision>23</cp:revision>
  <dcterms:created xsi:type="dcterms:W3CDTF">2020-07-26T08:50:38Z</dcterms:created>
  <dcterms:modified xsi:type="dcterms:W3CDTF">2020-09-14T10:42:58Z</dcterms:modified>
</cp:coreProperties>
</file>