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5" r:id="rId2"/>
    <p:sldId id="277" r:id="rId3"/>
    <p:sldId id="278" r:id="rId4"/>
    <p:sldId id="279" r:id="rId5"/>
    <p:sldId id="274" r:id="rId6"/>
    <p:sldId id="295" r:id="rId7"/>
    <p:sldId id="288" r:id="rId8"/>
    <p:sldId id="286" r:id="rId9"/>
    <p:sldId id="292" r:id="rId10"/>
    <p:sldId id="293" r:id="rId11"/>
    <p:sldId id="296" r:id="rId12"/>
    <p:sldId id="284" r:id="rId13"/>
    <p:sldId id="275" r:id="rId14"/>
    <p:sldId id="276" r:id="rId15"/>
    <p:sldId id="289" r:id="rId16"/>
    <p:sldId id="280" r:id="rId17"/>
    <p:sldId id="287" r:id="rId18"/>
    <p:sldId id="285" r:id="rId19"/>
    <p:sldId id="297" r:id="rId20"/>
    <p:sldId id="290" r:id="rId21"/>
    <p:sldId id="281" r:id="rId22"/>
    <p:sldId id="298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7678"/>
    <a:srgbClr val="CF24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74" d="100"/>
          <a:sy n="74" d="100"/>
        </p:scale>
        <p:origin x="124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082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085184" y="163147"/>
            <a:ext cx="153164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33141A3-1B1D-499B-8EF6-0BB01072C42A}" type="datetimeFigureOut">
              <a:rPr lang="en-GB"/>
              <a:pPr>
                <a:defRPr/>
              </a:pPr>
              <a:t>20/04/2016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16632" y="8532440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699856" y="8532440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80317889-7F52-4FE7-8ABA-65F3AA83C9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6" y="143041"/>
            <a:ext cx="1589462" cy="76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66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32463" y="152400"/>
            <a:ext cx="95567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100" smtClean="0"/>
            </a:lvl1pPr>
          </a:lstStyle>
          <a:p>
            <a:pPr>
              <a:defRPr/>
            </a:pPr>
            <a:fld id="{CFEEF0ED-5334-488F-92B1-69662E749F80}" type="datetimeFigureOut">
              <a:rPr lang="en-GB"/>
              <a:pPr>
                <a:defRPr/>
              </a:pPr>
              <a:t>20/04/2016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724400" y="8532813"/>
            <a:ext cx="196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DF1C27B-6FDC-4395-9A18-99386A8125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201214" y="8532812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80" y="208351"/>
            <a:ext cx="1589462" cy="76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9643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7" y="1988842"/>
            <a:ext cx="8352928" cy="14700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7" y="3789040"/>
            <a:ext cx="8352928" cy="163103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4767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463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7" y="332656"/>
            <a:ext cx="8341816" cy="792088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395288" y="1268414"/>
            <a:ext cx="8342064" cy="41048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b="1" dirty="0" err="1" smtClean="0"/>
            </a:lvl1pPr>
            <a:lvl2pPr marL="0" indent="0">
              <a:buFontTx/>
              <a:buNone/>
              <a:defRPr sz="2400" b="0"/>
            </a:lvl2pPr>
            <a:lvl3pPr marL="719138" indent="-363538">
              <a:tabLst>
                <a:tab pos="719138" algn="l"/>
              </a:tabLst>
              <a:defRPr baseline="0"/>
            </a:lvl3pPr>
            <a:lvl4pPr marL="1074738" indent="-355600">
              <a:buFont typeface="Arial" panose="020B0604020202020204" pitchFamily="34" charset="0"/>
              <a:buChar char="•"/>
              <a:tabLst>
                <a:tab pos="1074738" algn="l"/>
              </a:tabLst>
              <a:defRPr sz="2400"/>
            </a:lvl4pPr>
            <a:lvl5pPr marL="1438275" indent="-363538">
              <a:buFont typeface="Arial" panose="020B0604020202020204" pitchFamily="34" charset="0"/>
              <a:buChar char="•"/>
              <a:tabLst>
                <a:tab pos="1438275" algn="l"/>
              </a:tabLst>
              <a:defRPr sz="24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1710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4329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EA2BCC7-3203-41C4-86CE-5E9594F76B1F}" type="datetimeFigureOut">
              <a:rPr lang="en-GB" smtClean="0"/>
              <a:t>20/04/2016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87FF73F-EE3D-4226-AA10-6D09343705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8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0" y="5589588"/>
            <a:ext cx="9144000" cy="0"/>
          </a:xfrm>
          <a:prstGeom prst="line">
            <a:avLst/>
          </a:prstGeom>
          <a:ln w="25400">
            <a:solidFill>
              <a:srgbClr val="7476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5724000"/>
            <a:ext cx="2217181" cy="10646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CF2453"/>
          </a:solidFill>
          <a:latin typeface="Arial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F2453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F2453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F2453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F2453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747678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747678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747678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747678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747678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747678"/>
          </a:solidFill>
          <a:latin typeface="Arial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747678"/>
          </a:solidFill>
          <a:latin typeface="Arial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747678"/>
          </a:solidFill>
          <a:latin typeface="Arial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747678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 bwMode="auto">
          <a:xfrm>
            <a:off x="416424" y="764704"/>
            <a:ext cx="8353425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/>
              <a:t>How a "shuffle" link transformed our </a:t>
            </a:r>
            <a:r>
              <a:rPr lang="en-GB" altLang="en-US" dirty="0" smtClean="0"/>
              <a:t>experience of </a:t>
            </a:r>
            <a:r>
              <a:rPr lang="en-GB" altLang="en-US" dirty="0"/>
              <a:t>the peer review </a:t>
            </a:r>
            <a:r>
              <a:rPr lang="en-GB" altLang="en-US" dirty="0" smtClean="0"/>
              <a:t>engine</a:t>
            </a:r>
            <a:endParaRPr lang="en-GB" altLang="en-US" sz="3600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 bwMode="auto">
          <a:xfrm>
            <a:off x="395288" y="3429000"/>
            <a:ext cx="8353425" cy="16303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altLang="en-US" dirty="0" smtClean="0"/>
              <a:t>Paul Browning</a:t>
            </a:r>
          </a:p>
          <a:p>
            <a:r>
              <a:rPr lang="en-GB" altLang="en-US" dirty="0" smtClean="0"/>
              <a:t>National STEM Learning Centre</a:t>
            </a:r>
            <a:br>
              <a:rPr lang="en-GB" altLang="en-US" dirty="0" smtClean="0"/>
            </a:br>
            <a:r>
              <a:rPr lang="en-GB" altLang="en-US" dirty="0" smtClean="0"/>
              <a:t>p.browning@stem.org.uk</a:t>
            </a:r>
          </a:p>
        </p:txBody>
      </p:sp>
    </p:spTree>
    <p:extLst>
      <p:ext uri="{BB962C8B-B14F-4D97-AF65-F5344CB8AC3E}">
        <p14:creationId xmlns:p14="http://schemas.microsoft.com/office/powerpoint/2010/main" val="382184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Another example HPQ …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1124744"/>
            <a:ext cx="6181725" cy="437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20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-324544" y="5373216"/>
            <a:ext cx="9577064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65" y="174835"/>
            <a:ext cx="7886700" cy="1325563"/>
          </a:xfrm>
        </p:spPr>
        <p:txBody>
          <a:bodyPr/>
          <a:lstStyle/>
          <a:p>
            <a:r>
              <a:rPr lang="en-GB" dirty="0" smtClean="0">
                <a:solidFill>
                  <a:srgbClr val="00B0F0"/>
                </a:solidFill>
              </a:rPr>
              <a:t>AfLV1</a:t>
            </a:r>
            <a:r>
              <a:rPr lang="en-GB" dirty="0" smtClean="0"/>
              <a:t> – the problem?</a:t>
            </a:r>
            <a:endParaRPr lang="en-GB" dirty="0"/>
          </a:p>
        </p:txBody>
      </p:sp>
      <p:sp>
        <p:nvSpPr>
          <p:cNvPr id="3" name="Rounded Rectangle 2"/>
          <p:cNvSpPr/>
          <p:nvPr/>
        </p:nvSpPr>
        <p:spPr>
          <a:xfrm>
            <a:off x="3609834" y="2879064"/>
            <a:ext cx="2330318" cy="100311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3.8 Assignment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3.9 Review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3.10 Reflection</a:t>
            </a:r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7098961" y="2885414"/>
            <a:ext cx="1750325" cy="100311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POOL of </a:t>
            </a:r>
          </a:p>
          <a:p>
            <a:pPr algn="ctr"/>
            <a:r>
              <a:rPr lang="en-GB" dirty="0" smtClean="0"/>
              <a:t>assignments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3609834" y="1092060"/>
            <a:ext cx="2330318" cy="10031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3.7 The story so far </a:t>
            </a:r>
            <a:endParaRPr lang="en-GB" dirty="0"/>
          </a:p>
        </p:txBody>
      </p:sp>
      <p:sp>
        <p:nvSpPr>
          <p:cNvPr id="20" name="Rounded Rectangle 19"/>
          <p:cNvSpPr/>
          <p:nvPr/>
        </p:nvSpPr>
        <p:spPr>
          <a:xfrm>
            <a:off x="3645838" y="4666068"/>
            <a:ext cx="2258310" cy="10031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3.11 How was it for you? (Share)</a:t>
            </a:r>
            <a:endParaRPr lang="en-GB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940152" y="3140968"/>
            <a:ext cx="11588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6" idx="1"/>
          </p:cNvCxnSpPr>
          <p:nvPr/>
        </p:nvCxnSpPr>
        <p:spPr>
          <a:xfrm flipH="1" flipV="1">
            <a:off x="5940152" y="3386969"/>
            <a:ext cx="115880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7" idx="2"/>
            <a:endCxn id="3" idx="0"/>
          </p:cNvCxnSpPr>
          <p:nvPr/>
        </p:nvCxnSpPr>
        <p:spPr>
          <a:xfrm>
            <a:off x="4774993" y="2095171"/>
            <a:ext cx="0" cy="7838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" idx="2"/>
            <a:endCxn id="20" idx="0"/>
          </p:cNvCxnSpPr>
          <p:nvPr/>
        </p:nvCxnSpPr>
        <p:spPr>
          <a:xfrm>
            <a:off x="4774993" y="3882175"/>
            <a:ext cx="0" cy="7838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263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problem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0" dirty="0" smtClean="0"/>
              <a:t>STEM teachers might be doing: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GB" b="0" dirty="0" smtClean="0"/>
              <a:t>Biology, </a:t>
            </a:r>
            <a:r>
              <a:rPr lang="en-GB" dirty="0" smtClean="0"/>
              <a:t>Physics, </a:t>
            </a:r>
            <a:r>
              <a:rPr lang="en-GB" b="0" dirty="0" smtClean="0"/>
              <a:t>Maths</a:t>
            </a:r>
            <a:r>
              <a:rPr lang="en-GB" dirty="0" smtClean="0"/>
              <a:t>, Chemistry, Computing, </a:t>
            </a:r>
            <a:r>
              <a:rPr lang="en-GB" b="0" dirty="0" smtClean="0"/>
              <a:t>D&amp;T, </a:t>
            </a:r>
            <a:r>
              <a:rPr lang="en-GB" dirty="0" err="1" smtClean="0"/>
              <a:t>Etc</a:t>
            </a:r>
            <a:endParaRPr lang="en-GB" dirty="0" smtClean="0"/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GB" dirty="0" smtClean="0"/>
              <a:t>Biologists didn’t like the Peer Review Engine giving them physics questions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endParaRPr lang="en-GB" b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219961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-303536" y="5273131"/>
            <a:ext cx="9577064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64" y="216182"/>
            <a:ext cx="8518761" cy="1325563"/>
          </a:xfrm>
        </p:spPr>
        <p:txBody>
          <a:bodyPr/>
          <a:lstStyle/>
          <a:p>
            <a:r>
              <a:rPr lang="en-GB" sz="3600" dirty="0" smtClean="0">
                <a:solidFill>
                  <a:srgbClr val="FF0000"/>
                </a:solidFill>
              </a:rPr>
              <a:t>AfLV2</a:t>
            </a:r>
            <a:r>
              <a:rPr lang="en-GB" sz="3600" dirty="0" smtClean="0"/>
              <a:t> – ideal – multiple pools - parallel?</a:t>
            </a:r>
            <a:endParaRPr lang="en-GB" sz="3600" dirty="0"/>
          </a:p>
        </p:txBody>
      </p:sp>
      <p:sp>
        <p:nvSpPr>
          <p:cNvPr id="3" name="Rounded Rectangle 2"/>
          <p:cNvSpPr/>
          <p:nvPr/>
        </p:nvSpPr>
        <p:spPr>
          <a:xfrm>
            <a:off x="706273" y="3428227"/>
            <a:ext cx="1750325" cy="100311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3.8 Maths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3.9 Maths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3.10 Maths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2734672" y="3428227"/>
            <a:ext cx="1750325" cy="100311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3.8 Physics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3.9 Physics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3.10 Physics</a:t>
            </a:r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4763071" y="3428227"/>
            <a:ext cx="1897161" cy="100311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3.8 Chemistry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3.9 Chemistry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3.10 Chemistry</a:t>
            </a:r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6872501" y="3428226"/>
            <a:ext cx="1750325" cy="100311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3.8 Biology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3.9 Biology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3.10 Biology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3609834" y="1452100"/>
            <a:ext cx="1750325" cy="10031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3.7 The story so far </a:t>
            </a:r>
            <a:endParaRPr lang="en-GB" dirty="0"/>
          </a:p>
        </p:txBody>
      </p:sp>
      <p:cxnSp>
        <p:nvCxnSpPr>
          <p:cNvPr id="9" name="Elbow Connector 8"/>
          <p:cNvCxnSpPr>
            <a:stCxn id="7" idx="2"/>
            <a:endCxn id="3" idx="0"/>
          </p:cNvCxnSpPr>
          <p:nvPr/>
        </p:nvCxnSpPr>
        <p:spPr>
          <a:xfrm rot="5400000">
            <a:off x="2546708" y="1489939"/>
            <a:ext cx="973016" cy="2903561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>
            <a:endCxn id="4" idx="0"/>
          </p:cNvCxnSpPr>
          <p:nvPr/>
        </p:nvCxnSpPr>
        <p:spPr>
          <a:xfrm rot="5400000">
            <a:off x="3560907" y="2504138"/>
            <a:ext cx="973016" cy="87516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7" idx="2"/>
            <a:endCxn id="5" idx="0"/>
          </p:cNvCxnSpPr>
          <p:nvPr/>
        </p:nvCxnSpPr>
        <p:spPr>
          <a:xfrm rot="16200000" flipH="1">
            <a:off x="4611816" y="2328391"/>
            <a:ext cx="973016" cy="122665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7" idx="2"/>
            <a:endCxn id="6" idx="0"/>
          </p:cNvCxnSpPr>
          <p:nvPr/>
        </p:nvCxnSpPr>
        <p:spPr>
          <a:xfrm rot="16200000" flipH="1">
            <a:off x="5629823" y="1310384"/>
            <a:ext cx="973015" cy="326266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3609834" y="5026108"/>
            <a:ext cx="1750325" cy="10031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3.11 How was it for you? (Share)</a:t>
            </a:r>
            <a:endParaRPr lang="en-GB" dirty="0"/>
          </a:p>
        </p:txBody>
      </p:sp>
      <p:cxnSp>
        <p:nvCxnSpPr>
          <p:cNvPr id="22" name="Elbow Connector 21"/>
          <p:cNvCxnSpPr>
            <a:stCxn id="3" idx="2"/>
            <a:endCxn id="20" idx="0"/>
          </p:cNvCxnSpPr>
          <p:nvPr/>
        </p:nvCxnSpPr>
        <p:spPr>
          <a:xfrm rot="16200000" flipH="1">
            <a:off x="2735831" y="3276941"/>
            <a:ext cx="594770" cy="290356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4" idx="2"/>
            <a:endCxn id="20" idx="0"/>
          </p:cNvCxnSpPr>
          <p:nvPr/>
        </p:nvCxnSpPr>
        <p:spPr>
          <a:xfrm rot="16200000" flipH="1">
            <a:off x="3750031" y="4291141"/>
            <a:ext cx="594770" cy="87516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5" idx="2"/>
            <a:endCxn id="20" idx="0"/>
          </p:cNvCxnSpPr>
          <p:nvPr/>
        </p:nvCxnSpPr>
        <p:spPr>
          <a:xfrm rot="5400000">
            <a:off x="4800940" y="4115396"/>
            <a:ext cx="594770" cy="122665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6" idx="2"/>
            <a:endCxn id="20" idx="0"/>
          </p:cNvCxnSpPr>
          <p:nvPr/>
        </p:nvCxnSpPr>
        <p:spPr>
          <a:xfrm rot="5400000">
            <a:off x="5818945" y="3097389"/>
            <a:ext cx="594771" cy="326266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368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324544" y="5373216"/>
            <a:ext cx="9577064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>
            <a:stCxn id="7" idx="2"/>
            <a:endCxn id="20" idx="0"/>
          </p:cNvCxnSpPr>
          <p:nvPr/>
        </p:nvCxnSpPr>
        <p:spPr>
          <a:xfrm>
            <a:off x="5801075" y="1686842"/>
            <a:ext cx="0" cy="40040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09815"/>
            <a:ext cx="7886700" cy="994172"/>
          </a:xfrm>
        </p:spPr>
        <p:txBody>
          <a:bodyPr/>
          <a:lstStyle/>
          <a:p>
            <a:r>
              <a:rPr lang="en-GB" sz="2400" dirty="0">
                <a:solidFill>
                  <a:srgbClr val="FF0000"/>
                </a:solidFill>
              </a:rPr>
              <a:t>AfLV2</a:t>
            </a:r>
            <a:r>
              <a:rPr lang="en-GB" sz="2400" dirty="0"/>
              <a:t> – </a:t>
            </a:r>
            <a:r>
              <a:rPr lang="en-GB" sz="2400" dirty="0" smtClean="0"/>
              <a:t>workaround – </a:t>
            </a:r>
            <a:r>
              <a:rPr lang="en-GB" sz="2400" dirty="0"/>
              <a:t>multiple pools - </a:t>
            </a:r>
            <a:r>
              <a:rPr lang="en-GB" sz="2400" dirty="0" smtClean="0"/>
              <a:t>sequential?</a:t>
            </a:r>
            <a:endParaRPr lang="en-GB" sz="2400" dirty="0"/>
          </a:p>
        </p:txBody>
      </p:sp>
      <p:sp>
        <p:nvSpPr>
          <p:cNvPr id="3" name="Rounded Rectangle 2"/>
          <p:cNvSpPr/>
          <p:nvPr/>
        </p:nvSpPr>
        <p:spPr>
          <a:xfrm>
            <a:off x="4653886" y="1924016"/>
            <a:ext cx="2294378" cy="100311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3.8 Maths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3.9 Maths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3.10 Maths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4653886" y="3164301"/>
            <a:ext cx="2294378" cy="100311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3.11 Physics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3.12 Physics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3.13 Physics</a:t>
            </a:r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4653886" y="4404058"/>
            <a:ext cx="2294378" cy="98379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3.14 Chemistry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3.15 Chemistry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3.16 Chemistry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4653886" y="1153584"/>
            <a:ext cx="2294378" cy="5332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3.7 The story so far </a:t>
            </a:r>
            <a:endParaRPr lang="en-GB" dirty="0"/>
          </a:p>
        </p:txBody>
      </p:sp>
      <p:sp>
        <p:nvSpPr>
          <p:cNvPr id="20" name="Rounded Rectangle 19"/>
          <p:cNvSpPr/>
          <p:nvPr/>
        </p:nvSpPr>
        <p:spPr>
          <a:xfrm>
            <a:off x="4653886" y="5690853"/>
            <a:ext cx="2294378" cy="6661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/>
              <a:t>3.17 How was it for you</a:t>
            </a:r>
            <a:r>
              <a:rPr lang="en-GB" dirty="0" smtClean="0"/>
              <a:t>? (Share)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53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-324544" y="5373216"/>
            <a:ext cx="9577064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65" y="174835"/>
            <a:ext cx="7886700" cy="1325563"/>
          </a:xfrm>
        </p:spPr>
        <p:txBody>
          <a:bodyPr/>
          <a:lstStyle/>
          <a:p>
            <a:r>
              <a:rPr lang="en-GB" sz="2800" dirty="0" smtClean="0">
                <a:solidFill>
                  <a:srgbClr val="FF0000"/>
                </a:solidFill>
              </a:rPr>
              <a:t>AfLV2</a:t>
            </a:r>
            <a:r>
              <a:rPr lang="en-GB" sz="2800" dirty="0" smtClean="0"/>
              <a:t> – the </a:t>
            </a:r>
            <a:r>
              <a:rPr lang="en-GB" sz="2800" dirty="0" smtClean="0">
                <a:solidFill>
                  <a:srgbClr val="FF0000"/>
                </a:solidFill>
              </a:rPr>
              <a:t>SHUFFLE</a:t>
            </a:r>
            <a:r>
              <a:rPr lang="en-GB" sz="2800" dirty="0" smtClean="0"/>
              <a:t> solution – still one pool!</a:t>
            </a:r>
            <a:endParaRPr lang="en-GB" sz="2800" dirty="0"/>
          </a:p>
        </p:txBody>
      </p:sp>
      <p:sp>
        <p:nvSpPr>
          <p:cNvPr id="3" name="Rounded Rectangle 2"/>
          <p:cNvSpPr/>
          <p:nvPr/>
        </p:nvSpPr>
        <p:spPr>
          <a:xfrm>
            <a:off x="2483768" y="2879064"/>
            <a:ext cx="2330318" cy="100311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3.8 Assignment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3.9 Review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3.10 Reflection</a:t>
            </a:r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7098961" y="2885414"/>
            <a:ext cx="1750325" cy="100311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POOL of </a:t>
            </a:r>
          </a:p>
          <a:p>
            <a:pPr algn="ctr"/>
            <a:r>
              <a:rPr lang="en-GB" dirty="0" smtClean="0"/>
              <a:t>assignments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2483768" y="1092060"/>
            <a:ext cx="2330318" cy="10031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3.7 The story so far </a:t>
            </a:r>
            <a:endParaRPr lang="en-GB" dirty="0"/>
          </a:p>
        </p:txBody>
      </p:sp>
      <p:sp>
        <p:nvSpPr>
          <p:cNvPr id="20" name="Rounded Rectangle 19"/>
          <p:cNvSpPr/>
          <p:nvPr/>
        </p:nvSpPr>
        <p:spPr>
          <a:xfrm>
            <a:off x="2519772" y="4666068"/>
            <a:ext cx="2258310" cy="10031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3.11 How was it for you? (Share)</a:t>
            </a:r>
            <a:endParaRPr lang="en-GB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814086" y="3140968"/>
            <a:ext cx="22848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6" idx="1"/>
            <a:endCxn id="3" idx="3"/>
          </p:cNvCxnSpPr>
          <p:nvPr/>
        </p:nvCxnSpPr>
        <p:spPr>
          <a:xfrm flipH="1" flipV="1">
            <a:off x="4814086" y="3380620"/>
            <a:ext cx="2284875" cy="6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7" idx="2"/>
            <a:endCxn id="3" idx="0"/>
          </p:cNvCxnSpPr>
          <p:nvPr/>
        </p:nvCxnSpPr>
        <p:spPr>
          <a:xfrm>
            <a:off x="3648927" y="2095171"/>
            <a:ext cx="0" cy="7838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" idx="2"/>
            <a:endCxn id="20" idx="0"/>
          </p:cNvCxnSpPr>
          <p:nvPr/>
        </p:nvCxnSpPr>
        <p:spPr>
          <a:xfrm>
            <a:off x="3648927" y="3882175"/>
            <a:ext cx="0" cy="7838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814086" y="3113641"/>
            <a:ext cx="22236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SHUFFLE</a:t>
            </a:r>
          </a:p>
          <a:p>
            <a:pPr algn="ctr"/>
            <a:r>
              <a:rPr lang="en-GB" dirty="0" smtClean="0"/>
              <a:t>choose another one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2085543" y="6016642"/>
            <a:ext cx="41088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Thank you David Major &amp; Finola Lang!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932040" y="4207417"/>
            <a:ext cx="377991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The "SHUFFLE</a:t>
            </a:r>
            <a:r>
              <a:rPr lang="en-GB" sz="1400" dirty="0"/>
              <a:t>" link in the </a:t>
            </a:r>
            <a:r>
              <a:rPr lang="en-GB" sz="1400" dirty="0" smtClean="0"/>
              <a:t>review step links </a:t>
            </a:r>
            <a:r>
              <a:rPr lang="en-GB" sz="1400" dirty="0"/>
              <a:t>to the non-stable path found </a:t>
            </a:r>
            <a:r>
              <a:rPr lang="en-GB" sz="1400" dirty="0" smtClean="0"/>
              <a:t>in the step </a:t>
            </a:r>
            <a:r>
              <a:rPr lang="en-GB" sz="1400" dirty="0"/>
              <a:t>address </a:t>
            </a:r>
            <a:r>
              <a:rPr lang="en-GB" sz="1400" dirty="0" smtClean="0"/>
              <a:t>on the </a:t>
            </a:r>
            <a:r>
              <a:rPr lang="en-GB" sz="1400" dirty="0"/>
              <a:t>to-do list </a:t>
            </a:r>
            <a:r>
              <a:rPr lang="en-GB" sz="1400" dirty="0" smtClean="0"/>
              <a:t>(rather </a:t>
            </a:r>
            <a:r>
              <a:rPr lang="en-GB" sz="1400" dirty="0"/>
              <a:t>than the URL you end up on when you </a:t>
            </a:r>
            <a:r>
              <a:rPr lang="en-GB" sz="1400" dirty="0" smtClean="0"/>
              <a:t>click on it).</a:t>
            </a:r>
          </a:p>
          <a:p>
            <a:endParaRPr lang="en-GB" sz="1400" dirty="0"/>
          </a:p>
          <a:p>
            <a:r>
              <a:rPr lang="en-GB" sz="1400" dirty="0" smtClean="0"/>
              <a:t>Asked learners to put SUBJECT in first line of assignment.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4504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22087" y="5373216"/>
            <a:ext cx="9577064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solution – the SHUFFLE link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1268760"/>
            <a:ext cx="6511581" cy="489654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95536" y="6156012"/>
            <a:ext cx="8928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https://www.futurelearn.com/courses/assessment-for-learning-stem/1/steps/58217</a:t>
            </a:r>
          </a:p>
        </p:txBody>
      </p:sp>
    </p:spTree>
    <p:extLst>
      <p:ext uri="{BB962C8B-B14F-4D97-AF65-F5344CB8AC3E}">
        <p14:creationId xmlns:p14="http://schemas.microsoft.com/office/powerpoint/2010/main" val="256518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22087" y="5373216"/>
            <a:ext cx="9577064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solution – the SHUFFLE link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95537" y="5661248"/>
            <a:ext cx="8928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https://www.futurelearn.com/courses/assessment-for-learning-stem/1/steps/58217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7" y="1286751"/>
            <a:ext cx="6957861" cy="437449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79712" y="4077072"/>
            <a:ext cx="4320480" cy="216024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73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AfLV2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935" y="3305498"/>
            <a:ext cx="8238505" cy="17076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1196752"/>
            <a:ext cx="6477198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72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22087" y="5373216"/>
            <a:ext cx="9577064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Potential issues?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07504" y="1268414"/>
            <a:ext cx="8959689" cy="410480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0" dirty="0" smtClean="0"/>
              <a:t>Growing sub-pool of unpopular assignments?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GB" dirty="0" smtClean="0"/>
              <a:t>Not realised – “no review” &lt; 9 and mainly ~ 1</a:t>
            </a:r>
            <a:endParaRPr lang="en-GB" b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5846" y="2781527"/>
            <a:ext cx="6882658" cy="4076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57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About us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0" dirty="0" smtClean="0"/>
              <a:t>National STEM Learning Centre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GB" b="0" dirty="0" smtClean="0"/>
              <a:t>University of York campus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GB" dirty="0" smtClean="0"/>
              <a:t>JVC of White Rose University Consortium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GB" b="0" dirty="0" smtClean="0"/>
              <a:t>Funded (mainly) by </a:t>
            </a:r>
            <a:r>
              <a:rPr lang="en-GB" b="0" dirty="0" err="1" smtClean="0"/>
              <a:t>Wellcome</a:t>
            </a:r>
            <a:r>
              <a:rPr lang="en-GB" b="0" dirty="0" smtClean="0"/>
              <a:t> Trust, </a:t>
            </a:r>
            <a:r>
              <a:rPr lang="en-GB" b="0" dirty="0" err="1" smtClean="0"/>
              <a:t>DfE</a:t>
            </a:r>
            <a:r>
              <a:rPr lang="en-GB" b="0" dirty="0" smtClean="0"/>
              <a:t> and Gatsby Foundation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GB" dirty="0" smtClean="0"/>
              <a:t>Deliver CPD activities to pre-university STEM teachers and technicians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GB" dirty="0" smtClean="0"/>
              <a:t>11</a:t>
            </a:r>
            <a:r>
              <a:rPr lang="en-GB" baseline="30000" dirty="0" smtClean="0"/>
              <a:t>th</a:t>
            </a:r>
            <a:r>
              <a:rPr lang="en-GB" dirty="0" smtClean="0"/>
              <a:t> operating year – mainly F2F until 2015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n-GB" dirty="0" smtClean="0"/>
              <a:t>By 2017 30% online</a:t>
            </a:r>
          </a:p>
          <a:p>
            <a:pPr lvl="1"/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1668244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>
                <a:solidFill>
                  <a:srgbClr val="00B0F0"/>
                </a:solidFill>
              </a:rPr>
              <a:t>AfLV1</a:t>
            </a:r>
            <a:r>
              <a:rPr lang="en-GB" sz="3600" dirty="0" smtClean="0"/>
              <a:t> </a:t>
            </a:r>
            <a:r>
              <a:rPr lang="en-GB" sz="3600" dirty="0"/>
              <a:t>vs. </a:t>
            </a:r>
            <a:r>
              <a:rPr lang="en-GB" sz="3600" dirty="0" smtClean="0">
                <a:solidFill>
                  <a:srgbClr val="FF0000"/>
                </a:solidFill>
              </a:rPr>
              <a:t>AfLV2</a:t>
            </a:r>
            <a:r>
              <a:rPr lang="en-GB" sz="3600" dirty="0" smtClean="0"/>
              <a:t> Peer Review</a:t>
            </a:r>
            <a:endParaRPr lang="en-GB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994253"/>
              </p:ext>
            </p:extLst>
          </p:nvPr>
        </p:nvGraphicFramePr>
        <p:xfrm>
          <a:off x="323529" y="1844824"/>
          <a:ext cx="8568952" cy="20688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1647"/>
                <a:gridCol w="891306"/>
                <a:gridCol w="1089374"/>
                <a:gridCol w="4706625"/>
              </a:tblGrid>
              <a:tr h="468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 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V1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V2</a:t>
                      </a:r>
                      <a:endParaRPr lang="en-GB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</a:rPr>
                        <a:t>Peer review submissions</a:t>
                      </a:r>
                      <a:endParaRPr lang="en-GB" sz="2400" dirty="0" smtClean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759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1507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V1: 2</a:t>
                      </a:r>
                      <a:r>
                        <a:rPr lang="en-GB" sz="18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HPQs sought in 1 peer review triplet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V2: 1 HPQ sought in each of 2 peer review triplets with SHUFFLE link</a:t>
                      </a:r>
                      <a:endParaRPr lang="en-GB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</a:rPr>
                        <a:t>HPQs shared</a:t>
                      </a:r>
                      <a:endParaRPr lang="en-GB" sz="2400" dirty="0" smtClean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93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94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V1: Community Group (in months after course ended)</a:t>
                      </a:r>
                      <a:br>
                        <a:rPr lang="en-GB" sz="18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</a:br>
                      <a:r>
                        <a:rPr lang="en-GB" sz="18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V2: Google Form</a:t>
                      </a:r>
                      <a:endParaRPr lang="en-GB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07704" y="4449068"/>
            <a:ext cx="4903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Ignores disparity in joiners – V1:</a:t>
            </a:r>
            <a:r>
              <a:rPr lang="en-GB" dirty="0">
                <a:solidFill>
                  <a:srgbClr val="0070C0"/>
                </a:solidFill>
              </a:rPr>
              <a:t>9799</a:t>
            </a:r>
            <a:r>
              <a:rPr lang="en-GB" dirty="0" smtClean="0"/>
              <a:t> V2:</a:t>
            </a:r>
            <a:r>
              <a:rPr lang="en-GB" dirty="0">
                <a:solidFill>
                  <a:srgbClr val="FF0000"/>
                </a:solidFill>
              </a:rPr>
              <a:t>8871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965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AfLV3 Oct 2016?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0" dirty="0" smtClean="0"/>
              <a:t>Your peer review assignment will be shared!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0" dirty="0" smtClean="0"/>
              <a:t>Crowd-sourced HPQ repository ….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0" dirty="0" smtClean="0"/>
              <a:t>“Share” option on Reflection step (with settable default)?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0" dirty="0" smtClean="0"/>
              <a:t>We need support for embedded images (in discussions too!)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133956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22087" y="5373216"/>
            <a:ext cx="9577064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9289032" cy="792088"/>
          </a:xfrm>
        </p:spPr>
        <p:txBody>
          <a:bodyPr/>
          <a:lstStyle/>
          <a:p>
            <a:r>
              <a:rPr lang="en-GB" dirty="0" smtClean="0"/>
              <a:t>“Share” option on Reflection step?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1124744"/>
            <a:ext cx="5281719" cy="54006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907704" y="4031196"/>
            <a:ext cx="144016" cy="144016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2083162" y="3949315"/>
            <a:ext cx="19159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Share my assignment</a:t>
            </a:r>
            <a:endParaRPr lang="en-GB" sz="1400" dirty="0"/>
          </a:p>
        </p:txBody>
      </p:sp>
      <p:sp>
        <p:nvSpPr>
          <p:cNvPr id="8" name="Rectangle 7"/>
          <p:cNvSpPr/>
          <p:nvPr/>
        </p:nvSpPr>
        <p:spPr>
          <a:xfrm>
            <a:off x="1907704" y="4283224"/>
            <a:ext cx="144016" cy="144016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2083162" y="4201343"/>
            <a:ext cx="3259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Share my assignment and any reviews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472031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324544" y="5373216"/>
            <a:ext cx="9577064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brief FL history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0" dirty="0" smtClean="0"/>
              <a:t>MOOC pilots – </a:t>
            </a:r>
            <a:r>
              <a:rPr lang="en-GB" sz="2400" b="0" dirty="0" err="1" smtClean="0"/>
              <a:t>FutureLearn</a:t>
            </a:r>
            <a:r>
              <a:rPr lang="en-GB" sz="2400" b="0" dirty="0" smtClean="0"/>
              <a:t> &amp; Canvas Network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0" dirty="0" smtClean="0">
                <a:solidFill>
                  <a:srgbClr val="0070C0"/>
                </a:solidFill>
              </a:rPr>
              <a:t>Assessment for Learning in STEM Teaching</a:t>
            </a:r>
            <a:r>
              <a:rPr lang="en-GB" sz="2400" b="0" dirty="0" smtClean="0"/>
              <a:t> – April 2015 – University of Leeds (</a:t>
            </a:r>
            <a:r>
              <a:rPr lang="en-GB" sz="2400" b="0" dirty="0" smtClean="0">
                <a:solidFill>
                  <a:srgbClr val="0070C0"/>
                </a:solidFill>
              </a:rPr>
              <a:t>AfLV1</a:t>
            </a:r>
            <a:r>
              <a:rPr lang="en-GB" sz="2400" b="0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0" dirty="0" smtClean="0">
                <a:solidFill>
                  <a:srgbClr val="FF0000"/>
                </a:solidFill>
              </a:rPr>
              <a:t>AfLV2</a:t>
            </a:r>
            <a:r>
              <a:rPr lang="en-GB" sz="2400" b="0" dirty="0" smtClean="0"/>
              <a:t> – February 2016 – as </a:t>
            </a:r>
            <a:r>
              <a:rPr lang="en-GB" sz="2400" b="0" i="1" dirty="0" smtClean="0"/>
              <a:t>Specialist organisation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0" dirty="0" err="1" smtClean="0"/>
              <a:t>DfL</a:t>
            </a:r>
            <a:r>
              <a:rPr lang="en-GB" sz="2400" b="0" dirty="0" smtClean="0"/>
              <a:t> – June 2016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b="0" dirty="0" err="1" smtClean="0"/>
              <a:t>BfL</a:t>
            </a:r>
            <a:r>
              <a:rPr lang="en-GB" sz="2400" b="0" dirty="0" smtClean="0"/>
              <a:t> – Sept 2016</a:t>
            </a:r>
            <a:endParaRPr lang="en-GB" sz="2400" b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6911" y="3786361"/>
            <a:ext cx="3248025" cy="28003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379" y="5260549"/>
            <a:ext cx="5038725" cy="11906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867" y="4293096"/>
            <a:ext cx="3419475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987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AfLV1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746" y="3861048"/>
            <a:ext cx="8582025" cy="952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884" y="1340768"/>
            <a:ext cx="8058236" cy="230425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067944" y="4813548"/>
            <a:ext cx="268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Peer Review then Share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200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F0"/>
                </a:solidFill>
              </a:rPr>
              <a:t>AfLV1</a:t>
            </a:r>
            <a:r>
              <a:rPr lang="en-GB" dirty="0" smtClean="0"/>
              <a:t> and Peer Review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042299"/>
            <a:ext cx="7344816" cy="4353715"/>
          </a:xfrm>
          <a:prstGeom prst="rect">
            <a:avLst/>
          </a:prstGeom>
        </p:spPr>
      </p:pic>
      <p:sp>
        <p:nvSpPr>
          <p:cNvPr id="4" name="Right Brace 3"/>
          <p:cNvSpPr/>
          <p:nvPr/>
        </p:nvSpPr>
        <p:spPr>
          <a:xfrm>
            <a:off x="6516216" y="3068960"/>
            <a:ext cx="432048" cy="144016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7057764" y="3604374"/>
            <a:ext cx="149271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Peer Review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732240" y="4666276"/>
            <a:ext cx="800219" cy="369332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Share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962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Everyone Peer Review savvy?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042299"/>
            <a:ext cx="7344816" cy="4353715"/>
          </a:xfrm>
          <a:prstGeom prst="rect">
            <a:avLst/>
          </a:prstGeom>
        </p:spPr>
      </p:pic>
      <p:sp>
        <p:nvSpPr>
          <p:cNvPr id="4" name="Right Brace 3"/>
          <p:cNvSpPr/>
          <p:nvPr/>
        </p:nvSpPr>
        <p:spPr>
          <a:xfrm>
            <a:off x="6516216" y="3068960"/>
            <a:ext cx="432048" cy="144016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732240" y="4666276"/>
            <a:ext cx="800219" cy="369332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GB" dirty="0" smtClean="0"/>
              <a:t>Share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220072" y="3068960"/>
            <a:ext cx="936104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194699"/>
            <a:ext cx="7344816" cy="435371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5333835" y="3221360"/>
            <a:ext cx="822341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5296850" y="3746133"/>
            <a:ext cx="527391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5311381" y="4270906"/>
            <a:ext cx="765478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794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-324544" y="5373216"/>
            <a:ext cx="9577064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65" y="174835"/>
            <a:ext cx="7886700" cy="1325563"/>
          </a:xfrm>
        </p:spPr>
        <p:txBody>
          <a:bodyPr/>
          <a:lstStyle/>
          <a:p>
            <a:r>
              <a:rPr lang="en-GB" dirty="0" smtClean="0"/>
              <a:t>Peer Review Engine – the flow</a:t>
            </a:r>
            <a:endParaRPr lang="en-GB" dirty="0"/>
          </a:p>
        </p:txBody>
      </p:sp>
      <p:sp>
        <p:nvSpPr>
          <p:cNvPr id="3" name="Rounded Rectangle 2"/>
          <p:cNvSpPr/>
          <p:nvPr/>
        </p:nvSpPr>
        <p:spPr>
          <a:xfrm>
            <a:off x="3609834" y="2879064"/>
            <a:ext cx="2330318" cy="100311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X.1 Assignment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X.2 Review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X.3 Reflection</a:t>
            </a:r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7098961" y="2885414"/>
            <a:ext cx="1750325" cy="100311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POOL of </a:t>
            </a:r>
          </a:p>
          <a:p>
            <a:pPr algn="ctr"/>
            <a:r>
              <a:rPr lang="en-GB" dirty="0" smtClean="0"/>
              <a:t>assignments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>
          <a:xfrm>
            <a:off x="3609834" y="1092060"/>
            <a:ext cx="2330318" cy="10031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Earlier step</a:t>
            </a:r>
            <a:endParaRPr lang="en-GB" dirty="0"/>
          </a:p>
        </p:txBody>
      </p:sp>
      <p:sp>
        <p:nvSpPr>
          <p:cNvPr id="20" name="Rounded Rectangle 19"/>
          <p:cNvSpPr/>
          <p:nvPr/>
        </p:nvSpPr>
        <p:spPr>
          <a:xfrm>
            <a:off x="3645838" y="4666068"/>
            <a:ext cx="2258310" cy="10031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 smtClean="0"/>
              <a:t>Later step</a:t>
            </a:r>
            <a:endParaRPr lang="en-GB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940152" y="3140968"/>
            <a:ext cx="11588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6" idx="1"/>
          </p:cNvCxnSpPr>
          <p:nvPr/>
        </p:nvCxnSpPr>
        <p:spPr>
          <a:xfrm flipH="1" flipV="1">
            <a:off x="5940152" y="3386969"/>
            <a:ext cx="115880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7" idx="2"/>
            <a:endCxn id="3" idx="0"/>
          </p:cNvCxnSpPr>
          <p:nvPr/>
        </p:nvCxnSpPr>
        <p:spPr>
          <a:xfrm>
            <a:off x="4774993" y="2095171"/>
            <a:ext cx="0" cy="7838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3" idx="2"/>
            <a:endCxn id="20" idx="0"/>
          </p:cNvCxnSpPr>
          <p:nvPr/>
        </p:nvCxnSpPr>
        <p:spPr>
          <a:xfrm>
            <a:off x="4774993" y="3882175"/>
            <a:ext cx="0" cy="7838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996301" y="5898095"/>
            <a:ext cx="3557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Private to submitter and reviewer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5992385" y="3370834"/>
            <a:ext cx="1056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Random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911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22213" y="5517232"/>
            <a:ext cx="9577064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/>
              <a:t>e teacher to check on learning so that they can decide what to do next.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Hinge-point questions (HPQs)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95287" y="1268414"/>
            <a:ext cx="8342065" cy="4536850"/>
          </a:xfrm>
        </p:spPr>
        <p:txBody>
          <a:bodyPr/>
          <a:lstStyle/>
          <a:p>
            <a:r>
              <a:rPr lang="en-GB" sz="1800" b="0" dirty="0" smtClean="0"/>
              <a:t>HPQs are </a:t>
            </a:r>
            <a:r>
              <a:rPr lang="en-GB" sz="1800" b="0" dirty="0"/>
              <a:t>designed to help the teacher to check on </a:t>
            </a:r>
            <a:r>
              <a:rPr lang="en-GB" sz="1800" b="0" dirty="0" smtClean="0"/>
              <a:t>learning so </a:t>
            </a:r>
            <a:r>
              <a:rPr lang="en-GB" sz="1800" b="0" dirty="0"/>
              <a:t>that they can decide what to do next.</a:t>
            </a:r>
          </a:p>
          <a:p>
            <a:r>
              <a:rPr lang="en-GB" sz="1800" b="0" dirty="0" smtClean="0"/>
              <a:t>An HPQ enables </a:t>
            </a:r>
            <a:r>
              <a:rPr lang="en-GB" sz="1800" b="0" dirty="0"/>
              <a:t>the teacher to know whether it is appropriate to move on, to </a:t>
            </a:r>
            <a:r>
              <a:rPr lang="en-GB" sz="1800" b="0" dirty="0" smtClean="0"/>
              <a:t>recap</a:t>
            </a:r>
            <a:r>
              <a:rPr lang="en-GB" sz="1800" b="0" dirty="0"/>
              <a:t>, or completely re-teach, a concept before moving on – </a:t>
            </a:r>
            <a:r>
              <a:rPr lang="en-GB" sz="1800" b="0" i="1" dirty="0" smtClean="0"/>
              <a:t>“the </a:t>
            </a:r>
            <a:r>
              <a:rPr lang="en-GB" sz="1800" b="0" i="1" dirty="0"/>
              <a:t>most important decision a teacher has to make on a regular </a:t>
            </a:r>
            <a:r>
              <a:rPr lang="en-GB" sz="1800" b="0" i="1" dirty="0" smtClean="0"/>
              <a:t>basis”</a:t>
            </a:r>
            <a:r>
              <a:rPr lang="en-GB" sz="1800" b="0" dirty="0" smtClean="0"/>
              <a:t>. </a:t>
            </a:r>
          </a:p>
          <a:p>
            <a:r>
              <a:rPr lang="en-GB" sz="1800" b="0" dirty="0" smtClean="0"/>
              <a:t>Typically HPQs:</a:t>
            </a:r>
            <a:endParaRPr lang="en-GB" sz="1800" b="0" dirty="0"/>
          </a:p>
          <a:p>
            <a:pPr marL="342900" indent="-342900">
              <a:buFont typeface="+mj-lt"/>
              <a:buAutoNum type="arabicPeriod"/>
            </a:pPr>
            <a:r>
              <a:rPr lang="en-GB" sz="1800" b="0" dirty="0" err="1"/>
              <a:t>Have wrong answers that match the most common student misconceptions or alternative conceptions;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0" dirty="0" err="1"/>
              <a:t>Are difficult for a student to get the correct answer(s) with the wrong reasoning or knowledge;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0" dirty="0" err="1"/>
              <a:t>Are quick to answer (in less than two minutes, and ideally in less than one minute);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b="0" dirty="0"/>
              <a:t>Allow the teacher to realistically view and interpret all students’ responses in 30 seconds or less and so will often be in multiple choice format</a:t>
            </a:r>
            <a:r>
              <a:rPr lang="en-GB" sz="1800" b="0" dirty="0" smtClean="0"/>
              <a:t>.</a:t>
            </a:r>
            <a:endParaRPr lang="en-GB" sz="1800" b="0" dirty="0"/>
          </a:p>
          <a:p>
            <a:endParaRPr lang="en-GB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979439" y="5811651"/>
            <a:ext cx="7173759" cy="9233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Writing good HPQs is hard. </a:t>
            </a:r>
          </a:p>
          <a:p>
            <a:r>
              <a:rPr lang="en-GB" dirty="0" smtClean="0"/>
              <a:t>Unlike lesson plans HPQs can be </a:t>
            </a:r>
            <a:r>
              <a:rPr lang="en-GB" dirty="0"/>
              <a:t>usefully </a:t>
            </a:r>
            <a:r>
              <a:rPr lang="en-GB" dirty="0" smtClean="0"/>
              <a:t>shared between teachers</a:t>
            </a:r>
            <a:r>
              <a:rPr lang="en-GB" dirty="0" smtClean="0">
                <a:solidFill>
                  <a:srgbClr val="92D050"/>
                </a:solidFill>
              </a:rPr>
              <a:t>.</a:t>
            </a:r>
            <a:endParaRPr lang="en-GB" dirty="0">
              <a:solidFill>
                <a:srgbClr val="92D050"/>
              </a:solidFill>
            </a:endParaRPr>
          </a:p>
          <a:p>
            <a:endParaRPr lang="en-GB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605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CC3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example HPQ …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268760"/>
            <a:ext cx="7070928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68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EaTED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TM update template 2016.pptx" id="{3BBFAF28-19E7-4ADD-93A4-A139C20FC54D}" vid="{0806417B-D922-44F2-A1FB-D80323BA40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MTM update template 2016</Template>
  <TotalTime>606</TotalTime>
  <Words>750</Words>
  <Application>Microsoft Office PowerPoint</Application>
  <PresentationFormat>On-screen Show (4:3)</PresentationFormat>
  <Paragraphs>130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HEaTED Theme</vt:lpstr>
      <vt:lpstr>How a "shuffle" link transformed our experience of the peer review engine</vt:lpstr>
      <vt:lpstr>About us</vt:lpstr>
      <vt:lpstr>Our brief FL history</vt:lpstr>
      <vt:lpstr>AfLV1</vt:lpstr>
      <vt:lpstr>AfLV1 and Peer Review</vt:lpstr>
      <vt:lpstr>Everyone Peer Review savvy?</vt:lpstr>
      <vt:lpstr>Peer Review Engine – the flow</vt:lpstr>
      <vt:lpstr>Hinge-point questions (HPQs)</vt:lpstr>
      <vt:lpstr>An example HPQ …</vt:lpstr>
      <vt:lpstr>Another example HPQ …</vt:lpstr>
      <vt:lpstr>AfLV1 – the problem?</vt:lpstr>
      <vt:lpstr>The problem</vt:lpstr>
      <vt:lpstr>AfLV2 – ideal – multiple pools - parallel?</vt:lpstr>
      <vt:lpstr>AfLV2 – workaround – multiple pools - sequential?</vt:lpstr>
      <vt:lpstr>AfLV2 – the SHUFFLE solution – still one pool!</vt:lpstr>
      <vt:lpstr>The solution – the SHUFFLE link</vt:lpstr>
      <vt:lpstr>The solution – the SHUFFLE link</vt:lpstr>
      <vt:lpstr>AfLV2</vt:lpstr>
      <vt:lpstr>Potential issues?</vt:lpstr>
      <vt:lpstr>AfLV1 vs. AfLV2 Peer Review</vt:lpstr>
      <vt:lpstr>AfLV3 Oct 2016?</vt:lpstr>
      <vt:lpstr>“Share” option on Reflection step?</vt:lpstr>
    </vt:vector>
  </TitlesOfParts>
  <Company>Myscience.co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STEM Learning Ltd [programme / function area]</dc:title>
  <dc:creator>Nathan Firby</dc:creator>
  <cp:lastModifiedBy>Paul Browning</cp:lastModifiedBy>
  <cp:revision>124</cp:revision>
  <dcterms:created xsi:type="dcterms:W3CDTF">2016-03-16T12:26:52Z</dcterms:created>
  <dcterms:modified xsi:type="dcterms:W3CDTF">2016-04-20T04:48:13Z</dcterms:modified>
</cp:coreProperties>
</file>