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04" r:id="rId5"/>
    <p:sldId id="309" r:id="rId6"/>
    <p:sldId id="310" r:id="rId7"/>
    <p:sldId id="311" r:id="rId8"/>
    <p:sldId id="315" r:id="rId9"/>
    <p:sldId id="308" r:id="rId10"/>
    <p:sldId id="312" r:id="rId11"/>
    <p:sldId id="313" r:id="rId12"/>
    <p:sldId id="314" r:id="rId13"/>
    <p:sldId id="3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3915" autoAdjust="0"/>
  </p:normalViewPr>
  <p:slideViewPr>
    <p:cSldViewPr snapToGrid="0">
      <p:cViewPr varScale="1">
        <p:scale>
          <a:sx n="105" d="100"/>
          <a:sy n="105" d="100"/>
        </p:scale>
        <p:origin x="66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CBCB1-2926-4604-8A1F-95A09D4CE257}" type="datetimeFigureOut">
              <a:rPr lang="en-GB" smtClean="0"/>
              <a:t>17/05/2023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3DB18-4608-409E-B0C1-4C97937DC0A8}" type="slidenum">
              <a:rPr lang="en-GB" smtClean="0"/>
              <a:t>‹#›</a:t>
            </a:fld>
            <a:endParaRPr lang="en-GB"/>
          </a:p>
        </p:txBody>
      </p:sp>
    </p:spTree>
    <p:extLst>
      <p:ext uri="{BB962C8B-B14F-4D97-AF65-F5344CB8AC3E}">
        <p14:creationId xmlns:p14="http://schemas.microsoft.com/office/powerpoint/2010/main" val="394349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Trying to show the stereotypes in the media – implicit bias?</a:t>
            </a:r>
          </a:p>
          <a:p>
            <a:endParaRPr lang="en-GB" dirty="0"/>
          </a:p>
          <a:p>
            <a:r>
              <a:rPr lang="en-GB" dirty="0"/>
              <a:t>8-10 mins presentation – 15 minutes for </a:t>
            </a:r>
            <a:r>
              <a:rPr lang="en-GB" dirty="0" err="1"/>
              <a:t>q&amp;A</a:t>
            </a:r>
            <a:endParaRPr lang="en-GB" dirty="0"/>
          </a:p>
          <a:p>
            <a:endParaRPr lang="en-GB" dirty="0"/>
          </a:p>
          <a:p>
            <a:r>
              <a:rPr lang="en-GB" dirty="0"/>
              <a:t>Lots of people from FASS, FEPS and FHMS – students (PGRs)</a:t>
            </a:r>
          </a:p>
          <a:p>
            <a:endParaRPr lang="en-GB" dirty="0"/>
          </a:p>
          <a:p>
            <a:r>
              <a:rPr lang="en-GB" dirty="0"/>
              <a:t>Drawing out common themes that other researchers could use in their research – communicate findings – engage people in topics – interest</a:t>
            </a:r>
          </a:p>
          <a:p>
            <a:endParaRPr lang="en-GB" dirty="0"/>
          </a:p>
          <a:p>
            <a:r>
              <a:rPr lang="en-GB" dirty="0"/>
              <a:t>Showcasing your research</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CED61-8CDB-4676-B2D0-E8C6B8BD9FF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3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53DB18-4608-409E-B0C1-4C97937DC0A8}" type="slidenum">
              <a:rPr lang="en-GB" smtClean="0"/>
              <a:t>2</a:t>
            </a:fld>
            <a:endParaRPr lang="en-GB"/>
          </a:p>
        </p:txBody>
      </p:sp>
    </p:spTree>
    <p:extLst>
      <p:ext uri="{BB962C8B-B14F-4D97-AF65-F5344CB8AC3E}">
        <p14:creationId xmlns:p14="http://schemas.microsoft.com/office/powerpoint/2010/main" val="56761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F0BE-4ADC-4D62-AEE0-7D90D7345E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9AA1AA-23F5-4433-B3A7-96368A2C8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C2DA4C-A77E-438E-B852-68A58ABF64DD}"/>
              </a:ext>
            </a:extLst>
          </p:cNvPr>
          <p:cNvSpPr>
            <a:spLocks noGrp="1"/>
          </p:cNvSpPr>
          <p:nvPr>
            <p:ph type="dt" sz="half" idx="10"/>
          </p:nvPr>
        </p:nvSpPr>
        <p:spPr/>
        <p:txBody>
          <a:bodyPr/>
          <a:lstStyle/>
          <a:p>
            <a:fld id="{7E7A42EF-094E-4B83-8EF8-DA88D207F0E8}" type="datetimeFigureOut">
              <a:rPr lang="en-GB" smtClean="0"/>
              <a:t>17/05/2023</a:t>
            </a:fld>
            <a:endParaRPr lang="en-GB"/>
          </a:p>
        </p:txBody>
      </p:sp>
      <p:sp>
        <p:nvSpPr>
          <p:cNvPr id="5" name="Footer Placeholder 4">
            <a:extLst>
              <a:ext uri="{FF2B5EF4-FFF2-40B4-BE49-F238E27FC236}">
                <a16:creationId xmlns:a16="http://schemas.microsoft.com/office/drawing/2014/main" id="{0E404C6B-2794-48C5-9483-0E24D1839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2F02BE-898F-4F71-B637-6AA25F25F407}"/>
              </a:ext>
            </a:extLst>
          </p:cNvPr>
          <p:cNvSpPr>
            <a:spLocks noGrp="1"/>
          </p:cNvSpPr>
          <p:nvPr>
            <p:ph type="sldNum" sz="quarter" idx="12"/>
          </p:nvPr>
        </p:nvSpPr>
        <p:spPr/>
        <p:txBody>
          <a:bodyPr/>
          <a:lstStyle/>
          <a:p>
            <a:fld id="{0816531B-30DD-475F-AE37-74F264261716}" type="slidenum">
              <a:rPr lang="en-GB" smtClean="0"/>
              <a:t>‹#›</a:t>
            </a:fld>
            <a:endParaRPr lang="en-GB"/>
          </a:p>
        </p:txBody>
      </p:sp>
    </p:spTree>
    <p:extLst>
      <p:ext uri="{BB962C8B-B14F-4D97-AF65-F5344CB8AC3E}">
        <p14:creationId xmlns:p14="http://schemas.microsoft.com/office/powerpoint/2010/main" val="244122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3629-9A8D-46F2-A9D5-8A1075E5AF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62BC6E-6144-467C-A518-A1411D1FB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C1645-BEB5-4A30-A9E3-8DF783603BCC}"/>
              </a:ext>
            </a:extLst>
          </p:cNvPr>
          <p:cNvSpPr>
            <a:spLocks noGrp="1"/>
          </p:cNvSpPr>
          <p:nvPr>
            <p:ph type="dt" sz="half" idx="10"/>
          </p:nvPr>
        </p:nvSpPr>
        <p:spPr/>
        <p:txBody>
          <a:bodyPr/>
          <a:lstStyle/>
          <a:p>
            <a:fld id="{7E7A42EF-094E-4B83-8EF8-DA88D207F0E8}" type="datetimeFigureOut">
              <a:rPr lang="en-GB" smtClean="0"/>
              <a:t>17/05/2023</a:t>
            </a:fld>
            <a:endParaRPr lang="en-GB"/>
          </a:p>
        </p:txBody>
      </p:sp>
      <p:sp>
        <p:nvSpPr>
          <p:cNvPr id="5" name="Footer Placeholder 4">
            <a:extLst>
              <a:ext uri="{FF2B5EF4-FFF2-40B4-BE49-F238E27FC236}">
                <a16:creationId xmlns:a16="http://schemas.microsoft.com/office/drawing/2014/main" id="{66F128CB-A5BD-4DE9-B974-A8CB0FF61A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2A5C92-1D79-4B78-A054-434B4A80AB27}"/>
              </a:ext>
            </a:extLst>
          </p:cNvPr>
          <p:cNvSpPr>
            <a:spLocks noGrp="1"/>
          </p:cNvSpPr>
          <p:nvPr>
            <p:ph type="sldNum" sz="quarter" idx="12"/>
          </p:nvPr>
        </p:nvSpPr>
        <p:spPr/>
        <p:txBody>
          <a:bodyPr/>
          <a:lstStyle/>
          <a:p>
            <a:fld id="{0816531B-30DD-475F-AE37-74F264261716}" type="slidenum">
              <a:rPr lang="en-GB" smtClean="0"/>
              <a:t>‹#›</a:t>
            </a:fld>
            <a:endParaRPr lang="en-GB"/>
          </a:p>
        </p:txBody>
      </p:sp>
    </p:spTree>
    <p:extLst>
      <p:ext uri="{BB962C8B-B14F-4D97-AF65-F5344CB8AC3E}">
        <p14:creationId xmlns:p14="http://schemas.microsoft.com/office/powerpoint/2010/main" val="417238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58ED2-AFE5-4DB9-990B-AC4AC4F726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A2D1E9-AFBB-4D3D-A778-9C47C5528B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60941C-E79A-4408-812E-35B03B3F636A}"/>
              </a:ext>
            </a:extLst>
          </p:cNvPr>
          <p:cNvSpPr>
            <a:spLocks noGrp="1"/>
          </p:cNvSpPr>
          <p:nvPr>
            <p:ph type="dt" sz="half" idx="10"/>
          </p:nvPr>
        </p:nvSpPr>
        <p:spPr/>
        <p:txBody>
          <a:bodyPr/>
          <a:lstStyle/>
          <a:p>
            <a:fld id="{7E7A42EF-094E-4B83-8EF8-DA88D207F0E8}" type="datetimeFigureOut">
              <a:rPr lang="en-GB" smtClean="0"/>
              <a:t>17/05/2023</a:t>
            </a:fld>
            <a:endParaRPr lang="en-GB"/>
          </a:p>
        </p:txBody>
      </p:sp>
      <p:sp>
        <p:nvSpPr>
          <p:cNvPr id="5" name="Footer Placeholder 4">
            <a:extLst>
              <a:ext uri="{FF2B5EF4-FFF2-40B4-BE49-F238E27FC236}">
                <a16:creationId xmlns:a16="http://schemas.microsoft.com/office/drawing/2014/main" id="{4D08BE2C-66D2-421B-8BCB-C95DAEFC6C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CF32E2-B44A-4B68-8035-007DF3E531CC}"/>
              </a:ext>
            </a:extLst>
          </p:cNvPr>
          <p:cNvSpPr>
            <a:spLocks noGrp="1"/>
          </p:cNvSpPr>
          <p:nvPr>
            <p:ph type="sldNum" sz="quarter" idx="12"/>
          </p:nvPr>
        </p:nvSpPr>
        <p:spPr/>
        <p:txBody>
          <a:bodyPr/>
          <a:lstStyle/>
          <a:p>
            <a:fld id="{0816531B-30DD-475F-AE37-74F264261716}" type="slidenum">
              <a:rPr lang="en-GB" smtClean="0"/>
              <a:t>‹#›</a:t>
            </a:fld>
            <a:endParaRPr lang="en-GB"/>
          </a:p>
        </p:txBody>
      </p:sp>
    </p:spTree>
    <p:extLst>
      <p:ext uri="{BB962C8B-B14F-4D97-AF65-F5344CB8AC3E}">
        <p14:creationId xmlns:p14="http://schemas.microsoft.com/office/powerpoint/2010/main" val="160397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90C2-6506-4ED5-B9CE-5822AF32A1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66552B-6626-496A-BBA2-7F10BD12E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4698DF-B251-44D7-BFF2-0CDFB938445B}"/>
              </a:ext>
            </a:extLst>
          </p:cNvPr>
          <p:cNvSpPr>
            <a:spLocks noGrp="1"/>
          </p:cNvSpPr>
          <p:nvPr>
            <p:ph type="dt" sz="half" idx="10"/>
          </p:nvPr>
        </p:nvSpPr>
        <p:spPr/>
        <p:txBody>
          <a:bodyPr/>
          <a:lstStyle/>
          <a:p>
            <a:fld id="{7E7A42EF-094E-4B83-8EF8-DA88D207F0E8}" type="datetimeFigureOut">
              <a:rPr lang="en-GB" smtClean="0"/>
              <a:t>17/05/2023</a:t>
            </a:fld>
            <a:endParaRPr lang="en-GB"/>
          </a:p>
        </p:txBody>
      </p:sp>
      <p:sp>
        <p:nvSpPr>
          <p:cNvPr id="5" name="Footer Placeholder 4">
            <a:extLst>
              <a:ext uri="{FF2B5EF4-FFF2-40B4-BE49-F238E27FC236}">
                <a16:creationId xmlns:a16="http://schemas.microsoft.com/office/drawing/2014/main" id="{5136DEB6-A36F-4BFF-8258-9B542F7733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ED5DB9-3FA0-497C-8A85-DE09C6024EAF}"/>
              </a:ext>
            </a:extLst>
          </p:cNvPr>
          <p:cNvSpPr>
            <a:spLocks noGrp="1"/>
          </p:cNvSpPr>
          <p:nvPr>
            <p:ph type="sldNum" sz="quarter" idx="12"/>
          </p:nvPr>
        </p:nvSpPr>
        <p:spPr/>
        <p:txBody>
          <a:bodyPr/>
          <a:lstStyle/>
          <a:p>
            <a:fld id="{0816531B-30DD-475F-AE37-74F264261716}" type="slidenum">
              <a:rPr lang="en-GB" smtClean="0"/>
              <a:t>‹#›</a:t>
            </a:fld>
            <a:endParaRPr lang="en-GB"/>
          </a:p>
        </p:txBody>
      </p:sp>
    </p:spTree>
    <p:extLst>
      <p:ext uri="{BB962C8B-B14F-4D97-AF65-F5344CB8AC3E}">
        <p14:creationId xmlns:p14="http://schemas.microsoft.com/office/powerpoint/2010/main" val="70391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D240-1901-4156-AD6C-6676C50E4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9EEEA5-E63D-4C96-B284-1449B1EC60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30F35-AF88-4A27-A697-DB4907A7452B}"/>
              </a:ext>
            </a:extLst>
          </p:cNvPr>
          <p:cNvSpPr>
            <a:spLocks noGrp="1"/>
          </p:cNvSpPr>
          <p:nvPr>
            <p:ph type="dt" sz="half" idx="10"/>
          </p:nvPr>
        </p:nvSpPr>
        <p:spPr/>
        <p:txBody>
          <a:bodyPr/>
          <a:lstStyle/>
          <a:p>
            <a:fld id="{7E7A42EF-094E-4B83-8EF8-DA88D207F0E8}" type="datetimeFigureOut">
              <a:rPr lang="en-GB" smtClean="0"/>
              <a:t>17/05/2023</a:t>
            </a:fld>
            <a:endParaRPr lang="en-GB"/>
          </a:p>
        </p:txBody>
      </p:sp>
      <p:sp>
        <p:nvSpPr>
          <p:cNvPr id="5" name="Footer Placeholder 4">
            <a:extLst>
              <a:ext uri="{FF2B5EF4-FFF2-40B4-BE49-F238E27FC236}">
                <a16:creationId xmlns:a16="http://schemas.microsoft.com/office/drawing/2014/main" id="{80B6F425-3AE9-4295-B5A0-23FDC7C1DA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83CD9F-03AF-48D6-8ACF-7169DB745EC9}"/>
              </a:ext>
            </a:extLst>
          </p:cNvPr>
          <p:cNvSpPr>
            <a:spLocks noGrp="1"/>
          </p:cNvSpPr>
          <p:nvPr>
            <p:ph type="sldNum" sz="quarter" idx="12"/>
          </p:nvPr>
        </p:nvSpPr>
        <p:spPr/>
        <p:txBody>
          <a:bodyPr/>
          <a:lstStyle/>
          <a:p>
            <a:fld id="{0816531B-30DD-475F-AE37-74F264261716}" type="slidenum">
              <a:rPr lang="en-GB" smtClean="0"/>
              <a:t>‹#›</a:t>
            </a:fld>
            <a:endParaRPr lang="en-GB"/>
          </a:p>
        </p:txBody>
      </p:sp>
    </p:spTree>
    <p:extLst>
      <p:ext uri="{BB962C8B-B14F-4D97-AF65-F5344CB8AC3E}">
        <p14:creationId xmlns:p14="http://schemas.microsoft.com/office/powerpoint/2010/main" val="3223441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05DF-1A7D-4A98-8645-8C5081A8B0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16212C-64BC-40DE-B89D-F8C7A4ED34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E1FD6D-E5FD-49B7-8616-1DFE144F07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A4383B-3357-47B5-86D1-665BBE216FA8}"/>
              </a:ext>
            </a:extLst>
          </p:cNvPr>
          <p:cNvSpPr>
            <a:spLocks noGrp="1"/>
          </p:cNvSpPr>
          <p:nvPr>
            <p:ph type="dt" sz="half" idx="10"/>
          </p:nvPr>
        </p:nvSpPr>
        <p:spPr/>
        <p:txBody>
          <a:bodyPr/>
          <a:lstStyle/>
          <a:p>
            <a:fld id="{7E7A42EF-094E-4B83-8EF8-DA88D207F0E8}" type="datetimeFigureOut">
              <a:rPr lang="en-GB" smtClean="0"/>
              <a:t>17/05/2023</a:t>
            </a:fld>
            <a:endParaRPr lang="en-GB"/>
          </a:p>
        </p:txBody>
      </p:sp>
      <p:sp>
        <p:nvSpPr>
          <p:cNvPr id="6" name="Footer Placeholder 5">
            <a:extLst>
              <a:ext uri="{FF2B5EF4-FFF2-40B4-BE49-F238E27FC236}">
                <a16:creationId xmlns:a16="http://schemas.microsoft.com/office/drawing/2014/main" id="{3FA24254-7FAD-447C-ACB0-4242FFA8DA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9EFCB-DD15-41AD-B735-06BD24DA9B61}"/>
              </a:ext>
            </a:extLst>
          </p:cNvPr>
          <p:cNvSpPr>
            <a:spLocks noGrp="1"/>
          </p:cNvSpPr>
          <p:nvPr>
            <p:ph type="sldNum" sz="quarter" idx="12"/>
          </p:nvPr>
        </p:nvSpPr>
        <p:spPr/>
        <p:txBody>
          <a:bodyPr/>
          <a:lstStyle/>
          <a:p>
            <a:fld id="{0816531B-30DD-475F-AE37-74F264261716}" type="slidenum">
              <a:rPr lang="en-GB" smtClean="0"/>
              <a:t>‹#›</a:t>
            </a:fld>
            <a:endParaRPr lang="en-GB"/>
          </a:p>
        </p:txBody>
      </p:sp>
    </p:spTree>
    <p:extLst>
      <p:ext uri="{BB962C8B-B14F-4D97-AF65-F5344CB8AC3E}">
        <p14:creationId xmlns:p14="http://schemas.microsoft.com/office/powerpoint/2010/main" val="106941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ADDC-79E4-4D6B-9F16-8DB2F9A38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4DA8BE-4D79-4DC0-9256-3D0E5F92D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8C6A86-2391-4988-9BD1-F3708F95C0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EB6B15-CF94-4AF6-B152-F57E21D64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ACEFEE-1EFA-493F-8B72-05EE6A8A52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6A4936-A3FC-4174-921F-EE4C78322EEE}"/>
              </a:ext>
            </a:extLst>
          </p:cNvPr>
          <p:cNvSpPr>
            <a:spLocks noGrp="1"/>
          </p:cNvSpPr>
          <p:nvPr>
            <p:ph type="dt" sz="half" idx="10"/>
          </p:nvPr>
        </p:nvSpPr>
        <p:spPr/>
        <p:txBody>
          <a:bodyPr/>
          <a:lstStyle/>
          <a:p>
            <a:fld id="{7E7A42EF-094E-4B83-8EF8-DA88D207F0E8}" type="datetimeFigureOut">
              <a:rPr lang="en-GB" smtClean="0"/>
              <a:t>17/05/2023</a:t>
            </a:fld>
            <a:endParaRPr lang="en-GB"/>
          </a:p>
        </p:txBody>
      </p:sp>
      <p:sp>
        <p:nvSpPr>
          <p:cNvPr id="8" name="Footer Placeholder 7">
            <a:extLst>
              <a:ext uri="{FF2B5EF4-FFF2-40B4-BE49-F238E27FC236}">
                <a16:creationId xmlns:a16="http://schemas.microsoft.com/office/drawing/2014/main" id="{65E42AE3-7CC2-4CE8-B4E6-2F6F341642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8CF9C0-36F6-4CB6-9C5E-578052F0CF0D}"/>
              </a:ext>
            </a:extLst>
          </p:cNvPr>
          <p:cNvSpPr>
            <a:spLocks noGrp="1"/>
          </p:cNvSpPr>
          <p:nvPr>
            <p:ph type="sldNum" sz="quarter" idx="12"/>
          </p:nvPr>
        </p:nvSpPr>
        <p:spPr/>
        <p:txBody>
          <a:bodyPr/>
          <a:lstStyle/>
          <a:p>
            <a:fld id="{0816531B-30DD-475F-AE37-74F264261716}" type="slidenum">
              <a:rPr lang="en-GB" smtClean="0"/>
              <a:t>‹#›</a:t>
            </a:fld>
            <a:endParaRPr lang="en-GB"/>
          </a:p>
        </p:txBody>
      </p:sp>
    </p:spTree>
    <p:extLst>
      <p:ext uri="{BB962C8B-B14F-4D97-AF65-F5344CB8AC3E}">
        <p14:creationId xmlns:p14="http://schemas.microsoft.com/office/powerpoint/2010/main" val="422724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B04E-1658-4B40-9287-B4F8CCC48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652860-62B8-48C9-A873-A064B9F06691}"/>
              </a:ext>
            </a:extLst>
          </p:cNvPr>
          <p:cNvSpPr>
            <a:spLocks noGrp="1"/>
          </p:cNvSpPr>
          <p:nvPr>
            <p:ph type="dt" sz="half" idx="10"/>
          </p:nvPr>
        </p:nvSpPr>
        <p:spPr/>
        <p:txBody>
          <a:bodyPr/>
          <a:lstStyle/>
          <a:p>
            <a:fld id="{7E7A42EF-094E-4B83-8EF8-DA88D207F0E8}" type="datetimeFigureOut">
              <a:rPr lang="en-GB" smtClean="0"/>
              <a:t>17/05/2023</a:t>
            </a:fld>
            <a:endParaRPr lang="en-GB"/>
          </a:p>
        </p:txBody>
      </p:sp>
      <p:sp>
        <p:nvSpPr>
          <p:cNvPr id="4" name="Footer Placeholder 3">
            <a:extLst>
              <a:ext uri="{FF2B5EF4-FFF2-40B4-BE49-F238E27FC236}">
                <a16:creationId xmlns:a16="http://schemas.microsoft.com/office/drawing/2014/main" id="{F35B19D2-FC62-4FF5-A8E2-80C1BEFF45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C7493D-6DCB-46A4-BFC1-8836F8AB448C}"/>
              </a:ext>
            </a:extLst>
          </p:cNvPr>
          <p:cNvSpPr>
            <a:spLocks noGrp="1"/>
          </p:cNvSpPr>
          <p:nvPr>
            <p:ph type="sldNum" sz="quarter" idx="12"/>
          </p:nvPr>
        </p:nvSpPr>
        <p:spPr/>
        <p:txBody>
          <a:bodyPr/>
          <a:lstStyle/>
          <a:p>
            <a:fld id="{0816531B-30DD-475F-AE37-74F264261716}" type="slidenum">
              <a:rPr lang="en-GB" smtClean="0"/>
              <a:t>‹#›</a:t>
            </a:fld>
            <a:endParaRPr lang="en-GB"/>
          </a:p>
        </p:txBody>
      </p:sp>
    </p:spTree>
    <p:extLst>
      <p:ext uri="{BB962C8B-B14F-4D97-AF65-F5344CB8AC3E}">
        <p14:creationId xmlns:p14="http://schemas.microsoft.com/office/powerpoint/2010/main" val="4195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8C34-FDD0-45A5-94AD-CBECA6C70722}"/>
              </a:ext>
            </a:extLst>
          </p:cNvPr>
          <p:cNvSpPr>
            <a:spLocks noGrp="1"/>
          </p:cNvSpPr>
          <p:nvPr>
            <p:ph type="dt" sz="half" idx="10"/>
          </p:nvPr>
        </p:nvSpPr>
        <p:spPr/>
        <p:txBody>
          <a:bodyPr/>
          <a:lstStyle/>
          <a:p>
            <a:fld id="{7E7A42EF-094E-4B83-8EF8-DA88D207F0E8}" type="datetimeFigureOut">
              <a:rPr lang="en-GB" smtClean="0"/>
              <a:t>17/05/2023</a:t>
            </a:fld>
            <a:endParaRPr lang="en-GB"/>
          </a:p>
        </p:txBody>
      </p:sp>
      <p:sp>
        <p:nvSpPr>
          <p:cNvPr id="3" name="Footer Placeholder 2">
            <a:extLst>
              <a:ext uri="{FF2B5EF4-FFF2-40B4-BE49-F238E27FC236}">
                <a16:creationId xmlns:a16="http://schemas.microsoft.com/office/drawing/2014/main" id="{2DBFA4E4-0B47-4CDF-A7C0-72ED3F3CEC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B4FE03-88AB-48F8-9C96-026FFE7A8653}"/>
              </a:ext>
            </a:extLst>
          </p:cNvPr>
          <p:cNvSpPr>
            <a:spLocks noGrp="1"/>
          </p:cNvSpPr>
          <p:nvPr>
            <p:ph type="sldNum" sz="quarter" idx="12"/>
          </p:nvPr>
        </p:nvSpPr>
        <p:spPr/>
        <p:txBody>
          <a:bodyPr/>
          <a:lstStyle/>
          <a:p>
            <a:fld id="{0816531B-30DD-475F-AE37-74F264261716}" type="slidenum">
              <a:rPr lang="en-GB" smtClean="0"/>
              <a:t>‹#›</a:t>
            </a:fld>
            <a:endParaRPr lang="en-GB"/>
          </a:p>
        </p:txBody>
      </p:sp>
    </p:spTree>
    <p:extLst>
      <p:ext uri="{BB962C8B-B14F-4D97-AF65-F5344CB8AC3E}">
        <p14:creationId xmlns:p14="http://schemas.microsoft.com/office/powerpoint/2010/main" val="428933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FCB0-DC34-4EDE-8FA7-EEB44AD98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FE67B4-9043-47CD-95EA-E1985BF30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5A6208-4034-4E23-9092-A77D7B9D7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52053-E9C6-47DA-BE95-32EF447486CC}"/>
              </a:ext>
            </a:extLst>
          </p:cNvPr>
          <p:cNvSpPr>
            <a:spLocks noGrp="1"/>
          </p:cNvSpPr>
          <p:nvPr>
            <p:ph type="dt" sz="half" idx="10"/>
          </p:nvPr>
        </p:nvSpPr>
        <p:spPr/>
        <p:txBody>
          <a:bodyPr/>
          <a:lstStyle/>
          <a:p>
            <a:fld id="{7E7A42EF-094E-4B83-8EF8-DA88D207F0E8}" type="datetimeFigureOut">
              <a:rPr lang="en-GB" smtClean="0"/>
              <a:t>17/05/2023</a:t>
            </a:fld>
            <a:endParaRPr lang="en-GB"/>
          </a:p>
        </p:txBody>
      </p:sp>
      <p:sp>
        <p:nvSpPr>
          <p:cNvPr id="6" name="Footer Placeholder 5">
            <a:extLst>
              <a:ext uri="{FF2B5EF4-FFF2-40B4-BE49-F238E27FC236}">
                <a16:creationId xmlns:a16="http://schemas.microsoft.com/office/drawing/2014/main" id="{1E4B4295-29EE-44F1-B573-94FEEFDD17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3C1811-7AAE-4EC7-B521-58214D918158}"/>
              </a:ext>
            </a:extLst>
          </p:cNvPr>
          <p:cNvSpPr>
            <a:spLocks noGrp="1"/>
          </p:cNvSpPr>
          <p:nvPr>
            <p:ph type="sldNum" sz="quarter" idx="12"/>
          </p:nvPr>
        </p:nvSpPr>
        <p:spPr/>
        <p:txBody>
          <a:bodyPr/>
          <a:lstStyle/>
          <a:p>
            <a:fld id="{0816531B-30DD-475F-AE37-74F264261716}" type="slidenum">
              <a:rPr lang="en-GB" smtClean="0"/>
              <a:t>‹#›</a:t>
            </a:fld>
            <a:endParaRPr lang="en-GB"/>
          </a:p>
        </p:txBody>
      </p:sp>
    </p:spTree>
    <p:extLst>
      <p:ext uri="{BB962C8B-B14F-4D97-AF65-F5344CB8AC3E}">
        <p14:creationId xmlns:p14="http://schemas.microsoft.com/office/powerpoint/2010/main" val="378312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E643-A50A-4B10-935D-C2AC8E101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35D4B5-5D4B-4ED5-83D0-69F20D48AB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90D1D3-525D-4486-A096-90C9B195D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AAAA4-9781-4CEC-A5F1-4825429EA2E9}"/>
              </a:ext>
            </a:extLst>
          </p:cNvPr>
          <p:cNvSpPr>
            <a:spLocks noGrp="1"/>
          </p:cNvSpPr>
          <p:nvPr>
            <p:ph type="dt" sz="half" idx="10"/>
          </p:nvPr>
        </p:nvSpPr>
        <p:spPr/>
        <p:txBody>
          <a:bodyPr/>
          <a:lstStyle/>
          <a:p>
            <a:fld id="{7E7A42EF-094E-4B83-8EF8-DA88D207F0E8}" type="datetimeFigureOut">
              <a:rPr lang="en-GB" smtClean="0"/>
              <a:t>17/05/2023</a:t>
            </a:fld>
            <a:endParaRPr lang="en-GB"/>
          </a:p>
        </p:txBody>
      </p:sp>
      <p:sp>
        <p:nvSpPr>
          <p:cNvPr id="6" name="Footer Placeholder 5">
            <a:extLst>
              <a:ext uri="{FF2B5EF4-FFF2-40B4-BE49-F238E27FC236}">
                <a16:creationId xmlns:a16="http://schemas.microsoft.com/office/drawing/2014/main" id="{753518C2-097D-4F23-A093-F6470F8EBF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30AA7B-FE54-463B-86FA-7001D9BDE757}"/>
              </a:ext>
            </a:extLst>
          </p:cNvPr>
          <p:cNvSpPr>
            <a:spLocks noGrp="1"/>
          </p:cNvSpPr>
          <p:nvPr>
            <p:ph type="sldNum" sz="quarter" idx="12"/>
          </p:nvPr>
        </p:nvSpPr>
        <p:spPr/>
        <p:txBody>
          <a:bodyPr/>
          <a:lstStyle/>
          <a:p>
            <a:fld id="{0816531B-30DD-475F-AE37-74F264261716}" type="slidenum">
              <a:rPr lang="en-GB" smtClean="0"/>
              <a:t>‹#›</a:t>
            </a:fld>
            <a:endParaRPr lang="en-GB"/>
          </a:p>
        </p:txBody>
      </p:sp>
    </p:spTree>
    <p:extLst>
      <p:ext uri="{BB962C8B-B14F-4D97-AF65-F5344CB8AC3E}">
        <p14:creationId xmlns:p14="http://schemas.microsoft.com/office/powerpoint/2010/main" val="89951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BF6757-5E0C-407B-B34D-2973AEA0A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692C25-387C-416F-B37C-FEF0080FD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1EA0E4-79EF-46DD-B3FE-EF1FCEB66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A42EF-094E-4B83-8EF8-DA88D207F0E8}" type="datetimeFigureOut">
              <a:rPr lang="en-GB" smtClean="0"/>
              <a:t>17/05/2023</a:t>
            </a:fld>
            <a:endParaRPr lang="en-GB"/>
          </a:p>
        </p:txBody>
      </p:sp>
      <p:sp>
        <p:nvSpPr>
          <p:cNvPr id="5" name="Footer Placeholder 4">
            <a:extLst>
              <a:ext uri="{FF2B5EF4-FFF2-40B4-BE49-F238E27FC236}">
                <a16:creationId xmlns:a16="http://schemas.microsoft.com/office/drawing/2014/main" id="{9E3E5272-3FFF-45EE-9BE2-7ED0DEF12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7D90A2-10BE-4FA5-B8B2-C0CAA925C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6531B-30DD-475F-AE37-74F264261716}" type="slidenum">
              <a:rPr lang="en-GB" smtClean="0"/>
              <a:t>‹#›</a:t>
            </a:fld>
            <a:endParaRPr lang="en-GB"/>
          </a:p>
        </p:txBody>
      </p:sp>
    </p:spTree>
    <p:extLst>
      <p:ext uri="{BB962C8B-B14F-4D97-AF65-F5344CB8AC3E}">
        <p14:creationId xmlns:p14="http://schemas.microsoft.com/office/powerpoint/2010/main" val="2104314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uturelearn.com/about-futurelear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l="-29000" r="-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7615-8B3A-4F3A-A61E-2D8457468FF3}"/>
              </a:ext>
            </a:extLst>
          </p:cNvPr>
          <p:cNvSpPr>
            <a:spLocks noGrp="1"/>
          </p:cNvSpPr>
          <p:nvPr>
            <p:ph type="ctrTitle"/>
          </p:nvPr>
        </p:nvSpPr>
        <p:spPr>
          <a:xfrm>
            <a:off x="1536818" y="2135464"/>
            <a:ext cx="9421914" cy="2387600"/>
          </a:xfrm>
        </p:spPr>
        <p:txBody>
          <a:bodyPr>
            <a:normAutofit/>
          </a:bodyPr>
          <a:lstStyle/>
          <a:p>
            <a:r>
              <a:rPr lang="en-GB" b="1" dirty="0"/>
              <a:t>Life-long learning through a research-led MOOC:</a:t>
            </a:r>
            <a:br>
              <a:rPr lang="en-GB" b="1" dirty="0"/>
            </a:br>
            <a:r>
              <a:rPr lang="en-GB" sz="4400" b="1" dirty="0"/>
              <a:t>between rigour and relevance</a:t>
            </a:r>
          </a:p>
        </p:txBody>
      </p:sp>
      <p:sp>
        <p:nvSpPr>
          <p:cNvPr id="3" name="Subtitle 2">
            <a:extLst>
              <a:ext uri="{FF2B5EF4-FFF2-40B4-BE49-F238E27FC236}">
                <a16:creationId xmlns:a16="http://schemas.microsoft.com/office/drawing/2014/main" id="{E2775815-D132-4688-9CC4-11A2FF682151}"/>
              </a:ext>
            </a:extLst>
          </p:cNvPr>
          <p:cNvSpPr>
            <a:spLocks noGrp="1"/>
          </p:cNvSpPr>
          <p:nvPr>
            <p:ph type="subTitle" idx="1"/>
          </p:nvPr>
        </p:nvSpPr>
        <p:spPr>
          <a:xfrm>
            <a:off x="1515624" y="4534368"/>
            <a:ext cx="9144000" cy="1655762"/>
          </a:xfrm>
        </p:spPr>
        <p:txBody>
          <a:bodyPr/>
          <a:lstStyle/>
          <a:p>
            <a:r>
              <a:rPr lang="en-GB"/>
              <a:t>Doris Dippold</a:t>
            </a:r>
          </a:p>
          <a:p>
            <a:r>
              <a:rPr lang="en-GB">
                <a:solidFill>
                  <a:schemeClr val="accent1"/>
                </a:solidFill>
              </a:rPr>
              <a:t>@roadtobabel </a:t>
            </a:r>
          </a:p>
          <a:p>
            <a:r>
              <a:rPr lang="en-GB"/>
              <a:t>School of Literature and Languages</a:t>
            </a:r>
            <a:endParaRPr lang="en-GB" dirty="0"/>
          </a:p>
        </p:txBody>
      </p:sp>
      <p:grpSp>
        <p:nvGrpSpPr>
          <p:cNvPr id="4" name="Group 4">
            <a:extLst>
              <a:ext uri="{FF2B5EF4-FFF2-40B4-BE49-F238E27FC236}">
                <a16:creationId xmlns:a16="http://schemas.microsoft.com/office/drawing/2014/main" id="{B75C6E7A-53ED-46CD-A18A-345F355AE7C5}"/>
              </a:ext>
            </a:extLst>
          </p:cNvPr>
          <p:cNvGrpSpPr>
            <a:grpSpLocks noChangeAspect="1"/>
          </p:cNvGrpSpPr>
          <p:nvPr/>
        </p:nvGrpSpPr>
        <p:grpSpPr bwMode="auto">
          <a:xfrm>
            <a:off x="334387" y="419100"/>
            <a:ext cx="2715714" cy="802563"/>
            <a:chOff x="2878" y="1848"/>
            <a:chExt cx="1922" cy="568"/>
          </a:xfrm>
          <a:solidFill>
            <a:schemeClr val="tx2"/>
          </a:solidFill>
        </p:grpSpPr>
        <p:sp>
          <p:nvSpPr>
            <p:cNvPr id="5" name="Freeform 5">
              <a:extLst>
                <a:ext uri="{FF2B5EF4-FFF2-40B4-BE49-F238E27FC236}">
                  <a16:creationId xmlns:a16="http://schemas.microsoft.com/office/drawing/2014/main" id="{9A1D6BE1-9DDB-4650-9509-E238934D93B6}"/>
                </a:ext>
              </a:extLst>
            </p:cNvPr>
            <p:cNvSpPr>
              <a:spLocks/>
            </p:cNvSpPr>
            <p:nvPr userDrawn="1"/>
          </p:nvSpPr>
          <p:spPr bwMode="auto">
            <a:xfrm>
              <a:off x="4112" y="1928"/>
              <a:ext cx="94" cy="125"/>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a:extLst>
                <a:ext uri="{FF2B5EF4-FFF2-40B4-BE49-F238E27FC236}">
                  <a16:creationId xmlns:a16="http://schemas.microsoft.com/office/drawing/2014/main" id="{0DDA86CD-FB58-4F31-9109-4A04F128F140}"/>
                </a:ext>
              </a:extLst>
            </p:cNvPr>
            <p:cNvSpPr>
              <a:spLocks/>
            </p:cNvSpPr>
            <p:nvPr userDrawn="1"/>
          </p:nvSpPr>
          <p:spPr bwMode="auto">
            <a:xfrm>
              <a:off x="4266" y="1931"/>
              <a:ext cx="234" cy="11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
              <a:extLst>
                <a:ext uri="{FF2B5EF4-FFF2-40B4-BE49-F238E27FC236}">
                  <a16:creationId xmlns:a16="http://schemas.microsoft.com/office/drawing/2014/main" id="{DA21122A-136C-4383-8B92-AE229E3B428D}"/>
                </a:ext>
              </a:extLst>
            </p:cNvPr>
            <p:cNvSpPr>
              <a:spLocks/>
            </p:cNvSpPr>
            <p:nvPr userDrawn="1"/>
          </p:nvSpPr>
          <p:spPr bwMode="auto">
            <a:xfrm>
              <a:off x="3420" y="1931"/>
              <a:ext cx="124" cy="124"/>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407B7562-3A72-4319-AE49-CBB5E563C5A2}"/>
                </a:ext>
              </a:extLst>
            </p:cNvPr>
            <p:cNvSpPr>
              <a:spLocks/>
            </p:cNvSpPr>
            <p:nvPr userDrawn="1"/>
          </p:nvSpPr>
          <p:spPr bwMode="auto">
            <a:xfrm>
              <a:off x="3565" y="1931"/>
              <a:ext cx="129" cy="120"/>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9">
              <a:extLst>
                <a:ext uri="{FF2B5EF4-FFF2-40B4-BE49-F238E27FC236}">
                  <a16:creationId xmlns:a16="http://schemas.microsoft.com/office/drawing/2014/main" id="{908AF4D0-3552-4FB9-A9DF-DAE2AAD12612}"/>
                </a:ext>
              </a:extLst>
            </p:cNvPr>
            <p:cNvSpPr>
              <a:spLocks/>
            </p:cNvSpPr>
            <p:nvPr userDrawn="1"/>
          </p:nvSpPr>
          <p:spPr bwMode="auto">
            <a:xfrm>
              <a:off x="3714" y="1931"/>
              <a:ext cx="30" cy="11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0">
              <a:extLst>
                <a:ext uri="{FF2B5EF4-FFF2-40B4-BE49-F238E27FC236}">
                  <a16:creationId xmlns:a16="http://schemas.microsoft.com/office/drawing/2014/main" id="{5F6BBF88-2091-4FB3-B28E-B612F955C1B3}"/>
                </a:ext>
              </a:extLst>
            </p:cNvPr>
            <p:cNvSpPr>
              <a:spLocks/>
            </p:cNvSpPr>
            <p:nvPr userDrawn="1"/>
          </p:nvSpPr>
          <p:spPr bwMode="auto">
            <a:xfrm>
              <a:off x="3751" y="1931"/>
              <a:ext cx="131" cy="120"/>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98065EEE-804E-4737-9034-001B1731456C}"/>
                </a:ext>
              </a:extLst>
            </p:cNvPr>
            <p:cNvSpPr>
              <a:spLocks/>
            </p:cNvSpPr>
            <p:nvPr userDrawn="1"/>
          </p:nvSpPr>
          <p:spPr bwMode="auto">
            <a:xfrm>
              <a:off x="3890" y="1931"/>
              <a:ext cx="92" cy="11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2">
              <a:extLst>
                <a:ext uri="{FF2B5EF4-FFF2-40B4-BE49-F238E27FC236}">
                  <a16:creationId xmlns:a16="http://schemas.microsoft.com/office/drawing/2014/main" id="{902F60DD-EAEF-4C3B-B17F-615EC04A6EAF}"/>
                </a:ext>
              </a:extLst>
            </p:cNvPr>
            <p:cNvSpPr>
              <a:spLocks/>
            </p:cNvSpPr>
            <p:nvPr userDrawn="1"/>
          </p:nvSpPr>
          <p:spPr bwMode="auto">
            <a:xfrm>
              <a:off x="4223" y="1931"/>
              <a:ext cx="30" cy="11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3">
              <a:extLst>
                <a:ext uri="{FF2B5EF4-FFF2-40B4-BE49-F238E27FC236}">
                  <a16:creationId xmlns:a16="http://schemas.microsoft.com/office/drawing/2014/main" id="{11B937E5-7F8D-4B9B-A3DE-77BA632083BC}"/>
                </a:ext>
              </a:extLst>
            </p:cNvPr>
            <p:cNvSpPr>
              <a:spLocks/>
            </p:cNvSpPr>
            <p:nvPr userDrawn="1"/>
          </p:nvSpPr>
          <p:spPr bwMode="auto">
            <a:xfrm>
              <a:off x="4718" y="1931"/>
              <a:ext cx="82" cy="119"/>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4">
              <a:extLst>
                <a:ext uri="{FF2B5EF4-FFF2-40B4-BE49-F238E27FC236}">
                  <a16:creationId xmlns:a16="http://schemas.microsoft.com/office/drawing/2014/main" id="{5728DC37-4A13-4C30-9C83-C175EE121675}"/>
                </a:ext>
              </a:extLst>
            </p:cNvPr>
            <p:cNvSpPr>
              <a:spLocks/>
            </p:cNvSpPr>
            <p:nvPr userDrawn="1"/>
          </p:nvSpPr>
          <p:spPr bwMode="auto">
            <a:xfrm>
              <a:off x="3415" y="2079"/>
              <a:ext cx="188" cy="27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5">
              <a:extLst>
                <a:ext uri="{FF2B5EF4-FFF2-40B4-BE49-F238E27FC236}">
                  <a16:creationId xmlns:a16="http://schemas.microsoft.com/office/drawing/2014/main" id="{70FF4507-2E9D-4A9D-B024-0D875F5C3087}"/>
                </a:ext>
              </a:extLst>
            </p:cNvPr>
            <p:cNvSpPr>
              <a:spLocks/>
            </p:cNvSpPr>
            <p:nvPr userDrawn="1"/>
          </p:nvSpPr>
          <p:spPr bwMode="auto">
            <a:xfrm>
              <a:off x="3625" y="2086"/>
              <a:ext cx="244" cy="272"/>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6">
              <a:extLst>
                <a:ext uri="{FF2B5EF4-FFF2-40B4-BE49-F238E27FC236}">
                  <a16:creationId xmlns:a16="http://schemas.microsoft.com/office/drawing/2014/main" id="{61859CC3-8182-4C46-A0DC-DA327289A51C}"/>
                </a:ext>
              </a:extLst>
            </p:cNvPr>
            <p:cNvSpPr>
              <a:spLocks/>
            </p:cNvSpPr>
            <p:nvPr userDrawn="1"/>
          </p:nvSpPr>
          <p:spPr bwMode="auto">
            <a:xfrm>
              <a:off x="4373" y="2086"/>
              <a:ext cx="184" cy="264"/>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a:extLst>
                <a:ext uri="{FF2B5EF4-FFF2-40B4-BE49-F238E27FC236}">
                  <a16:creationId xmlns:a16="http://schemas.microsoft.com/office/drawing/2014/main" id="{EA03449F-AC93-48D7-B20F-66C25C48333F}"/>
                </a:ext>
              </a:extLst>
            </p:cNvPr>
            <p:cNvSpPr>
              <a:spLocks/>
            </p:cNvSpPr>
            <p:nvPr userDrawn="1"/>
          </p:nvSpPr>
          <p:spPr bwMode="auto">
            <a:xfrm>
              <a:off x="4544" y="2086"/>
              <a:ext cx="234" cy="264"/>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a:extLst>
                <a:ext uri="{FF2B5EF4-FFF2-40B4-BE49-F238E27FC236}">
                  <a16:creationId xmlns:a16="http://schemas.microsoft.com/office/drawing/2014/main" id="{C879AAF0-10E9-4689-9881-D12AFAA43FF1}"/>
                </a:ext>
              </a:extLst>
            </p:cNvPr>
            <p:cNvSpPr>
              <a:spLocks noEditPoints="1"/>
            </p:cNvSpPr>
            <p:nvPr userDrawn="1"/>
          </p:nvSpPr>
          <p:spPr bwMode="auto">
            <a:xfrm>
              <a:off x="3995" y="1929"/>
              <a:ext cx="116" cy="121"/>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9">
              <a:extLst>
                <a:ext uri="{FF2B5EF4-FFF2-40B4-BE49-F238E27FC236}">
                  <a16:creationId xmlns:a16="http://schemas.microsoft.com/office/drawing/2014/main" id="{0D69F104-7C09-4C34-B22A-71D5272EF5E7}"/>
                </a:ext>
              </a:extLst>
            </p:cNvPr>
            <p:cNvSpPr>
              <a:spLocks noEditPoints="1"/>
            </p:cNvSpPr>
            <p:nvPr userDrawn="1"/>
          </p:nvSpPr>
          <p:spPr bwMode="auto">
            <a:xfrm>
              <a:off x="4555" y="1928"/>
              <a:ext cx="147" cy="127"/>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a:extLst>
                <a:ext uri="{FF2B5EF4-FFF2-40B4-BE49-F238E27FC236}">
                  <a16:creationId xmlns:a16="http://schemas.microsoft.com/office/drawing/2014/main" id="{8435BD58-F02C-456F-90BB-798447C0B425}"/>
                </a:ext>
              </a:extLst>
            </p:cNvPr>
            <p:cNvSpPr>
              <a:spLocks noEditPoints="1"/>
            </p:cNvSpPr>
            <p:nvPr userDrawn="1"/>
          </p:nvSpPr>
          <p:spPr bwMode="auto">
            <a:xfrm>
              <a:off x="3900" y="2081"/>
              <a:ext cx="233" cy="270"/>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E138706E-8EA2-406F-8802-C17E4EA4631A}"/>
                </a:ext>
              </a:extLst>
            </p:cNvPr>
            <p:cNvSpPr>
              <a:spLocks noEditPoints="1"/>
            </p:cNvSpPr>
            <p:nvPr userDrawn="1"/>
          </p:nvSpPr>
          <p:spPr bwMode="auto">
            <a:xfrm>
              <a:off x="4136" y="2081"/>
              <a:ext cx="233" cy="269"/>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a:extLst>
                <a:ext uri="{FF2B5EF4-FFF2-40B4-BE49-F238E27FC236}">
                  <a16:creationId xmlns:a16="http://schemas.microsoft.com/office/drawing/2014/main" id="{4BA2929A-D0F8-4B31-B481-DBA689481859}"/>
                </a:ext>
              </a:extLst>
            </p:cNvPr>
            <p:cNvSpPr>
              <a:spLocks noEditPoints="1"/>
            </p:cNvSpPr>
            <p:nvPr userDrawn="1"/>
          </p:nvSpPr>
          <p:spPr bwMode="auto">
            <a:xfrm>
              <a:off x="2878" y="1848"/>
              <a:ext cx="435" cy="568"/>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AutoShape 4" descr="Image result for british academy"/>
          <p:cNvSpPr>
            <a:spLocks noChangeAspect="1" noChangeArrowheads="1"/>
          </p:cNvSpPr>
          <p:nvPr/>
        </p:nvSpPr>
        <p:spPr bwMode="auto">
          <a:xfrm>
            <a:off x="155574" y="-144463"/>
            <a:ext cx="1012915" cy="10129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271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50B527-019D-4957-9213-F41321DEC154}"/>
              </a:ext>
            </a:extLst>
          </p:cNvPr>
          <p:cNvSpPr>
            <a:spLocks noGrp="1"/>
          </p:cNvSpPr>
          <p:nvPr>
            <p:ph type="title"/>
          </p:nvPr>
        </p:nvSpPr>
        <p:spPr>
          <a:xfrm>
            <a:off x="640079" y="2053641"/>
            <a:ext cx="3669161" cy="2760098"/>
          </a:xfrm>
        </p:spPr>
        <p:txBody>
          <a:bodyPr>
            <a:normAutofit fontScale="90000"/>
          </a:bodyPr>
          <a:lstStyle/>
          <a:p>
            <a:r>
              <a:rPr lang="en-GB" sz="4100" dirty="0">
                <a:solidFill>
                  <a:srgbClr val="FFFFFF"/>
                </a:solidFill>
              </a:rPr>
              <a:t>Between rigor and relevance?</a:t>
            </a:r>
            <a:br>
              <a:rPr lang="en-GB" sz="4100" dirty="0">
                <a:solidFill>
                  <a:srgbClr val="FFFFFF"/>
                </a:solidFill>
              </a:rPr>
            </a:br>
            <a:br>
              <a:rPr lang="en-GB" sz="4100" dirty="0">
                <a:solidFill>
                  <a:srgbClr val="FFFFFF"/>
                </a:solidFill>
              </a:rPr>
            </a:br>
            <a:r>
              <a:rPr lang="en-GB" sz="2700" dirty="0" err="1">
                <a:solidFill>
                  <a:schemeClr val="bg1"/>
                </a:solidFill>
              </a:rPr>
              <a:t>Kieser</a:t>
            </a:r>
            <a:r>
              <a:rPr lang="en-GB" sz="2700" dirty="0">
                <a:solidFill>
                  <a:schemeClr val="bg1"/>
                </a:solidFill>
              </a:rPr>
              <a:t>, A., </a:t>
            </a:r>
            <a:r>
              <a:rPr lang="en-GB" sz="2700" dirty="0" err="1">
                <a:solidFill>
                  <a:schemeClr val="bg1"/>
                </a:solidFill>
              </a:rPr>
              <a:t>Leiner</a:t>
            </a:r>
            <a:r>
              <a:rPr lang="en-GB" sz="2700" dirty="0">
                <a:solidFill>
                  <a:schemeClr val="bg1"/>
                </a:solidFill>
              </a:rPr>
              <a:t>, L., 2012. Collaborate with practitioners: but beware of collaborative research. </a:t>
            </a:r>
            <a:r>
              <a:rPr lang="en-GB" sz="2700" i="1" dirty="0">
                <a:solidFill>
                  <a:schemeClr val="bg1"/>
                </a:solidFill>
              </a:rPr>
              <a:t>Journal of Management Inquiry </a:t>
            </a:r>
            <a:r>
              <a:rPr lang="en-GB" sz="2700" dirty="0">
                <a:solidFill>
                  <a:schemeClr val="bg1"/>
                </a:solidFill>
              </a:rPr>
              <a:t>21, 14–28.</a:t>
            </a:r>
            <a:br>
              <a:rPr lang="en-GB" sz="4000" dirty="0"/>
            </a:br>
            <a:endParaRPr lang="en-GB" sz="4100" dirty="0">
              <a:solidFill>
                <a:srgbClr val="FFFFFF"/>
              </a:solidFill>
            </a:endParaRPr>
          </a:p>
        </p:txBody>
      </p:sp>
      <p:sp>
        <p:nvSpPr>
          <p:cNvPr id="3" name="Content Placeholder 2">
            <a:extLst>
              <a:ext uri="{FF2B5EF4-FFF2-40B4-BE49-F238E27FC236}">
                <a16:creationId xmlns:a16="http://schemas.microsoft.com/office/drawing/2014/main" id="{11D92D85-3DE3-45F3-92CB-53E4890140C5}"/>
              </a:ext>
            </a:extLst>
          </p:cNvPr>
          <p:cNvSpPr>
            <a:spLocks noGrp="1"/>
          </p:cNvSpPr>
          <p:nvPr>
            <p:ph idx="1"/>
          </p:nvPr>
        </p:nvSpPr>
        <p:spPr>
          <a:xfrm>
            <a:off x="6082111" y="1491183"/>
            <a:ext cx="5306084" cy="5230634"/>
          </a:xfrm>
        </p:spPr>
        <p:txBody>
          <a:bodyPr anchor="ctr">
            <a:normAutofit fontScale="77500" lnSpcReduction="20000"/>
          </a:bodyPr>
          <a:lstStyle/>
          <a:p>
            <a:pPr marL="0" indent="0">
              <a:buNone/>
            </a:pPr>
            <a:r>
              <a:rPr lang="en-GB" sz="3600" b="1" dirty="0"/>
              <a:t>the ‘rigor-relevance gap’: </a:t>
            </a:r>
          </a:p>
          <a:p>
            <a:pPr marL="0" indent="0">
              <a:buNone/>
            </a:pPr>
            <a:r>
              <a:rPr lang="en-GB" sz="3600" dirty="0"/>
              <a:t>gap between academic rigor and relevance to professionals and their work</a:t>
            </a:r>
          </a:p>
          <a:p>
            <a:pPr marL="0" indent="0">
              <a:buNone/>
            </a:pPr>
            <a:endParaRPr lang="en-GB" sz="3600" dirty="0"/>
          </a:p>
          <a:p>
            <a:pPr marL="0" indent="0">
              <a:buNone/>
            </a:pPr>
            <a:r>
              <a:rPr lang="en-GB" sz="3600" b="1" dirty="0"/>
              <a:t>… in practice:</a:t>
            </a:r>
          </a:p>
          <a:p>
            <a:pPr marL="0" indent="0">
              <a:buNone/>
            </a:pPr>
            <a:r>
              <a:rPr lang="en-GB" sz="3600" dirty="0"/>
              <a:t>How do we navigate the challenge of providing relevant, accessible content without compromising academic integrity and oversimplifying issues?  </a:t>
            </a:r>
          </a:p>
          <a:p>
            <a:pPr marL="0" indent="0">
              <a:buNone/>
            </a:pPr>
            <a:endParaRPr lang="en-GB" sz="3600" dirty="0"/>
          </a:p>
          <a:p>
            <a:pPr marL="0" indent="0">
              <a:buNone/>
            </a:pPr>
            <a:r>
              <a:rPr lang="en-GB" sz="3600" dirty="0"/>
              <a:t>How do we assess a course which centres on reflection?</a:t>
            </a:r>
          </a:p>
          <a:p>
            <a:pPr marL="0" indent="0">
              <a:buNone/>
            </a:pPr>
            <a:endParaRPr lang="en-GB" sz="3600" dirty="0"/>
          </a:p>
          <a:p>
            <a:pPr marL="0" indent="0">
              <a:buNone/>
            </a:pPr>
            <a:endParaRPr lang="en-GB" sz="3600" dirty="0"/>
          </a:p>
        </p:txBody>
      </p:sp>
    </p:spTree>
    <p:extLst>
      <p:ext uri="{BB962C8B-B14F-4D97-AF65-F5344CB8AC3E}">
        <p14:creationId xmlns:p14="http://schemas.microsoft.com/office/powerpoint/2010/main" val="293512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could you prepare your students for success?">
            <a:extLst>
              <a:ext uri="{FF2B5EF4-FFF2-40B4-BE49-F238E27FC236}">
                <a16:creationId xmlns:a16="http://schemas.microsoft.com/office/drawing/2014/main" id="{3C666F95-ECDF-4EFB-B0FB-28B6CDDCD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6" y="2461846"/>
            <a:ext cx="4697016" cy="236337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B7BD6EBF-7611-4BFC-B28D-47DA9F21319F}"/>
              </a:ext>
            </a:extLst>
          </p:cNvPr>
          <p:cNvSpPr>
            <a:spLocks noGrp="1"/>
          </p:cNvSpPr>
          <p:nvPr>
            <p:ph idx="1"/>
          </p:nvPr>
        </p:nvSpPr>
        <p:spPr>
          <a:xfrm>
            <a:off x="500576" y="452096"/>
            <a:ext cx="6617676" cy="5953808"/>
          </a:xfrm>
        </p:spPr>
        <p:txBody>
          <a:bodyPr>
            <a:normAutofit fontScale="92500"/>
          </a:bodyPr>
          <a:lstStyle/>
          <a:p>
            <a:pPr marL="0" indent="0">
              <a:buNone/>
            </a:pPr>
            <a:r>
              <a:rPr lang="en-GB" b="1" dirty="0"/>
              <a:t>We offer a diverse selection of courses from leading universities and cultural institutions from around the world. These are delivered one step at a time, and are accessible on mobile, tablet and desktop, so you can fit learning around your life.</a:t>
            </a:r>
          </a:p>
          <a:p>
            <a:pPr marL="0" indent="0">
              <a:buNone/>
            </a:pPr>
            <a:endParaRPr lang="en-GB" b="1" dirty="0"/>
          </a:p>
          <a:p>
            <a:pPr marL="0" indent="0">
              <a:buNone/>
            </a:pPr>
            <a:r>
              <a:rPr lang="en-GB" dirty="0"/>
              <a:t>We believe learning should be an enjoyable, social experience, so our courses offer the opportunity to discuss what you’re learning with others as you go, helping you make fresh discoveries and form new ideas.</a:t>
            </a:r>
          </a:p>
          <a:p>
            <a:pPr marL="0" indent="0">
              <a:buNone/>
            </a:pPr>
            <a:endParaRPr lang="en-GB" dirty="0"/>
          </a:p>
          <a:p>
            <a:pPr marL="0" indent="0">
              <a:buNone/>
            </a:pPr>
            <a:r>
              <a:rPr lang="en-GB" dirty="0"/>
              <a:t>Source: </a:t>
            </a:r>
            <a:r>
              <a:rPr lang="en-GB" dirty="0">
                <a:hlinkClick r:id="rId4"/>
              </a:rPr>
              <a:t>https://www.futurelearn.com/about-futurelearn</a:t>
            </a:r>
            <a:r>
              <a:rPr lang="en-GB" dirty="0"/>
              <a:t> </a:t>
            </a:r>
          </a:p>
        </p:txBody>
      </p:sp>
    </p:spTree>
    <p:extLst>
      <p:ext uri="{BB962C8B-B14F-4D97-AF65-F5344CB8AC3E}">
        <p14:creationId xmlns:p14="http://schemas.microsoft.com/office/powerpoint/2010/main" val="108985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02A7-7649-49EA-87DB-036D2AE1F0E7}"/>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51D3934D-44DB-445B-A21D-DA3A55182F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3332"/>
            <a:ext cx="12243886" cy="5031335"/>
          </a:xfrm>
        </p:spPr>
      </p:pic>
    </p:spTree>
    <p:extLst>
      <p:ext uri="{BB962C8B-B14F-4D97-AF65-F5344CB8AC3E}">
        <p14:creationId xmlns:p14="http://schemas.microsoft.com/office/powerpoint/2010/main" val="290479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7FE5AC5-081C-4797-898B-3560DCA6A5C5}"/>
              </a:ext>
            </a:extLst>
          </p:cNvPr>
          <p:cNvSpPr txBox="1">
            <a:spLocks/>
          </p:cNvSpPr>
          <p:nvPr/>
        </p:nvSpPr>
        <p:spPr>
          <a:xfrm>
            <a:off x="671032" y="1561391"/>
            <a:ext cx="10515600" cy="5636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t>targeted at professionals who communicate regularly across linguistic and cultural boundaries </a:t>
            </a:r>
          </a:p>
          <a:p>
            <a:r>
              <a:rPr lang="en-GB" sz="2600" dirty="0"/>
              <a:t>a language-led approach to intercultural communication which is NOT                                          drawing on models of cultural                                                                                     difference, but on theories / models                                                                                                                        from applied linguistics (e.g. English as                                                                                                                                                                                                                                                                         a lingua franca, politeness theory,                                                                         interactional sociolinguistics)                                                                </a:t>
            </a:r>
          </a:p>
          <a:p>
            <a:r>
              <a:rPr lang="de-DE" sz="2600" dirty="0"/>
              <a:t>an approach which encourages                                                                               reflection on personal                                                                           communication rather than providing                                                                                      simple, one-size-fits-all solutions </a:t>
            </a:r>
          </a:p>
          <a:p>
            <a:endParaRPr lang="de-DE" sz="3400" dirty="0">
              <a:latin typeface="Georgia" panose="02040502050405020303" pitchFamily="18" charset="0"/>
            </a:endParaRPr>
          </a:p>
        </p:txBody>
      </p:sp>
      <p:pic>
        <p:nvPicPr>
          <p:cNvPr id="5" name="Picture 6" descr="Image result for unique selling point">
            <a:extLst>
              <a:ext uri="{FF2B5EF4-FFF2-40B4-BE49-F238E27FC236}">
                <a16:creationId xmlns:a16="http://schemas.microsoft.com/office/drawing/2014/main" id="{4E748F59-F106-4AB4-8B9C-BA92013022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004" y="3010940"/>
            <a:ext cx="4702628" cy="32876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A89957B-67A5-4662-92F7-D42879274CA0}"/>
              </a:ext>
            </a:extLst>
          </p:cNvPr>
          <p:cNvSpPr>
            <a:spLocks noGrp="1"/>
          </p:cNvSpPr>
          <p:nvPr>
            <p:ph type="title"/>
          </p:nvPr>
        </p:nvSpPr>
        <p:spPr>
          <a:xfrm>
            <a:off x="838200" y="365125"/>
            <a:ext cx="10515600" cy="1325563"/>
          </a:xfrm>
        </p:spPr>
        <p:txBody>
          <a:bodyPr/>
          <a:lstStyle/>
          <a:p>
            <a:r>
              <a:rPr lang="en-GB" dirty="0"/>
              <a:t>Course design</a:t>
            </a:r>
          </a:p>
        </p:txBody>
      </p:sp>
    </p:spTree>
    <p:extLst>
      <p:ext uri="{BB962C8B-B14F-4D97-AF65-F5344CB8AC3E}">
        <p14:creationId xmlns:p14="http://schemas.microsoft.com/office/powerpoint/2010/main" val="206483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61A313-6A85-408B-8931-265385F76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342" y="0"/>
            <a:ext cx="5678658" cy="3439187"/>
          </a:xfrm>
          <a:prstGeom prst="rect">
            <a:avLst/>
          </a:prstGeom>
        </p:spPr>
      </p:pic>
      <p:sp>
        <p:nvSpPr>
          <p:cNvPr id="2" name="Title 1">
            <a:extLst>
              <a:ext uri="{FF2B5EF4-FFF2-40B4-BE49-F238E27FC236}">
                <a16:creationId xmlns:a16="http://schemas.microsoft.com/office/drawing/2014/main" id="{D096BA07-D0F1-4E96-833B-D826FE01AC5A}"/>
              </a:ext>
            </a:extLst>
          </p:cNvPr>
          <p:cNvSpPr>
            <a:spLocks noGrp="1"/>
          </p:cNvSpPr>
          <p:nvPr>
            <p:ph type="title"/>
          </p:nvPr>
        </p:nvSpPr>
        <p:spPr/>
        <p:txBody>
          <a:bodyPr/>
          <a:lstStyle/>
          <a:p>
            <a:r>
              <a:rPr lang="en-GB" dirty="0"/>
              <a:t>Course design</a:t>
            </a:r>
          </a:p>
        </p:txBody>
      </p:sp>
      <p:pic>
        <p:nvPicPr>
          <p:cNvPr id="5" name="Content Placeholder 4">
            <a:extLst>
              <a:ext uri="{FF2B5EF4-FFF2-40B4-BE49-F238E27FC236}">
                <a16:creationId xmlns:a16="http://schemas.microsoft.com/office/drawing/2014/main" id="{BE3AAED5-D067-4C9C-9200-5BF79DF468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167" y="221908"/>
            <a:ext cx="5050527" cy="4351338"/>
          </a:xfrm>
        </p:spPr>
      </p:pic>
      <p:pic>
        <p:nvPicPr>
          <p:cNvPr id="7" name="Picture 6">
            <a:extLst>
              <a:ext uri="{FF2B5EF4-FFF2-40B4-BE49-F238E27FC236}">
                <a16:creationId xmlns:a16="http://schemas.microsoft.com/office/drawing/2014/main" id="{82BBAE40-9AB0-4C21-ABEF-CD28EF5CA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685329"/>
            <a:ext cx="4883911" cy="3807546"/>
          </a:xfrm>
          <a:prstGeom prst="rect">
            <a:avLst/>
          </a:prstGeom>
        </p:spPr>
      </p:pic>
      <p:pic>
        <p:nvPicPr>
          <p:cNvPr id="11" name="Picture 10">
            <a:extLst>
              <a:ext uri="{FF2B5EF4-FFF2-40B4-BE49-F238E27FC236}">
                <a16:creationId xmlns:a16="http://schemas.microsoft.com/office/drawing/2014/main" id="{A2DD0D01-0D9A-4CDF-9520-3C1FCD5625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406" y="2853652"/>
            <a:ext cx="4713441" cy="3439187"/>
          </a:xfrm>
          <a:prstGeom prst="rect">
            <a:avLst/>
          </a:prstGeom>
        </p:spPr>
      </p:pic>
    </p:spTree>
    <p:extLst>
      <p:ext uri="{BB962C8B-B14F-4D97-AF65-F5344CB8AC3E}">
        <p14:creationId xmlns:p14="http://schemas.microsoft.com/office/powerpoint/2010/main" val="217008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D61D-F29B-4735-9CF1-D45646526B7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4ADEDCF-CFB1-46D2-B3A4-7B8263AA2E2C}"/>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F09D15A3-5528-4133-A674-29C97C075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018" y="2622694"/>
            <a:ext cx="7189964" cy="2193550"/>
          </a:xfrm>
          <a:prstGeom prst="rect">
            <a:avLst/>
          </a:prstGeom>
        </p:spPr>
      </p:pic>
      <p:sp>
        <p:nvSpPr>
          <p:cNvPr id="5" name="Rectangle: Rounded Corners 4">
            <a:extLst>
              <a:ext uri="{FF2B5EF4-FFF2-40B4-BE49-F238E27FC236}">
                <a16:creationId xmlns:a16="http://schemas.microsoft.com/office/drawing/2014/main" id="{D539D4EF-D7AC-4C27-BC04-A8086A453457}"/>
              </a:ext>
            </a:extLst>
          </p:cNvPr>
          <p:cNvSpPr/>
          <p:nvPr/>
        </p:nvSpPr>
        <p:spPr>
          <a:xfrm>
            <a:off x="838200" y="431633"/>
            <a:ext cx="5025571" cy="19138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The awareness, attitudes or understanding of (sections of) the public have been informed, and their ability to make informed decisions on issues improved, by engaging them with research.</a:t>
            </a:r>
          </a:p>
        </p:txBody>
      </p:sp>
      <p:sp>
        <p:nvSpPr>
          <p:cNvPr id="6" name="Rectangle: Rounded Corners 5">
            <a:extLst>
              <a:ext uri="{FF2B5EF4-FFF2-40B4-BE49-F238E27FC236}">
                <a16:creationId xmlns:a16="http://schemas.microsoft.com/office/drawing/2014/main" id="{BCBD2551-8A2A-44CA-8410-70235C0E8708}"/>
              </a:ext>
            </a:extLst>
          </p:cNvPr>
          <p:cNvSpPr/>
          <p:nvPr/>
        </p:nvSpPr>
        <p:spPr>
          <a:xfrm>
            <a:off x="6328228" y="5093452"/>
            <a:ext cx="5025571" cy="1441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Influencing the design and delivery of curriculum and syllabi in schools, HEIs or other educational institutions. </a:t>
            </a:r>
          </a:p>
        </p:txBody>
      </p:sp>
      <p:sp>
        <p:nvSpPr>
          <p:cNvPr id="7" name="Rectangle: Rounded Corners 6">
            <a:extLst>
              <a:ext uri="{FF2B5EF4-FFF2-40B4-BE49-F238E27FC236}">
                <a16:creationId xmlns:a16="http://schemas.microsoft.com/office/drawing/2014/main" id="{57C2411A-8CA8-48FB-9259-C2079A9FA863}"/>
              </a:ext>
            </a:extLst>
          </p:cNvPr>
          <p:cNvSpPr/>
          <p:nvPr/>
        </p:nvSpPr>
        <p:spPr>
          <a:xfrm>
            <a:off x="6328228" y="431633"/>
            <a:ext cx="5025571" cy="191385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Impact aim 1: </a:t>
            </a:r>
            <a:r>
              <a:rPr lang="en-GB" sz="2200" dirty="0"/>
              <a:t>to engage learners with a language-led perspective on intercultural communication, allowing them to make informed changes to their professional practice</a:t>
            </a:r>
          </a:p>
        </p:txBody>
      </p:sp>
      <p:sp>
        <p:nvSpPr>
          <p:cNvPr id="8" name="Rectangle: Rounded Corners 7">
            <a:extLst>
              <a:ext uri="{FF2B5EF4-FFF2-40B4-BE49-F238E27FC236}">
                <a16:creationId xmlns:a16="http://schemas.microsoft.com/office/drawing/2014/main" id="{E3AA84D8-206F-41C6-8B0C-4FE22BFD2E07}"/>
              </a:ext>
            </a:extLst>
          </p:cNvPr>
          <p:cNvSpPr/>
          <p:nvPr/>
        </p:nvSpPr>
        <p:spPr>
          <a:xfrm>
            <a:off x="838198" y="5093451"/>
            <a:ext cx="5025571" cy="14419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Impact aim 2: </a:t>
            </a:r>
            <a:r>
              <a:rPr lang="en-GB" sz="2200" dirty="0"/>
              <a:t>to change the practices of intercultural trainers / coaches in terms of how they design the delivery of training</a:t>
            </a:r>
          </a:p>
        </p:txBody>
      </p:sp>
    </p:spTree>
    <p:extLst>
      <p:ext uri="{BB962C8B-B14F-4D97-AF65-F5344CB8AC3E}">
        <p14:creationId xmlns:p14="http://schemas.microsoft.com/office/powerpoint/2010/main" val="260441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C8DE-8374-4BB5-831F-A918AFAA17C3}"/>
              </a:ext>
            </a:extLst>
          </p:cNvPr>
          <p:cNvSpPr>
            <a:spLocks noGrp="1"/>
          </p:cNvSpPr>
          <p:nvPr>
            <p:ph type="title"/>
          </p:nvPr>
        </p:nvSpPr>
        <p:spPr/>
        <p:txBody>
          <a:bodyPr/>
          <a:lstStyle/>
          <a:p>
            <a:r>
              <a:rPr lang="en-GB" dirty="0"/>
              <a:t>Course impact:</a:t>
            </a:r>
            <a:br>
              <a:rPr lang="en-GB" dirty="0"/>
            </a:br>
            <a:r>
              <a:rPr lang="en-GB" dirty="0"/>
              <a:t>yes….</a:t>
            </a:r>
          </a:p>
        </p:txBody>
      </p:sp>
      <p:sp>
        <p:nvSpPr>
          <p:cNvPr id="3" name="Content Placeholder 2">
            <a:extLst>
              <a:ext uri="{FF2B5EF4-FFF2-40B4-BE49-F238E27FC236}">
                <a16:creationId xmlns:a16="http://schemas.microsoft.com/office/drawing/2014/main" id="{67BAC623-B712-474B-AB40-9E0914DF20B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15B68BB-243A-412E-9E47-D0C4F65A7550}"/>
              </a:ext>
            </a:extLst>
          </p:cNvPr>
          <p:cNvPicPr>
            <a:picLocks noChangeAspect="1"/>
          </p:cNvPicPr>
          <p:nvPr/>
        </p:nvPicPr>
        <p:blipFill>
          <a:blip r:embed="rId2"/>
          <a:stretch>
            <a:fillRect/>
          </a:stretch>
        </p:blipFill>
        <p:spPr>
          <a:xfrm>
            <a:off x="4417255" y="21293"/>
            <a:ext cx="6766560" cy="6125309"/>
          </a:xfrm>
          <a:prstGeom prst="rect">
            <a:avLst/>
          </a:prstGeom>
        </p:spPr>
      </p:pic>
    </p:spTree>
    <p:extLst>
      <p:ext uri="{BB962C8B-B14F-4D97-AF65-F5344CB8AC3E}">
        <p14:creationId xmlns:p14="http://schemas.microsoft.com/office/powerpoint/2010/main" val="256572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36F7-28C8-4810-B448-3534921FFD48}"/>
              </a:ext>
            </a:extLst>
          </p:cNvPr>
          <p:cNvSpPr>
            <a:spLocks noGrp="1"/>
          </p:cNvSpPr>
          <p:nvPr>
            <p:ph type="title"/>
          </p:nvPr>
        </p:nvSpPr>
        <p:spPr/>
        <p:txBody>
          <a:bodyPr/>
          <a:lstStyle/>
          <a:p>
            <a:r>
              <a:rPr lang="en-GB" dirty="0"/>
              <a:t>Course impact: yes…</a:t>
            </a:r>
          </a:p>
        </p:txBody>
      </p:sp>
      <p:sp>
        <p:nvSpPr>
          <p:cNvPr id="3" name="Content Placeholder 2">
            <a:extLst>
              <a:ext uri="{FF2B5EF4-FFF2-40B4-BE49-F238E27FC236}">
                <a16:creationId xmlns:a16="http://schemas.microsoft.com/office/drawing/2014/main" id="{C0ADD8C4-C5D1-4662-B57C-9523FFEC4548}"/>
              </a:ext>
            </a:extLst>
          </p:cNvPr>
          <p:cNvSpPr>
            <a:spLocks noGrp="1"/>
          </p:cNvSpPr>
          <p:nvPr>
            <p:ph idx="1"/>
          </p:nvPr>
        </p:nvSpPr>
        <p:spPr>
          <a:xfrm>
            <a:off x="838200" y="1684920"/>
            <a:ext cx="10515600" cy="4351338"/>
          </a:xfrm>
        </p:spPr>
        <p:txBody>
          <a:bodyPr>
            <a:normAutofit fontScale="92500" lnSpcReduction="20000"/>
          </a:bodyPr>
          <a:lstStyle/>
          <a:p>
            <a:pPr marL="0" indent="0">
              <a:buNone/>
            </a:pPr>
            <a:r>
              <a:rPr lang="en-GB" dirty="0"/>
              <a:t>The content of Week 3 was really rich and helpful. I can say that the whole course is really useful for me as I belong to an expanding circle country and I had to use English in my 15 years professional life dealing with people from different multicultural circles. I, now, understand how communication can be affected by norms, rules, customs, (Mis) conceptions, and the English we use. I learnt how I can use the communication tool to make my communication and understanding more successful. Thanks to University of Surrey! </a:t>
            </a:r>
          </a:p>
          <a:p>
            <a:pPr marL="0" indent="0">
              <a:buNone/>
            </a:pPr>
            <a:endParaRPr lang="en-GB" dirty="0"/>
          </a:p>
          <a:p>
            <a:pPr marL="0" indent="0">
              <a:buNone/>
            </a:pPr>
            <a:r>
              <a:rPr lang="en-GB" dirty="0"/>
              <a:t>I have suggested improvements to our intercultural understanding training so will put forward new ideas created from this course whilst developing of the replacement course. Step back from awareness days, have an action plan for how to do this in general etc</a:t>
            </a:r>
          </a:p>
        </p:txBody>
      </p:sp>
      <p:sp>
        <p:nvSpPr>
          <p:cNvPr id="4" name="Rectangle: Rounded Corners 3">
            <a:extLst>
              <a:ext uri="{FF2B5EF4-FFF2-40B4-BE49-F238E27FC236}">
                <a16:creationId xmlns:a16="http://schemas.microsoft.com/office/drawing/2014/main" id="{07EB5B1E-CAF6-4567-8279-E8EA0ECD9297}"/>
              </a:ext>
            </a:extLst>
          </p:cNvPr>
          <p:cNvSpPr/>
          <p:nvPr/>
        </p:nvSpPr>
        <p:spPr>
          <a:xfrm>
            <a:off x="5725551" y="158960"/>
            <a:ext cx="6331634" cy="13255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Impact aim 1: </a:t>
            </a:r>
            <a:r>
              <a:rPr lang="en-GB" sz="2200" dirty="0"/>
              <a:t>to engage learners with a language-led perspective on intercultural communication, allowing them to make informed changes to their professional practice</a:t>
            </a:r>
          </a:p>
        </p:txBody>
      </p:sp>
      <p:sp>
        <p:nvSpPr>
          <p:cNvPr id="5" name="Rectangle: Rounded Corners 4">
            <a:extLst>
              <a:ext uri="{FF2B5EF4-FFF2-40B4-BE49-F238E27FC236}">
                <a16:creationId xmlns:a16="http://schemas.microsoft.com/office/drawing/2014/main" id="{F3C7A590-786E-4920-911D-5ECDFBFB5DDB}"/>
              </a:ext>
            </a:extLst>
          </p:cNvPr>
          <p:cNvSpPr/>
          <p:nvPr/>
        </p:nvSpPr>
        <p:spPr>
          <a:xfrm>
            <a:off x="5895537" y="5622193"/>
            <a:ext cx="6161648" cy="107684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Impact aim 2: </a:t>
            </a:r>
            <a:r>
              <a:rPr lang="en-GB" sz="2200" dirty="0"/>
              <a:t>to change the practices of intercultural trainers / coaches in terms of how they design the delivery of training</a:t>
            </a:r>
          </a:p>
        </p:txBody>
      </p:sp>
    </p:spTree>
    <p:extLst>
      <p:ext uri="{BB962C8B-B14F-4D97-AF65-F5344CB8AC3E}">
        <p14:creationId xmlns:p14="http://schemas.microsoft.com/office/powerpoint/2010/main" val="323472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AC70-4E93-42F0-BA6D-805C89A59D9F}"/>
              </a:ext>
            </a:extLst>
          </p:cNvPr>
          <p:cNvSpPr>
            <a:spLocks noGrp="1"/>
          </p:cNvSpPr>
          <p:nvPr>
            <p:ph type="title"/>
          </p:nvPr>
        </p:nvSpPr>
        <p:spPr/>
        <p:txBody>
          <a:bodyPr/>
          <a:lstStyle/>
          <a:p>
            <a:r>
              <a:rPr lang="en-GB" dirty="0"/>
              <a:t>…. but also:</a:t>
            </a:r>
          </a:p>
        </p:txBody>
      </p:sp>
      <p:graphicFrame>
        <p:nvGraphicFramePr>
          <p:cNvPr id="4" name="Content Placeholder 3">
            <a:extLst>
              <a:ext uri="{FF2B5EF4-FFF2-40B4-BE49-F238E27FC236}">
                <a16:creationId xmlns:a16="http://schemas.microsoft.com/office/drawing/2014/main" id="{C2A5D318-67E6-42AD-9C93-67B983121DCE}"/>
              </a:ext>
            </a:extLst>
          </p:cNvPr>
          <p:cNvGraphicFramePr>
            <a:graphicFrameLocks noGrp="1"/>
          </p:cNvGraphicFramePr>
          <p:nvPr>
            <p:ph idx="1"/>
            <p:extLst>
              <p:ext uri="{D42A27DB-BD31-4B8C-83A1-F6EECF244321}">
                <p14:modId xmlns:p14="http://schemas.microsoft.com/office/powerpoint/2010/main" val="43650989"/>
              </p:ext>
            </p:extLst>
          </p:nvPr>
        </p:nvGraphicFramePr>
        <p:xfrm>
          <a:off x="838200" y="1863884"/>
          <a:ext cx="10515600" cy="4441314"/>
        </p:xfrm>
        <a:graphic>
          <a:graphicData uri="http://schemas.openxmlformats.org/drawingml/2006/table">
            <a:tbl>
              <a:tblPr/>
              <a:tblGrid>
                <a:gridCol w="10515600">
                  <a:extLst>
                    <a:ext uri="{9D8B030D-6E8A-4147-A177-3AD203B41FA5}">
                      <a16:colId xmlns:a16="http://schemas.microsoft.com/office/drawing/2014/main" val="3830669993"/>
                    </a:ext>
                  </a:extLst>
                </a:gridCol>
              </a:tblGrid>
              <a:tr h="555114">
                <a:tc>
                  <a:txBody>
                    <a:bodyPr/>
                    <a:lstStyle/>
                    <a:p>
                      <a:pPr algn="l" fontAlgn="t"/>
                      <a:r>
                        <a:rPr lang="en-GB" sz="2400">
                          <a:effectLst/>
                        </a:rPr>
                        <a:t>To me, all the advice was simple common sense. No need for the technical jargon.</a:t>
                      </a:r>
                    </a:p>
                  </a:txBody>
                  <a:tcPr marT="57150" marB="57150">
                    <a:lnL>
                      <a:noFill/>
                    </a:lnL>
                    <a:lnR>
                      <a:noFill/>
                    </a:lnR>
                    <a:lnT>
                      <a:noFill/>
                    </a:lnT>
                    <a:lnB w="9525" cap="flat" cmpd="sng" algn="ctr">
                      <a:solidFill>
                        <a:srgbClr val="CACACC"/>
                      </a:solidFill>
                      <a:prstDash val="solid"/>
                      <a:round/>
                      <a:headEnd type="none" w="med" len="med"/>
                      <a:tailEnd type="none" w="med" len="med"/>
                    </a:lnB>
                    <a:solidFill>
                      <a:srgbClr val="FFFFFF"/>
                    </a:solidFill>
                  </a:tcPr>
                </a:tc>
                <a:extLst>
                  <a:ext uri="{0D108BD9-81ED-4DB2-BD59-A6C34878D82A}">
                    <a16:rowId xmlns:a16="http://schemas.microsoft.com/office/drawing/2014/main" val="3927029193"/>
                  </a:ext>
                </a:extLst>
              </a:tr>
              <a:tr h="1083858">
                <a:tc>
                  <a:txBody>
                    <a:bodyPr/>
                    <a:lstStyle/>
                    <a:p>
                      <a:pPr algn="l" fontAlgn="t"/>
                      <a:r>
                        <a:rPr lang="en-GB" sz="2400" dirty="0">
                          <a:effectLst/>
                        </a:rPr>
                        <a:t>Course was full of academic jargon. Many participants understood somewhat &amp; seemed to increase their understanding as we went along. However, I have a mental dislike of it as it propagates elitism. Nevertheless, I found useful information in each unit, so thank you.</a:t>
                      </a:r>
                    </a:p>
                  </a:txBody>
                  <a:tcPr marT="57150" marB="57150">
                    <a:lnL>
                      <a:noFill/>
                    </a:lnL>
                    <a:lnR>
                      <a:noFill/>
                    </a:lnR>
                    <a:lnT w="9525" cap="flat" cmpd="sng" algn="ctr">
                      <a:solidFill>
                        <a:srgbClr val="CACACC"/>
                      </a:solidFill>
                      <a:prstDash val="solid"/>
                      <a:round/>
                      <a:headEnd type="none" w="med" len="med"/>
                      <a:tailEnd type="none" w="med" len="med"/>
                    </a:lnT>
                    <a:lnB w="9525" cap="flat" cmpd="sng" algn="ctr">
                      <a:solidFill>
                        <a:srgbClr val="CACACC"/>
                      </a:solidFill>
                      <a:prstDash val="solid"/>
                      <a:round/>
                      <a:headEnd type="none" w="med" len="med"/>
                      <a:tailEnd type="none" w="med" len="med"/>
                    </a:lnB>
                    <a:solidFill>
                      <a:srgbClr val="FFFFFF"/>
                    </a:solidFill>
                  </a:tcPr>
                </a:tc>
                <a:extLst>
                  <a:ext uri="{0D108BD9-81ED-4DB2-BD59-A6C34878D82A}">
                    <a16:rowId xmlns:a16="http://schemas.microsoft.com/office/drawing/2014/main" val="492979653"/>
                  </a:ext>
                </a:extLst>
              </a:tr>
              <a:tr h="2122494">
                <a:tc>
                  <a:txBody>
                    <a:bodyPr/>
                    <a:lstStyle/>
                    <a:p>
                      <a:pPr algn="l" fontAlgn="t"/>
                      <a:r>
                        <a:rPr lang="en-GB" sz="2400" dirty="0">
                          <a:effectLst/>
                        </a:rPr>
                        <a:t>For a MOOC aimed at students from across the world. The content is too centred around one geographic area. The quizzes tested typical school curriculum thresholds instead of providing value to the student. How is knowing the name of the person who voiced a particular opinion/ introduced a theory going to help me in a situation ? It is not. Providing case studies - problems &amp; solutions format would have been much more beneficial to the audience base of FutureLearn.</a:t>
                      </a:r>
                    </a:p>
                  </a:txBody>
                  <a:tcPr marT="57150" marB="57150">
                    <a:lnL>
                      <a:noFill/>
                    </a:lnL>
                    <a:lnR>
                      <a:noFill/>
                    </a:lnR>
                    <a:lnT w="9525" cap="flat" cmpd="sng" algn="ctr">
                      <a:solidFill>
                        <a:srgbClr val="CACACC"/>
                      </a:solidFill>
                      <a:prstDash val="solid"/>
                      <a:round/>
                      <a:headEnd type="none" w="med" len="med"/>
                      <a:tailEnd type="none" w="med" len="med"/>
                    </a:lnT>
                    <a:lnB w="9525" cap="flat" cmpd="sng" algn="ctr">
                      <a:solidFill>
                        <a:srgbClr val="CACACC"/>
                      </a:solidFill>
                      <a:prstDash val="solid"/>
                      <a:round/>
                      <a:headEnd type="none" w="med" len="med"/>
                      <a:tailEnd type="none" w="med" len="med"/>
                    </a:lnB>
                    <a:solidFill>
                      <a:srgbClr val="FFFFFF"/>
                    </a:solidFill>
                  </a:tcPr>
                </a:tc>
                <a:extLst>
                  <a:ext uri="{0D108BD9-81ED-4DB2-BD59-A6C34878D82A}">
                    <a16:rowId xmlns:a16="http://schemas.microsoft.com/office/drawing/2014/main" val="232753300"/>
                  </a:ext>
                </a:extLst>
              </a:tr>
            </a:tbl>
          </a:graphicData>
        </a:graphic>
      </p:graphicFrame>
    </p:spTree>
    <p:extLst>
      <p:ext uri="{BB962C8B-B14F-4D97-AF65-F5344CB8AC3E}">
        <p14:creationId xmlns:p14="http://schemas.microsoft.com/office/powerpoint/2010/main" val="4139302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CDF5EB48854447907B54A8158466A6" ma:contentTypeVersion="13" ma:contentTypeDescription="Create a new document." ma:contentTypeScope="" ma:versionID="bb36d0e4075628cb945dc485a9983447">
  <xsd:schema xmlns:xsd="http://www.w3.org/2001/XMLSchema" xmlns:xs="http://www.w3.org/2001/XMLSchema" xmlns:p="http://schemas.microsoft.com/office/2006/metadata/properties" xmlns:ns3="71b19a6a-c680-43b4-98cc-150b3d6dad33" xmlns:ns4="bb95322f-cee0-4904-8701-a63efa19cab6" targetNamespace="http://schemas.microsoft.com/office/2006/metadata/properties" ma:root="true" ma:fieldsID="961c24605e909fa7d9637be6916e0872" ns3:_="" ns4:_="">
    <xsd:import namespace="71b19a6a-c680-43b4-98cc-150b3d6dad33"/>
    <xsd:import namespace="bb95322f-cee0-4904-8701-a63efa19ca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b19a6a-c680-43b4-98cc-150b3d6dad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95322f-cee0-4904-8701-a63efa19cab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A327BB-55D2-4AF4-AA3C-BD655086E079}">
  <ds:schemaRefs>
    <ds:schemaRef ds:uri="bb95322f-cee0-4904-8701-a63efa19cab6"/>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1b19a6a-c680-43b4-98cc-150b3d6dad33"/>
    <ds:schemaRef ds:uri="http://www.w3.org/XML/1998/namespace"/>
  </ds:schemaRefs>
</ds:datastoreItem>
</file>

<file path=customXml/itemProps2.xml><?xml version="1.0" encoding="utf-8"?>
<ds:datastoreItem xmlns:ds="http://schemas.openxmlformats.org/officeDocument/2006/customXml" ds:itemID="{31EFD0BC-1FFC-485A-8105-3DB357E6D2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b19a6a-c680-43b4-98cc-150b3d6dad33"/>
    <ds:schemaRef ds:uri="bb95322f-cee0-4904-8701-a63efa19c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429EB4-C50D-4241-BA51-C7BB115AEE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1545</TotalTime>
  <Words>801</Words>
  <Application>Microsoft Office PowerPoint</Application>
  <PresentationFormat>Widescreen</PresentationFormat>
  <Paragraphs>48</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Georgia</vt:lpstr>
      <vt:lpstr>Office Theme</vt:lpstr>
      <vt:lpstr>Life-long learning through a research-led MOOC: between rigour and relevance</vt:lpstr>
      <vt:lpstr>PowerPoint Presentation</vt:lpstr>
      <vt:lpstr>PowerPoint Presentation</vt:lpstr>
      <vt:lpstr>Course design</vt:lpstr>
      <vt:lpstr>Course design</vt:lpstr>
      <vt:lpstr>PowerPoint Presentation</vt:lpstr>
      <vt:lpstr>Course impact: yes….</vt:lpstr>
      <vt:lpstr>Course impact: yes…</vt:lpstr>
      <vt:lpstr>…. but also:</vt:lpstr>
      <vt:lpstr>Between rigor and relevance?  Kieser, A., Leiner, L., 2012. Collaborate with practitioners: but beware of collaborative research. Journal of Management Inquiry 21, 14–28.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Gaming and Life-Long Learning</dc:title>
  <dc:creator>Hosein, Anesa Dr (Surrey Inst of Educ)</dc:creator>
  <cp:lastModifiedBy>Jessica.Carr</cp:lastModifiedBy>
  <cp:revision>25</cp:revision>
  <dcterms:created xsi:type="dcterms:W3CDTF">2021-01-09T18:34:02Z</dcterms:created>
  <dcterms:modified xsi:type="dcterms:W3CDTF">2023-05-17T13:26:58Z</dcterms:modified>
</cp:coreProperties>
</file>