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3258" r:id="rId5"/>
    <p:sldId id="3256" r:id="rId6"/>
    <p:sldId id="3257" r:id="rId7"/>
    <p:sldId id="3259" r:id="rId8"/>
    <p:sldId id="3260" r:id="rId9"/>
    <p:sldId id="3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57C350A-44FF-91E6-9949-0AD8B054942B}" name="Barker, Ned" initials="BN" userId="S::qtnve20@ucl.ac.uk::35a6ff4e-0291-4e27-8efa-294def177130" providerId="AD"/>
  <p188:author id="{CBAA2258-1D01-ADA3-94E3-6605243CEFE9}" name="Clark-Wilson, Alison" initials="CA" userId="S::utnvacl@ucl.ac.uk::ac8fe782-33ec-4aad-a100-b14084f2764d" providerId="AD"/>
  <p188:author id="{EEFDA29D-2323-FDD7-9515-96B5237F5654}" name="Littlejohn, Allison" initials="LA" userId="S::ucycali@ucl.ac.uk::6d1947b0-7080-48b9-a7cc-e16b67dc1e5c" providerId="AD"/>
  <p188:author id="{065287B1-6547-8D03-8D8C-A3F21144A4C4}" name="Carr, Diane" initials="CD" userId="S::utnvdca@ucl.ac.uk::bb3d4c1e-afe3-4bf1-8cf0-7459017d5e1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E5F"/>
    <a:srgbClr val="D23A1C"/>
    <a:srgbClr val="DB51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2793"/>
  </p:normalViewPr>
  <p:slideViewPr>
    <p:cSldViewPr snapToGrid="0">
      <p:cViewPr varScale="1">
        <p:scale>
          <a:sx n="103" d="100"/>
          <a:sy n="103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18272-20F1-4747-8BAD-7E84784F244C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3F61A-7235-D84A-96D7-83CC5BBF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7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investigate the ways technologies profoundly reshape society. </a:t>
            </a:r>
          </a:p>
          <a:p>
            <a:endParaRPr lang="en-US" dirty="0"/>
          </a:p>
          <a:p>
            <a:r>
              <a:rPr lang="en-US" dirty="0"/>
              <a:t>We are interdisciplinary and have around 50 researchers spanning </a:t>
            </a:r>
          </a:p>
          <a:p>
            <a:r>
              <a:rPr lang="en-US" dirty="0"/>
              <a:t>Arts, Performance, Social Science, to Artificial Intelligence, </a:t>
            </a:r>
          </a:p>
          <a:p>
            <a:r>
              <a:rPr lang="en-US" dirty="0"/>
              <a:t>Human Computer Interaction and Design Science, to Media, </a:t>
            </a:r>
          </a:p>
          <a:p>
            <a:r>
              <a:rPr lang="en-US" dirty="0"/>
              <a:t>Cultural Studies, and Education.</a:t>
            </a:r>
            <a:endParaRPr lang="en-US" dirty="0">
              <a:cs typeface="Calibri"/>
            </a:endParaRPr>
          </a:p>
          <a:p>
            <a:endParaRPr lang="en-US" dirty="0"/>
          </a:p>
          <a:p>
            <a:r>
              <a:rPr lang="en-US" dirty="0"/>
              <a:t>So for example our research investigates technologies and…</a:t>
            </a:r>
          </a:p>
          <a:p>
            <a:endParaRPr lang="en-US" dirty="0"/>
          </a:p>
          <a:p>
            <a:r>
              <a:rPr lang="en-US" dirty="0"/>
              <a:t>#Human Learning exploring technologies and learning from cradle to grave </a:t>
            </a:r>
          </a:p>
          <a:p>
            <a:r>
              <a:rPr lang="en-US" dirty="0"/>
              <a:t>– not only formal education but also professional learning (done work</a:t>
            </a:r>
          </a:p>
          <a:p>
            <a:r>
              <a:rPr lang="en-US" dirty="0"/>
              <a:t>With Chartered Institute of Securities and Investments).</a:t>
            </a:r>
          </a:p>
          <a:p>
            <a:r>
              <a:rPr lang="en-US" dirty="0"/>
              <a:t>#Body and cognition exploring movement, gestures and technology across </a:t>
            </a:r>
          </a:p>
          <a:p>
            <a:r>
              <a:rPr lang="en-US" dirty="0"/>
              <a:t>Diverse contexts – Carey will explain more later.</a:t>
            </a:r>
          </a:p>
          <a:p>
            <a:r>
              <a:rPr lang="en-US" dirty="0"/>
              <a:t>#</a:t>
            </a:r>
            <a:r>
              <a:rPr lang="en-US" dirty="0" err="1"/>
              <a:t>ExchangingKnowledge</a:t>
            </a:r>
            <a:r>
              <a:rPr lang="en-US" dirty="0"/>
              <a:t> – use of digital platforms to support work to </a:t>
            </a:r>
          </a:p>
          <a:p>
            <a:r>
              <a:rPr lang="en-US" dirty="0"/>
              <a:t>Help address the UN </a:t>
            </a:r>
            <a:r>
              <a:rPr lang="en-US" dirty="0" err="1"/>
              <a:t>Sustainalble</a:t>
            </a:r>
            <a:r>
              <a:rPr lang="en-US" dirty="0"/>
              <a:t> Development Goals (Quality education,</a:t>
            </a:r>
          </a:p>
          <a:p>
            <a:r>
              <a:rPr lang="en-US" dirty="0"/>
              <a:t>Healthcare)</a:t>
            </a:r>
          </a:p>
          <a:p>
            <a:r>
              <a:rPr lang="en-US" dirty="0"/>
              <a:t>#Play – </a:t>
            </a:r>
            <a:r>
              <a:rPr lang="en-US" dirty="0" err="1"/>
              <a:t>eg</a:t>
            </a:r>
            <a:r>
              <a:rPr lang="en-US" dirty="0"/>
              <a:t> gaming, interactive digital art.</a:t>
            </a:r>
          </a:p>
          <a:p>
            <a:r>
              <a:rPr lang="en-US" dirty="0"/>
              <a:t>#technology and culture, examining effects of social media on society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3F61A-7235-D84A-96D7-83CC5BBFEA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31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investigate the ways technologies profoundly reshape society. </a:t>
            </a:r>
          </a:p>
          <a:p>
            <a:endParaRPr lang="en-US" dirty="0"/>
          </a:p>
          <a:p>
            <a:pPr fontAlgn="base"/>
            <a:r>
              <a:rPr lang="en-US" dirty="0"/>
              <a:t>We are interdisciplinary and have around 50 researchers spanning We carry out research and also design and build educational technologies, working with enterprise </a:t>
            </a:r>
            <a:r>
              <a:rPr lang="en-US" dirty="0" err="1"/>
              <a:t>organisations</a:t>
            </a:r>
            <a:r>
              <a:rPr lang="en-US" dirty="0"/>
              <a:t>.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A unique characteristic is the Lab’s interdisciplinary focus allowing researchers to pursue knowledge and its practical applications across traditional disciplinary boundaries. 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We can work with donors on areas they are passionate about – from helping investment bankers to work at the boundary of knowledge, to</a:t>
            </a:r>
          </a:p>
          <a:p>
            <a:pPr marL="0" indent="0" fontAlgn="base">
              <a:buNone/>
            </a:pPr>
            <a:r>
              <a:rPr lang="en-US" dirty="0"/>
              <a:t>Supporting disenfranchised communities to develop financial literacies, to</a:t>
            </a:r>
          </a:p>
          <a:p>
            <a:pPr marL="0" indent="0" fontAlgn="base">
              <a:buNone/>
            </a:pPr>
            <a:r>
              <a:rPr lang="en-US" dirty="0"/>
              <a:t>Making sure children learn about </a:t>
            </a:r>
            <a:r>
              <a:rPr lang="en-US" dirty="0" err="1"/>
              <a:t>sustainablility</a:t>
            </a:r>
            <a:r>
              <a:rPr lang="en-US" dirty="0"/>
              <a:t> (and supporting teachers)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3F61A-7235-D84A-96D7-83CC5BBFEA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61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3F61A-7235-D84A-96D7-83CC5BBFEAE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0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2999F-7C86-F32B-1B66-AB160E34E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86BE0-ACD0-3146-5F00-6A7235030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D4E00-85F0-3158-601A-63045C06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2E1D4-5873-FC78-5EB0-BB35BCE5A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63222-DE0C-3A7E-73E8-E8E8EDD9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2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585C2-BD04-1DD5-CAEE-A65B69170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D36BE-12D2-6D06-A820-B4CC1C063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9EFA0-B80B-1451-CF51-841F292F8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A9B3C-3B3E-60AC-304F-EF24294D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62CA8-7CB2-E850-7463-17433679A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C2A65C-0D17-BBE8-7A79-3F7F82312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D93EB-9E03-774E-C4D2-CE416ED3E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26001-69C9-CC2E-886C-2E2E2A348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6A68D-2207-C227-1458-88449AD7C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1B081-2390-8EF8-53DC-717B0E58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58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F8FCF1-7F10-5244-81DA-0E8379B4C7C6}"/>
              </a:ext>
            </a:extLst>
          </p:cNvPr>
          <p:cNvSpPr/>
          <p:nvPr userDrawn="1"/>
        </p:nvSpPr>
        <p:spPr>
          <a:xfrm>
            <a:off x="7364879" y="742545"/>
            <a:ext cx="3877280" cy="3181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45DFD47-3958-8F49-B4D0-FCAC539FE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879" y="910296"/>
            <a:ext cx="3877280" cy="3421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22B960-E3AF-E245-96B0-DCE785934E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47" y="5055766"/>
            <a:ext cx="4073208" cy="90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0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42E0A-2FF4-51C7-1E83-7935E98F5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1353E-FBC3-BF72-B397-8AB6A202B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C67F2-3622-7EA1-55DE-B28BBBE7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1B3B8-8170-A469-204D-F8C67EB15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AE1FB-399E-115F-5221-8DC93835D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5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42785-D0B6-6449-EA4C-E96BD851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36B73-D578-8F4F-90CB-9B990752D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11D8C-FC56-1B3C-A6C1-0665BBD81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81BAF-0148-3962-DC16-29E0611C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43B3C-F1B4-A2B8-BE4E-495AC69DA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2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FD55-58BD-1D15-ACA6-737BDBC23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D5C8-BB77-DF52-73D3-3832807EC2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E38D5A-A050-1D8F-FA97-E1F460224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E7000E-B618-E6BE-BEF5-1454646A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C1900-97A0-CDE8-827D-BAF0F8207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08930-7E96-89A1-AC58-4725C492A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A5E7B-5AAA-B2B0-BB4F-2A810D5AD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AB243-A0FF-776A-3978-C7CD219D3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5AF7E-4019-0403-DBB4-E222BB8F1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E04A2D-0B26-B0B4-C878-5C313062B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4DC68-45D5-5ACD-6D40-8DC80973B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D5E289-F147-3488-5228-E3C02F82E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2B1380-4017-F9CE-F445-ADB96B1C6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73DD96-4466-FBF0-4A7D-814369FC9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6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ACD3-5658-568C-8426-639B994E6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362230-8367-26D6-9BB8-4785C30E0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7189DE-4AAE-CBD0-C2B8-0E9C9D515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0D38B6-B274-F518-A3D4-B311E170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8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2A2CD2-F55C-35EE-37D4-BC5184E67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2E7EBD-C223-A84D-C9E2-0D9147CD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02E17-7AD2-390C-77CC-C7D9762C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735C4-83E6-52D5-A289-D7761207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3EE39-5E9C-5883-4146-D59930CE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4800BC-039A-7552-1DE3-972376388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7C11FB-67A3-C5D8-0F5C-95626FE00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3F3E0-1FE3-DEC9-EB24-8FAE2A9FA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5F50B-EC9E-C6EE-2B5B-6FBA1A98F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4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0671D-89DA-A43E-E71F-59F4D9B3F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6D4861-0E45-E63A-BBEA-EAC77327E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90E281-7221-E282-1E5D-D27E91E0E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C49A3-A524-2866-05C5-CACB5E7B2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6D70F-1186-0BE5-477A-9BCFF4F8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20996-EECD-6643-DBE9-6B23E6CCB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5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3E943C-9717-9808-9587-DED2B9A08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7072A-2015-1170-C24C-FE393A437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48D99-8F8F-84C3-E909-33AC61B69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CC315-0AFC-7F44-9295-5BFDEDA08AE2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E06-BBF0-4ABF-D37C-DBC48778C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9A555-B6A1-F462-FB02-4F34321AE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DCEB-B2C7-8540-BE79-92B349982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8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0FB6C-F2F2-AAA8-81D2-01CECE4AA73D}"/>
              </a:ext>
            </a:extLst>
          </p:cNvPr>
          <p:cNvSpPr txBox="1">
            <a:spLocks/>
          </p:cNvSpPr>
          <p:nvPr/>
        </p:nvSpPr>
        <p:spPr>
          <a:xfrm>
            <a:off x="2979822" y="164468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5800" b="1" dirty="0">
                <a:solidFill>
                  <a:schemeClr val="bg1"/>
                </a:solidFill>
              </a:rPr>
              <a:t>The UCL Knowledge Lab</a:t>
            </a:r>
          </a:p>
          <a:p>
            <a:r>
              <a:rPr lang="en-ZA" sz="5800" b="1" dirty="0">
                <a:solidFill>
                  <a:schemeClr val="bg1"/>
                </a:solidFill>
              </a:rPr>
              <a:t>Institute of Education, </a:t>
            </a:r>
          </a:p>
          <a:p>
            <a:r>
              <a:rPr lang="en-ZA" sz="5800" b="1" dirty="0">
                <a:solidFill>
                  <a:schemeClr val="bg1"/>
                </a:solidFill>
              </a:rPr>
              <a:t>UCL, London</a:t>
            </a:r>
          </a:p>
          <a:p>
            <a:br>
              <a:rPr lang="en-ZA" sz="4000" b="1" dirty="0">
                <a:solidFill>
                  <a:schemeClr val="bg1"/>
                </a:solidFill>
              </a:rPr>
            </a:br>
            <a:endParaRPr lang="en-US" sz="27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E3AF87-887B-CEF8-B2D0-8E8C8DA89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2" y="-1"/>
            <a:ext cx="12229323" cy="693561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1D9D5E4-07B7-B4D4-E97B-C9F720D85F35}"/>
              </a:ext>
            </a:extLst>
          </p:cNvPr>
          <p:cNvSpPr txBox="1">
            <a:spLocks/>
          </p:cNvSpPr>
          <p:nvPr/>
        </p:nvSpPr>
        <p:spPr>
          <a:xfrm>
            <a:off x="3132222" y="179708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14700" b="1" dirty="0">
                <a:solidFill>
                  <a:schemeClr val="bg1"/>
                </a:solidFill>
              </a:rPr>
              <a:t>Welcome to UCL Knowledge Lab</a:t>
            </a:r>
          </a:p>
          <a:p>
            <a:r>
              <a:rPr lang="en-ZA" sz="14700" b="1" dirty="0">
                <a:solidFill>
                  <a:schemeClr val="bg1"/>
                </a:solidFill>
              </a:rPr>
              <a:t>Institute of Education, </a:t>
            </a:r>
          </a:p>
          <a:p>
            <a:r>
              <a:rPr lang="en-ZA" sz="14700" b="1" dirty="0">
                <a:solidFill>
                  <a:schemeClr val="bg1"/>
                </a:solidFill>
              </a:rPr>
              <a:t>University College London</a:t>
            </a:r>
          </a:p>
          <a:p>
            <a:endParaRPr lang="en-ZA" sz="5800" b="1" dirty="0">
              <a:solidFill>
                <a:schemeClr val="bg1"/>
              </a:solidFill>
            </a:endParaRPr>
          </a:p>
          <a:p>
            <a:endParaRPr lang="en-ZA" sz="5800" b="1" dirty="0">
              <a:solidFill>
                <a:schemeClr val="bg1"/>
              </a:solidFill>
            </a:endParaRPr>
          </a:p>
          <a:p>
            <a:endParaRPr lang="en-ZA" sz="5800" b="1" dirty="0">
              <a:solidFill>
                <a:schemeClr val="bg1"/>
              </a:solidFill>
            </a:endParaRPr>
          </a:p>
          <a:p>
            <a:r>
              <a:rPr lang="en-ZA" sz="5800" b="1" dirty="0">
                <a:solidFill>
                  <a:schemeClr val="bg1"/>
                </a:solidFill>
              </a:rPr>
              <a:t>From UCL Knowledge Lab Director, Professor Allison Littlejohn</a:t>
            </a:r>
          </a:p>
          <a:p>
            <a:r>
              <a:rPr lang="en-ZA" sz="5800" b="1" dirty="0">
                <a:solidFill>
                  <a:schemeClr val="bg1"/>
                </a:solidFill>
              </a:rPr>
              <a:t>FLAN </a:t>
            </a:r>
            <a:r>
              <a:rPr lang="en-ZA" sz="5800" b="1">
                <a:solidFill>
                  <a:schemeClr val="bg1"/>
                </a:solidFill>
              </a:rPr>
              <a:t>meeting January 2021</a:t>
            </a:r>
            <a:endParaRPr lang="en-ZA" sz="5800" b="1" dirty="0">
              <a:solidFill>
                <a:schemeClr val="bg1"/>
              </a:solidFill>
            </a:endParaRPr>
          </a:p>
          <a:p>
            <a:r>
              <a:rPr lang="en-GB" sz="6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FLAN meeting January 2021</a:t>
            </a:r>
          </a:p>
          <a:p>
            <a:endParaRPr lang="en-ZA" sz="5800" b="1" dirty="0">
              <a:solidFill>
                <a:schemeClr val="bg1"/>
              </a:solidFill>
            </a:endParaRPr>
          </a:p>
          <a:p>
            <a:br>
              <a:rPr lang="en-ZA" sz="4000" b="1" dirty="0">
                <a:solidFill>
                  <a:schemeClr val="bg1"/>
                </a:solidFill>
              </a:rPr>
            </a:b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69503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421FC1-4AD7-BE6C-A68E-4FB11AC42DC0}"/>
              </a:ext>
            </a:extLst>
          </p:cNvPr>
          <p:cNvSpPr txBox="1"/>
          <p:nvPr/>
        </p:nvSpPr>
        <p:spPr>
          <a:xfrm>
            <a:off x="1579026" y="152032"/>
            <a:ext cx="10316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We are a group of curious people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D4A925-5AB2-BD31-87F4-94809688D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661" y="163322"/>
            <a:ext cx="1158018" cy="11606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B0904B-18E6-94CA-F739-52D5103C1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9353" y="1515238"/>
            <a:ext cx="7772400" cy="38275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6E9677-4A35-04D4-ABC8-9EBA7FAA86C2}"/>
              </a:ext>
            </a:extLst>
          </p:cNvPr>
          <p:cNvSpPr txBox="1"/>
          <p:nvPr/>
        </p:nvSpPr>
        <p:spPr>
          <a:xfrm>
            <a:off x="115784" y="6488668"/>
            <a:ext cx="77723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Discover our polytope https://</a:t>
            </a:r>
            <a:r>
              <a:rPr lang="en-US" dirty="0" err="1">
                <a:solidFill>
                  <a:srgbClr val="002060"/>
                </a:solidFill>
              </a:rPr>
              <a:t>www.youtube.com</a:t>
            </a:r>
            <a:r>
              <a:rPr lang="en-US" dirty="0">
                <a:solidFill>
                  <a:srgbClr val="002060"/>
                </a:solidFill>
              </a:rPr>
              <a:t>/</a:t>
            </a:r>
            <a:r>
              <a:rPr lang="en-US" dirty="0" err="1">
                <a:solidFill>
                  <a:srgbClr val="002060"/>
                </a:solidFill>
              </a:rPr>
              <a:t>watch?v</a:t>
            </a:r>
            <a:r>
              <a:rPr lang="en-US" dirty="0">
                <a:solidFill>
                  <a:srgbClr val="002060"/>
                </a:solidFill>
              </a:rPr>
              <a:t>=xsd1qwNBnDE</a:t>
            </a:r>
          </a:p>
        </p:txBody>
      </p:sp>
      <p:pic>
        <p:nvPicPr>
          <p:cNvPr id="1026" name="Picture 2" descr="Photo of the full UCL Polytope">
            <a:extLst>
              <a:ext uri="{FF2B5EF4-FFF2-40B4-BE49-F238E27FC236}">
                <a16:creationId xmlns:a16="http://schemas.microsoft.com/office/drawing/2014/main" id="{1B198208-8196-94AE-FEB0-1E97F75E2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6" y="1660362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29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421FC1-4AD7-BE6C-A68E-4FB11AC42DC0}"/>
              </a:ext>
            </a:extLst>
          </p:cNvPr>
          <p:cNvSpPr txBox="1"/>
          <p:nvPr/>
        </p:nvSpPr>
        <p:spPr>
          <a:xfrm>
            <a:off x="1579026" y="152032"/>
            <a:ext cx="9465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We work to reduce social injustices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D4A925-5AB2-BD31-87F4-94809688D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661" y="163322"/>
            <a:ext cx="1158018" cy="11606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6E9677-4A35-04D4-ABC8-9EBA7FAA86C2}"/>
              </a:ext>
            </a:extLst>
          </p:cNvPr>
          <p:cNvSpPr txBox="1"/>
          <p:nvPr/>
        </p:nvSpPr>
        <p:spPr>
          <a:xfrm>
            <a:off x="115784" y="6488668"/>
            <a:ext cx="77723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Discover our polytope https://</a:t>
            </a:r>
            <a:r>
              <a:rPr lang="en-US" dirty="0" err="1">
                <a:solidFill>
                  <a:srgbClr val="002060"/>
                </a:solidFill>
              </a:rPr>
              <a:t>www.youtube.com</a:t>
            </a:r>
            <a:r>
              <a:rPr lang="en-US" dirty="0">
                <a:solidFill>
                  <a:srgbClr val="002060"/>
                </a:solidFill>
              </a:rPr>
              <a:t>/</a:t>
            </a:r>
            <a:r>
              <a:rPr lang="en-US" dirty="0" err="1">
                <a:solidFill>
                  <a:srgbClr val="002060"/>
                </a:solidFill>
              </a:rPr>
              <a:t>watch?v</a:t>
            </a:r>
            <a:r>
              <a:rPr lang="en-US" dirty="0">
                <a:solidFill>
                  <a:srgbClr val="002060"/>
                </a:solidFill>
              </a:rPr>
              <a:t>=xsd1qwNBnDE</a:t>
            </a:r>
          </a:p>
        </p:txBody>
      </p:sp>
      <p:pic>
        <p:nvPicPr>
          <p:cNvPr id="1026" name="Picture 2" descr="Photo of the full UCL Polytope">
            <a:extLst>
              <a:ext uri="{FF2B5EF4-FFF2-40B4-BE49-F238E27FC236}">
                <a16:creationId xmlns:a16="http://schemas.microsoft.com/office/drawing/2014/main" id="{1B198208-8196-94AE-FEB0-1E97F75E2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6" y="1660362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B29CC5-B220-0719-68D8-051C63ED93BF}"/>
              </a:ext>
            </a:extLst>
          </p:cNvPr>
          <p:cNvSpPr txBox="1"/>
          <p:nvPr/>
        </p:nvSpPr>
        <p:spPr>
          <a:xfrm>
            <a:off x="4169996" y="1757548"/>
            <a:ext cx="750344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we find out about technology &amp; society		-&gt; research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we make stuff 					-&gt; enterprise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we work with people &amp; </a:t>
            </a:r>
            <a:r>
              <a:rPr lang="en-US" sz="2000" dirty="0" err="1">
                <a:solidFill>
                  <a:srgbClr val="002060"/>
                </a:solidFill>
              </a:rPr>
              <a:t>organisations</a:t>
            </a:r>
            <a:r>
              <a:rPr lang="en-US" sz="2000" dirty="0">
                <a:solidFill>
                  <a:srgbClr val="002060"/>
                </a:solidFill>
              </a:rPr>
              <a:t>		-&gt; impact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we prepare the next generation 			-&gt;teaching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3934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2E0096C4-5F61-5F04-5F88-A4A0745FB984}"/>
              </a:ext>
            </a:extLst>
          </p:cNvPr>
          <p:cNvSpPr/>
          <p:nvPr/>
        </p:nvSpPr>
        <p:spPr>
          <a:xfrm>
            <a:off x="6483534" y="2879519"/>
            <a:ext cx="2043778" cy="188461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#Communication</a:t>
            </a:r>
          </a:p>
          <a:p>
            <a:pPr algn="ctr"/>
            <a:r>
              <a:rPr lang="en-GB" sz="16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&amp;</a:t>
            </a:r>
          </a:p>
          <a:p>
            <a:pPr algn="ctr"/>
            <a:r>
              <a:rPr lang="en-GB" sz="16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Knowledge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3B4829-B32D-40F3-84CE-17D40A58DE4B}"/>
              </a:ext>
            </a:extLst>
          </p:cNvPr>
          <p:cNvSpPr/>
          <p:nvPr/>
        </p:nvSpPr>
        <p:spPr>
          <a:xfrm>
            <a:off x="5551848" y="4582701"/>
            <a:ext cx="1884611" cy="1884611"/>
          </a:xfrm>
          <a:prstGeom prst="ellipse">
            <a:avLst/>
          </a:prstGeom>
          <a:solidFill>
            <a:srgbClr val="46A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2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#MediaArts</a:t>
            </a:r>
          </a:p>
          <a:p>
            <a:pPr algn="ctr"/>
            <a:r>
              <a:rPr lang="en-GB" sz="22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&amp;Play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237F8F9-1D4C-1772-C0BF-81C5ED2EE35A}"/>
              </a:ext>
            </a:extLst>
          </p:cNvPr>
          <p:cNvSpPr/>
          <p:nvPr/>
        </p:nvSpPr>
        <p:spPr>
          <a:xfrm>
            <a:off x="3669779" y="4150456"/>
            <a:ext cx="1884611" cy="1884611"/>
          </a:xfrm>
          <a:prstGeom prst="ellipse">
            <a:avLst/>
          </a:prstGeom>
          <a:solidFill>
            <a:srgbClr val="D23A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#Culture</a:t>
            </a:r>
          </a:p>
          <a:p>
            <a:pPr algn="ctr"/>
            <a:r>
              <a:rPr lang="en-GB" sz="24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&amp;Society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A741CBE-3E0F-96F7-232A-8A214EAF518A}"/>
              </a:ext>
            </a:extLst>
          </p:cNvPr>
          <p:cNvSpPr/>
          <p:nvPr/>
        </p:nvSpPr>
        <p:spPr>
          <a:xfrm>
            <a:off x="3574428" y="2205297"/>
            <a:ext cx="1884611" cy="188461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#&amp;Human</a:t>
            </a:r>
          </a:p>
          <a:p>
            <a:pPr algn="ctr"/>
            <a:r>
              <a:rPr lang="en-GB" sz="24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Learning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DDDA14D-5EF3-C44B-7468-54DA5145C3D2}"/>
              </a:ext>
            </a:extLst>
          </p:cNvPr>
          <p:cNvSpPr/>
          <p:nvPr/>
        </p:nvSpPr>
        <p:spPr>
          <a:xfrm>
            <a:off x="5297929" y="1324002"/>
            <a:ext cx="1884611" cy="188461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#Body&amp;</a:t>
            </a:r>
          </a:p>
          <a:p>
            <a:pPr algn="ctr"/>
            <a:r>
              <a:rPr lang="en-GB" sz="2400" b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Cognition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421FC1-4AD7-BE6C-A68E-4FB11AC42DC0}"/>
              </a:ext>
            </a:extLst>
          </p:cNvPr>
          <p:cNvSpPr txBox="1"/>
          <p:nvPr/>
        </p:nvSpPr>
        <p:spPr>
          <a:xfrm>
            <a:off x="1579025" y="152032"/>
            <a:ext cx="109035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</a:rPr>
              <a:t>Our research examines digital technology &amp;…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D4A925-5AB2-BD31-87F4-94809688D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661" y="163322"/>
            <a:ext cx="1158018" cy="1160680"/>
          </a:xfrm>
          <a:prstGeom prst="rect">
            <a:avLst/>
          </a:prstGeom>
        </p:spPr>
      </p:pic>
      <p:pic>
        <p:nvPicPr>
          <p:cNvPr id="5" name="Picture 2" descr="Photo of the full UCL Polytope">
            <a:extLst>
              <a:ext uri="{FF2B5EF4-FFF2-40B4-BE49-F238E27FC236}">
                <a16:creationId xmlns:a16="http://schemas.microsoft.com/office/drawing/2014/main" id="{80433189-8D2B-E1EC-2E1D-4DB4A71D1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241" y="3425613"/>
            <a:ext cx="1052741" cy="1052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0744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98CE039-A572-A971-340C-F0207813C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07282"/>
            <a:ext cx="6892963" cy="6702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D5CD66-F077-7A77-2BF8-5E433B5C9FC0}"/>
              </a:ext>
            </a:extLst>
          </p:cNvPr>
          <p:cNvSpPr txBox="1"/>
          <p:nvPr/>
        </p:nvSpPr>
        <p:spPr>
          <a:xfrm>
            <a:off x="1579026" y="152032"/>
            <a:ext cx="11116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</a:rPr>
              <a:t>Our research examines digital technology &amp;…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9B6DD8-A226-3E58-DC19-66E0D105F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0554" y="3070402"/>
            <a:ext cx="1133037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1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61C273-F6CC-0937-2B18-4141F7F5AFC9}"/>
              </a:ext>
            </a:extLst>
          </p:cNvPr>
          <p:cNvSpPr txBox="1"/>
          <p:nvPr/>
        </p:nvSpPr>
        <p:spPr>
          <a:xfrm>
            <a:off x="540326" y="734291"/>
            <a:ext cx="1062284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Welcome to </a:t>
            </a:r>
            <a:r>
              <a:rPr lang="en-GB" sz="4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FLAN:the</a:t>
            </a:r>
            <a:r>
              <a:rPr lang="en-GB" sz="4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Academic network </a:t>
            </a:r>
          </a:p>
          <a:p>
            <a:pPr algn="l" fontAlgn="ctr"/>
            <a:r>
              <a:rPr lang="en-GB" sz="4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associated with </a:t>
            </a:r>
            <a:r>
              <a:rPr lang="en-GB" sz="44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FutureLearn</a:t>
            </a:r>
            <a:endParaRPr lang="en-GB" sz="4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ctr"/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ctr"/>
            <a:r>
              <a:rPr lang="en-GB" sz="4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FLAN meeting January 2021</a:t>
            </a:r>
          </a:p>
          <a:p>
            <a:endParaRPr lang="en-US" dirty="0"/>
          </a:p>
        </p:txBody>
      </p:sp>
      <p:pic>
        <p:nvPicPr>
          <p:cNvPr id="1030" name="Picture 6" descr="FutureLearn: Online Courses and Degrees from Top Universities">
            <a:extLst>
              <a:ext uri="{FF2B5EF4-FFF2-40B4-BE49-F238E27FC236}">
                <a16:creationId xmlns:a16="http://schemas.microsoft.com/office/drawing/2014/main" id="{33EA609F-9BE7-C5A4-0FD2-C2D726271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26" y="4434609"/>
            <a:ext cx="4800600" cy="168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411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561A2BB072474DAACE0CF40972EA1F" ma:contentTypeVersion="8" ma:contentTypeDescription="Create a new document." ma:contentTypeScope="" ma:versionID="37abf9ea9dcd9d60051a3a1ac48e9f15">
  <xsd:schema xmlns:xsd="http://www.w3.org/2001/XMLSchema" xmlns:xs="http://www.w3.org/2001/XMLSchema" xmlns:p="http://schemas.microsoft.com/office/2006/metadata/properties" xmlns:ns2="ba5da5f0-e887-4f83-9221-9ad2ddf44f13" xmlns:ns3="7210e67b-9e6c-4c14-90a1-8fbda87d879a" targetNamespace="http://schemas.microsoft.com/office/2006/metadata/properties" ma:root="true" ma:fieldsID="7eda5c589fa8a75aca0296a63a1bbd8e" ns2:_="" ns3:_="">
    <xsd:import namespace="ba5da5f0-e887-4f83-9221-9ad2ddf44f13"/>
    <xsd:import namespace="7210e67b-9e6c-4c14-90a1-8fbda87d87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5da5f0-e887-4f83-9221-9ad2ddf44f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10e67b-9e6c-4c14-90a1-8fbda87d879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CBA8E9-FB74-4F93-AF89-ECC0DFA9ED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5da5f0-e887-4f83-9221-9ad2ddf44f13"/>
    <ds:schemaRef ds:uri="7210e67b-9e6c-4c14-90a1-8fbda87d87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463241-67F6-4309-9D12-CD360D766F96}">
  <ds:schemaRefs>
    <ds:schemaRef ds:uri="ba5da5f0-e887-4f83-9221-9ad2ddf44f13"/>
    <ds:schemaRef ds:uri="http://schemas.microsoft.com/office/infopath/2007/PartnerControls"/>
    <ds:schemaRef ds:uri="7210e67b-9e6c-4c14-90a1-8fbda87d879a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31738EC-D9B0-4E0D-BF82-63AB1BDB7C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15883</TotalTime>
  <Words>429</Words>
  <Application>Microsoft Office PowerPoint</Application>
  <PresentationFormat>Widescreen</PresentationFormat>
  <Paragraphs>75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Porayska-Pomsta, Kaska</dc:creator>
  <cp:lastModifiedBy>Jessica.Carr</cp:lastModifiedBy>
  <cp:revision>48</cp:revision>
  <dcterms:created xsi:type="dcterms:W3CDTF">2022-05-21T10:17:26Z</dcterms:created>
  <dcterms:modified xsi:type="dcterms:W3CDTF">2023-05-17T12:51:36Z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0x010100BF561A2BB072474DAACE0CF40972EA1F</vt:lpwstr>
  </property>
</Properties>
</file>