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4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685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8929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645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402966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384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016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90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8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0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63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43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70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5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11/19/2015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7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41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.ac.uk/blogs/OU-spor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amy_cuddy_your_body_language_shapes_who_you_ar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.ac.uk/blogs/OU-spor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 smtClean="0"/>
              <a:t>Lessons from Sport Psychology: </a:t>
            </a:r>
            <a:br>
              <a:rPr lang="en-GB" sz="4400" dirty="0" smtClean="0"/>
            </a:br>
            <a:r>
              <a:rPr lang="en-GB" sz="4400" dirty="0" smtClean="0"/>
              <a:t>How to be confident and achieve your goals!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404784"/>
            <a:ext cx="7766936" cy="1821449"/>
          </a:xfrm>
        </p:spPr>
        <p:txBody>
          <a:bodyPr/>
          <a:lstStyle/>
          <a:p>
            <a:r>
              <a:rPr lang="en-GB" dirty="0" err="1" smtClean="0"/>
              <a:t>Dr.</a:t>
            </a:r>
            <a:r>
              <a:rPr lang="en-GB" dirty="0" smtClean="0"/>
              <a:t> Caroline Heaney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sz="1200" dirty="0" smtClean="0"/>
              <a:t>These slides are available to download from </a:t>
            </a:r>
            <a:r>
              <a:rPr lang="en-GB" sz="1200" dirty="0" smtClean="0">
                <a:hlinkClick r:id="rId2"/>
              </a:rPr>
              <a:t>www.open.ac.uk/blogs/OU-sport</a:t>
            </a:r>
            <a:r>
              <a:rPr lang="en-GB" sz="1200" dirty="0" smtClean="0"/>
              <a:t>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570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Session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What is confidence?</a:t>
            </a:r>
          </a:p>
          <a:p>
            <a:r>
              <a:rPr lang="en-GB" sz="2400" dirty="0" smtClean="0"/>
              <a:t>Where does confidence come from?</a:t>
            </a:r>
          </a:p>
          <a:p>
            <a:r>
              <a:rPr lang="en-GB" sz="2400" dirty="0" smtClean="0"/>
              <a:t>Performance profiling activity</a:t>
            </a:r>
          </a:p>
          <a:p>
            <a:r>
              <a:rPr lang="en-GB" sz="2400" dirty="0" smtClean="0"/>
              <a:t>Goal setting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5755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self-confidence?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1105"/>
            <a:ext cx="8596668" cy="5070764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What is confidence? What does confidence mean to you?</a:t>
            </a: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i="1" dirty="0" smtClean="0"/>
              <a:t>Self-belief / belief that you can achieve your goals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i="1" dirty="0" smtClean="0"/>
              <a:t>Positive attitude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600" i="1" dirty="0" smtClean="0"/>
          </a:p>
          <a:p>
            <a:r>
              <a:rPr lang="en-GB" dirty="0" smtClean="0"/>
              <a:t>Definition: Self-efficacy is </a:t>
            </a:r>
            <a:r>
              <a:rPr lang="en-GB" altLang="en-US" dirty="0" smtClean="0"/>
              <a:t>“the </a:t>
            </a:r>
            <a:r>
              <a:rPr lang="en-GB" altLang="en-US" dirty="0"/>
              <a:t>belief that a person has in their capability of performing a particular task</a:t>
            </a:r>
            <a:r>
              <a:rPr lang="en-GB" altLang="en-US" dirty="0" smtClean="0"/>
              <a:t>”(</a:t>
            </a:r>
            <a:r>
              <a:rPr lang="en-GB" altLang="en-US" dirty="0"/>
              <a:t>Bandura, 1986</a:t>
            </a:r>
            <a:r>
              <a:rPr lang="en-GB" altLang="en-US" dirty="0" smtClean="0"/>
              <a:t>) I.e</a:t>
            </a:r>
            <a:r>
              <a:rPr lang="en-GB" altLang="en-US" dirty="0"/>
              <a:t>. Situation or task specific </a:t>
            </a:r>
            <a:r>
              <a:rPr lang="en-GB" altLang="en-US" dirty="0" smtClean="0"/>
              <a:t>self-confidence</a:t>
            </a:r>
          </a:p>
          <a:p>
            <a:endParaRPr lang="en-GB" sz="600" dirty="0"/>
          </a:p>
          <a:p>
            <a:r>
              <a:rPr lang="en-GB" dirty="0" smtClean="0"/>
              <a:t>How </a:t>
            </a:r>
            <a:r>
              <a:rPr lang="en-GB" dirty="0"/>
              <a:t>do you know when someone is confident (or lacking confidence</a:t>
            </a:r>
            <a:r>
              <a:rPr lang="en-GB" dirty="0" smtClean="0"/>
              <a:t>)? </a:t>
            </a:r>
            <a:br>
              <a:rPr lang="en-GB" dirty="0" smtClean="0"/>
            </a:br>
            <a:r>
              <a:rPr lang="en-GB" dirty="0" smtClean="0"/>
              <a:t>Think of </a:t>
            </a:r>
            <a:r>
              <a:rPr lang="en-GB" dirty="0"/>
              <a:t>an example of an extremely confident </a:t>
            </a:r>
            <a:r>
              <a:rPr lang="en-GB" dirty="0" smtClean="0"/>
              <a:t>person – </a:t>
            </a:r>
            <a:r>
              <a:rPr lang="en-GB" dirty="0"/>
              <a:t>what signals do they give </a:t>
            </a:r>
            <a:r>
              <a:rPr lang="en-GB" dirty="0" smtClean="0"/>
              <a:t>off?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i="1" dirty="0" smtClean="0"/>
              <a:t>Actions, behaviours, body language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i="1" dirty="0" smtClean="0"/>
              <a:t>E.g. </a:t>
            </a:r>
            <a:r>
              <a:rPr lang="en-GB" i="1" dirty="0"/>
              <a:t>walking tall, calm and focussed appearance, eye </a:t>
            </a:r>
            <a:r>
              <a:rPr lang="en-GB" i="1" dirty="0" smtClean="0"/>
              <a:t>contact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i="1" dirty="0" smtClean="0"/>
              <a:t>Interesting video: </a:t>
            </a:r>
            <a:r>
              <a:rPr lang="en-GB" i="1" dirty="0">
                <a:hlinkClick r:id="rId2"/>
              </a:rPr>
              <a:t>http://</a:t>
            </a:r>
            <a:r>
              <a:rPr lang="en-GB" i="1" dirty="0" smtClean="0">
                <a:hlinkClick r:id="rId2"/>
              </a:rPr>
              <a:t>www.ted.com/talks/amy_cuddy_your_body_language_shapes_who_you_are</a:t>
            </a:r>
            <a:r>
              <a:rPr lang="en-GB" i="1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600" i="1" dirty="0" smtClean="0"/>
          </a:p>
          <a:p>
            <a:r>
              <a:rPr lang="en-GB" dirty="0" smtClean="0"/>
              <a:t>How can you use this to improve your self-confidence?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i="1" dirty="0" smtClean="0"/>
              <a:t>Fake it until you make it!</a:t>
            </a:r>
            <a:endParaRPr lang="en-GB" i="1" dirty="0"/>
          </a:p>
          <a:p>
            <a:pPr marL="0" indent="0">
              <a:buNone/>
            </a:pPr>
            <a:r>
              <a:rPr lang="en-GB" sz="1600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54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Sources of self-efficacy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4109"/>
            <a:ext cx="8596668" cy="433725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GB" altLang="en-US" dirty="0"/>
              <a:t>According to Bandura’s </a:t>
            </a:r>
            <a:r>
              <a:rPr lang="en-GB" altLang="en-US" dirty="0" smtClean="0"/>
              <a:t>theory self-efficacy comes from a range of sources, including:</a:t>
            </a:r>
          </a:p>
          <a:p>
            <a:r>
              <a:rPr lang="en-GB" altLang="en-US" dirty="0" smtClean="0"/>
              <a:t>PERFORMANCE </a:t>
            </a:r>
            <a:r>
              <a:rPr lang="en-GB" altLang="en-US" dirty="0"/>
              <a:t>ACCOMPLISHMENTS – Previous mastery experiences (“Last time I was successful</a:t>
            </a:r>
            <a:r>
              <a:rPr lang="en-GB" altLang="en-US" dirty="0" smtClean="0"/>
              <a:t>”)</a:t>
            </a:r>
          </a:p>
          <a:p>
            <a:r>
              <a:rPr lang="en-GB" altLang="en-US" dirty="0" smtClean="0"/>
              <a:t>VICARIOUS </a:t>
            </a:r>
            <a:r>
              <a:rPr lang="en-GB" altLang="en-US" dirty="0"/>
              <a:t>EXPERIENCE – Information derived from seeing others perform the task/activity (role models – “if she can do it so can I</a:t>
            </a:r>
            <a:r>
              <a:rPr lang="en-GB" altLang="en-US" dirty="0" smtClean="0"/>
              <a:t>”!)</a:t>
            </a:r>
          </a:p>
          <a:p>
            <a:r>
              <a:rPr lang="en-GB" altLang="en-US" dirty="0" smtClean="0"/>
              <a:t>VERBAL </a:t>
            </a:r>
            <a:r>
              <a:rPr lang="en-GB" altLang="en-US" dirty="0"/>
              <a:t>PERSUASION – The persuasive techniques used by self or </a:t>
            </a:r>
            <a:r>
              <a:rPr lang="en-GB" altLang="en-US" dirty="0" smtClean="0"/>
              <a:t>others (“I can do this!”)</a:t>
            </a:r>
          </a:p>
          <a:p>
            <a:r>
              <a:rPr lang="en-GB" altLang="en-US" dirty="0" smtClean="0"/>
              <a:t>EMOTIONAL </a:t>
            </a:r>
            <a:r>
              <a:rPr lang="en-GB" altLang="en-US" dirty="0"/>
              <a:t>AROUSAL – The performers appraisal of their emotional arousal e.g. their cognitive interpretation of their physiological </a:t>
            </a:r>
            <a:r>
              <a:rPr lang="en-GB" altLang="en-US" dirty="0" smtClean="0"/>
              <a:t>arousal (“My nerves are a sign of readiness!”)</a:t>
            </a:r>
          </a:p>
          <a:p>
            <a:pPr marL="0" indent="0">
              <a:buNone/>
            </a:pPr>
            <a:endParaRPr lang="en-GB" altLang="en-US" i="1" dirty="0" smtClean="0"/>
          </a:p>
          <a:p>
            <a:pPr marL="0" indent="0">
              <a:buNone/>
            </a:pPr>
            <a:r>
              <a:rPr lang="en-GB" altLang="en-US" i="1" dirty="0" smtClean="0"/>
              <a:t>How can you use these to boost your confidence?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696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profiling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7607"/>
            <a:ext cx="8596668" cy="4555375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Strategy to improve confidence and aid goal-setting</a:t>
            </a:r>
          </a:p>
          <a:p>
            <a:endParaRPr lang="en-GB" dirty="0" smtClean="0"/>
          </a:p>
          <a:p>
            <a:r>
              <a:rPr lang="en-GB" dirty="0" smtClean="0"/>
              <a:t>PROCESS:</a:t>
            </a:r>
          </a:p>
          <a:p>
            <a:pPr lvl="1"/>
            <a:r>
              <a:rPr lang="en-GB" dirty="0" smtClean="0"/>
              <a:t>Identify the qualities of the ‘perfect’ performer in your role (could be skill, attitude, psychological, physical, technical </a:t>
            </a:r>
            <a:r>
              <a:rPr lang="en-GB" dirty="0" err="1" smtClean="0"/>
              <a:t>etc</a:t>
            </a:r>
            <a:r>
              <a:rPr lang="en-GB" dirty="0" smtClean="0"/>
              <a:t> related)</a:t>
            </a:r>
          </a:p>
          <a:p>
            <a:pPr lvl="1"/>
            <a:r>
              <a:rPr lang="en-GB" dirty="0" smtClean="0"/>
              <a:t>Give yourself a score out of 10 on each of these</a:t>
            </a:r>
          </a:p>
          <a:p>
            <a:pPr lvl="1"/>
            <a:r>
              <a:rPr lang="en-GB" dirty="0" smtClean="0"/>
              <a:t>Identify your strengths &amp; areas for development</a:t>
            </a:r>
          </a:p>
          <a:p>
            <a:pPr lvl="1"/>
            <a:r>
              <a:rPr lang="en-GB" dirty="0" smtClean="0"/>
              <a:t>Variations: (a) can ask a colleague or line manger to score you as well</a:t>
            </a:r>
            <a:br>
              <a:rPr lang="en-GB" dirty="0" smtClean="0"/>
            </a:br>
            <a:r>
              <a:rPr lang="en-GB" dirty="0" smtClean="0"/>
              <a:t>(b) can identify a target score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TASK:</a:t>
            </a:r>
          </a:p>
          <a:p>
            <a:pPr lvl="1"/>
            <a:r>
              <a:rPr lang="en-GB" dirty="0" smtClean="0"/>
              <a:t>Working with people who do a similar job to you identify at least 8 qualities and then rate yourself against each of these (out of ten). </a:t>
            </a:r>
            <a:endParaRPr lang="en-GB" dirty="0"/>
          </a:p>
          <a:p>
            <a:pPr lvl="1"/>
            <a:r>
              <a:rPr lang="en-GB" dirty="0" smtClean="0"/>
              <a:t>Make a list of your strengths (be proud!)</a:t>
            </a:r>
          </a:p>
          <a:p>
            <a:pPr lvl="1"/>
            <a:r>
              <a:rPr lang="en-GB" dirty="0" smtClean="0"/>
              <a:t>If you have time set yourself some goals for development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591378"/>
              </p:ext>
            </p:extLst>
          </p:nvPr>
        </p:nvGraphicFramePr>
        <p:xfrm>
          <a:off x="6568267" y="5201776"/>
          <a:ext cx="5411470" cy="140195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03400">
                  <a:extLst>
                    <a:ext uri="{9D8B030D-6E8A-4147-A177-3AD203B41FA5}">
                      <a16:colId xmlns:a16="http://schemas.microsoft.com/office/drawing/2014/main" val="2107411116"/>
                    </a:ext>
                  </a:extLst>
                </a:gridCol>
                <a:gridCol w="1804035">
                  <a:extLst>
                    <a:ext uri="{9D8B030D-6E8A-4147-A177-3AD203B41FA5}">
                      <a16:colId xmlns:a16="http://schemas.microsoft.com/office/drawing/2014/main" val="3897065820"/>
                    </a:ext>
                  </a:extLst>
                </a:gridCol>
                <a:gridCol w="1804035">
                  <a:extLst>
                    <a:ext uri="{9D8B030D-6E8A-4147-A177-3AD203B41FA5}">
                      <a16:colId xmlns:a16="http://schemas.microsoft.com/office/drawing/2014/main" val="5783587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QUALITY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CURRENT RATING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IDEAL RATING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4030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4050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8619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5159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79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 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2669"/>
            <a:ext cx="8596668" cy="44286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A few notes on effective goal-setting:</a:t>
            </a:r>
          </a:p>
          <a:p>
            <a:pPr marL="0" indent="0">
              <a:buNone/>
            </a:pPr>
            <a:endParaRPr lang="en-GB" sz="500" dirty="0" smtClean="0"/>
          </a:p>
          <a:p>
            <a:r>
              <a:rPr lang="en-GB" dirty="0" smtClean="0"/>
              <a:t>Types of goals</a:t>
            </a:r>
          </a:p>
          <a:p>
            <a:pPr lvl="1"/>
            <a:r>
              <a:rPr lang="en-GB" dirty="0" smtClean="0"/>
              <a:t>Outcome goals = </a:t>
            </a:r>
            <a:r>
              <a:rPr lang="en-GB" altLang="en-US" dirty="0"/>
              <a:t>Outcome of a particular </a:t>
            </a:r>
            <a:r>
              <a:rPr lang="en-GB" altLang="en-US" dirty="0" smtClean="0"/>
              <a:t>event e.g. to win a race (externally referenced, less control)</a:t>
            </a:r>
            <a:endParaRPr lang="en-GB" dirty="0" smtClean="0"/>
          </a:p>
          <a:p>
            <a:pPr lvl="1"/>
            <a:r>
              <a:rPr lang="en-GB" dirty="0" smtClean="0"/>
              <a:t>Performance goals = Internally referenced end product of performance e.g. to run a race in a particular time</a:t>
            </a:r>
          </a:p>
          <a:p>
            <a:pPr lvl="1"/>
            <a:r>
              <a:rPr lang="en-GB" dirty="0" smtClean="0"/>
              <a:t>Process goals = The processes </a:t>
            </a:r>
            <a:r>
              <a:rPr lang="en-GB" altLang="en-US" dirty="0" smtClean="0"/>
              <a:t>to </a:t>
            </a:r>
            <a:r>
              <a:rPr lang="en-GB" altLang="en-US" dirty="0"/>
              <a:t>be engaged </a:t>
            </a:r>
            <a:r>
              <a:rPr lang="en-GB" altLang="en-US" dirty="0" smtClean="0"/>
              <a:t>in e.g</a:t>
            </a:r>
            <a:r>
              <a:rPr lang="en-GB" altLang="en-US" dirty="0"/>
              <a:t>. </a:t>
            </a:r>
            <a:r>
              <a:rPr lang="en-GB" altLang="en-US" dirty="0" smtClean="0"/>
              <a:t>to </a:t>
            </a:r>
            <a:r>
              <a:rPr lang="en-GB" altLang="en-US" dirty="0"/>
              <a:t>drive low out of the starting blocks</a:t>
            </a:r>
          </a:p>
          <a:p>
            <a:pPr marL="457200" lvl="1" indent="0">
              <a:buNone/>
            </a:pPr>
            <a:endParaRPr lang="en-GB" sz="500" dirty="0" smtClean="0"/>
          </a:p>
          <a:p>
            <a:r>
              <a:rPr lang="en-GB" dirty="0" smtClean="0"/>
              <a:t>Set both short term and long term goals (stepping stones to ultimate goal)</a:t>
            </a:r>
            <a:endParaRPr lang="en-GB" dirty="0"/>
          </a:p>
          <a:p>
            <a:pPr lvl="1"/>
            <a:r>
              <a:rPr lang="en-GB" dirty="0" smtClean="0"/>
              <a:t>What are your short term and long term career aspirations? </a:t>
            </a:r>
          </a:p>
          <a:p>
            <a:pPr lvl="1"/>
            <a:r>
              <a:rPr lang="en-GB" dirty="0" smtClean="0"/>
              <a:t>What do you need to do to achieve these?</a:t>
            </a:r>
          </a:p>
          <a:p>
            <a:endParaRPr lang="en-GB" sz="500" dirty="0" smtClean="0"/>
          </a:p>
          <a:p>
            <a:r>
              <a:rPr lang="en-GB" dirty="0" smtClean="0"/>
              <a:t>SMART </a:t>
            </a:r>
            <a:r>
              <a:rPr lang="en-GB" dirty="0"/>
              <a:t>/ SMARTER goals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77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That’s all from me…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Thanks for listening!</a:t>
            </a:r>
          </a:p>
          <a:p>
            <a:endParaRPr lang="en-GB" sz="2400" dirty="0" smtClean="0"/>
          </a:p>
          <a:p>
            <a:r>
              <a:rPr lang="en-GB" sz="2400" dirty="0" smtClean="0"/>
              <a:t>These slides and supporting resources will be available on the Sport and Fitness team blog:</a:t>
            </a:r>
            <a:br>
              <a:rPr lang="en-GB" sz="2400" dirty="0" smtClean="0"/>
            </a:br>
            <a:r>
              <a:rPr lang="en-GB" sz="2400" dirty="0" smtClean="0">
                <a:hlinkClick r:id="rId2"/>
              </a:rPr>
              <a:t>www.open.ac.uk/blogs/OU-sport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0806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</TotalTime>
  <Words>429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Lessons from Sport Psychology:  How to be confident and achieve your goals!</vt:lpstr>
      <vt:lpstr>Session overview</vt:lpstr>
      <vt:lpstr>What is self-confidence?</vt:lpstr>
      <vt:lpstr>Sources of self-efficacy</vt:lpstr>
      <vt:lpstr>Performance profiling activity</vt:lpstr>
      <vt:lpstr>Goal setting</vt:lpstr>
      <vt:lpstr>That’s all from me…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Sport Psychology:</dc:title>
  <dc:creator>Caroline Heaney</dc:creator>
  <cp:lastModifiedBy>Caroline Heaney</cp:lastModifiedBy>
  <cp:revision>17</cp:revision>
  <dcterms:created xsi:type="dcterms:W3CDTF">2015-11-19T14:29:02Z</dcterms:created>
  <dcterms:modified xsi:type="dcterms:W3CDTF">2015-11-19T16:58:41Z</dcterms:modified>
</cp:coreProperties>
</file>