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36" r:id="rId9"/>
  </p:sldMasterIdLst>
  <p:notesMasterIdLst>
    <p:notesMasterId r:id="rId19"/>
  </p:notesMasterIdLst>
  <p:handoutMasterIdLst>
    <p:handoutMasterId r:id="rId20"/>
  </p:handoutMasterIdLst>
  <p:sldIdLst>
    <p:sldId id="316" r:id="rId10"/>
    <p:sldId id="318" r:id="rId11"/>
    <p:sldId id="319" r:id="rId12"/>
    <p:sldId id="263" r:id="rId13"/>
    <p:sldId id="321" r:id="rId14"/>
    <p:sldId id="317" r:id="rId15"/>
    <p:sldId id="320" r:id="rId16"/>
    <p:sldId id="322" r:id="rId17"/>
    <p:sldId id="3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BE16F-2969-4E07-9D97-9C444B776CF8}" v="2" dt="2023-09-05T10:44:32.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4" d="100"/>
          <a:sy n="94" d="100"/>
        </p:scale>
        <p:origin x="66"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05/09/2023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24089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19552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87967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154877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19524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24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55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email">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email">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11F2-B2E1-A237-E24D-1B1595C5E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EE1516-6E97-7AE3-3872-98AAF41DF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A15283-98BA-5102-9F9A-8978ADA0E25E}"/>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5" name="Footer Placeholder 4">
            <a:extLst>
              <a:ext uri="{FF2B5EF4-FFF2-40B4-BE49-F238E27FC236}">
                <a16:creationId xmlns:a16="http://schemas.microsoft.com/office/drawing/2014/main" id="{37C880D5-5335-D463-A839-1DAFE8006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34D81D-2921-74E5-B6B9-C20DA75FEC4A}"/>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391933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BC9F-2E42-1EC4-7959-B06DF7825E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2C4445-0FFB-6ED2-A845-4E5E425EB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3855-3EF4-BD72-7D41-579AFF8D0D78}"/>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5" name="Footer Placeholder 4">
            <a:extLst>
              <a:ext uri="{FF2B5EF4-FFF2-40B4-BE49-F238E27FC236}">
                <a16:creationId xmlns:a16="http://schemas.microsoft.com/office/drawing/2014/main" id="{889ACCC9-F16E-B093-2F1C-8414EFE68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94B57-E65E-B2AA-9145-8A1E574938C5}"/>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1835405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0A5E-E2AA-36A6-853A-A2083F53EB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938022-A097-42A5-CE22-0663F9744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55FCB-48DB-9E1C-B29F-2A72C1775085}"/>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5" name="Footer Placeholder 4">
            <a:extLst>
              <a:ext uri="{FF2B5EF4-FFF2-40B4-BE49-F238E27FC236}">
                <a16:creationId xmlns:a16="http://schemas.microsoft.com/office/drawing/2014/main" id="{B835520D-52FE-8BB9-6739-B28917D02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0ACA99-CC55-4CE7-5ED3-04D7A0078215}"/>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3006134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E6B0-A032-9C74-92EF-CCF46ACAA3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B8221A-9AE0-619F-6F0D-832B9BF020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F15511-5E2A-6406-AF38-C59DF9757E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81AEA6-564B-C11C-AA73-911195F8BD15}"/>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6" name="Footer Placeholder 5">
            <a:extLst>
              <a:ext uri="{FF2B5EF4-FFF2-40B4-BE49-F238E27FC236}">
                <a16:creationId xmlns:a16="http://schemas.microsoft.com/office/drawing/2014/main" id="{65E5D417-1869-E124-ACD5-FB0CCB37AA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DBB0FD-7EDA-B62E-655F-AF621E5EAA69}"/>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1343801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2C27-3543-38B9-C0B5-E390140233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1EC577-016E-F2AD-8AB9-EA8C94DEA4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CB9B3-FAD8-A0DF-D49C-A1B53E0604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D5969E-F06F-07C6-9C1F-B442DE356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F870F-1ED2-3766-2E74-7478090DD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01096C-1BE6-3AD1-3689-6ED2E76F8A5C}"/>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8" name="Footer Placeholder 7">
            <a:extLst>
              <a:ext uri="{FF2B5EF4-FFF2-40B4-BE49-F238E27FC236}">
                <a16:creationId xmlns:a16="http://schemas.microsoft.com/office/drawing/2014/main" id="{06CEDA4F-122A-8CC7-1DE4-C8E509786D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C76C5E-EB8D-6141-5884-93BEE9D4F27C}"/>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3753694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00CB-83A0-C893-6E9C-2728B9FADF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365949-86B5-808E-AEA4-930B55E5AC08}"/>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4" name="Footer Placeholder 3">
            <a:extLst>
              <a:ext uri="{FF2B5EF4-FFF2-40B4-BE49-F238E27FC236}">
                <a16:creationId xmlns:a16="http://schemas.microsoft.com/office/drawing/2014/main" id="{18DEF8C9-05A2-D405-BFF8-D588177199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EB8CB8-99D6-8467-67C4-64CBAABD4B70}"/>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95547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C7005-0113-D10C-2922-F02848E4B373}"/>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3" name="Footer Placeholder 2">
            <a:extLst>
              <a:ext uri="{FF2B5EF4-FFF2-40B4-BE49-F238E27FC236}">
                <a16:creationId xmlns:a16="http://schemas.microsoft.com/office/drawing/2014/main" id="{3DBD8E3C-1B6D-6B21-764D-A159450078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336FFC-11FF-BDC4-1024-FCFDCD10040D}"/>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1839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83CE-B9CD-F9C5-4DC6-DE362DF86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B2D16B-05E9-8432-5EE9-7C2F2CC88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CE84B7-CBAF-1B2E-1815-01D1F9A59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6CC13-94CE-8F1A-E09A-7B1034C496D3}"/>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6" name="Footer Placeholder 5">
            <a:extLst>
              <a:ext uri="{FF2B5EF4-FFF2-40B4-BE49-F238E27FC236}">
                <a16:creationId xmlns:a16="http://schemas.microsoft.com/office/drawing/2014/main" id="{F8787208-72D0-3074-FB6A-CF36B6BCF0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33258B-E826-FFFA-9375-DDE6524DD947}"/>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332263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9FBA-AF0B-EC05-5E40-3160EE092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BC2705-D99C-1A89-43D8-EA55E02C0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831D4D-5CA2-7B82-AE2D-5B2B873FD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2E5AD-6928-6966-07D8-CCFB10E55051}"/>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6" name="Footer Placeholder 5">
            <a:extLst>
              <a:ext uri="{FF2B5EF4-FFF2-40B4-BE49-F238E27FC236}">
                <a16:creationId xmlns:a16="http://schemas.microsoft.com/office/drawing/2014/main" id="{865BF45A-7E00-5DBD-5788-25B8FD3FB8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71510F-153D-1A8B-EC00-6BF8D164CDDF}"/>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2215700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CEA9-E38D-9586-9109-FC05E31FC5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FF80D9-97AD-5F6B-BBFE-D326C98AD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ACF01D-48F8-10BD-0448-A04CC0E13E74}"/>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5" name="Footer Placeholder 4">
            <a:extLst>
              <a:ext uri="{FF2B5EF4-FFF2-40B4-BE49-F238E27FC236}">
                <a16:creationId xmlns:a16="http://schemas.microsoft.com/office/drawing/2014/main" id="{63076784-F3EF-E1CD-5FE9-76E533974A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B8D37C-C4E2-2C28-1DBF-2232DDC83D9D}"/>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274157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FF7BA-0A11-284D-F07C-D174F83CD1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55D2F2-1892-417A-324A-45AF6E424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833E4C-CEF9-7FE1-5DDF-CDE08AC072E7}"/>
              </a:ext>
            </a:extLst>
          </p:cNvPr>
          <p:cNvSpPr>
            <a:spLocks noGrp="1"/>
          </p:cNvSpPr>
          <p:nvPr>
            <p:ph type="dt" sz="half" idx="10"/>
          </p:nvPr>
        </p:nvSpPr>
        <p:spPr/>
        <p:txBody>
          <a:bodyPr/>
          <a:lstStyle/>
          <a:p>
            <a:fld id="{B8D66B8C-C1A3-45EA-944A-025A6E759C39}" type="datetimeFigureOut">
              <a:rPr lang="en-GB" smtClean="0"/>
              <a:t>05/09/2023</a:t>
            </a:fld>
            <a:endParaRPr lang="en-GB"/>
          </a:p>
        </p:txBody>
      </p:sp>
      <p:sp>
        <p:nvSpPr>
          <p:cNvPr id="5" name="Footer Placeholder 4">
            <a:extLst>
              <a:ext uri="{FF2B5EF4-FFF2-40B4-BE49-F238E27FC236}">
                <a16:creationId xmlns:a16="http://schemas.microsoft.com/office/drawing/2014/main" id="{43B4D515-BA6B-895F-4828-1FBD491336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400EFD-6408-9A68-30CE-0D81FB762A29}"/>
              </a:ext>
            </a:extLst>
          </p:cNvPr>
          <p:cNvSpPr>
            <a:spLocks noGrp="1"/>
          </p:cNvSpPr>
          <p:nvPr>
            <p:ph type="sldNum" sz="quarter" idx="12"/>
          </p:nvPr>
        </p:nvSpPr>
        <p:spPr/>
        <p:txBody>
          <a:bodyPr/>
          <a:lstStyle/>
          <a:p>
            <a:fld id="{EB6B83FF-0008-444B-9564-AAAAD952E4E3}" type="slidenum">
              <a:rPr lang="en-GB" smtClean="0"/>
              <a:t>‹#›</a:t>
            </a:fld>
            <a:endParaRPr lang="en-GB"/>
          </a:p>
        </p:txBody>
      </p:sp>
    </p:spTree>
    <p:extLst>
      <p:ext uri="{BB962C8B-B14F-4D97-AF65-F5344CB8AC3E}">
        <p14:creationId xmlns:p14="http://schemas.microsoft.com/office/powerpoint/2010/main" val="322197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amp; Media - Blue">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7017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9/5/2023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D4936-C67A-8594-5094-2EABCD1C7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EEEC19-6E2C-F0A8-1197-13CF48808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4EC76E-AE69-01A5-0316-145CA4C83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66B8C-C1A3-45EA-944A-025A6E759C39}" type="datetimeFigureOut">
              <a:rPr lang="en-GB" smtClean="0"/>
              <a:t>05/09/2023</a:t>
            </a:fld>
            <a:endParaRPr lang="en-GB"/>
          </a:p>
        </p:txBody>
      </p:sp>
      <p:sp>
        <p:nvSpPr>
          <p:cNvPr id="5" name="Footer Placeholder 4">
            <a:extLst>
              <a:ext uri="{FF2B5EF4-FFF2-40B4-BE49-F238E27FC236}">
                <a16:creationId xmlns:a16="http://schemas.microsoft.com/office/drawing/2014/main" id="{44BD1383-ECC0-2C0C-FEB9-44C275834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45DAA2-AA2E-CF7A-C452-6B2DB7A9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B83FF-0008-444B-9564-AAAAD952E4E3}" type="slidenum">
              <a:rPr lang="en-GB" smtClean="0"/>
              <a:t>‹#›</a:t>
            </a:fld>
            <a:endParaRPr lang="en-GB"/>
          </a:p>
        </p:txBody>
      </p:sp>
    </p:spTree>
    <p:extLst>
      <p:ext uri="{BB962C8B-B14F-4D97-AF65-F5344CB8AC3E}">
        <p14:creationId xmlns:p14="http://schemas.microsoft.com/office/powerpoint/2010/main" val="147113508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title" idx="4294967295"/>
          </p:nvPr>
        </p:nvSpPr>
        <p:spPr>
          <a:xfrm>
            <a:off x="407988" y="558800"/>
            <a:ext cx="10741025" cy="1800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Digital Access Advisor</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r>
              <a:rPr lang="en-GB" dirty="0"/>
              <a:t>Themed Scenarios</a:t>
            </a:r>
          </a:p>
        </p:txBody>
      </p:sp>
    </p:spTree>
    <p:extLst>
      <p:ext uri="{BB962C8B-B14F-4D97-AF65-F5344CB8AC3E}">
        <p14:creationId xmlns:p14="http://schemas.microsoft.com/office/powerpoint/2010/main" val="88709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Transitions and Lifelong Learning: Scenario 1 </a:t>
            </a: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1001105" y="1766657"/>
            <a:ext cx="6065520" cy="3948344"/>
          </a:xfrm>
        </p:spPr>
        <p:txBody>
          <a:bodyPr/>
          <a:lstStyle/>
          <a:p>
            <a:r>
              <a:rPr lang="en-GB" dirty="0"/>
              <a:t>After working intermittent jobs for five years, Tamara is exploring options for further study.</a:t>
            </a:r>
          </a:p>
          <a:p>
            <a:r>
              <a:rPr lang="en-GB" dirty="0"/>
              <a:t>As a starting point, she’s decided to take lots of free online courses using platforms like Coursera and </a:t>
            </a:r>
            <a:r>
              <a:rPr lang="en-GB" dirty="0" err="1"/>
              <a:t>OpenLearn</a:t>
            </a:r>
            <a:r>
              <a:rPr lang="en-GB" dirty="0"/>
              <a:t>.</a:t>
            </a:r>
          </a:p>
          <a:p>
            <a:r>
              <a:rPr lang="en-GB" dirty="0"/>
              <a:t>Tamara is Autistic and has a hearing impairment.</a:t>
            </a:r>
          </a:p>
          <a:p>
            <a:r>
              <a:rPr lang="en-GB" dirty="0"/>
              <a:t>She really likes some aspects of these courses but there are challenges. </a:t>
            </a:r>
          </a:p>
          <a:p>
            <a:r>
              <a:rPr lang="en-GB" dirty="0"/>
              <a:t>Instructions for some of the key activities are unclear, and some resources don’t have transcripts or captions.</a:t>
            </a:r>
          </a:p>
          <a:p>
            <a:r>
              <a:rPr lang="en-GB" dirty="0"/>
              <a:t>She looks for people to contact and does send some messages, but the response from the course and platforms are very limited.</a:t>
            </a:r>
          </a:p>
        </p:txBody>
      </p:sp>
      <p:pic>
        <p:nvPicPr>
          <p:cNvPr id="1026" name="Picture 2" descr="Free Student Laptop illustration and picture">
            <a:extLst>
              <a:ext uri="{FF2B5EF4-FFF2-40B4-BE49-F238E27FC236}">
                <a16:creationId xmlns:a16="http://schemas.microsoft.com/office/drawing/2014/main" id="{267E9E49-B531-871F-31CC-FFD50F92B4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5716" y="2536664"/>
            <a:ext cx="3777509" cy="240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6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Transitions and Lifelong Learning: Scenario 2 </a:t>
            </a: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1001105" y="1766657"/>
            <a:ext cx="6083276" cy="3948344"/>
          </a:xfrm>
        </p:spPr>
        <p:txBody>
          <a:bodyPr/>
          <a:lstStyle/>
          <a:p>
            <a:r>
              <a:rPr lang="en-GB"/>
              <a:t>Bernard will soon complete his degree in industrial design. He is reviewing job adverts and working on his CV.</a:t>
            </a:r>
          </a:p>
          <a:p>
            <a:r>
              <a:rPr lang="en-GB"/>
              <a:t>He uses assistive technologies to study because of motor impairments. His degree studies involved a range of software tools and activities. </a:t>
            </a:r>
          </a:p>
          <a:p>
            <a:r>
              <a:rPr lang="en-GB"/>
              <a:t>There have been challenges, but he’s built up a strong understanding of strategies and tools that work well. </a:t>
            </a:r>
          </a:p>
          <a:p>
            <a:r>
              <a:rPr lang="en-GB"/>
              <a:t>He’s shared experiences with fellow students who face similar barriers, they discuss new issues and technologies.</a:t>
            </a:r>
          </a:p>
          <a:p>
            <a:r>
              <a:rPr lang="en-GB"/>
              <a:t>Encountering the world of work, he’s both enthusiastic and concerned. Companies use different tools and approaches to working. He’s not sure how much they will understand about accessibility either. </a:t>
            </a:r>
          </a:p>
        </p:txBody>
      </p:sp>
      <p:pic>
        <p:nvPicPr>
          <p:cNvPr id="2050" name="Picture 2" descr="printer, 3d, technology, design, object, industry, hand, machine, manufacturing, dimensional, three, innovation, color, copy, creativity, equipment, industrial, making, material, polymer, printing, shape, three dimensional, room, sport venue, games">
            <a:extLst>
              <a:ext uri="{FF2B5EF4-FFF2-40B4-BE49-F238E27FC236}">
                <a16:creationId xmlns:a16="http://schemas.microsoft.com/office/drawing/2014/main" id="{3AF9EC94-B8B5-1CC1-6116-D77DB52429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7165" y="2188805"/>
            <a:ext cx="4276533" cy="248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6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Agency and Responsibilities: Scenario 1</a:t>
            </a: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1001105" y="1766657"/>
            <a:ext cx="5302041" cy="3948344"/>
          </a:xfrm>
        </p:spPr>
        <p:txBody>
          <a:bodyPr/>
          <a:lstStyle/>
          <a:p>
            <a:r>
              <a:rPr lang="en-GB"/>
              <a:t>Midway through the year, Joanna is struggling with the amount of reading and writing she has to do. She starts to wonder if she has dyslexia.</a:t>
            </a:r>
          </a:p>
          <a:p>
            <a:r>
              <a:rPr lang="en-GB"/>
              <a:t>Rather than talking to staff at the university about this, Joanna connects with a virtual assistant online and explains the situation.</a:t>
            </a:r>
          </a:p>
          <a:p>
            <a:r>
              <a:rPr lang="en-GB"/>
              <a:t>The assistant says that from what she’s said, it does seem likely Joanna is dyslexic, and responds with advice about what she should do next.</a:t>
            </a:r>
          </a:p>
        </p:txBody>
      </p:sp>
      <p:pic>
        <p:nvPicPr>
          <p:cNvPr id="1026" name="Picture 2" descr="University building">
            <a:extLst>
              <a:ext uri="{FF2B5EF4-FFF2-40B4-BE49-F238E27FC236}">
                <a16:creationId xmlns:a16="http://schemas.microsoft.com/office/drawing/2014/main" id="{AD155EB9-2651-57D9-3440-F30214AF33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569171" y="737177"/>
            <a:ext cx="2729519" cy="2729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male student looking at phone, appears worried. ">
            <a:extLst>
              <a:ext uri="{FF2B5EF4-FFF2-40B4-BE49-F238E27FC236}">
                <a16:creationId xmlns:a16="http://schemas.microsoft.com/office/drawing/2014/main" id="{388A7A39-9462-C4E6-D075-8CB14C1625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792" y="2565646"/>
            <a:ext cx="2029087" cy="375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orried female computer user">
            <a:extLst>
              <a:ext uri="{FF2B5EF4-FFF2-40B4-BE49-F238E27FC236}">
                <a16:creationId xmlns:a16="http://schemas.microsoft.com/office/drawing/2014/main" id="{0B1D3F5F-F1D8-5C66-14DC-2EC50BFB14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4503" y="603264"/>
            <a:ext cx="2293582" cy="22935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Agency and Responsibilities: Scenario 2</a:t>
            </a: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896851" y="1615829"/>
            <a:ext cx="7009604" cy="3948344"/>
          </a:xfrm>
        </p:spPr>
        <p:txBody>
          <a:bodyPr/>
          <a:lstStyle/>
          <a:p>
            <a:r>
              <a:rPr lang="en-GB" sz="1600"/>
              <a:t>A university has implemented a virtual assistant to guide students through disclosure and make recommendations about appropriate support.</a:t>
            </a:r>
          </a:p>
          <a:p>
            <a:r>
              <a:rPr lang="en-GB" sz="1600"/>
              <a:t>Staff involved with disability support think this will allow them to make better use of their time.</a:t>
            </a:r>
          </a:p>
          <a:p>
            <a:r>
              <a:rPr lang="en-GB" sz="1600"/>
              <a:t>They expect it will help them see which students need conversations and reduce delays for others who have relatively straightforward support needs.</a:t>
            </a:r>
          </a:p>
          <a:p>
            <a:r>
              <a:rPr lang="en-GB" sz="1600"/>
              <a:t>Student representatives are expressing concerns.</a:t>
            </a:r>
          </a:p>
          <a:p>
            <a:r>
              <a:rPr lang="en-GB" sz="1600"/>
              <a:t>Certain forms of support seem restricted to students who say the right things to the assistant or provide evidence that the assistant recognises.</a:t>
            </a:r>
          </a:p>
          <a:p>
            <a:r>
              <a:rPr lang="en-GB" sz="1600"/>
              <a:t>Advisors seem less available for direct visits or phone calls.</a:t>
            </a:r>
          </a:p>
        </p:txBody>
      </p:sp>
      <p:pic>
        <p:nvPicPr>
          <p:cNvPr id="3" name="Picture 2" descr="Business Interview">
            <a:extLst>
              <a:ext uri="{FF2B5EF4-FFF2-40B4-BE49-F238E27FC236}">
                <a16:creationId xmlns:a16="http://schemas.microsoft.com/office/drawing/2014/main" id="{D71152F3-C861-B516-0BFF-46264711A1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30161"/>
          <a:stretch/>
        </p:blipFill>
        <p:spPr bwMode="auto">
          <a:xfrm>
            <a:off x="8218834" y="4280820"/>
            <a:ext cx="2531337" cy="17678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Chatbot icon">
            <a:extLst>
              <a:ext uri="{FF2B5EF4-FFF2-40B4-BE49-F238E27FC236}">
                <a16:creationId xmlns:a16="http://schemas.microsoft.com/office/drawing/2014/main" id="{CE916DCF-78C2-8014-9624-8602B3B40F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0709" y="2154437"/>
            <a:ext cx="3180186" cy="318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9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Accessible and Appropriate Design: Scenario 1</a:t>
            </a: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1001105" y="1766657"/>
            <a:ext cx="5808068" cy="3948344"/>
          </a:xfrm>
        </p:spPr>
        <p:txBody>
          <a:bodyPr/>
          <a:lstStyle/>
          <a:p>
            <a:r>
              <a:rPr lang="en-GB" dirty="0"/>
              <a:t>Drew uses assistive technology, including Dragon, a speech to text package trained to understand his voice.</a:t>
            </a:r>
          </a:p>
          <a:p>
            <a:r>
              <a:rPr lang="en-GB" dirty="0"/>
              <a:t>Maggie has a stutter and feels anxiety around conversations.</a:t>
            </a:r>
          </a:p>
          <a:p>
            <a:r>
              <a:rPr lang="en-GB" dirty="0"/>
              <a:t>Eric has difficulties with short term memory, and often calls family members for support when faced with something unfamiliar.</a:t>
            </a:r>
          </a:p>
          <a:p>
            <a:r>
              <a:rPr lang="en-GB" dirty="0"/>
              <a:t>All three are starting college this autumn. At induction a virtual assistant will explain their schedule, introduce them to staff, and tell them more about the college. </a:t>
            </a:r>
          </a:p>
          <a:p>
            <a:r>
              <a:rPr lang="en-GB" dirty="0"/>
              <a:t>The assistant is intended to personalise its approach according to each students needs and preferences.</a:t>
            </a:r>
          </a:p>
        </p:txBody>
      </p:sp>
      <p:pic>
        <p:nvPicPr>
          <p:cNvPr id="4" name="Picture 3" descr="Woman at desk with laptop and a drink,">
            <a:extLst>
              <a:ext uri="{FF2B5EF4-FFF2-40B4-BE49-F238E27FC236}">
                <a16:creationId xmlns:a16="http://schemas.microsoft.com/office/drawing/2014/main" id="{85EA33AF-2E6A-3F1A-9B27-F7A49A0FEF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784"/>
          <a:stretch/>
        </p:blipFill>
        <p:spPr>
          <a:xfrm>
            <a:off x="6697790" y="4328316"/>
            <a:ext cx="2800108" cy="1550255"/>
          </a:xfrm>
          <a:prstGeom prst="rect">
            <a:avLst/>
          </a:prstGeom>
        </p:spPr>
      </p:pic>
      <p:pic>
        <p:nvPicPr>
          <p:cNvPr id="2052" name="Picture 4" descr="customer care, monitor, books, business, call, communication, conference, connection, consultation, copyspace, distance, elearning, headphones, hotline, internet, lecturer, workplace, man, mooc, office, service, study, success, male, human behavior, public speaking, gentleman, conversation, human, illustration, vision care, angle, font, job, computer wallpaper">
            <a:extLst>
              <a:ext uri="{FF2B5EF4-FFF2-40B4-BE49-F238E27FC236}">
                <a16:creationId xmlns:a16="http://schemas.microsoft.com/office/drawing/2014/main" id="{943FADE7-5E70-9A2B-AD0B-44F99D875E2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8095"/>
          <a:stretch/>
        </p:blipFill>
        <p:spPr bwMode="auto">
          <a:xfrm flipH="1">
            <a:off x="6809173" y="1333518"/>
            <a:ext cx="2339266" cy="1550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n at desk with a laptop and using a phone at the same time.">
            <a:extLst>
              <a:ext uri="{FF2B5EF4-FFF2-40B4-BE49-F238E27FC236}">
                <a16:creationId xmlns:a16="http://schemas.microsoft.com/office/drawing/2014/main" id="{CC1409B4-C9A2-FE62-7EC6-890584F564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47357" y="1907469"/>
            <a:ext cx="2687075" cy="28188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tbot icon">
            <a:extLst>
              <a:ext uri="{FF2B5EF4-FFF2-40B4-BE49-F238E27FC236}">
                <a16:creationId xmlns:a16="http://schemas.microsoft.com/office/drawing/2014/main" id="{84ECB2B6-8E9D-1D70-B106-34FF88FF983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35882" y="2259610"/>
            <a:ext cx="3259614" cy="325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8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Accessible and Appropriate Design: Scenario 2</a:t>
            </a: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619365" y="1686758"/>
            <a:ext cx="6766856" cy="3948344"/>
          </a:xfrm>
        </p:spPr>
        <p:txBody>
          <a:bodyPr/>
          <a:lstStyle/>
          <a:p>
            <a:r>
              <a:rPr lang="en-GB" sz="1800"/>
              <a:t>Gita has an assignment coming up for her course in economics. </a:t>
            </a:r>
          </a:p>
          <a:p>
            <a:r>
              <a:rPr lang="en-GB" sz="1800"/>
              <a:t>She’s had bad experiences asking teachers to explain assessment tasks, and in getting adjustments made for her additional needs, so she’s reluctant to ask again.</a:t>
            </a:r>
          </a:p>
          <a:p>
            <a:r>
              <a:rPr lang="en-GB" sz="1800"/>
              <a:t>Instead, she points a virtual assistant to the assessment information, and asks it some questions about the tasks. </a:t>
            </a:r>
          </a:p>
          <a:p>
            <a:r>
              <a:rPr lang="en-GB" sz="1800"/>
              <a:t>She then speaks some ideas and responses in her own words, and asks the assistant to turn these into a document that follows the guidance for submission.</a:t>
            </a:r>
          </a:p>
          <a:p>
            <a:endParaRPr lang="en-GB"/>
          </a:p>
        </p:txBody>
      </p:sp>
      <p:pic>
        <p:nvPicPr>
          <p:cNvPr id="3076" name="Picture 4" descr="Free Campus Manado photo and picture">
            <a:extLst>
              <a:ext uri="{FF2B5EF4-FFF2-40B4-BE49-F238E27FC236}">
                <a16:creationId xmlns:a16="http://schemas.microsoft.com/office/drawing/2014/main" id="{18D532F7-C055-04AC-E391-51C00007D8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0504" y="2530137"/>
            <a:ext cx="3880295" cy="226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2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Ownership</a:t>
            </a:r>
            <a:r>
              <a:rPr lang="en-GB" sz="3000" b="1" dirty="0">
                <a:solidFill>
                  <a:srgbClr val="060645"/>
                </a:solidFill>
                <a:latin typeface="Poppins SemiBold" pitchFamily="2" charset="77"/>
                <a:ea typeface="+mn-ea"/>
                <a:cs typeface="Poppins SemiBold" pitchFamily="2" charset="77"/>
              </a:rPr>
              <a:t> and use of data: Scenario 1</a:t>
            </a: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619365" y="1686758"/>
            <a:ext cx="7201862" cy="3948344"/>
          </a:xfrm>
        </p:spPr>
        <p:txBody>
          <a:bodyPr/>
          <a:lstStyle/>
          <a:p>
            <a:r>
              <a:rPr lang="en-GB" sz="1800" dirty="0"/>
              <a:t>Jennifer engages with the Digital Access Advisor to discuss the final assessment on their course.</a:t>
            </a:r>
          </a:p>
          <a:p>
            <a:r>
              <a:rPr lang="en-GB" sz="1800" dirty="0"/>
              <a:t>They are concerned about the amount of writing and how they will complete this.</a:t>
            </a:r>
          </a:p>
          <a:p>
            <a:r>
              <a:rPr lang="en-GB" sz="1800" dirty="0"/>
              <a:t>Jennifer describes challenges with ADHD and dyslexia. </a:t>
            </a:r>
          </a:p>
          <a:p>
            <a:r>
              <a:rPr lang="en-GB" sz="1800" dirty="0"/>
              <a:t>The Advisor provides initial suggestions and asks more questions relating to the barriers they are struggling with.</a:t>
            </a:r>
          </a:p>
          <a:p>
            <a:r>
              <a:rPr lang="en-GB" sz="1800" dirty="0"/>
              <a:t>It sends an email highlighting the barriers to relevant staff so they can review the assessment and consider whether adjustments (accommodations) are necessary. </a:t>
            </a:r>
          </a:p>
          <a:p>
            <a:r>
              <a:rPr lang="en-GB" sz="1800" dirty="0"/>
              <a:t>The data is also stored so that queries and further conversations about this can be responded to accurately.</a:t>
            </a:r>
          </a:p>
          <a:p>
            <a:endParaRPr lang="en-GB" dirty="0"/>
          </a:p>
        </p:txBody>
      </p:sp>
      <p:pic>
        <p:nvPicPr>
          <p:cNvPr id="6" name="Picture 5" descr="Person typing on keyboard">
            <a:extLst>
              <a:ext uri="{FF2B5EF4-FFF2-40B4-BE49-F238E27FC236}">
                <a16:creationId xmlns:a16="http://schemas.microsoft.com/office/drawing/2014/main" id="{3B73E951-0B2E-8466-3EDA-5E11AB017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8733" y="2237173"/>
            <a:ext cx="4127991" cy="2751994"/>
          </a:xfrm>
          <a:prstGeom prst="rect">
            <a:avLst/>
          </a:prstGeom>
        </p:spPr>
      </p:pic>
    </p:spTree>
    <p:extLst>
      <p:ext uri="{BB962C8B-B14F-4D97-AF65-F5344CB8AC3E}">
        <p14:creationId xmlns:p14="http://schemas.microsoft.com/office/powerpoint/2010/main" val="106841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F225A4F-1CD9-1403-7B54-96A131B75FD4}"/>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Ownership</a:t>
            </a:r>
            <a:r>
              <a:rPr lang="en-GB" sz="3000" b="1" dirty="0">
                <a:solidFill>
                  <a:srgbClr val="060645"/>
                </a:solidFill>
                <a:latin typeface="Poppins SemiBold" pitchFamily="2" charset="77"/>
                <a:ea typeface="+mn-ea"/>
                <a:cs typeface="Poppins SemiBold" pitchFamily="2" charset="77"/>
              </a:rPr>
              <a:t> and use of data: Scenario 2</a:t>
            </a: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5" name="Content Placeholder 4">
            <a:extLst>
              <a:ext uri="{FF2B5EF4-FFF2-40B4-BE49-F238E27FC236}">
                <a16:creationId xmlns:a16="http://schemas.microsoft.com/office/drawing/2014/main" id="{F1FB6232-1AD9-DA9F-070A-F81733E84CEF}"/>
              </a:ext>
            </a:extLst>
          </p:cNvPr>
          <p:cNvSpPr>
            <a:spLocks noGrp="1"/>
          </p:cNvSpPr>
          <p:nvPr>
            <p:ph sz="half" idx="2"/>
          </p:nvPr>
        </p:nvSpPr>
        <p:spPr>
          <a:xfrm>
            <a:off x="495077" y="1695636"/>
            <a:ext cx="6580425" cy="3948344"/>
          </a:xfrm>
        </p:spPr>
        <p:txBody>
          <a:bodyPr/>
          <a:lstStyle/>
          <a:p>
            <a:r>
              <a:rPr lang="en-GB" sz="1800" dirty="0"/>
              <a:t>Logan has been sent information by the Digital Access Advisor that highlights accessibility concerns with aspects of his module.</a:t>
            </a:r>
          </a:p>
          <a:p>
            <a:r>
              <a:rPr lang="en-GB" sz="1800" dirty="0"/>
              <a:t>It highlights that some disabled students struggled with the assessments and others were unable to fully use suggested third party resources.</a:t>
            </a:r>
          </a:p>
          <a:p>
            <a:r>
              <a:rPr lang="en-GB" sz="1800" dirty="0"/>
              <a:t>Logan asks for support to redesign his course to make it more inclusive.</a:t>
            </a:r>
          </a:p>
          <a:p>
            <a:r>
              <a:rPr lang="en-GB" sz="1800" dirty="0"/>
              <a:t>The Advisor uses information and suggestions from students it has talked to previously as examples in the conversation.</a:t>
            </a:r>
          </a:p>
          <a:p>
            <a:endParaRPr lang="en-GB" dirty="0"/>
          </a:p>
        </p:txBody>
      </p:sp>
      <p:pic>
        <p:nvPicPr>
          <p:cNvPr id="3" name="Picture 2" descr="Man writing on whiteboard giving online lecture">
            <a:extLst>
              <a:ext uri="{FF2B5EF4-FFF2-40B4-BE49-F238E27FC236}">
                <a16:creationId xmlns:a16="http://schemas.microsoft.com/office/drawing/2014/main" id="{3112D496-BCFC-88AC-1C99-D47A57E31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221" y="1936422"/>
            <a:ext cx="4477734" cy="2985156"/>
          </a:xfrm>
          <a:prstGeom prst="rect">
            <a:avLst/>
          </a:prstGeom>
        </p:spPr>
      </p:pic>
    </p:spTree>
    <p:extLst>
      <p:ext uri="{BB962C8B-B14F-4D97-AF65-F5344CB8AC3E}">
        <p14:creationId xmlns:p14="http://schemas.microsoft.com/office/powerpoint/2010/main" val="357330337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ed3a250-1bc9-4f75-a327-ba4fad4b1b15" xsi:nil="true"/>
    <lcf76f155ced4ddcb4097134ff3c332f xmlns="260b262e-e1ab-437d-8bbb-0625501d619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861079C6F1B740BB92775632ABFCAB" ma:contentTypeVersion="12" ma:contentTypeDescription="Create a new document." ma:contentTypeScope="" ma:versionID="345085852d1dafd9aeec91d54fbedb34">
  <xsd:schema xmlns:xsd="http://www.w3.org/2001/XMLSchema" xmlns:xs="http://www.w3.org/2001/XMLSchema" xmlns:p="http://schemas.microsoft.com/office/2006/metadata/properties" xmlns:ns2="260b262e-e1ab-437d-8bbb-0625501d6190" xmlns:ns3="4ed3a250-1bc9-4f75-a327-ba4fad4b1b15" targetNamespace="http://schemas.microsoft.com/office/2006/metadata/properties" ma:root="true" ma:fieldsID="e80b95fa32c5b66c7801abb991710626" ns2:_="" ns3:_="">
    <xsd:import namespace="260b262e-e1ab-437d-8bbb-0625501d6190"/>
    <xsd:import namespace="4ed3a250-1bc9-4f75-a327-ba4fad4b1b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262e-e1ab-437d-8bbb-0625501d6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d3a250-1bc9-4f75-a327-ba4fad4b1b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37fb0d-ad90-40ec-b213-7dc13a016354}" ma:internalName="TaxCatchAll" ma:showField="CatchAllData" ma:web="4ed3a250-1bc9-4f75-a327-ba4fad4b1b1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BD1F123D-72E4-47AA-AF87-050EE8541186}">
  <ds:schemaRefs>
    <ds:schemaRef ds:uri="http://schemas.microsoft.com/office/2006/documentManagement/types"/>
    <ds:schemaRef ds:uri="4ed3a250-1bc9-4f75-a327-ba4fad4b1b15"/>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260b262e-e1ab-437d-8bbb-0625501d619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6CCD0E-CA8A-4624-A06C-4DCA420F3E5C}">
  <ds:schemaRefs>
    <ds:schemaRef ds:uri="260b262e-e1ab-437d-8bbb-0625501d6190"/>
    <ds:schemaRef ds:uri="4ed3a250-1bc9-4f75-a327-ba4fad4b1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TotalTime>
  <Words>832</Words>
  <Application>Microsoft Office PowerPoint</Application>
  <PresentationFormat>Widescreen</PresentationFormat>
  <Paragraphs>58</Paragraphs>
  <Slides>9</Slides>
  <Notes>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Arial</vt:lpstr>
      <vt:lpstr>Calibri</vt:lpstr>
      <vt:lpstr>Calibri Light</vt:lpstr>
      <vt:lpstr>Poppins</vt:lpstr>
      <vt:lpstr>Poppins SemiBold</vt:lpstr>
      <vt:lpstr>Covers</vt:lpstr>
      <vt:lpstr>Contents Slides</vt:lpstr>
      <vt:lpstr>Chapter Headings / Dividers</vt:lpstr>
      <vt:lpstr>Slide Options</vt:lpstr>
      <vt:lpstr>End Slides</vt:lpstr>
      <vt:lpstr>Office Theme</vt:lpstr>
      <vt:lpstr>Digital Access Advisor</vt:lpstr>
      <vt:lpstr>Transitions and Lifelong Learning: Scenario 1 </vt:lpstr>
      <vt:lpstr>Transitions and Lifelong Learning: Scenario 2 </vt:lpstr>
      <vt:lpstr>Agency and Responsibilities: Scenario 1</vt:lpstr>
      <vt:lpstr>Agency and Responsibilities: Scenario 2</vt:lpstr>
      <vt:lpstr>Accessible and Appropriate Design: Scenario 1</vt:lpstr>
      <vt:lpstr>Accessible and Appropriate Design: Scenario 2</vt:lpstr>
      <vt:lpstr>Ownership and use of data: Scenario 1</vt:lpstr>
      <vt:lpstr>Ownership and use of data: Scenario 2</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Tim.Coughlan</cp:lastModifiedBy>
  <cp:revision>2</cp:revision>
  <dcterms:created xsi:type="dcterms:W3CDTF">2022-10-21T14:33:01Z</dcterms:created>
  <dcterms:modified xsi:type="dcterms:W3CDTF">2023-09-05T10:44:35Z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