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85" r:id="rId3"/>
    <p:sldId id="258" r:id="rId4"/>
    <p:sldId id="259" r:id="rId5"/>
    <p:sldId id="271" r:id="rId6"/>
    <p:sldId id="275" r:id="rId7"/>
    <p:sldId id="278" r:id="rId8"/>
    <p:sldId id="280" r:id="rId9"/>
    <p:sldId id="274" r:id="rId10"/>
    <p:sldId id="281" r:id="rId11"/>
    <p:sldId id="273" r:id="rId12"/>
    <p:sldId id="272" r:id="rId13"/>
    <p:sldId id="276" r:id="rId14"/>
    <p:sldId id="277" r:id="rId15"/>
    <p:sldId id="282" r:id="rId16"/>
    <p:sldId id="279" r:id="rId17"/>
    <p:sldId id="270"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21"/>
    <p:restoredTop sz="76021"/>
  </p:normalViewPr>
  <p:slideViewPr>
    <p:cSldViewPr snapToGrid="0" snapToObjects="1">
      <p:cViewPr varScale="1">
        <p:scale>
          <a:sx n="85" d="100"/>
          <a:sy n="85"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DDD1E-BBDA-4EB8-86BB-40E64ADDA89D}" type="doc">
      <dgm:prSet loTypeId="urn:microsoft.com/office/officeart/2005/8/layout/pyramid2" loCatId="list" qsTypeId="urn:microsoft.com/office/officeart/2005/8/quickstyle/simple1" qsCatId="simple" csTypeId="urn:microsoft.com/office/officeart/2005/8/colors/colorful5" csCatId="colorful" phldr="1"/>
      <dgm:spPr/>
    </dgm:pt>
    <dgm:pt modelId="{F6C10A05-8795-4B2A-9B88-5EF80ECF7B39}">
      <dgm:prSet custT="1"/>
      <dgm:spPr/>
      <dgm:t>
        <a:bodyPr/>
        <a:lstStyle/>
        <a:p>
          <a:r>
            <a:rPr lang="es-ES" sz="2800" dirty="0"/>
            <a:t>To use </a:t>
          </a:r>
          <a:r>
            <a:rPr lang="es-ES" sz="2800" dirty="0" err="1"/>
            <a:t>existing</a:t>
          </a:r>
          <a:r>
            <a:rPr lang="es-ES" sz="2800" dirty="0"/>
            <a:t> open </a:t>
          </a:r>
          <a:r>
            <a:rPr lang="es-ES" sz="2800" dirty="0" err="1"/>
            <a:t>resources</a:t>
          </a:r>
          <a:r>
            <a:rPr lang="es-ES" sz="2800" dirty="0"/>
            <a:t>, </a:t>
          </a:r>
          <a:r>
            <a:rPr lang="es-ES" sz="2800" dirty="0" err="1"/>
            <a:t>tools</a:t>
          </a:r>
          <a:r>
            <a:rPr lang="es-ES" sz="2800" dirty="0"/>
            <a:t> and </a:t>
          </a:r>
          <a:r>
            <a:rPr lang="es-ES" sz="2800" dirty="0" err="1"/>
            <a:t>communities</a:t>
          </a:r>
          <a:endParaRPr lang="es-ES" sz="2800" dirty="0"/>
        </a:p>
      </dgm:t>
    </dgm:pt>
    <dgm:pt modelId="{4310FBD7-2BC2-47D1-9DD3-74E0A731AF6F}" type="parTrans" cxnId="{107B3184-9D70-4C19-BF34-25F99E4241B4}">
      <dgm:prSet/>
      <dgm:spPr/>
      <dgm:t>
        <a:bodyPr/>
        <a:lstStyle/>
        <a:p>
          <a:endParaRPr lang="en-GB"/>
        </a:p>
      </dgm:t>
    </dgm:pt>
    <dgm:pt modelId="{2808A8FC-948D-4747-A440-B76AB0CBA17A}" type="sibTrans" cxnId="{107B3184-9D70-4C19-BF34-25F99E4241B4}">
      <dgm:prSet/>
      <dgm:spPr/>
      <dgm:t>
        <a:bodyPr/>
        <a:lstStyle/>
        <a:p>
          <a:endParaRPr lang="en-GB"/>
        </a:p>
      </dgm:t>
    </dgm:pt>
    <dgm:pt modelId="{8A99C3C3-43B2-4D34-80DC-815792571D6B}">
      <dgm:prSet custT="1"/>
      <dgm:spPr/>
      <dgm:t>
        <a:bodyPr/>
        <a:lstStyle/>
        <a:p>
          <a:r>
            <a:rPr lang="es-ES" sz="2800" dirty="0"/>
            <a:t>To </a:t>
          </a:r>
          <a:r>
            <a:rPr lang="es-ES" sz="2800" dirty="0" err="1"/>
            <a:t>get</a:t>
          </a:r>
          <a:r>
            <a:rPr lang="es-ES" sz="2800" dirty="0"/>
            <a:t> </a:t>
          </a:r>
          <a:r>
            <a:rPr lang="es-ES" sz="2800" dirty="0" err="1"/>
            <a:t>students</a:t>
          </a:r>
          <a:r>
            <a:rPr lang="es-ES" sz="2800" dirty="0"/>
            <a:t> to </a:t>
          </a:r>
          <a:r>
            <a:rPr lang="es-ES" sz="2800" dirty="0" err="1"/>
            <a:t>find</a:t>
          </a:r>
          <a:r>
            <a:rPr lang="es-ES" sz="2800" dirty="0"/>
            <a:t> and </a:t>
          </a:r>
          <a:r>
            <a:rPr lang="es-ES" sz="2800" dirty="0" err="1"/>
            <a:t>generate</a:t>
          </a:r>
          <a:r>
            <a:rPr lang="es-ES" sz="2800" dirty="0"/>
            <a:t> </a:t>
          </a:r>
          <a:r>
            <a:rPr lang="es-ES" sz="2800" dirty="0" err="1"/>
            <a:t>content</a:t>
          </a:r>
          <a:r>
            <a:rPr lang="es-ES" sz="2800" dirty="0"/>
            <a:t> </a:t>
          </a:r>
          <a:r>
            <a:rPr lang="es-ES" sz="2800" dirty="0" err="1"/>
            <a:t>instead</a:t>
          </a:r>
          <a:r>
            <a:rPr lang="es-ES" sz="2800" dirty="0"/>
            <a:t> of </a:t>
          </a:r>
          <a:r>
            <a:rPr lang="es-ES" sz="2800" dirty="0" err="1"/>
            <a:t>providing</a:t>
          </a:r>
          <a:r>
            <a:rPr lang="es-ES" sz="2800" dirty="0"/>
            <a:t> </a:t>
          </a:r>
          <a:r>
            <a:rPr lang="es-ES" sz="2800" dirty="0" err="1"/>
            <a:t>them</a:t>
          </a:r>
          <a:r>
            <a:rPr lang="es-ES" sz="2800" dirty="0"/>
            <a:t> </a:t>
          </a:r>
          <a:r>
            <a:rPr lang="es-ES" sz="2800" dirty="0" err="1"/>
            <a:t>with</a:t>
          </a:r>
          <a:r>
            <a:rPr lang="es-ES" sz="2800" dirty="0"/>
            <a:t> </a:t>
          </a:r>
          <a:r>
            <a:rPr lang="es-ES" sz="2800" dirty="0" err="1"/>
            <a:t>everything</a:t>
          </a:r>
          <a:endParaRPr lang="es-ES" sz="2800" dirty="0"/>
        </a:p>
      </dgm:t>
    </dgm:pt>
    <dgm:pt modelId="{76D36342-E5D6-4B57-B4C9-D9A5C06BAC55}" type="parTrans" cxnId="{B313C9AE-8958-4E4B-B5FC-6E1206E55AC8}">
      <dgm:prSet/>
      <dgm:spPr/>
      <dgm:t>
        <a:bodyPr/>
        <a:lstStyle/>
        <a:p>
          <a:endParaRPr lang="en-GB"/>
        </a:p>
      </dgm:t>
    </dgm:pt>
    <dgm:pt modelId="{1A1364EA-9FBF-41E6-A651-C284CF1FD30E}" type="sibTrans" cxnId="{B313C9AE-8958-4E4B-B5FC-6E1206E55AC8}">
      <dgm:prSet/>
      <dgm:spPr/>
      <dgm:t>
        <a:bodyPr/>
        <a:lstStyle/>
        <a:p>
          <a:endParaRPr lang="en-GB"/>
        </a:p>
      </dgm:t>
    </dgm:pt>
    <dgm:pt modelId="{E5F57F7A-6C42-4780-A322-96946CB54D6F}">
      <dgm:prSet custT="1"/>
      <dgm:spPr/>
      <dgm:t>
        <a:bodyPr/>
        <a:lstStyle/>
        <a:p>
          <a:r>
            <a:rPr lang="es-ES" sz="2800" dirty="0" err="1"/>
            <a:t>To</a:t>
          </a:r>
          <a:r>
            <a:rPr lang="es-ES" sz="2800" dirty="0"/>
            <a:t> </a:t>
          </a:r>
          <a:r>
            <a:rPr lang="es-ES" sz="2800" dirty="0" err="1"/>
            <a:t>strengthen</a:t>
          </a:r>
          <a:r>
            <a:rPr lang="es-ES" sz="2800" dirty="0"/>
            <a:t> </a:t>
          </a:r>
          <a:r>
            <a:rPr lang="es-ES" sz="2800" dirty="0" err="1"/>
            <a:t>information</a:t>
          </a:r>
          <a:r>
            <a:rPr lang="es-ES" sz="2800" dirty="0"/>
            <a:t> and digital </a:t>
          </a:r>
          <a:r>
            <a:rPr lang="es-ES" sz="2800" dirty="0" err="1"/>
            <a:t>literacy</a:t>
          </a:r>
          <a:r>
            <a:rPr lang="es-ES" sz="2800" dirty="0"/>
            <a:t> </a:t>
          </a:r>
          <a:r>
            <a:rPr lang="es-ES" sz="2800" dirty="0" err="1"/>
            <a:t>skills</a:t>
          </a:r>
          <a:endParaRPr lang="es-ES" sz="2800" dirty="0"/>
        </a:p>
      </dgm:t>
    </dgm:pt>
    <dgm:pt modelId="{86CAA9EC-8D24-4A27-9CAD-118AB9364D79}" type="parTrans" cxnId="{02081DA6-B191-4E07-A7E2-10B2228E91D6}">
      <dgm:prSet/>
      <dgm:spPr/>
      <dgm:t>
        <a:bodyPr/>
        <a:lstStyle/>
        <a:p>
          <a:endParaRPr lang="en-GB"/>
        </a:p>
      </dgm:t>
    </dgm:pt>
    <dgm:pt modelId="{9807AA1F-D641-4162-95A7-A5723CC36BED}" type="sibTrans" cxnId="{02081DA6-B191-4E07-A7E2-10B2228E91D6}">
      <dgm:prSet/>
      <dgm:spPr/>
      <dgm:t>
        <a:bodyPr/>
        <a:lstStyle/>
        <a:p>
          <a:endParaRPr lang="en-GB"/>
        </a:p>
      </dgm:t>
    </dgm:pt>
    <dgm:pt modelId="{BA7DEB26-5801-4555-8154-4FE6F05DBB0D}">
      <dgm:prSet phldrT="[Text]" custT="1"/>
      <dgm:spPr/>
      <dgm:t>
        <a:bodyPr/>
        <a:lstStyle/>
        <a:p>
          <a:r>
            <a:rPr lang="es-ES" sz="2800" dirty="0"/>
            <a:t>To </a:t>
          </a:r>
          <a:r>
            <a:rPr lang="es-ES" sz="2800" dirty="0" err="1"/>
            <a:t>engage</a:t>
          </a:r>
          <a:r>
            <a:rPr lang="es-ES" sz="2800" dirty="0"/>
            <a:t> </a:t>
          </a:r>
          <a:r>
            <a:rPr lang="es-ES" sz="2800" dirty="0" err="1"/>
            <a:t>with</a:t>
          </a:r>
          <a:r>
            <a:rPr lang="es-ES" sz="2800" dirty="0"/>
            <a:t> </a:t>
          </a:r>
          <a:r>
            <a:rPr lang="es-ES" sz="2800" dirty="0" err="1"/>
            <a:t>the</a:t>
          </a:r>
          <a:r>
            <a:rPr lang="es-ES" sz="2800" dirty="0"/>
            <a:t> </a:t>
          </a:r>
          <a:r>
            <a:rPr lang="es-ES" sz="2800" dirty="0" err="1"/>
            <a:t>world</a:t>
          </a:r>
          <a:r>
            <a:rPr lang="es-ES" sz="2800" dirty="0"/>
            <a:t> </a:t>
          </a:r>
          <a:r>
            <a:rPr lang="es-ES" sz="2800" dirty="0" err="1"/>
            <a:t>outside</a:t>
          </a:r>
          <a:r>
            <a:rPr lang="es-ES" sz="2800" dirty="0"/>
            <a:t> </a:t>
          </a:r>
          <a:r>
            <a:rPr lang="es-ES" sz="2800" dirty="0" err="1"/>
            <a:t>the</a:t>
          </a:r>
          <a:r>
            <a:rPr lang="es-ES" sz="2800" dirty="0"/>
            <a:t> </a:t>
          </a:r>
          <a:r>
            <a:rPr lang="es-ES" sz="2800" dirty="0" err="1"/>
            <a:t>classroom</a:t>
          </a:r>
          <a:endParaRPr lang="en-GB" sz="2800" dirty="0"/>
        </a:p>
      </dgm:t>
    </dgm:pt>
    <dgm:pt modelId="{CB5F75AF-AAA0-4D78-A2C0-3BCCF93CF54A}" type="parTrans" cxnId="{F015FC1E-EB44-4165-9B68-FBBC7B3D8878}">
      <dgm:prSet/>
      <dgm:spPr/>
      <dgm:t>
        <a:bodyPr/>
        <a:lstStyle/>
        <a:p>
          <a:endParaRPr lang="en-GB"/>
        </a:p>
      </dgm:t>
    </dgm:pt>
    <dgm:pt modelId="{1A4E8486-37A9-461C-BE83-8B819BA14C2C}" type="sibTrans" cxnId="{F015FC1E-EB44-4165-9B68-FBBC7B3D8878}">
      <dgm:prSet/>
      <dgm:spPr/>
      <dgm:t>
        <a:bodyPr/>
        <a:lstStyle/>
        <a:p>
          <a:endParaRPr lang="en-GB"/>
        </a:p>
      </dgm:t>
    </dgm:pt>
    <dgm:pt modelId="{5C319A97-E3C1-41C5-B4F6-1DD4D4BC1FCE}" type="pres">
      <dgm:prSet presAssocID="{A38DDD1E-BBDA-4EB8-86BB-40E64ADDA89D}" presName="compositeShape" presStyleCnt="0">
        <dgm:presLayoutVars>
          <dgm:dir/>
          <dgm:resizeHandles/>
        </dgm:presLayoutVars>
      </dgm:prSet>
      <dgm:spPr/>
    </dgm:pt>
    <dgm:pt modelId="{5C433F80-770F-4E89-8235-FE503BF93FBD}" type="pres">
      <dgm:prSet presAssocID="{A38DDD1E-BBDA-4EB8-86BB-40E64ADDA89D}" presName="pyramid" presStyleLbl="node1" presStyleIdx="0" presStyleCnt="1" custScaleX="94261" custLinFactNeighborX="-28857">
        <dgm:style>
          <a:lnRef idx="2">
            <a:schemeClr val="accent5"/>
          </a:lnRef>
          <a:fillRef idx="1">
            <a:schemeClr val="lt1"/>
          </a:fillRef>
          <a:effectRef idx="0">
            <a:schemeClr val="accent5"/>
          </a:effectRef>
          <a:fontRef idx="minor">
            <a:schemeClr val="dk1"/>
          </a:fontRef>
        </dgm:style>
      </dgm:prSet>
      <dgm:spPr>
        <a:solidFill>
          <a:schemeClr val="accent5">
            <a:lumMod val="20000"/>
            <a:lumOff val="80000"/>
          </a:schemeClr>
        </a:solidFill>
      </dgm:spPr>
    </dgm:pt>
    <dgm:pt modelId="{E172EE43-EDB1-435E-956E-646194482108}" type="pres">
      <dgm:prSet presAssocID="{A38DDD1E-BBDA-4EB8-86BB-40E64ADDA89D}" presName="theList" presStyleCnt="0"/>
      <dgm:spPr/>
    </dgm:pt>
    <dgm:pt modelId="{ECDCDFE7-7DF3-41B9-A4F6-2B27EA308032}" type="pres">
      <dgm:prSet presAssocID="{BA7DEB26-5801-4555-8154-4FE6F05DBB0D}" presName="aNode" presStyleLbl="fgAcc1" presStyleIdx="0" presStyleCnt="4" custScaleX="251046">
        <dgm:presLayoutVars>
          <dgm:bulletEnabled val="1"/>
        </dgm:presLayoutVars>
      </dgm:prSet>
      <dgm:spPr/>
      <dgm:t>
        <a:bodyPr/>
        <a:lstStyle/>
        <a:p>
          <a:endParaRPr lang="en-GB"/>
        </a:p>
      </dgm:t>
    </dgm:pt>
    <dgm:pt modelId="{2F0D2195-18E2-4A7F-B87D-2CF1D28B1579}" type="pres">
      <dgm:prSet presAssocID="{BA7DEB26-5801-4555-8154-4FE6F05DBB0D}" presName="aSpace" presStyleCnt="0"/>
      <dgm:spPr/>
    </dgm:pt>
    <dgm:pt modelId="{F2297C38-6B82-4877-A99B-822C405A635D}" type="pres">
      <dgm:prSet presAssocID="{F6C10A05-8795-4B2A-9B88-5EF80ECF7B39}" presName="aNode" presStyleLbl="fgAcc1" presStyleIdx="1" presStyleCnt="4" custScaleX="251046">
        <dgm:presLayoutVars>
          <dgm:bulletEnabled val="1"/>
        </dgm:presLayoutVars>
      </dgm:prSet>
      <dgm:spPr/>
      <dgm:t>
        <a:bodyPr/>
        <a:lstStyle/>
        <a:p>
          <a:endParaRPr lang="en-GB"/>
        </a:p>
      </dgm:t>
    </dgm:pt>
    <dgm:pt modelId="{72966D8A-9CA4-4274-B9A2-DB729B6D7D61}" type="pres">
      <dgm:prSet presAssocID="{F6C10A05-8795-4B2A-9B88-5EF80ECF7B39}" presName="aSpace" presStyleCnt="0"/>
      <dgm:spPr/>
    </dgm:pt>
    <dgm:pt modelId="{4566DA65-EDA4-46EC-A98C-C0FBE8C3878E}" type="pres">
      <dgm:prSet presAssocID="{8A99C3C3-43B2-4D34-80DC-815792571D6B}" presName="aNode" presStyleLbl="fgAcc1" presStyleIdx="2" presStyleCnt="4" custScaleX="251046">
        <dgm:presLayoutVars>
          <dgm:bulletEnabled val="1"/>
        </dgm:presLayoutVars>
      </dgm:prSet>
      <dgm:spPr/>
      <dgm:t>
        <a:bodyPr/>
        <a:lstStyle/>
        <a:p>
          <a:endParaRPr lang="en-GB"/>
        </a:p>
      </dgm:t>
    </dgm:pt>
    <dgm:pt modelId="{C336DA8A-D825-48ED-A1ED-52B4C38D281C}" type="pres">
      <dgm:prSet presAssocID="{8A99C3C3-43B2-4D34-80DC-815792571D6B}" presName="aSpace" presStyleCnt="0"/>
      <dgm:spPr/>
    </dgm:pt>
    <dgm:pt modelId="{C69BDC7E-8B00-4667-BCC9-E9A0DAFC4288}" type="pres">
      <dgm:prSet presAssocID="{E5F57F7A-6C42-4780-A322-96946CB54D6F}" presName="aNode" presStyleLbl="fgAcc1" presStyleIdx="3" presStyleCnt="4" custScaleX="251046">
        <dgm:presLayoutVars>
          <dgm:bulletEnabled val="1"/>
        </dgm:presLayoutVars>
      </dgm:prSet>
      <dgm:spPr/>
      <dgm:t>
        <a:bodyPr/>
        <a:lstStyle/>
        <a:p>
          <a:endParaRPr lang="en-GB"/>
        </a:p>
      </dgm:t>
    </dgm:pt>
    <dgm:pt modelId="{3669C01D-B1B7-4166-A0B8-3A074B8870D8}" type="pres">
      <dgm:prSet presAssocID="{E5F57F7A-6C42-4780-A322-96946CB54D6F}" presName="aSpace" presStyleCnt="0"/>
      <dgm:spPr/>
    </dgm:pt>
  </dgm:ptLst>
  <dgm:cxnLst>
    <dgm:cxn modelId="{02081DA6-B191-4E07-A7E2-10B2228E91D6}" srcId="{A38DDD1E-BBDA-4EB8-86BB-40E64ADDA89D}" destId="{E5F57F7A-6C42-4780-A322-96946CB54D6F}" srcOrd="3" destOrd="0" parTransId="{86CAA9EC-8D24-4A27-9CAD-118AB9364D79}" sibTransId="{9807AA1F-D641-4162-95A7-A5723CC36BED}"/>
    <dgm:cxn modelId="{107B3184-9D70-4C19-BF34-25F99E4241B4}" srcId="{A38DDD1E-BBDA-4EB8-86BB-40E64ADDA89D}" destId="{F6C10A05-8795-4B2A-9B88-5EF80ECF7B39}" srcOrd="1" destOrd="0" parTransId="{4310FBD7-2BC2-47D1-9DD3-74E0A731AF6F}" sibTransId="{2808A8FC-948D-4747-A440-B76AB0CBA17A}"/>
    <dgm:cxn modelId="{C5B5747C-F476-4D90-8DD9-4AC808E22469}" type="presOf" srcId="{8A99C3C3-43B2-4D34-80DC-815792571D6B}" destId="{4566DA65-EDA4-46EC-A98C-C0FBE8C3878E}" srcOrd="0" destOrd="0" presId="urn:microsoft.com/office/officeart/2005/8/layout/pyramid2"/>
    <dgm:cxn modelId="{B313C9AE-8958-4E4B-B5FC-6E1206E55AC8}" srcId="{A38DDD1E-BBDA-4EB8-86BB-40E64ADDA89D}" destId="{8A99C3C3-43B2-4D34-80DC-815792571D6B}" srcOrd="2" destOrd="0" parTransId="{76D36342-E5D6-4B57-B4C9-D9A5C06BAC55}" sibTransId="{1A1364EA-9FBF-41E6-A651-C284CF1FD30E}"/>
    <dgm:cxn modelId="{08EE6CCF-FCA2-44CD-B161-F91B7156D307}" type="presOf" srcId="{E5F57F7A-6C42-4780-A322-96946CB54D6F}" destId="{C69BDC7E-8B00-4667-BCC9-E9A0DAFC4288}" srcOrd="0" destOrd="0" presId="urn:microsoft.com/office/officeart/2005/8/layout/pyramid2"/>
    <dgm:cxn modelId="{F015FC1E-EB44-4165-9B68-FBBC7B3D8878}" srcId="{A38DDD1E-BBDA-4EB8-86BB-40E64ADDA89D}" destId="{BA7DEB26-5801-4555-8154-4FE6F05DBB0D}" srcOrd="0" destOrd="0" parTransId="{CB5F75AF-AAA0-4D78-A2C0-3BCCF93CF54A}" sibTransId="{1A4E8486-37A9-461C-BE83-8B819BA14C2C}"/>
    <dgm:cxn modelId="{C55E6454-AB9B-449E-94D4-7EA58E593EF2}" type="presOf" srcId="{F6C10A05-8795-4B2A-9B88-5EF80ECF7B39}" destId="{F2297C38-6B82-4877-A99B-822C405A635D}" srcOrd="0" destOrd="0" presId="urn:microsoft.com/office/officeart/2005/8/layout/pyramid2"/>
    <dgm:cxn modelId="{2BB45DE2-9FEF-4B15-B23D-0F03B916E089}" type="presOf" srcId="{A38DDD1E-BBDA-4EB8-86BB-40E64ADDA89D}" destId="{5C319A97-E3C1-41C5-B4F6-1DD4D4BC1FCE}" srcOrd="0" destOrd="0" presId="urn:microsoft.com/office/officeart/2005/8/layout/pyramid2"/>
    <dgm:cxn modelId="{8B0E2E31-4EAF-4FF7-88F0-E0246B318C22}" type="presOf" srcId="{BA7DEB26-5801-4555-8154-4FE6F05DBB0D}" destId="{ECDCDFE7-7DF3-41B9-A4F6-2B27EA308032}" srcOrd="0" destOrd="0" presId="urn:microsoft.com/office/officeart/2005/8/layout/pyramid2"/>
    <dgm:cxn modelId="{6FC5141B-A5D9-4198-AE5C-2108639B3104}" type="presParOf" srcId="{5C319A97-E3C1-41C5-B4F6-1DD4D4BC1FCE}" destId="{5C433F80-770F-4E89-8235-FE503BF93FBD}" srcOrd="0" destOrd="0" presId="urn:microsoft.com/office/officeart/2005/8/layout/pyramid2"/>
    <dgm:cxn modelId="{BCE65E1B-960D-4702-9160-267EA7A6BB02}" type="presParOf" srcId="{5C319A97-E3C1-41C5-B4F6-1DD4D4BC1FCE}" destId="{E172EE43-EDB1-435E-956E-646194482108}" srcOrd="1" destOrd="0" presId="urn:microsoft.com/office/officeart/2005/8/layout/pyramid2"/>
    <dgm:cxn modelId="{B1CBF0B2-2577-4AEA-B5E8-3BC054B4F3AE}" type="presParOf" srcId="{E172EE43-EDB1-435E-956E-646194482108}" destId="{ECDCDFE7-7DF3-41B9-A4F6-2B27EA308032}" srcOrd="0" destOrd="0" presId="urn:microsoft.com/office/officeart/2005/8/layout/pyramid2"/>
    <dgm:cxn modelId="{B08D064D-D1AA-4366-A82C-22BD93F2C84C}" type="presParOf" srcId="{E172EE43-EDB1-435E-956E-646194482108}" destId="{2F0D2195-18E2-4A7F-B87D-2CF1D28B1579}" srcOrd="1" destOrd="0" presId="urn:microsoft.com/office/officeart/2005/8/layout/pyramid2"/>
    <dgm:cxn modelId="{5E6D7B6E-C14A-4C53-ADB6-D5D6DA544F64}" type="presParOf" srcId="{E172EE43-EDB1-435E-956E-646194482108}" destId="{F2297C38-6B82-4877-A99B-822C405A635D}" srcOrd="2" destOrd="0" presId="urn:microsoft.com/office/officeart/2005/8/layout/pyramid2"/>
    <dgm:cxn modelId="{7A27BF60-EB63-4E97-9A36-A6C66BC9582F}" type="presParOf" srcId="{E172EE43-EDB1-435E-956E-646194482108}" destId="{72966D8A-9CA4-4274-B9A2-DB729B6D7D61}" srcOrd="3" destOrd="0" presId="urn:microsoft.com/office/officeart/2005/8/layout/pyramid2"/>
    <dgm:cxn modelId="{A7048B1E-6CE6-4601-8919-DE13BAADA933}" type="presParOf" srcId="{E172EE43-EDB1-435E-956E-646194482108}" destId="{4566DA65-EDA4-46EC-A98C-C0FBE8C3878E}" srcOrd="4" destOrd="0" presId="urn:microsoft.com/office/officeart/2005/8/layout/pyramid2"/>
    <dgm:cxn modelId="{DD34D0F9-0AA3-4A31-9B1F-1EA71CE0F20D}" type="presParOf" srcId="{E172EE43-EDB1-435E-956E-646194482108}" destId="{C336DA8A-D825-48ED-A1ED-52B4C38D281C}" srcOrd="5" destOrd="0" presId="urn:microsoft.com/office/officeart/2005/8/layout/pyramid2"/>
    <dgm:cxn modelId="{7F8D0AF9-C2BC-4051-B2BD-DC2C54B80A84}" type="presParOf" srcId="{E172EE43-EDB1-435E-956E-646194482108}" destId="{C69BDC7E-8B00-4667-BCC9-E9A0DAFC4288}" srcOrd="6" destOrd="0" presId="urn:microsoft.com/office/officeart/2005/8/layout/pyramid2"/>
    <dgm:cxn modelId="{982BC093-E4A1-4F67-8268-3E4C24595438}" type="presParOf" srcId="{E172EE43-EDB1-435E-956E-646194482108}" destId="{3669C01D-B1B7-4166-A0B8-3A074B8870D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6685F-040C-4C74-913C-C9F8627CFFFE}"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GB"/>
        </a:p>
      </dgm:t>
    </dgm:pt>
    <dgm:pt modelId="{18A50538-28D7-409C-AB1A-70693D681A26}">
      <dgm:prSet phldrT="[Text]"/>
      <dgm:spPr/>
      <dgm:t>
        <a:bodyPr/>
        <a:lstStyle/>
        <a:p>
          <a:r>
            <a:rPr lang="es-ES" dirty="0" err="1"/>
            <a:t>Introduction</a:t>
          </a:r>
          <a:r>
            <a:rPr lang="es-ES" dirty="0"/>
            <a:t> to TED </a:t>
          </a:r>
          <a:r>
            <a:rPr lang="es-ES" dirty="0" err="1"/>
            <a:t>Translation</a:t>
          </a:r>
          <a:r>
            <a:rPr lang="es-ES" dirty="0"/>
            <a:t> Project</a:t>
          </a:r>
          <a:endParaRPr lang="en-GB" dirty="0"/>
        </a:p>
      </dgm:t>
    </dgm:pt>
    <dgm:pt modelId="{9C435467-2353-4C1F-A55E-0AC319918D47}" type="parTrans" cxnId="{0BFBC6D6-44C5-4B2C-9B52-BCB60BDA5FDE}">
      <dgm:prSet/>
      <dgm:spPr/>
      <dgm:t>
        <a:bodyPr/>
        <a:lstStyle/>
        <a:p>
          <a:endParaRPr lang="en-GB"/>
        </a:p>
      </dgm:t>
    </dgm:pt>
    <dgm:pt modelId="{25C207F8-196F-40AF-9CD3-3C2614096C2B}" type="sibTrans" cxnId="{0BFBC6D6-44C5-4B2C-9B52-BCB60BDA5FDE}">
      <dgm:prSet/>
      <dgm:spPr/>
      <dgm:t>
        <a:bodyPr/>
        <a:lstStyle/>
        <a:p>
          <a:endParaRPr lang="en-GB"/>
        </a:p>
      </dgm:t>
    </dgm:pt>
    <dgm:pt modelId="{ED2ADCE3-3780-40BC-98F1-5C130B025407}">
      <dgm:prSet phldrT="[Text]"/>
      <dgm:spPr/>
      <dgm:t>
        <a:bodyPr/>
        <a:lstStyle/>
        <a:p>
          <a:r>
            <a:rPr lang="es-ES" dirty="0" err="1"/>
            <a:t>Choose</a:t>
          </a:r>
          <a:r>
            <a:rPr lang="es-ES" dirty="0"/>
            <a:t> a </a:t>
          </a:r>
          <a:r>
            <a:rPr lang="es-ES" dirty="0" err="1"/>
            <a:t>talk</a:t>
          </a:r>
          <a:r>
            <a:rPr lang="es-ES" dirty="0"/>
            <a:t> &amp; </a:t>
          </a:r>
          <a:r>
            <a:rPr lang="es-ES" dirty="0" err="1"/>
            <a:t>translate</a:t>
          </a:r>
          <a:r>
            <a:rPr lang="es-ES" dirty="0"/>
            <a:t> </a:t>
          </a:r>
          <a:r>
            <a:rPr lang="es-ES" dirty="0" err="1"/>
            <a:t>it</a:t>
          </a:r>
          <a:endParaRPr lang="en-GB" dirty="0"/>
        </a:p>
      </dgm:t>
    </dgm:pt>
    <dgm:pt modelId="{45685D10-CA38-4F76-8694-764D93F9FB2A}" type="parTrans" cxnId="{345D00DE-E1E2-4FC3-8A5D-D76DDFD4C705}">
      <dgm:prSet/>
      <dgm:spPr/>
      <dgm:t>
        <a:bodyPr/>
        <a:lstStyle/>
        <a:p>
          <a:endParaRPr lang="en-GB"/>
        </a:p>
      </dgm:t>
    </dgm:pt>
    <dgm:pt modelId="{7B42572E-0244-4C1A-BC80-8D2E959AD859}" type="sibTrans" cxnId="{345D00DE-E1E2-4FC3-8A5D-D76DDFD4C705}">
      <dgm:prSet/>
      <dgm:spPr/>
      <dgm:t>
        <a:bodyPr/>
        <a:lstStyle/>
        <a:p>
          <a:endParaRPr lang="en-GB"/>
        </a:p>
      </dgm:t>
    </dgm:pt>
    <dgm:pt modelId="{DF63971A-45AC-4D56-8711-3505C99669E4}">
      <dgm:prSet phldrT="[Text]"/>
      <dgm:spPr/>
      <dgm:t>
        <a:bodyPr/>
        <a:lstStyle/>
        <a:p>
          <a:r>
            <a:rPr lang="es-ES" dirty="0"/>
            <a:t>Share </a:t>
          </a:r>
          <a:r>
            <a:rPr lang="es-ES" dirty="0" err="1"/>
            <a:t>with</a:t>
          </a:r>
          <a:r>
            <a:rPr lang="es-ES" dirty="0"/>
            <a:t> </a:t>
          </a:r>
          <a:r>
            <a:rPr lang="es-ES" dirty="0" err="1"/>
            <a:t>peers</a:t>
          </a:r>
          <a:r>
            <a:rPr lang="es-ES" dirty="0"/>
            <a:t> and </a:t>
          </a:r>
          <a:r>
            <a:rPr lang="es-ES" dirty="0" err="1"/>
            <a:t>tutors</a:t>
          </a:r>
          <a:r>
            <a:rPr lang="es-ES" dirty="0"/>
            <a:t> and </a:t>
          </a:r>
          <a:r>
            <a:rPr lang="es-ES" dirty="0" err="1"/>
            <a:t>discuss</a:t>
          </a:r>
          <a:r>
            <a:rPr lang="es-ES" dirty="0"/>
            <a:t> </a:t>
          </a:r>
          <a:r>
            <a:rPr lang="es-ES" dirty="0" err="1"/>
            <a:t>it</a:t>
          </a:r>
          <a:endParaRPr lang="en-GB" dirty="0"/>
        </a:p>
      </dgm:t>
    </dgm:pt>
    <dgm:pt modelId="{46EDE046-4EE9-4EFB-B376-D8862FDD15D3}" type="parTrans" cxnId="{93183D42-34D4-4C30-A052-27EE4843FCF7}">
      <dgm:prSet/>
      <dgm:spPr/>
      <dgm:t>
        <a:bodyPr/>
        <a:lstStyle/>
        <a:p>
          <a:endParaRPr lang="en-GB"/>
        </a:p>
      </dgm:t>
    </dgm:pt>
    <dgm:pt modelId="{FA2D1647-72A2-4ABF-84B7-8C9D5AE5B9A1}" type="sibTrans" cxnId="{93183D42-34D4-4C30-A052-27EE4843FCF7}">
      <dgm:prSet/>
      <dgm:spPr/>
      <dgm:t>
        <a:bodyPr/>
        <a:lstStyle/>
        <a:p>
          <a:endParaRPr lang="en-GB"/>
        </a:p>
      </dgm:t>
    </dgm:pt>
    <dgm:pt modelId="{775ACA55-01D1-4BB6-A41E-AD98873B1CD1}">
      <dgm:prSet phldrT="[Text]"/>
      <dgm:spPr/>
      <dgm:t>
        <a:bodyPr/>
        <a:lstStyle/>
        <a:p>
          <a:r>
            <a:rPr lang="es-ES" dirty="0"/>
            <a:t>Refine and </a:t>
          </a:r>
          <a:r>
            <a:rPr lang="es-ES" dirty="0" err="1"/>
            <a:t>submit</a:t>
          </a:r>
          <a:r>
            <a:rPr lang="es-ES" dirty="0"/>
            <a:t> to TED </a:t>
          </a:r>
          <a:r>
            <a:rPr lang="es-ES" dirty="0" err="1"/>
            <a:t>reviewer</a:t>
          </a:r>
          <a:endParaRPr lang="en-GB" dirty="0"/>
        </a:p>
      </dgm:t>
    </dgm:pt>
    <dgm:pt modelId="{B069380D-93EA-4B18-84C8-3BF855AADA9D}" type="parTrans" cxnId="{74266040-9CC5-4D3C-B548-668E008A304F}">
      <dgm:prSet/>
      <dgm:spPr/>
      <dgm:t>
        <a:bodyPr/>
        <a:lstStyle/>
        <a:p>
          <a:endParaRPr lang="en-GB"/>
        </a:p>
      </dgm:t>
    </dgm:pt>
    <dgm:pt modelId="{903CAB54-5A55-46BD-9804-5F5298B739BD}" type="sibTrans" cxnId="{74266040-9CC5-4D3C-B548-668E008A304F}">
      <dgm:prSet/>
      <dgm:spPr/>
      <dgm:t>
        <a:bodyPr/>
        <a:lstStyle/>
        <a:p>
          <a:endParaRPr lang="en-GB"/>
        </a:p>
      </dgm:t>
    </dgm:pt>
    <dgm:pt modelId="{318845EE-6483-4FF1-87A1-F19AE20579B3}">
      <dgm:prSet phldrT="[Text]"/>
      <dgm:spPr/>
      <dgm:t>
        <a:bodyPr/>
        <a:lstStyle/>
        <a:p>
          <a:r>
            <a:rPr lang="es-ES" dirty="0" err="1"/>
            <a:t>Reflection</a:t>
          </a:r>
          <a:r>
            <a:rPr lang="es-ES" dirty="0"/>
            <a:t> </a:t>
          </a:r>
          <a:r>
            <a:rPr lang="es-ES" dirty="0" err="1"/>
            <a:t>on</a:t>
          </a:r>
          <a:r>
            <a:rPr lang="es-ES" dirty="0"/>
            <a:t> cultural, </a:t>
          </a:r>
          <a:r>
            <a:rPr lang="es-ES" dirty="0" err="1"/>
            <a:t>linguistic</a:t>
          </a:r>
          <a:r>
            <a:rPr lang="es-ES" dirty="0"/>
            <a:t> and </a:t>
          </a:r>
          <a:r>
            <a:rPr lang="es-ES" dirty="0" err="1"/>
            <a:t>task-related</a:t>
          </a:r>
          <a:r>
            <a:rPr lang="es-ES" dirty="0"/>
            <a:t> </a:t>
          </a:r>
          <a:r>
            <a:rPr lang="es-ES" dirty="0" err="1"/>
            <a:t>challenges</a:t>
          </a:r>
          <a:endParaRPr lang="en-GB" dirty="0"/>
        </a:p>
      </dgm:t>
    </dgm:pt>
    <dgm:pt modelId="{AC9D40FB-5998-468E-ABC8-9DFDAEA14C2F}" type="parTrans" cxnId="{D6E75910-8A5D-4B80-A6C9-F463FA04B9AB}">
      <dgm:prSet/>
      <dgm:spPr/>
      <dgm:t>
        <a:bodyPr/>
        <a:lstStyle/>
        <a:p>
          <a:endParaRPr lang="en-GB"/>
        </a:p>
      </dgm:t>
    </dgm:pt>
    <dgm:pt modelId="{08E2B63A-AD37-48C2-8580-588D1712160E}" type="sibTrans" cxnId="{D6E75910-8A5D-4B80-A6C9-F463FA04B9AB}">
      <dgm:prSet/>
      <dgm:spPr/>
      <dgm:t>
        <a:bodyPr/>
        <a:lstStyle/>
        <a:p>
          <a:endParaRPr lang="en-GB"/>
        </a:p>
      </dgm:t>
    </dgm:pt>
    <dgm:pt modelId="{16F6CCFD-6C58-4187-90AF-5793DCC7E341}">
      <dgm:prSet phldrT="[Text]"/>
      <dgm:spPr/>
      <dgm:t>
        <a:bodyPr/>
        <a:lstStyle/>
        <a:p>
          <a:r>
            <a:rPr lang="es-ES" dirty="0"/>
            <a:t>Set-up</a:t>
          </a:r>
          <a:endParaRPr lang="en-GB" dirty="0"/>
        </a:p>
      </dgm:t>
    </dgm:pt>
    <dgm:pt modelId="{13015562-AC28-4B98-BAE9-FC56BF6634EA}" type="parTrans" cxnId="{B7ED06FA-FA60-4C98-9EE3-772EC0A94D70}">
      <dgm:prSet/>
      <dgm:spPr/>
      <dgm:t>
        <a:bodyPr/>
        <a:lstStyle/>
        <a:p>
          <a:endParaRPr lang="en-GB"/>
        </a:p>
      </dgm:t>
    </dgm:pt>
    <dgm:pt modelId="{DBAC1901-55F3-4D81-963F-012B988CC98C}" type="sibTrans" cxnId="{B7ED06FA-FA60-4C98-9EE3-772EC0A94D70}">
      <dgm:prSet/>
      <dgm:spPr/>
      <dgm:t>
        <a:bodyPr/>
        <a:lstStyle/>
        <a:p>
          <a:endParaRPr lang="en-GB"/>
        </a:p>
      </dgm:t>
    </dgm:pt>
    <dgm:pt modelId="{90DCD393-59DB-4F5A-B72B-C18F9593710D}" type="pres">
      <dgm:prSet presAssocID="{CCB6685F-040C-4C74-913C-C9F8627CFFFE}" presName="diagram" presStyleCnt="0">
        <dgm:presLayoutVars>
          <dgm:dir/>
          <dgm:resizeHandles val="exact"/>
        </dgm:presLayoutVars>
      </dgm:prSet>
      <dgm:spPr/>
      <dgm:t>
        <a:bodyPr/>
        <a:lstStyle/>
        <a:p>
          <a:endParaRPr lang="en-GB"/>
        </a:p>
      </dgm:t>
    </dgm:pt>
    <dgm:pt modelId="{E951D3FB-F516-42E9-8D46-C02038A01A99}" type="pres">
      <dgm:prSet presAssocID="{18A50538-28D7-409C-AB1A-70693D681A26}" presName="node" presStyleLbl="node1" presStyleIdx="0" presStyleCnt="6">
        <dgm:presLayoutVars>
          <dgm:bulletEnabled val="1"/>
        </dgm:presLayoutVars>
      </dgm:prSet>
      <dgm:spPr/>
      <dgm:t>
        <a:bodyPr/>
        <a:lstStyle/>
        <a:p>
          <a:endParaRPr lang="en-GB"/>
        </a:p>
      </dgm:t>
    </dgm:pt>
    <dgm:pt modelId="{CD77FA53-6A2C-4587-ACD2-6FB6D344505A}" type="pres">
      <dgm:prSet presAssocID="{25C207F8-196F-40AF-9CD3-3C2614096C2B}" presName="sibTrans" presStyleLbl="sibTrans2D1" presStyleIdx="0" presStyleCnt="5"/>
      <dgm:spPr/>
      <dgm:t>
        <a:bodyPr/>
        <a:lstStyle/>
        <a:p>
          <a:endParaRPr lang="en-GB"/>
        </a:p>
      </dgm:t>
    </dgm:pt>
    <dgm:pt modelId="{8AAD4E36-92E0-4EFD-AE75-9E0F9200E9DC}" type="pres">
      <dgm:prSet presAssocID="{25C207F8-196F-40AF-9CD3-3C2614096C2B}" presName="connectorText" presStyleLbl="sibTrans2D1" presStyleIdx="0" presStyleCnt="5"/>
      <dgm:spPr/>
      <dgm:t>
        <a:bodyPr/>
        <a:lstStyle/>
        <a:p>
          <a:endParaRPr lang="en-GB"/>
        </a:p>
      </dgm:t>
    </dgm:pt>
    <dgm:pt modelId="{74DE4067-0E89-467E-83A9-E31680B0D2C1}" type="pres">
      <dgm:prSet presAssocID="{16F6CCFD-6C58-4187-90AF-5793DCC7E341}" presName="node" presStyleLbl="node1" presStyleIdx="1" presStyleCnt="6">
        <dgm:presLayoutVars>
          <dgm:bulletEnabled val="1"/>
        </dgm:presLayoutVars>
      </dgm:prSet>
      <dgm:spPr/>
      <dgm:t>
        <a:bodyPr/>
        <a:lstStyle/>
        <a:p>
          <a:endParaRPr lang="en-GB"/>
        </a:p>
      </dgm:t>
    </dgm:pt>
    <dgm:pt modelId="{01B944C1-B82A-4D4B-9539-9B1833525F82}" type="pres">
      <dgm:prSet presAssocID="{DBAC1901-55F3-4D81-963F-012B988CC98C}" presName="sibTrans" presStyleLbl="sibTrans2D1" presStyleIdx="1" presStyleCnt="5"/>
      <dgm:spPr/>
      <dgm:t>
        <a:bodyPr/>
        <a:lstStyle/>
        <a:p>
          <a:endParaRPr lang="en-GB"/>
        </a:p>
      </dgm:t>
    </dgm:pt>
    <dgm:pt modelId="{F8407C00-9095-45B3-82C6-820E51DD0B74}" type="pres">
      <dgm:prSet presAssocID="{DBAC1901-55F3-4D81-963F-012B988CC98C}" presName="connectorText" presStyleLbl="sibTrans2D1" presStyleIdx="1" presStyleCnt="5"/>
      <dgm:spPr/>
      <dgm:t>
        <a:bodyPr/>
        <a:lstStyle/>
        <a:p>
          <a:endParaRPr lang="en-GB"/>
        </a:p>
      </dgm:t>
    </dgm:pt>
    <dgm:pt modelId="{0289163F-0D78-4F1D-B398-F4F9B1D1AA24}" type="pres">
      <dgm:prSet presAssocID="{ED2ADCE3-3780-40BC-98F1-5C130B025407}" presName="node" presStyleLbl="node1" presStyleIdx="2" presStyleCnt="6">
        <dgm:presLayoutVars>
          <dgm:bulletEnabled val="1"/>
        </dgm:presLayoutVars>
      </dgm:prSet>
      <dgm:spPr/>
      <dgm:t>
        <a:bodyPr/>
        <a:lstStyle/>
        <a:p>
          <a:endParaRPr lang="en-GB"/>
        </a:p>
      </dgm:t>
    </dgm:pt>
    <dgm:pt modelId="{86E9BD95-65ED-4B81-92BF-34AD6BF0E375}" type="pres">
      <dgm:prSet presAssocID="{7B42572E-0244-4C1A-BC80-8D2E959AD859}" presName="sibTrans" presStyleLbl="sibTrans2D1" presStyleIdx="2" presStyleCnt="5"/>
      <dgm:spPr/>
      <dgm:t>
        <a:bodyPr/>
        <a:lstStyle/>
        <a:p>
          <a:endParaRPr lang="en-GB"/>
        </a:p>
      </dgm:t>
    </dgm:pt>
    <dgm:pt modelId="{74E075E4-60FE-4CAE-AC0B-C068E39C067A}" type="pres">
      <dgm:prSet presAssocID="{7B42572E-0244-4C1A-BC80-8D2E959AD859}" presName="connectorText" presStyleLbl="sibTrans2D1" presStyleIdx="2" presStyleCnt="5"/>
      <dgm:spPr/>
      <dgm:t>
        <a:bodyPr/>
        <a:lstStyle/>
        <a:p>
          <a:endParaRPr lang="en-GB"/>
        </a:p>
      </dgm:t>
    </dgm:pt>
    <dgm:pt modelId="{76132283-A9E5-4D55-AB2D-D6820AE0E9CF}" type="pres">
      <dgm:prSet presAssocID="{DF63971A-45AC-4D56-8711-3505C99669E4}" presName="node" presStyleLbl="node1" presStyleIdx="3" presStyleCnt="6">
        <dgm:presLayoutVars>
          <dgm:bulletEnabled val="1"/>
        </dgm:presLayoutVars>
      </dgm:prSet>
      <dgm:spPr/>
      <dgm:t>
        <a:bodyPr/>
        <a:lstStyle/>
        <a:p>
          <a:endParaRPr lang="en-GB"/>
        </a:p>
      </dgm:t>
    </dgm:pt>
    <dgm:pt modelId="{2CD90FEB-9EFA-4DB9-8960-F95076FD025B}" type="pres">
      <dgm:prSet presAssocID="{FA2D1647-72A2-4ABF-84B7-8C9D5AE5B9A1}" presName="sibTrans" presStyleLbl="sibTrans2D1" presStyleIdx="3" presStyleCnt="5"/>
      <dgm:spPr/>
      <dgm:t>
        <a:bodyPr/>
        <a:lstStyle/>
        <a:p>
          <a:endParaRPr lang="en-GB"/>
        </a:p>
      </dgm:t>
    </dgm:pt>
    <dgm:pt modelId="{5E1BE59B-4C93-428E-8698-887ABB86B16F}" type="pres">
      <dgm:prSet presAssocID="{FA2D1647-72A2-4ABF-84B7-8C9D5AE5B9A1}" presName="connectorText" presStyleLbl="sibTrans2D1" presStyleIdx="3" presStyleCnt="5"/>
      <dgm:spPr/>
      <dgm:t>
        <a:bodyPr/>
        <a:lstStyle/>
        <a:p>
          <a:endParaRPr lang="en-GB"/>
        </a:p>
      </dgm:t>
    </dgm:pt>
    <dgm:pt modelId="{6ABEDA62-FB74-4DCB-9B2B-F7086853B1C4}" type="pres">
      <dgm:prSet presAssocID="{775ACA55-01D1-4BB6-A41E-AD98873B1CD1}" presName="node" presStyleLbl="node1" presStyleIdx="4" presStyleCnt="6">
        <dgm:presLayoutVars>
          <dgm:bulletEnabled val="1"/>
        </dgm:presLayoutVars>
      </dgm:prSet>
      <dgm:spPr/>
      <dgm:t>
        <a:bodyPr/>
        <a:lstStyle/>
        <a:p>
          <a:endParaRPr lang="en-GB"/>
        </a:p>
      </dgm:t>
    </dgm:pt>
    <dgm:pt modelId="{00A6E248-F9FE-4E65-A0ED-BA511F2CC199}" type="pres">
      <dgm:prSet presAssocID="{903CAB54-5A55-46BD-9804-5F5298B739BD}" presName="sibTrans" presStyleLbl="sibTrans2D1" presStyleIdx="4" presStyleCnt="5"/>
      <dgm:spPr/>
      <dgm:t>
        <a:bodyPr/>
        <a:lstStyle/>
        <a:p>
          <a:endParaRPr lang="en-GB"/>
        </a:p>
      </dgm:t>
    </dgm:pt>
    <dgm:pt modelId="{E8E3B3E1-FB44-4A86-A519-44AB4AB33363}" type="pres">
      <dgm:prSet presAssocID="{903CAB54-5A55-46BD-9804-5F5298B739BD}" presName="connectorText" presStyleLbl="sibTrans2D1" presStyleIdx="4" presStyleCnt="5"/>
      <dgm:spPr/>
      <dgm:t>
        <a:bodyPr/>
        <a:lstStyle/>
        <a:p>
          <a:endParaRPr lang="en-GB"/>
        </a:p>
      </dgm:t>
    </dgm:pt>
    <dgm:pt modelId="{7321B487-7AFF-4F19-ABEE-6EE56CF484EF}" type="pres">
      <dgm:prSet presAssocID="{318845EE-6483-4FF1-87A1-F19AE20579B3}" presName="node" presStyleLbl="node1" presStyleIdx="5" presStyleCnt="6">
        <dgm:presLayoutVars>
          <dgm:bulletEnabled val="1"/>
        </dgm:presLayoutVars>
      </dgm:prSet>
      <dgm:spPr/>
      <dgm:t>
        <a:bodyPr/>
        <a:lstStyle/>
        <a:p>
          <a:endParaRPr lang="en-GB"/>
        </a:p>
      </dgm:t>
    </dgm:pt>
  </dgm:ptLst>
  <dgm:cxnLst>
    <dgm:cxn modelId="{345D00DE-E1E2-4FC3-8A5D-D76DDFD4C705}" srcId="{CCB6685F-040C-4C74-913C-C9F8627CFFFE}" destId="{ED2ADCE3-3780-40BC-98F1-5C130B025407}" srcOrd="2" destOrd="0" parTransId="{45685D10-CA38-4F76-8694-764D93F9FB2A}" sibTransId="{7B42572E-0244-4C1A-BC80-8D2E959AD859}"/>
    <dgm:cxn modelId="{47DEA7FF-103F-4A40-97FD-B4B28BEB68F0}" type="presOf" srcId="{16F6CCFD-6C58-4187-90AF-5793DCC7E341}" destId="{74DE4067-0E89-467E-83A9-E31680B0D2C1}" srcOrd="0" destOrd="0" presId="urn:microsoft.com/office/officeart/2005/8/layout/process5"/>
    <dgm:cxn modelId="{746AB54D-64A0-4681-A397-BF0AC618C71B}" type="presOf" srcId="{903CAB54-5A55-46BD-9804-5F5298B739BD}" destId="{E8E3B3E1-FB44-4A86-A519-44AB4AB33363}" srcOrd="1" destOrd="0" presId="urn:microsoft.com/office/officeart/2005/8/layout/process5"/>
    <dgm:cxn modelId="{4B190370-EE1D-425E-A886-A242666FE84B}" type="presOf" srcId="{903CAB54-5A55-46BD-9804-5F5298B739BD}" destId="{00A6E248-F9FE-4E65-A0ED-BA511F2CC199}" srcOrd="0" destOrd="0" presId="urn:microsoft.com/office/officeart/2005/8/layout/process5"/>
    <dgm:cxn modelId="{261DB1C2-12A5-49A9-A255-B882A6831880}" type="presOf" srcId="{25C207F8-196F-40AF-9CD3-3C2614096C2B}" destId="{8AAD4E36-92E0-4EFD-AE75-9E0F9200E9DC}" srcOrd="1" destOrd="0" presId="urn:microsoft.com/office/officeart/2005/8/layout/process5"/>
    <dgm:cxn modelId="{33E239D5-643A-4596-94BF-617E2798FC5F}" type="presOf" srcId="{ED2ADCE3-3780-40BC-98F1-5C130B025407}" destId="{0289163F-0D78-4F1D-B398-F4F9B1D1AA24}" srcOrd="0" destOrd="0" presId="urn:microsoft.com/office/officeart/2005/8/layout/process5"/>
    <dgm:cxn modelId="{62272353-EC22-4584-927A-9DF16D75AE33}" type="presOf" srcId="{CCB6685F-040C-4C74-913C-C9F8627CFFFE}" destId="{90DCD393-59DB-4F5A-B72B-C18F9593710D}" srcOrd="0" destOrd="0" presId="urn:microsoft.com/office/officeart/2005/8/layout/process5"/>
    <dgm:cxn modelId="{3064A41C-8F62-47EE-8FB6-41434837BE6C}" type="presOf" srcId="{18A50538-28D7-409C-AB1A-70693D681A26}" destId="{E951D3FB-F516-42E9-8D46-C02038A01A99}" srcOrd="0" destOrd="0" presId="urn:microsoft.com/office/officeart/2005/8/layout/process5"/>
    <dgm:cxn modelId="{3293D551-5415-4B2A-AF69-3A1EB8116949}" type="presOf" srcId="{25C207F8-196F-40AF-9CD3-3C2614096C2B}" destId="{CD77FA53-6A2C-4587-ACD2-6FB6D344505A}" srcOrd="0" destOrd="0" presId="urn:microsoft.com/office/officeart/2005/8/layout/process5"/>
    <dgm:cxn modelId="{95ABA7CC-6BBB-4954-BBF3-6C06ABC37A5F}" type="presOf" srcId="{318845EE-6483-4FF1-87A1-F19AE20579B3}" destId="{7321B487-7AFF-4F19-ABEE-6EE56CF484EF}" srcOrd="0" destOrd="0" presId="urn:microsoft.com/office/officeart/2005/8/layout/process5"/>
    <dgm:cxn modelId="{6DE0E436-AD16-45DE-92BC-2D6A3316C21F}" type="presOf" srcId="{7B42572E-0244-4C1A-BC80-8D2E959AD859}" destId="{74E075E4-60FE-4CAE-AC0B-C068E39C067A}" srcOrd="1" destOrd="0" presId="urn:microsoft.com/office/officeart/2005/8/layout/process5"/>
    <dgm:cxn modelId="{74266040-9CC5-4D3C-B548-668E008A304F}" srcId="{CCB6685F-040C-4C74-913C-C9F8627CFFFE}" destId="{775ACA55-01D1-4BB6-A41E-AD98873B1CD1}" srcOrd="4" destOrd="0" parTransId="{B069380D-93EA-4B18-84C8-3BF855AADA9D}" sibTransId="{903CAB54-5A55-46BD-9804-5F5298B739BD}"/>
    <dgm:cxn modelId="{FBF01DA1-A4A9-4532-BFBA-23F172D7C0DD}" type="presOf" srcId="{DF63971A-45AC-4D56-8711-3505C99669E4}" destId="{76132283-A9E5-4D55-AB2D-D6820AE0E9CF}" srcOrd="0" destOrd="0" presId="urn:microsoft.com/office/officeart/2005/8/layout/process5"/>
    <dgm:cxn modelId="{7F88D981-E4A2-459E-A8C1-2EB5BE173D0C}" type="presOf" srcId="{DBAC1901-55F3-4D81-963F-012B988CC98C}" destId="{01B944C1-B82A-4D4B-9539-9B1833525F82}" srcOrd="0" destOrd="0" presId="urn:microsoft.com/office/officeart/2005/8/layout/process5"/>
    <dgm:cxn modelId="{93183D42-34D4-4C30-A052-27EE4843FCF7}" srcId="{CCB6685F-040C-4C74-913C-C9F8627CFFFE}" destId="{DF63971A-45AC-4D56-8711-3505C99669E4}" srcOrd="3" destOrd="0" parTransId="{46EDE046-4EE9-4EFB-B376-D8862FDD15D3}" sibTransId="{FA2D1647-72A2-4ABF-84B7-8C9D5AE5B9A1}"/>
    <dgm:cxn modelId="{4A43BF1C-0CCA-48B4-9834-463B1CB5DB90}" type="presOf" srcId="{FA2D1647-72A2-4ABF-84B7-8C9D5AE5B9A1}" destId="{5E1BE59B-4C93-428E-8698-887ABB86B16F}" srcOrd="1" destOrd="0" presId="urn:microsoft.com/office/officeart/2005/8/layout/process5"/>
    <dgm:cxn modelId="{9B74A726-82FE-4A8B-B9A9-DFC151CB371D}" type="presOf" srcId="{775ACA55-01D1-4BB6-A41E-AD98873B1CD1}" destId="{6ABEDA62-FB74-4DCB-9B2B-F7086853B1C4}" srcOrd="0" destOrd="0" presId="urn:microsoft.com/office/officeart/2005/8/layout/process5"/>
    <dgm:cxn modelId="{A73EF2A3-7AD8-4403-8479-A57A314662CF}" type="presOf" srcId="{FA2D1647-72A2-4ABF-84B7-8C9D5AE5B9A1}" destId="{2CD90FEB-9EFA-4DB9-8960-F95076FD025B}" srcOrd="0" destOrd="0" presId="urn:microsoft.com/office/officeart/2005/8/layout/process5"/>
    <dgm:cxn modelId="{3C197346-EC2C-455D-8A00-CBBD6B374DFB}" type="presOf" srcId="{DBAC1901-55F3-4D81-963F-012B988CC98C}" destId="{F8407C00-9095-45B3-82C6-820E51DD0B74}" srcOrd="1" destOrd="0" presId="urn:microsoft.com/office/officeart/2005/8/layout/process5"/>
    <dgm:cxn modelId="{0BFBC6D6-44C5-4B2C-9B52-BCB60BDA5FDE}" srcId="{CCB6685F-040C-4C74-913C-C9F8627CFFFE}" destId="{18A50538-28D7-409C-AB1A-70693D681A26}" srcOrd="0" destOrd="0" parTransId="{9C435467-2353-4C1F-A55E-0AC319918D47}" sibTransId="{25C207F8-196F-40AF-9CD3-3C2614096C2B}"/>
    <dgm:cxn modelId="{D6E75910-8A5D-4B80-A6C9-F463FA04B9AB}" srcId="{CCB6685F-040C-4C74-913C-C9F8627CFFFE}" destId="{318845EE-6483-4FF1-87A1-F19AE20579B3}" srcOrd="5" destOrd="0" parTransId="{AC9D40FB-5998-468E-ABC8-9DFDAEA14C2F}" sibTransId="{08E2B63A-AD37-48C2-8580-588D1712160E}"/>
    <dgm:cxn modelId="{B7ED06FA-FA60-4C98-9EE3-772EC0A94D70}" srcId="{CCB6685F-040C-4C74-913C-C9F8627CFFFE}" destId="{16F6CCFD-6C58-4187-90AF-5793DCC7E341}" srcOrd="1" destOrd="0" parTransId="{13015562-AC28-4B98-BAE9-FC56BF6634EA}" sibTransId="{DBAC1901-55F3-4D81-963F-012B988CC98C}"/>
    <dgm:cxn modelId="{7E580440-7111-42FB-908B-6F2F09A99387}" type="presOf" srcId="{7B42572E-0244-4C1A-BC80-8D2E959AD859}" destId="{86E9BD95-65ED-4B81-92BF-34AD6BF0E375}" srcOrd="0" destOrd="0" presId="urn:microsoft.com/office/officeart/2005/8/layout/process5"/>
    <dgm:cxn modelId="{A3CCC227-F74C-4CB0-AD9C-88DB10FE4B95}" type="presParOf" srcId="{90DCD393-59DB-4F5A-B72B-C18F9593710D}" destId="{E951D3FB-F516-42E9-8D46-C02038A01A99}" srcOrd="0" destOrd="0" presId="urn:microsoft.com/office/officeart/2005/8/layout/process5"/>
    <dgm:cxn modelId="{DD9E3DAA-E70A-4E10-B4F1-99C083B70F4D}" type="presParOf" srcId="{90DCD393-59DB-4F5A-B72B-C18F9593710D}" destId="{CD77FA53-6A2C-4587-ACD2-6FB6D344505A}" srcOrd="1" destOrd="0" presId="urn:microsoft.com/office/officeart/2005/8/layout/process5"/>
    <dgm:cxn modelId="{86EFB0B9-C153-4CFE-A614-DF831D5A4629}" type="presParOf" srcId="{CD77FA53-6A2C-4587-ACD2-6FB6D344505A}" destId="{8AAD4E36-92E0-4EFD-AE75-9E0F9200E9DC}" srcOrd="0" destOrd="0" presId="urn:microsoft.com/office/officeart/2005/8/layout/process5"/>
    <dgm:cxn modelId="{C47421D0-9FC2-4D53-8C72-F4D6E06FEAAB}" type="presParOf" srcId="{90DCD393-59DB-4F5A-B72B-C18F9593710D}" destId="{74DE4067-0E89-467E-83A9-E31680B0D2C1}" srcOrd="2" destOrd="0" presId="urn:microsoft.com/office/officeart/2005/8/layout/process5"/>
    <dgm:cxn modelId="{2F2B19B0-A9E5-4223-886F-904BC2365918}" type="presParOf" srcId="{90DCD393-59DB-4F5A-B72B-C18F9593710D}" destId="{01B944C1-B82A-4D4B-9539-9B1833525F82}" srcOrd="3" destOrd="0" presId="urn:microsoft.com/office/officeart/2005/8/layout/process5"/>
    <dgm:cxn modelId="{886F0F46-367F-47DE-854A-292D33508AB9}" type="presParOf" srcId="{01B944C1-B82A-4D4B-9539-9B1833525F82}" destId="{F8407C00-9095-45B3-82C6-820E51DD0B74}" srcOrd="0" destOrd="0" presId="urn:microsoft.com/office/officeart/2005/8/layout/process5"/>
    <dgm:cxn modelId="{44D678E7-EEEF-4604-AA1A-113F3540FFBF}" type="presParOf" srcId="{90DCD393-59DB-4F5A-B72B-C18F9593710D}" destId="{0289163F-0D78-4F1D-B398-F4F9B1D1AA24}" srcOrd="4" destOrd="0" presId="urn:microsoft.com/office/officeart/2005/8/layout/process5"/>
    <dgm:cxn modelId="{0A2DB2BB-F136-46A3-B703-4C02345C61D7}" type="presParOf" srcId="{90DCD393-59DB-4F5A-B72B-C18F9593710D}" destId="{86E9BD95-65ED-4B81-92BF-34AD6BF0E375}" srcOrd="5" destOrd="0" presId="urn:microsoft.com/office/officeart/2005/8/layout/process5"/>
    <dgm:cxn modelId="{1C37DCE2-18D9-4461-BF07-5BE1152905BC}" type="presParOf" srcId="{86E9BD95-65ED-4B81-92BF-34AD6BF0E375}" destId="{74E075E4-60FE-4CAE-AC0B-C068E39C067A}" srcOrd="0" destOrd="0" presId="urn:microsoft.com/office/officeart/2005/8/layout/process5"/>
    <dgm:cxn modelId="{A375ECFB-3250-4DA7-A5CB-8934211E14BF}" type="presParOf" srcId="{90DCD393-59DB-4F5A-B72B-C18F9593710D}" destId="{76132283-A9E5-4D55-AB2D-D6820AE0E9CF}" srcOrd="6" destOrd="0" presId="urn:microsoft.com/office/officeart/2005/8/layout/process5"/>
    <dgm:cxn modelId="{B229402A-F995-4F92-90D0-55B90DB8FA30}" type="presParOf" srcId="{90DCD393-59DB-4F5A-B72B-C18F9593710D}" destId="{2CD90FEB-9EFA-4DB9-8960-F95076FD025B}" srcOrd="7" destOrd="0" presId="urn:microsoft.com/office/officeart/2005/8/layout/process5"/>
    <dgm:cxn modelId="{23673EBA-5C50-4981-AF55-F50A48B55C9B}" type="presParOf" srcId="{2CD90FEB-9EFA-4DB9-8960-F95076FD025B}" destId="{5E1BE59B-4C93-428E-8698-887ABB86B16F}" srcOrd="0" destOrd="0" presId="urn:microsoft.com/office/officeart/2005/8/layout/process5"/>
    <dgm:cxn modelId="{87346585-A19A-4EAD-A1B8-BD613B296AD0}" type="presParOf" srcId="{90DCD393-59DB-4F5A-B72B-C18F9593710D}" destId="{6ABEDA62-FB74-4DCB-9B2B-F7086853B1C4}" srcOrd="8" destOrd="0" presId="urn:microsoft.com/office/officeart/2005/8/layout/process5"/>
    <dgm:cxn modelId="{81C45E31-BFA5-427A-B6CC-042679027064}" type="presParOf" srcId="{90DCD393-59DB-4F5A-B72B-C18F9593710D}" destId="{00A6E248-F9FE-4E65-A0ED-BA511F2CC199}" srcOrd="9" destOrd="0" presId="urn:microsoft.com/office/officeart/2005/8/layout/process5"/>
    <dgm:cxn modelId="{F759A86D-1B7D-46D4-B27B-A1BD282CDAEF}" type="presParOf" srcId="{00A6E248-F9FE-4E65-A0ED-BA511F2CC199}" destId="{E8E3B3E1-FB44-4A86-A519-44AB4AB33363}" srcOrd="0" destOrd="0" presId="urn:microsoft.com/office/officeart/2005/8/layout/process5"/>
    <dgm:cxn modelId="{C2053C83-222A-419D-9FBF-FCD68C2A47F8}" type="presParOf" srcId="{90DCD393-59DB-4F5A-B72B-C18F9593710D}" destId="{7321B487-7AFF-4F19-ABEE-6EE56CF484E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90A9E-43BC-E24E-B49F-2C9AE3369005}" type="datetimeFigureOut">
              <a:rPr lang="en-US" smtClean="0"/>
              <a:t>8/20/2019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CE05C-DCD2-4847-B190-F5B3713FBFAF}" type="slidenum">
              <a:rPr lang="en-US" smtClean="0"/>
              <a:t>‹#›</a:t>
            </a:fld>
            <a:endParaRPr lang="en-US"/>
          </a:p>
        </p:txBody>
      </p:sp>
    </p:spTree>
    <p:extLst>
      <p:ext uri="{BB962C8B-B14F-4D97-AF65-F5344CB8AC3E}">
        <p14:creationId xmlns:p14="http://schemas.microsoft.com/office/powerpoint/2010/main" val="207966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0CE05C-DCD2-4847-B190-F5B3713FBFAF}" type="slidenum">
              <a:rPr lang="en-US" smtClean="0"/>
              <a:t>2</a:t>
            </a:fld>
            <a:endParaRPr lang="en-US"/>
          </a:p>
        </p:txBody>
      </p:sp>
    </p:spTree>
    <p:extLst>
      <p:ext uri="{BB962C8B-B14F-4D97-AF65-F5344CB8AC3E}">
        <p14:creationId xmlns:p14="http://schemas.microsoft.com/office/powerpoint/2010/main" val="93921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Depending on how volunteering is harnessed for educational purposes, it stops being voluntary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Some point out the dangers and challenges of learning in open social environments, where moving from the safe space of the group, the basic social structure in most formal learning settings, to the more fluid open network can inhibit those who are less confident (</a:t>
            </a:r>
            <a:r>
              <a:rPr lang="en-US" sz="1200" kern="1200" dirty="0" err="1">
                <a:solidFill>
                  <a:schemeClr val="tx1"/>
                </a:solidFill>
                <a:effectLst/>
                <a:latin typeface="+mn-lt"/>
                <a:ea typeface="+mn-ea"/>
                <a:cs typeface="+mn-cs"/>
              </a:rPr>
              <a:t>Dron</a:t>
            </a:r>
            <a:r>
              <a:rPr lang="en-US" sz="1200" kern="1200" dirty="0">
                <a:solidFill>
                  <a:schemeClr val="tx1"/>
                </a:solidFill>
                <a:effectLst/>
                <a:latin typeface="+mn-lt"/>
                <a:ea typeface="+mn-ea"/>
                <a:cs typeface="+mn-cs"/>
              </a:rPr>
              <a:t> and Anderson, 2015). Ensuring that students have developed the necessary participatory and digital skills to benefit from these experience is an essential step to successful and profitable engagement with learning in open communities (</a:t>
            </a:r>
            <a:r>
              <a:rPr lang="en-US" sz="1200" kern="1200" dirty="0" err="1">
                <a:solidFill>
                  <a:schemeClr val="tx1"/>
                </a:solidFill>
                <a:effectLst/>
                <a:latin typeface="+mn-lt"/>
                <a:ea typeface="+mn-ea"/>
                <a:cs typeface="+mn-cs"/>
              </a:rPr>
              <a:t>Beaven</a:t>
            </a:r>
            <a:r>
              <a:rPr lang="en-US" sz="1200" kern="1200" dirty="0">
                <a:solidFill>
                  <a:schemeClr val="tx1"/>
                </a:solidFill>
                <a:effectLst/>
                <a:latin typeface="+mn-lt"/>
                <a:ea typeface="+mn-ea"/>
                <a:cs typeface="+mn-cs"/>
              </a:rPr>
              <a:t> et al, 2014). </a:t>
            </a:r>
            <a:endParaRPr lang="en-US" dirty="0"/>
          </a:p>
        </p:txBody>
      </p:sp>
      <p:sp>
        <p:nvSpPr>
          <p:cNvPr id="4" name="Slide Number Placeholder 3"/>
          <p:cNvSpPr>
            <a:spLocks noGrp="1"/>
          </p:cNvSpPr>
          <p:nvPr>
            <p:ph type="sldNum" sz="quarter" idx="10"/>
          </p:nvPr>
        </p:nvSpPr>
        <p:spPr/>
        <p:txBody>
          <a:bodyPr/>
          <a:lstStyle/>
          <a:p>
            <a:fld id="{B069A3B0-DB34-9B44-8C89-79FF01773F4B}" type="slidenum">
              <a:rPr lang="en-US" smtClean="0"/>
              <a:t>17</a:t>
            </a:fld>
            <a:endParaRPr lang="en-US"/>
          </a:p>
        </p:txBody>
      </p:sp>
    </p:spTree>
    <p:extLst>
      <p:ext uri="{BB962C8B-B14F-4D97-AF65-F5344CB8AC3E}">
        <p14:creationId xmlns:p14="http://schemas.microsoft.com/office/powerpoint/2010/main" val="25068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2F532-12B5-2C42-84FA-9580D06F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82A7E30-875F-3E41-8A4A-91022B32E4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C457260-8D00-7E46-B610-D2253F532248}"/>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5" name="Footer Placeholder 4">
            <a:extLst>
              <a:ext uri="{FF2B5EF4-FFF2-40B4-BE49-F238E27FC236}">
                <a16:creationId xmlns:a16="http://schemas.microsoft.com/office/drawing/2014/main" xmlns="" id="{BDDFE8A4-112B-A04B-8623-384C7CB06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231FC5-4F24-1246-A9D6-39F92FA2AC3D}"/>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406088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BCAC4D-1F31-B041-8629-8E5E24B924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2558CB1-5BA1-B546-B9E3-9978C97716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214A93-D222-D64C-90EC-05635D184EBF}"/>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5" name="Footer Placeholder 4">
            <a:extLst>
              <a:ext uri="{FF2B5EF4-FFF2-40B4-BE49-F238E27FC236}">
                <a16:creationId xmlns:a16="http://schemas.microsoft.com/office/drawing/2014/main" xmlns="" id="{D6208A81-C0CC-7240-8492-E5B24D0FA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01E7B5-5F8B-0A4B-BC3F-E9D7A2D0F67C}"/>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43390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B732CF-A352-4647-BD2E-4355721510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2B88B48-3C1D-0049-90E5-F981A57CC1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218323-BC0E-1840-93F9-20902BA7F5EF}"/>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5" name="Footer Placeholder 4">
            <a:extLst>
              <a:ext uri="{FF2B5EF4-FFF2-40B4-BE49-F238E27FC236}">
                <a16:creationId xmlns:a16="http://schemas.microsoft.com/office/drawing/2014/main" xmlns="" id="{7C22117F-0164-6E40-A353-D0F92FBE1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4F8EA3-7051-FC4A-A289-AD649155A55C}"/>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318026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8D346-872D-5147-9C94-A0863C1AB3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D1ACDC-5467-514D-B418-2B4ED96D3B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3292FB-8E62-FE45-91A3-10ED1812523C}"/>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5" name="Footer Placeholder 4">
            <a:extLst>
              <a:ext uri="{FF2B5EF4-FFF2-40B4-BE49-F238E27FC236}">
                <a16:creationId xmlns:a16="http://schemas.microsoft.com/office/drawing/2014/main" xmlns="" id="{B455DAF7-1419-2F4D-930E-AD970DD7F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C2A5F9-AF33-C941-91CD-CABA359DAA13}"/>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49624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A635D-F738-4B4E-B413-20E84F5DBC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638DBC8-B5AA-184A-86E0-A1587C64E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A4B4DF5-48A8-044E-BE7E-40BC5AE8C340}"/>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5" name="Footer Placeholder 4">
            <a:extLst>
              <a:ext uri="{FF2B5EF4-FFF2-40B4-BE49-F238E27FC236}">
                <a16:creationId xmlns:a16="http://schemas.microsoft.com/office/drawing/2014/main" xmlns="" id="{F850D236-B9C8-5A46-AD76-CAD94B388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078371-7387-464B-A8DD-46A059D83CE2}"/>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205223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FD75C-B4BC-BA4E-BAB2-A69D63E05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66141B-3BD0-3049-9BB4-01252F0B2D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26068AF-6506-5346-9E45-6C0D853BB0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677BDAD-4B96-A140-B4CA-F64C0E47E35B}"/>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6" name="Footer Placeholder 5">
            <a:extLst>
              <a:ext uri="{FF2B5EF4-FFF2-40B4-BE49-F238E27FC236}">
                <a16:creationId xmlns:a16="http://schemas.microsoft.com/office/drawing/2014/main" xmlns="" id="{D56B25A0-9D5C-E740-8980-F0D31579B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304FF2-F849-394F-AF6D-66EFDDFC74E1}"/>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188164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EE5BE8-F96B-DD43-8DD9-ED818C6599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D04DAAE-00D5-3943-B126-E10B197D7A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6E53A32-2095-7748-B443-C537741363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FA32286-3865-F246-B56E-B094ED0F5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384305D-A73B-084C-A339-F4BFD57F5D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B47CAFE-5F9C-2C4D-9F04-6CB392427D6F}"/>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8" name="Footer Placeholder 7">
            <a:extLst>
              <a:ext uri="{FF2B5EF4-FFF2-40B4-BE49-F238E27FC236}">
                <a16:creationId xmlns:a16="http://schemas.microsoft.com/office/drawing/2014/main" xmlns="" id="{4D6B29DD-813E-3645-854F-B7A7CD1677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3159175-8996-A549-B7CA-4DADE518CCA4}"/>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327888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C9D2D-BAEE-6546-A648-B31A78B318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B0C02B1-F4EF-E441-8601-423F02233691}"/>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4" name="Footer Placeholder 3">
            <a:extLst>
              <a:ext uri="{FF2B5EF4-FFF2-40B4-BE49-F238E27FC236}">
                <a16:creationId xmlns:a16="http://schemas.microsoft.com/office/drawing/2014/main" xmlns="" id="{7D4162D3-2843-EB4F-8E2F-51F455DAA8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E5A3A68-E283-424E-A871-0EC37564CE9C}"/>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342440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5F9F580-B1C2-5A44-AA75-AE3804497C0F}"/>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3" name="Footer Placeholder 2">
            <a:extLst>
              <a:ext uri="{FF2B5EF4-FFF2-40B4-BE49-F238E27FC236}">
                <a16:creationId xmlns:a16="http://schemas.microsoft.com/office/drawing/2014/main" xmlns="" id="{942DFBD1-58F4-104E-9A7C-BF7A9460CE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C764E27-EFFF-AF4D-A2A0-CA53644C682A}"/>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201638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CCA4E-F480-534E-ACB3-852E1B569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C35BC3B-1353-4545-9C6F-4715F69C55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1152D53-FB06-F249-AFC3-F099633AB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4D1B31C-64FF-4141-93D1-35C6279245CB}"/>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6" name="Footer Placeholder 5">
            <a:extLst>
              <a:ext uri="{FF2B5EF4-FFF2-40B4-BE49-F238E27FC236}">
                <a16:creationId xmlns:a16="http://schemas.microsoft.com/office/drawing/2014/main" xmlns="" id="{658A4D1E-B86E-DF4C-B537-56A794282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39B387-BEB1-1A40-89DE-6CF7FFAB8DD8}"/>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308330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0211F-6D21-B348-92FA-A169AE329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3A1FA45-6988-3445-BA2D-0E5DD7FDD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B3CFB37-B973-964A-9037-B2C7027AF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ECF66E2-1E45-4047-ADE7-B48283BC7930}"/>
              </a:ext>
            </a:extLst>
          </p:cNvPr>
          <p:cNvSpPr>
            <a:spLocks noGrp="1"/>
          </p:cNvSpPr>
          <p:nvPr>
            <p:ph type="dt" sz="half" idx="10"/>
          </p:nvPr>
        </p:nvSpPr>
        <p:spPr/>
        <p:txBody>
          <a:bodyPr/>
          <a:lstStyle/>
          <a:p>
            <a:fld id="{BFA8C36E-AD22-344E-8A13-04C09132BEC3}" type="datetimeFigureOut">
              <a:rPr lang="en-US" smtClean="0"/>
              <a:t>8/20/2019</a:t>
            </a:fld>
            <a:endParaRPr lang="en-US"/>
          </a:p>
        </p:txBody>
      </p:sp>
      <p:sp>
        <p:nvSpPr>
          <p:cNvPr id="6" name="Footer Placeholder 5">
            <a:extLst>
              <a:ext uri="{FF2B5EF4-FFF2-40B4-BE49-F238E27FC236}">
                <a16:creationId xmlns:a16="http://schemas.microsoft.com/office/drawing/2014/main" xmlns="" id="{EACC7DDD-8913-9C46-8106-05CDE3C0D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2A8D17-851A-D64F-8656-23CF7564199B}"/>
              </a:ext>
            </a:extLst>
          </p:cNvPr>
          <p:cNvSpPr>
            <a:spLocks noGrp="1"/>
          </p:cNvSpPr>
          <p:nvPr>
            <p:ph type="sldNum" sz="quarter" idx="12"/>
          </p:nvPr>
        </p:nvSpPr>
        <p:spPr/>
        <p:txBody>
          <a:bodyPr/>
          <a:lstStyle/>
          <a:p>
            <a:fld id="{3B38D2A3-0904-A242-B8AB-DC1BBF8396AE}" type="slidenum">
              <a:rPr lang="en-US" smtClean="0"/>
              <a:t>‹#›</a:t>
            </a:fld>
            <a:endParaRPr lang="en-US"/>
          </a:p>
        </p:txBody>
      </p:sp>
    </p:spTree>
    <p:extLst>
      <p:ext uri="{BB962C8B-B14F-4D97-AF65-F5344CB8AC3E}">
        <p14:creationId xmlns:p14="http://schemas.microsoft.com/office/powerpoint/2010/main" val="313217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675B4D-F553-064F-8CE6-79479A94C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2295E47-34E2-1C47-861E-D62DAE36F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C05A2D-214E-F943-BC82-77486A2EF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8C36E-AD22-344E-8A13-04C09132BEC3}" type="datetimeFigureOut">
              <a:rPr lang="en-US" smtClean="0"/>
              <a:t>8/20/2019</a:t>
            </a:fld>
            <a:endParaRPr lang="en-US"/>
          </a:p>
        </p:txBody>
      </p:sp>
      <p:sp>
        <p:nvSpPr>
          <p:cNvPr id="5" name="Footer Placeholder 4">
            <a:extLst>
              <a:ext uri="{FF2B5EF4-FFF2-40B4-BE49-F238E27FC236}">
                <a16:creationId xmlns:a16="http://schemas.microsoft.com/office/drawing/2014/main" xmlns="" id="{4224C419-10F0-9542-959B-2AF16B776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8C5344B-5D61-6C4B-AD5E-2D054B13A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8D2A3-0904-A242-B8AB-DC1BBF8396AE}" type="slidenum">
              <a:rPr lang="en-US" smtClean="0"/>
              <a:t>‹#›</a:t>
            </a:fld>
            <a:endParaRPr lang="en-US"/>
          </a:p>
        </p:txBody>
      </p:sp>
    </p:spTree>
    <p:extLst>
      <p:ext uri="{BB962C8B-B14F-4D97-AF65-F5344CB8AC3E}">
        <p14:creationId xmlns:p14="http://schemas.microsoft.com/office/powerpoint/2010/main" val="197646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upload.wikimedia.org/wikipedia/commons/0/03/Wikipedia_Education_Program_Case_Studies.pdf" TargetMode="External"/><Relationship Id="rId3" Type="http://schemas.openxmlformats.org/officeDocument/2006/relationships/hyperlink" Target="http://jolt.merlot.org/vol10no1/beaven_0314.pdf" TargetMode="External"/><Relationship Id="rId7" Type="http://schemas.openxmlformats.org/officeDocument/2006/relationships/hyperlink" Target="http://www.themillions.com/2015/03/from-the-internet-to-theivy-league-fanfiction-in-the-classroom.html" TargetMode="External"/><Relationship Id="rId2" Type="http://schemas.openxmlformats.org/officeDocument/2006/relationships/hyperlink" Target="http://research-publishing.net/publications/2013-beaven-comas-quinn-sawhill/" TargetMode="External"/><Relationship Id="rId1" Type="http://schemas.openxmlformats.org/officeDocument/2006/relationships/slideLayout" Target="../slideLayouts/slideLayout2.xml"/><Relationship Id="rId6" Type="http://schemas.openxmlformats.org/officeDocument/2006/relationships/hyperlink" Target="https://oer14.oerconf.org/archive/14/oer14/92/view/index.html" TargetMode="External"/><Relationship Id="rId5" Type="http://schemas.openxmlformats.org/officeDocument/2006/relationships/hyperlink" Target="http://revistaseug.ugr.es/index.php/sendebar/article/view/1541/2676" TargetMode="External"/><Relationship Id="rId4" Type="http://schemas.openxmlformats.org/officeDocument/2006/relationships/hyperlink" Target="http://oro.open.ac.uk/5489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loro.open.ac.uk/480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24208"/>
            <a:ext cx="9144000" cy="2387600"/>
          </a:xfrm>
        </p:spPr>
        <p:txBody>
          <a:bodyPr>
            <a:normAutofit fontScale="90000"/>
          </a:bodyPr>
          <a:lstStyle/>
          <a:p>
            <a:r>
              <a:rPr lang="en-US" b="1" dirty="0">
                <a:solidFill>
                  <a:schemeClr val="accent5"/>
                </a:solidFill>
              </a:rPr>
              <a:t>Integrating TED Translators in language and translation education</a:t>
            </a:r>
            <a:endParaRPr lang="en-US" dirty="0">
              <a:solidFill>
                <a:schemeClr val="tx2">
                  <a:lumMod val="60000"/>
                  <a:lumOff val="40000"/>
                </a:schemeClr>
              </a:solidFill>
            </a:endParaRPr>
          </a:p>
        </p:txBody>
      </p:sp>
      <p:sp>
        <p:nvSpPr>
          <p:cNvPr id="3" name="Subtitle 2"/>
          <p:cNvSpPr>
            <a:spLocks noGrp="1"/>
          </p:cNvSpPr>
          <p:nvPr>
            <p:ph type="subTitle" idx="1"/>
          </p:nvPr>
        </p:nvSpPr>
        <p:spPr>
          <a:xfrm>
            <a:off x="1524000" y="4239992"/>
            <a:ext cx="9144000" cy="1655762"/>
          </a:xfrm>
        </p:spPr>
        <p:txBody>
          <a:bodyPr>
            <a:normAutofit/>
          </a:bodyPr>
          <a:lstStyle/>
          <a:p>
            <a:r>
              <a:rPr lang="en-US" b="1" dirty="0">
                <a:solidFill>
                  <a:schemeClr val="tx1"/>
                </a:solidFill>
              </a:rPr>
              <a:t>Anna Comas-Quinn</a:t>
            </a:r>
          </a:p>
          <a:p>
            <a:r>
              <a:rPr lang="en-US" dirty="0">
                <a:solidFill>
                  <a:schemeClr val="tx1"/>
                </a:solidFill>
              </a:rPr>
              <a:t>School of Languages and Applied Linguistics</a:t>
            </a:r>
          </a:p>
          <a:p>
            <a:r>
              <a:rPr lang="en-US" dirty="0">
                <a:solidFill>
                  <a:schemeClr val="tx1"/>
                </a:solidFill>
              </a:rPr>
              <a:t>CALRG </a:t>
            </a:r>
            <a:r>
              <a:rPr lang="en-US" dirty="0"/>
              <a:t>Annual Conference</a:t>
            </a:r>
            <a:r>
              <a:rPr lang="en-US" dirty="0">
                <a:solidFill>
                  <a:schemeClr val="tx1"/>
                </a:solidFill>
              </a:rPr>
              <a:t>, 17-18 June 2019</a:t>
            </a:r>
          </a:p>
        </p:txBody>
      </p:sp>
    </p:spTree>
    <p:extLst>
      <p:ext uri="{BB962C8B-B14F-4D97-AF65-F5344CB8AC3E}">
        <p14:creationId xmlns:p14="http://schemas.microsoft.com/office/powerpoint/2010/main" val="3390545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A33D6-A2E1-584A-946D-2F52BB34D6BA}"/>
              </a:ext>
            </a:extLst>
          </p:cNvPr>
          <p:cNvSpPr>
            <a:spLocks noGrp="1"/>
          </p:cNvSpPr>
          <p:nvPr>
            <p:ph type="title"/>
          </p:nvPr>
        </p:nvSpPr>
        <p:spPr/>
        <p:txBody>
          <a:bodyPr/>
          <a:lstStyle/>
          <a:p>
            <a:r>
              <a:rPr lang="en-US" dirty="0"/>
              <a:t>Phase 2 (2016)</a:t>
            </a:r>
          </a:p>
        </p:txBody>
      </p:sp>
      <p:sp>
        <p:nvSpPr>
          <p:cNvPr id="3" name="Text Placeholder 2">
            <a:extLst>
              <a:ext uri="{FF2B5EF4-FFF2-40B4-BE49-F238E27FC236}">
                <a16:creationId xmlns:a16="http://schemas.microsoft.com/office/drawing/2014/main" xmlns="" id="{E9028842-A2FB-4C41-82E8-FB8DBADA35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872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767C0D6-52B4-874A-8317-402B2EEC5881}"/>
              </a:ext>
            </a:extLst>
          </p:cNvPr>
          <p:cNvPicPr>
            <a:picLocks noChangeAspect="1"/>
          </p:cNvPicPr>
          <p:nvPr/>
        </p:nvPicPr>
        <p:blipFill>
          <a:blip r:embed="rId2"/>
          <a:stretch>
            <a:fillRect/>
          </a:stretch>
        </p:blipFill>
        <p:spPr>
          <a:xfrm>
            <a:off x="163287" y="549357"/>
            <a:ext cx="8147956" cy="5759285"/>
          </a:xfrm>
          <a:prstGeom prst="rect">
            <a:avLst/>
          </a:prstGeom>
        </p:spPr>
      </p:pic>
      <p:sp>
        <p:nvSpPr>
          <p:cNvPr id="4" name="TextBox 3">
            <a:extLst>
              <a:ext uri="{FF2B5EF4-FFF2-40B4-BE49-F238E27FC236}">
                <a16:creationId xmlns:a16="http://schemas.microsoft.com/office/drawing/2014/main" xmlns="" id="{90D09AAB-3AFD-B74A-A3F9-7C4DA916E6AF}"/>
              </a:ext>
            </a:extLst>
          </p:cNvPr>
          <p:cNvSpPr txBox="1"/>
          <p:nvPr/>
        </p:nvSpPr>
        <p:spPr>
          <a:xfrm rot="19998429">
            <a:off x="4750417" y="1347228"/>
            <a:ext cx="4728117" cy="1077218"/>
          </a:xfrm>
          <a:prstGeom prst="rect">
            <a:avLst/>
          </a:prstGeom>
          <a:noFill/>
        </p:spPr>
        <p:txBody>
          <a:bodyPr wrap="square" rtlCol="0">
            <a:spAutoFit/>
          </a:bodyPr>
          <a:lstStyle/>
          <a:p>
            <a:pPr algn="ctr"/>
            <a:r>
              <a:rPr lang="en-GB" sz="3200" dirty="0"/>
              <a:t>- translation and subtitling</a:t>
            </a:r>
          </a:p>
          <a:p>
            <a:pPr algn="ctr"/>
            <a:r>
              <a:rPr lang="en-GB" sz="3200" dirty="0"/>
              <a:t>- keeping up language skills</a:t>
            </a:r>
            <a:endParaRPr lang="en-US" sz="3200" dirty="0"/>
          </a:p>
        </p:txBody>
      </p:sp>
      <p:pic>
        <p:nvPicPr>
          <p:cNvPr id="5" name="Picture 4">
            <a:extLst>
              <a:ext uri="{FF2B5EF4-FFF2-40B4-BE49-F238E27FC236}">
                <a16:creationId xmlns:a16="http://schemas.microsoft.com/office/drawing/2014/main" xmlns="" id="{33DD8AF8-304C-2846-B1C8-4BFA1DEC58E6}"/>
              </a:ext>
            </a:extLst>
          </p:cNvPr>
          <p:cNvPicPr>
            <a:picLocks noChangeAspect="1"/>
          </p:cNvPicPr>
          <p:nvPr/>
        </p:nvPicPr>
        <p:blipFill>
          <a:blip r:embed="rId3"/>
          <a:stretch>
            <a:fillRect/>
          </a:stretch>
        </p:blipFill>
        <p:spPr>
          <a:xfrm>
            <a:off x="9746166" y="164679"/>
            <a:ext cx="2282547" cy="2877160"/>
          </a:xfrm>
          <a:prstGeom prst="rect">
            <a:avLst/>
          </a:prstGeom>
        </p:spPr>
      </p:pic>
    </p:spTree>
    <p:extLst>
      <p:ext uri="{BB962C8B-B14F-4D97-AF65-F5344CB8AC3E}">
        <p14:creationId xmlns:p14="http://schemas.microsoft.com/office/powerpoint/2010/main" val="245831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xmlns="" id="{958C5849-E57F-564A-A2D3-8C2229BDA562}"/>
              </a:ext>
            </a:extLst>
          </p:cNvPr>
          <p:cNvGraphicFramePr>
            <a:graphicFrameLocks/>
          </p:cNvGraphicFramePr>
          <p:nvPr>
            <p:extLst>
              <p:ext uri="{D42A27DB-BD31-4B8C-83A1-F6EECF244321}">
                <p14:modId xmlns:p14="http://schemas.microsoft.com/office/powerpoint/2010/main" val="74179797"/>
              </p:ext>
            </p:extLst>
          </p:nvPr>
        </p:nvGraphicFramePr>
        <p:xfrm>
          <a:off x="1031308" y="513043"/>
          <a:ext cx="10129384" cy="5831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76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7BF2FAE7-4ACB-6742-BD9B-D6B296E43756}"/>
              </a:ext>
            </a:extLst>
          </p:cNvPr>
          <p:cNvGraphicFramePr/>
          <p:nvPr>
            <p:extLst>
              <p:ext uri="{D42A27DB-BD31-4B8C-83A1-F6EECF244321}">
                <p14:modId xmlns:p14="http://schemas.microsoft.com/office/powerpoint/2010/main" val="1083780956"/>
              </p:ext>
            </p:extLst>
          </p:nvPr>
        </p:nvGraphicFramePr>
        <p:xfrm>
          <a:off x="457200" y="318052"/>
          <a:ext cx="11290852" cy="6182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26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97B4C3-E971-A343-9FFC-FE7470B5B166}"/>
              </a:ext>
            </a:extLst>
          </p:cNvPr>
          <p:cNvSpPr>
            <a:spLocks noGrp="1"/>
          </p:cNvSpPr>
          <p:nvPr>
            <p:ph type="title"/>
          </p:nvPr>
        </p:nvSpPr>
        <p:spPr>
          <a:xfrm>
            <a:off x="4679576" y="332468"/>
            <a:ext cx="5710838" cy="1325563"/>
          </a:xfrm>
        </p:spPr>
        <p:txBody>
          <a:bodyPr/>
          <a:lstStyle/>
          <a:p>
            <a:r>
              <a:rPr lang="en-US" b="1" dirty="0">
                <a:solidFill>
                  <a:schemeClr val="accent5"/>
                </a:solidFill>
              </a:rPr>
              <a:t>Evaluation</a:t>
            </a:r>
          </a:p>
        </p:txBody>
      </p:sp>
      <p:sp>
        <p:nvSpPr>
          <p:cNvPr id="4" name="Content Placeholder 3">
            <a:extLst>
              <a:ext uri="{FF2B5EF4-FFF2-40B4-BE49-F238E27FC236}">
                <a16:creationId xmlns:a16="http://schemas.microsoft.com/office/drawing/2014/main" xmlns="" id="{DCCB0409-7F37-C64E-8C82-ABA697460B11}"/>
              </a:ext>
            </a:extLst>
          </p:cNvPr>
          <p:cNvSpPr>
            <a:spLocks noGrp="1"/>
          </p:cNvSpPr>
          <p:nvPr>
            <p:ph sz="half" idx="1"/>
          </p:nvPr>
        </p:nvSpPr>
        <p:spPr/>
        <p:txBody>
          <a:bodyPr>
            <a:normAutofit lnSpcReduction="10000"/>
          </a:bodyPr>
          <a:lstStyle/>
          <a:p>
            <a:pPr marL="0" indent="0">
              <a:buNone/>
            </a:pPr>
            <a:r>
              <a:rPr lang="en-US" b="1" dirty="0">
                <a:solidFill>
                  <a:schemeClr val="accent6">
                    <a:lumMod val="75000"/>
                  </a:schemeClr>
                </a:solidFill>
              </a:rPr>
              <a:t>Gains</a:t>
            </a:r>
          </a:p>
          <a:p>
            <a:pPr>
              <a:buFontTx/>
              <a:buChar char="-"/>
            </a:pPr>
            <a:r>
              <a:rPr lang="en-US" dirty="0"/>
              <a:t>Language skills development (mother tongue and second language)</a:t>
            </a:r>
          </a:p>
          <a:p>
            <a:pPr>
              <a:buFontTx/>
              <a:buChar char="-"/>
            </a:pPr>
            <a:r>
              <a:rPr lang="en-US" dirty="0"/>
              <a:t>Applied language skills development (translation, subtitling) &amp; intercultural awareness</a:t>
            </a:r>
          </a:p>
          <a:p>
            <a:pPr>
              <a:buFontTx/>
              <a:buChar char="-"/>
            </a:pPr>
            <a:r>
              <a:rPr lang="en-US" dirty="0"/>
              <a:t>Personal interest (mission, topics, enjoyment)</a:t>
            </a:r>
          </a:p>
        </p:txBody>
      </p:sp>
      <p:sp>
        <p:nvSpPr>
          <p:cNvPr id="5" name="Content Placeholder 4">
            <a:extLst>
              <a:ext uri="{FF2B5EF4-FFF2-40B4-BE49-F238E27FC236}">
                <a16:creationId xmlns:a16="http://schemas.microsoft.com/office/drawing/2014/main" xmlns="" id="{96DE7564-A6FA-A444-9AA7-6E3DFFF16D98}"/>
              </a:ext>
            </a:extLst>
          </p:cNvPr>
          <p:cNvSpPr>
            <a:spLocks noGrp="1"/>
          </p:cNvSpPr>
          <p:nvPr>
            <p:ph sz="half" idx="2"/>
          </p:nvPr>
        </p:nvSpPr>
        <p:spPr/>
        <p:txBody>
          <a:bodyPr>
            <a:normAutofit lnSpcReduction="10000"/>
          </a:bodyPr>
          <a:lstStyle/>
          <a:p>
            <a:pPr marL="0" indent="0">
              <a:buNone/>
            </a:pPr>
            <a:r>
              <a:rPr lang="en-US" b="1" dirty="0">
                <a:solidFill>
                  <a:schemeClr val="accent2">
                    <a:lumMod val="75000"/>
                  </a:schemeClr>
                </a:solidFill>
              </a:rPr>
              <a:t>Drawbacks</a:t>
            </a:r>
          </a:p>
          <a:p>
            <a:pPr>
              <a:buFontTx/>
              <a:buChar char="-"/>
            </a:pPr>
            <a:r>
              <a:rPr lang="en-US" dirty="0"/>
              <a:t>Technical complexity</a:t>
            </a:r>
          </a:p>
          <a:p>
            <a:pPr>
              <a:buFontTx/>
              <a:buChar char="-"/>
            </a:pPr>
            <a:r>
              <a:rPr lang="en-US" dirty="0"/>
              <a:t>Finding suitable content to translate</a:t>
            </a:r>
          </a:p>
          <a:p>
            <a:pPr>
              <a:buFontTx/>
              <a:buChar char="-"/>
            </a:pPr>
            <a:r>
              <a:rPr lang="en-US" dirty="0"/>
              <a:t>Timescales</a:t>
            </a:r>
          </a:p>
          <a:p>
            <a:pPr>
              <a:buFontTx/>
              <a:buChar char="-"/>
            </a:pPr>
            <a:endParaRPr lang="en-US" dirty="0"/>
          </a:p>
          <a:p>
            <a:pPr marL="0" indent="0">
              <a:buNone/>
            </a:pPr>
            <a:r>
              <a:rPr lang="en-US" b="1" dirty="0">
                <a:solidFill>
                  <a:srgbClr val="7030A0"/>
                </a:solidFill>
              </a:rPr>
              <a:t>Undecided</a:t>
            </a:r>
          </a:p>
          <a:p>
            <a:pPr>
              <a:buFontTx/>
              <a:buChar char="-"/>
            </a:pPr>
            <a:r>
              <a:rPr lang="en-US" dirty="0"/>
              <a:t>Peer review </a:t>
            </a:r>
          </a:p>
          <a:p>
            <a:pPr>
              <a:buFontTx/>
              <a:buChar char="-"/>
            </a:pPr>
            <a:r>
              <a:rPr lang="en-US" dirty="0"/>
              <a:t>Tutor involvement </a:t>
            </a:r>
          </a:p>
        </p:txBody>
      </p:sp>
    </p:spTree>
    <p:extLst>
      <p:ext uri="{BB962C8B-B14F-4D97-AF65-F5344CB8AC3E}">
        <p14:creationId xmlns:p14="http://schemas.microsoft.com/office/powerpoint/2010/main" val="28260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A33D6-A2E1-584A-946D-2F52BB34D6BA}"/>
              </a:ext>
            </a:extLst>
          </p:cNvPr>
          <p:cNvSpPr>
            <a:spLocks noGrp="1"/>
          </p:cNvSpPr>
          <p:nvPr>
            <p:ph type="title"/>
          </p:nvPr>
        </p:nvSpPr>
        <p:spPr/>
        <p:txBody>
          <a:bodyPr/>
          <a:lstStyle/>
          <a:p>
            <a:r>
              <a:rPr lang="en-US" dirty="0"/>
              <a:t>Phase 3 (2016-18)</a:t>
            </a:r>
          </a:p>
        </p:txBody>
      </p:sp>
      <p:sp>
        <p:nvSpPr>
          <p:cNvPr id="3" name="Text Placeholder 2">
            <a:extLst>
              <a:ext uri="{FF2B5EF4-FFF2-40B4-BE49-F238E27FC236}">
                <a16:creationId xmlns:a16="http://schemas.microsoft.com/office/drawing/2014/main" xmlns="" id="{E9028842-A2FB-4C41-82E8-FB8DBADA35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1903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A67B4-E350-574E-97E4-FE5CB84E2E44}"/>
              </a:ext>
            </a:extLst>
          </p:cNvPr>
          <p:cNvSpPr>
            <a:spLocks noGrp="1"/>
          </p:cNvSpPr>
          <p:nvPr>
            <p:ph type="title"/>
          </p:nvPr>
        </p:nvSpPr>
        <p:spPr>
          <a:xfrm>
            <a:off x="1338147" y="183344"/>
            <a:ext cx="9971048" cy="1325563"/>
          </a:xfrm>
        </p:spPr>
        <p:txBody>
          <a:bodyPr/>
          <a:lstStyle/>
          <a:p>
            <a:r>
              <a:rPr lang="en-US" b="1" dirty="0">
                <a:solidFill>
                  <a:schemeClr val="accent5"/>
                </a:solidFill>
              </a:rPr>
              <a:t>Open University MA in Translation</a:t>
            </a:r>
          </a:p>
        </p:txBody>
      </p:sp>
      <p:sp>
        <p:nvSpPr>
          <p:cNvPr id="5" name="Content Placeholder 4">
            <a:extLst>
              <a:ext uri="{FF2B5EF4-FFF2-40B4-BE49-F238E27FC236}">
                <a16:creationId xmlns:a16="http://schemas.microsoft.com/office/drawing/2014/main" xmlns="" id="{CE22CD74-2C91-DB48-975B-E6DF9F9E9855}"/>
              </a:ext>
            </a:extLst>
          </p:cNvPr>
          <p:cNvSpPr>
            <a:spLocks noGrp="1"/>
          </p:cNvSpPr>
          <p:nvPr>
            <p:ph idx="1"/>
          </p:nvPr>
        </p:nvSpPr>
        <p:spPr>
          <a:xfrm>
            <a:off x="1159726" y="1590458"/>
            <a:ext cx="9433932" cy="5026479"/>
          </a:xfrm>
        </p:spPr>
        <p:txBody>
          <a:bodyPr>
            <a:normAutofit fontScale="92500" lnSpcReduction="20000"/>
          </a:bodyPr>
          <a:lstStyle/>
          <a:p>
            <a:pPr marL="0" indent="0">
              <a:buNone/>
            </a:pPr>
            <a:r>
              <a:rPr lang="en-US" b="1" dirty="0"/>
              <a:t>Language development</a:t>
            </a:r>
          </a:p>
          <a:p>
            <a:r>
              <a:rPr lang="en-GB" dirty="0"/>
              <a:t>to build up-to-date technical vocabulary in chosen area of specialisation</a:t>
            </a:r>
            <a:r>
              <a:rPr lang="en-GB" dirty="0">
                <a:effectLst/>
              </a:rPr>
              <a:t> (</a:t>
            </a:r>
            <a:r>
              <a:rPr lang="en-GB" dirty="0" err="1">
                <a:effectLst/>
              </a:rPr>
              <a:t>Beaven</a:t>
            </a:r>
            <a:r>
              <a:rPr lang="en-GB" dirty="0">
                <a:effectLst/>
              </a:rPr>
              <a:t>, 2019)</a:t>
            </a:r>
          </a:p>
          <a:p>
            <a:endParaRPr lang="en-GB" dirty="0"/>
          </a:p>
          <a:p>
            <a:pPr marL="0" indent="0">
              <a:buNone/>
            </a:pPr>
            <a:r>
              <a:rPr lang="en-GB" b="1" dirty="0"/>
              <a:t>Gaining experience</a:t>
            </a:r>
          </a:p>
          <a:p>
            <a:r>
              <a:rPr lang="en-GB" dirty="0"/>
              <a:t>volunteering as a way of practising their translation skills, building up a portfolio of work to showcase to prospective employers and networking with other professionals</a:t>
            </a:r>
          </a:p>
          <a:p>
            <a:endParaRPr lang="en-GB" dirty="0"/>
          </a:p>
          <a:p>
            <a:pPr marL="0" indent="0">
              <a:buNone/>
            </a:pPr>
            <a:r>
              <a:rPr lang="en-GB" b="1" dirty="0" err="1"/>
              <a:t>Audiovisual</a:t>
            </a:r>
            <a:r>
              <a:rPr lang="en-GB" b="1" dirty="0"/>
              <a:t> translation</a:t>
            </a:r>
          </a:p>
          <a:p>
            <a:r>
              <a:rPr lang="en-GB" dirty="0"/>
              <a:t>gain experience of using a subtitling editor (the open-source tool Amara) and access content on which to practice their subtitling skills</a:t>
            </a:r>
            <a:endParaRPr lang="en-US" dirty="0"/>
          </a:p>
        </p:txBody>
      </p:sp>
      <p:pic>
        <p:nvPicPr>
          <p:cNvPr id="4" name="Picture 3">
            <a:extLst>
              <a:ext uri="{FF2B5EF4-FFF2-40B4-BE49-F238E27FC236}">
                <a16:creationId xmlns:a16="http://schemas.microsoft.com/office/drawing/2014/main" xmlns="" id="{EBB2A7B9-E8F6-E14E-B5A5-AF6B873B32A6}"/>
              </a:ext>
            </a:extLst>
          </p:cNvPr>
          <p:cNvPicPr>
            <a:picLocks noChangeAspect="1"/>
          </p:cNvPicPr>
          <p:nvPr/>
        </p:nvPicPr>
        <p:blipFill>
          <a:blip r:embed="rId2"/>
          <a:stretch>
            <a:fillRect/>
          </a:stretch>
        </p:blipFill>
        <p:spPr>
          <a:xfrm>
            <a:off x="9746166" y="164679"/>
            <a:ext cx="2282547" cy="2877160"/>
          </a:xfrm>
          <a:prstGeom prst="rect">
            <a:avLst/>
          </a:prstGeom>
        </p:spPr>
      </p:pic>
    </p:spTree>
    <p:extLst>
      <p:ext uri="{BB962C8B-B14F-4D97-AF65-F5344CB8AC3E}">
        <p14:creationId xmlns:p14="http://schemas.microsoft.com/office/powerpoint/2010/main" val="3103939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643" y="299811"/>
            <a:ext cx="5437415" cy="1325563"/>
          </a:xfrm>
        </p:spPr>
        <p:txBody>
          <a:bodyPr/>
          <a:lstStyle/>
          <a:p>
            <a:r>
              <a:rPr lang="en-US" b="1" dirty="0">
                <a:solidFill>
                  <a:srgbClr val="558ED5"/>
                </a:solidFill>
              </a:rPr>
              <a:t>Some considerations</a:t>
            </a:r>
            <a:endParaRPr lang="en-US" b="1" dirty="0">
              <a:solidFill>
                <a:schemeClr val="tx2">
                  <a:lumMod val="60000"/>
                  <a:lumOff val="40000"/>
                </a:schemeClr>
              </a:solidFill>
            </a:endParaRPr>
          </a:p>
        </p:txBody>
      </p:sp>
      <p:sp>
        <p:nvSpPr>
          <p:cNvPr id="3" name="Content Placeholder 2"/>
          <p:cNvSpPr>
            <a:spLocks noGrp="1"/>
          </p:cNvSpPr>
          <p:nvPr>
            <p:ph idx="1"/>
          </p:nvPr>
        </p:nvSpPr>
        <p:spPr>
          <a:xfrm>
            <a:off x="751114" y="1625374"/>
            <a:ext cx="10662557" cy="4351338"/>
          </a:xfrm>
        </p:spPr>
        <p:txBody>
          <a:bodyPr>
            <a:normAutofit fontScale="92500" lnSpcReduction="20000"/>
          </a:bodyPr>
          <a:lstStyle/>
          <a:p>
            <a:r>
              <a:rPr lang="en-US" dirty="0"/>
              <a:t>Compulsory or optional (Martínez-</a:t>
            </a:r>
            <a:r>
              <a:rPr lang="en-US" dirty="0" err="1"/>
              <a:t>Arboleda</a:t>
            </a:r>
            <a:r>
              <a:rPr lang="en-US" dirty="0"/>
              <a:t>, 2013), integrated or extra-curricular (</a:t>
            </a:r>
            <a:r>
              <a:rPr lang="en-US" dirty="0" err="1"/>
              <a:t>Beaven</a:t>
            </a:r>
            <a:r>
              <a:rPr lang="en-US" dirty="0"/>
              <a:t>, 2013), supported or unsupported (Martínez-Carrasco, 2017)</a:t>
            </a:r>
          </a:p>
          <a:p>
            <a:r>
              <a:rPr lang="en-US" dirty="0"/>
              <a:t>Dangers of learning in open social environments, leaving the safety of the group (</a:t>
            </a:r>
            <a:r>
              <a:rPr lang="en-US" dirty="0" err="1"/>
              <a:t>Dron</a:t>
            </a:r>
            <a:r>
              <a:rPr lang="en-US" dirty="0"/>
              <a:t> and Anderson, 2015).</a:t>
            </a:r>
          </a:p>
          <a:p>
            <a:r>
              <a:rPr lang="en-US" dirty="0"/>
              <a:t>Students need to have developed the necessary participatory and digital skills to engage safely and profitably with open communities (</a:t>
            </a:r>
            <a:r>
              <a:rPr lang="en-US" dirty="0" err="1"/>
              <a:t>Beaven</a:t>
            </a:r>
            <a:r>
              <a:rPr lang="en-US" dirty="0"/>
              <a:t> et al, 2014).</a:t>
            </a:r>
          </a:p>
          <a:p>
            <a:r>
              <a:rPr lang="en-GB" dirty="0"/>
              <a:t>Preserving key components of learning in online communities, such as self-direction, collaboration and engagement (</a:t>
            </a:r>
            <a:r>
              <a:rPr lang="en-GB" dirty="0" err="1"/>
              <a:t>Curwood</a:t>
            </a:r>
            <a:r>
              <a:rPr lang="en-GB" dirty="0"/>
              <a:t>, 2013)</a:t>
            </a:r>
          </a:p>
          <a:p>
            <a:r>
              <a:rPr lang="en-GB" dirty="0"/>
              <a:t>Respecting the cultures of the communities the learners and teachers are entering (</a:t>
            </a:r>
            <a:r>
              <a:rPr lang="en-GB" dirty="0" err="1"/>
              <a:t>Minkel</a:t>
            </a:r>
            <a:r>
              <a:rPr lang="en-GB" dirty="0"/>
              <a:t>, 2015)</a:t>
            </a:r>
            <a:endParaRPr lang="en-US" dirty="0"/>
          </a:p>
        </p:txBody>
      </p:sp>
    </p:spTree>
    <p:extLst>
      <p:ext uri="{BB962C8B-B14F-4D97-AF65-F5344CB8AC3E}">
        <p14:creationId xmlns:p14="http://schemas.microsoft.com/office/powerpoint/2010/main" val="278170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614" y="0"/>
            <a:ext cx="6602186" cy="1325563"/>
          </a:xfrm>
        </p:spPr>
        <p:txBody>
          <a:bodyPr/>
          <a:lstStyle/>
          <a:p>
            <a:r>
              <a:rPr lang="en-US" dirty="0"/>
              <a:t>References</a:t>
            </a:r>
          </a:p>
        </p:txBody>
      </p:sp>
      <p:sp>
        <p:nvSpPr>
          <p:cNvPr id="3" name="Content Placeholder 2"/>
          <p:cNvSpPr>
            <a:spLocks noGrp="1"/>
          </p:cNvSpPr>
          <p:nvPr>
            <p:ph idx="1"/>
          </p:nvPr>
        </p:nvSpPr>
        <p:spPr>
          <a:xfrm>
            <a:off x="413657" y="1045029"/>
            <a:ext cx="11364686" cy="5257800"/>
          </a:xfrm>
        </p:spPr>
        <p:txBody>
          <a:bodyPr>
            <a:noAutofit/>
          </a:bodyPr>
          <a:lstStyle/>
          <a:p>
            <a:pPr marL="0" indent="0">
              <a:buNone/>
            </a:pPr>
            <a:r>
              <a:rPr lang="en-GB" sz="1400" dirty="0" err="1">
                <a:cs typeface="Arial"/>
              </a:rPr>
              <a:t>Beaven</a:t>
            </a:r>
            <a:r>
              <a:rPr lang="en-GB" sz="1400" dirty="0">
                <a:cs typeface="Arial"/>
              </a:rPr>
              <a:t>, A. (2013). Using MOOCs in an Academic English Course at University Level. In </a:t>
            </a:r>
            <a:r>
              <a:rPr lang="en-GB" sz="1400" dirty="0" err="1">
                <a:cs typeface="Arial"/>
              </a:rPr>
              <a:t>Beaven</a:t>
            </a:r>
            <a:r>
              <a:rPr lang="en-GB" sz="1400" dirty="0">
                <a:cs typeface="Arial"/>
              </a:rPr>
              <a:t>, A., Comas-Quinn, A. &amp; </a:t>
            </a:r>
            <a:r>
              <a:rPr lang="en-GB" sz="1400" dirty="0" err="1">
                <a:cs typeface="Arial"/>
              </a:rPr>
              <a:t>Sawhill</a:t>
            </a:r>
            <a:r>
              <a:rPr lang="en-GB" sz="1400" dirty="0">
                <a:cs typeface="Arial"/>
              </a:rPr>
              <a:t>, B. (</a:t>
            </a:r>
            <a:r>
              <a:rPr lang="en-GB" sz="1400" dirty="0" err="1">
                <a:cs typeface="Arial"/>
              </a:rPr>
              <a:t>eds</a:t>
            </a:r>
            <a:r>
              <a:rPr lang="en-GB" sz="1400" dirty="0">
                <a:cs typeface="Arial"/>
              </a:rPr>
              <a:t>). </a:t>
            </a:r>
            <a:r>
              <a:rPr lang="en-GB" sz="1400" i="1" dirty="0">
                <a:cs typeface="Arial"/>
              </a:rPr>
              <a:t>Case Studies of Openness in the Language Classroom</a:t>
            </a:r>
            <a:r>
              <a:rPr lang="en-GB" sz="1400" dirty="0">
                <a:cs typeface="Arial"/>
              </a:rPr>
              <a:t>, 176-188, Dublin: Research-publishing </a:t>
            </a:r>
            <a:r>
              <a:rPr lang="en-US" sz="1400" u="sng" dirty="0">
                <a:cs typeface="Arial"/>
                <a:hlinkClick r:id="rId2"/>
              </a:rPr>
              <a:t>http://research-publishing.net/publications/2013-beaven-comas-quinn-sawhill/</a:t>
            </a:r>
            <a:r>
              <a:rPr lang="en-GB" sz="1400" dirty="0">
                <a:cs typeface="Arial"/>
              </a:rPr>
              <a:t>  </a:t>
            </a:r>
          </a:p>
          <a:p>
            <a:pPr marL="0" indent="0">
              <a:buNone/>
            </a:pPr>
            <a:r>
              <a:rPr lang="en-US" sz="1400" dirty="0" err="1">
                <a:cs typeface="Arial"/>
              </a:rPr>
              <a:t>Beaven</a:t>
            </a:r>
            <a:r>
              <a:rPr lang="en-US" sz="1400" dirty="0">
                <a:cs typeface="Arial"/>
              </a:rPr>
              <a:t>, T., Hauck, M., Comas-Quinn, A., Lewis, T. &amp; de los Arcos, B. (2014). MOOCs: striking the right balance between facilitation and self-determination. </a:t>
            </a:r>
            <a:r>
              <a:rPr lang="en-US" sz="1400" i="1" dirty="0">
                <a:cs typeface="Arial"/>
              </a:rPr>
              <a:t>Journal of Online Learning and Teaching</a:t>
            </a:r>
            <a:r>
              <a:rPr lang="en-US" sz="1400" dirty="0">
                <a:cs typeface="Arial"/>
              </a:rPr>
              <a:t>, 10(1) 31–43. </a:t>
            </a:r>
            <a:r>
              <a:rPr lang="en-US" sz="1400" u="sng" dirty="0">
                <a:cs typeface="Arial"/>
                <a:hlinkClick r:id="rId3"/>
              </a:rPr>
              <a:t>http://jolt.merlot.org/vol10no1/beaven_0314.pdf</a:t>
            </a:r>
            <a:r>
              <a:rPr lang="en-US" sz="1400" dirty="0">
                <a:cs typeface="Arial"/>
              </a:rPr>
              <a:t> </a:t>
            </a:r>
            <a:endParaRPr lang="en-GB" sz="1400" dirty="0">
              <a:cs typeface="Arial"/>
            </a:endParaRPr>
          </a:p>
          <a:p>
            <a:pPr marL="0" indent="0">
              <a:buNone/>
            </a:pPr>
            <a:r>
              <a:rPr lang="en-GB" sz="1400" dirty="0" err="1"/>
              <a:t>Beaven</a:t>
            </a:r>
            <a:r>
              <a:rPr lang="en-GB" sz="1400" dirty="0"/>
              <a:t>, T. (2019) 'Your language development': harnessing openness to integrate independent language learning into the curriculum, in </a:t>
            </a:r>
            <a:r>
              <a:rPr lang="en-GB" sz="1400" dirty="0" err="1"/>
              <a:t>Beaven</a:t>
            </a:r>
            <a:r>
              <a:rPr lang="en-GB" sz="1400" dirty="0"/>
              <a:t>, A., Comas-Quinn, A. and Sawhill, B. (2019) New Case Studies of Openness in and beyond the Language Classroom, </a:t>
            </a:r>
            <a:r>
              <a:rPr lang="en-GB" sz="1400" dirty="0" err="1"/>
              <a:t>researchpublishing.net</a:t>
            </a:r>
            <a:r>
              <a:rPr lang="en-GB" sz="1400" dirty="0"/>
              <a:t>,  (forthcoming)</a:t>
            </a:r>
            <a:endParaRPr lang="en-US" sz="1400" dirty="0">
              <a:ea typeface="ＭＳ 明朝"/>
              <a:cs typeface="Arial"/>
            </a:endParaRPr>
          </a:p>
          <a:p>
            <a:pPr marL="0" indent="0">
              <a:buNone/>
            </a:pPr>
            <a:r>
              <a:rPr lang="en-GB" sz="1400" dirty="0" err="1"/>
              <a:t>Cámara</a:t>
            </a:r>
            <a:r>
              <a:rPr lang="en-GB" sz="1400" dirty="0"/>
              <a:t>, L. and Comas-Quinn, A. (2016) ‘Situated Learning in Open Communities: the TED Open Translation Project’, in </a:t>
            </a:r>
            <a:r>
              <a:rPr lang="en-GB" sz="1400" dirty="0" err="1"/>
              <a:t>Blessinger</a:t>
            </a:r>
            <a:r>
              <a:rPr lang="en-GB" sz="1400" dirty="0"/>
              <a:t>, P. and Bliss, T.J. (</a:t>
            </a:r>
            <a:r>
              <a:rPr lang="en-GB" sz="1400" dirty="0" err="1"/>
              <a:t>eds</a:t>
            </a:r>
            <a:r>
              <a:rPr lang="en-GB" sz="1400" dirty="0"/>
              <a:t>) </a:t>
            </a:r>
            <a:r>
              <a:rPr lang="en-GB" sz="1400" i="1" dirty="0"/>
              <a:t>Open Education: International Perspectives in Higher Education</a:t>
            </a:r>
            <a:r>
              <a:rPr lang="en-GB" sz="1400" dirty="0"/>
              <a:t>, Cambridge, Open Book Publishers. </a:t>
            </a:r>
          </a:p>
          <a:p>
            <a:pPr marL="0" indent="0">
              <a:buNone/>
            </a:pPr>
            <a:r>
              <a:rPr lang="en-GB" sz="1400" dirty="0"/>
              <a:t>Comas-Quinn, A. and Fuertes-Gutiérrez, M. (2017) ‘‘An interest in translation and a great addition to the CV!’ An evaluation of learners’ experiences of an online volunteering task’, OER17, London, 5–6 April 2017. [Online] Available at </a:t>
            </a:r>
            <a:r>
              <a:rPr lang="en-GB" sz="1400" u="sng" dirty="0">
                <a:hlinkClick r:id="rId4"/>
              </a:rPr>
              <a:t>http://oro.open.ac.uk/54898/</a:t>
            </a:r>
            <a:r>
              <a:rPr lang="en-GB" sz="1400" dirty="0"/>
              <a:t> (Accessed 30 December 2018). </a:t>
            </a:r>
          </a:p>
          <a:p>
            <a:pPr marL="0" indent="0">
              <a:buNone/>
            </a:pPr>
            <a:r>
              <a:rPr lang="en-US" sz="1400" dirty="0" err="1"/>
              <a:t>Curwood</a:t>
            </a:r>
            <a:r>
              <a:rPr lang="en-US" sz="1400" dirty="0"/>
              <a:t>, J. S. (2013). Fan fiction, remix culture, and The Potter Games. In V.E. Frankel (Ed.), </a:t>
            </a:r>
            <a:r>
              <a:rPr lang="en-US" sz="1400" i="1" dirty="0"/>
              <a:t>Teaching with Harry Potter</a:t>
            </a:r>
            <a:r>
              <a:rPr lang="en-US" sz="1400" dirty="0"/>
              <a:t> (pp. 81–92). Jefferson, NC: McFarland.</a:t>
            </a:r>
            <a:endParaRPr lang="en-GB" sz="1400" dirty="0"/>
          </a:p>
          <a:p>
            <a:pPr marL="0" indent="0">
              <a:buNone/>
            </a:pPr>
            <a:r>
              <a:rPr lang="en-US" sz="1400" dirty="0" err="1">
                <a:ea typeface="ＭＳ 明朝"/>
                <a:cs typeface="Arial"/>
              </a:rPr>
              <a:t>Cámara</a:t>
            </a:r>
            <a:r>
              <a:rPr lang="en-US" sz="1400" dirty="0">
                <a:ea typeface="ＭＳ 明朝"/>
                <a:cs typeface="Arial"/>
              </a:rPr>
              <a:t> de la Fuente, L. (2014). “Multilingual Crowdsourcing Motivation on Global Social Media. Case Study: TED OTP”, </a:t>
            </a:r>
            <a:r>
              <a:rPr lang="en-US" sz="1400" i="1" dirty="0" err="1">
                <a:ea typeface="ＭＳ 明朝"/>
                <a:cs typeface="Arial"/>
              </a:rPr>
              <a:t>Sendebar</a:t>
            </a:r>
            <a:r>
              <a:rPr lang="en-US" sz="1400" dirty="0">
                <a:ea typeface="ＭＳ 明朝"/>
                <a:cs typeface="Arial"/>
              </a:rPr>
              <a:t>. No. 25. </a:t>
            </a:r>
            <a:r>
              <a:rPr lang="en-US" sz="1400" u="sng" dirty="0">
                <a:solidFill>
                  <a:srgbClr val="0000FF"/>
                </a:solidFill>
                <a:ea typeface="ＭＳ 明朝"/>
                <a:cs typeface="Arial"/>
                <a:hlinkClick r:id="rId5"/>
              </a:rPr>
              <a:t>http://revistaseug.ugr.es/index.php/sendebar/article/view/1541/2676</a:t>
            </a:r>
            <a:r>
              <a:rPr lang="en-US" sz="1400" dirty="0">
                <a:ea typeface="ＭＳ 明朝"/>
                <a:cs typeface="Arial"/>
              </a:rPr>
              <a:t> </a:t>
            </a:r>
          </a:p>
          <a:p>
            <a:pPr marL="0" indent="0">
              <a:buNone/>
            </a:pPr>
            <a:r>
              <a:rPr lang="en-US" sz="1400" dirty="0" err="1">
                <a:cs typeface="Arial"/>
              </a:rPr>
              <a:t>Dron</a:t>
            </a:r>
            <a:r>
              <a:rPr lang="en-US" sz="1400" dirty="0">
                <a:cs typeface="Arial"/>
              </a:rPr>
              <a:t>, J. &amp; Anderson, T. (2015). Agoraphobia and the Modern Learner, in Littlejohn, A. &amp; Pegler, C. (eds.) </a:t>
            </a:r>
            <a:r>
              <a:rPr lang="en-US" sz="1400" i="1" dirty="0">
                <a:cs typeface="Arial"/>
              </a:rPr>
              <a:t>Reusing Open Resources: Learning in open networks for work, life and education</a:t>
            </a:r>
            <a:r>
              <a:rPr lang="en-US" sz="1400" dirty="0">
                <a:cs typeface="Arial"/>
              </a:rPr>
              <a:t>, 27-42, Abingdon: </a:t>
            </a:r>
            <a:r>
              <a:rPr lang="en-US" sz="1400" dirty="0" err="1">
                <a:cs typeface="Arial"/>
              </a:rPr>
              <a:t>Routledge</a:t>
            </a:r>
            <a:r>
              <a:rPr lang="en-US" sz="1400" dirty="0">
                <a:cs typeface="Arial"/>
              </a:rPr>
              <a:t>. </a:t>
            </a:r>
          </a:p>
          <a:p>
            <a:pPr marL="0" indent="0">
              <a:buNone/>
            </a:pPr>
            <a:r>
              <a:rPr lang="en-GB" sz="1400" dirty="0"/>
              <a:t>Martínez </a:t>
            </a:r>
            <a:r>
              <a:rPr lang="en-GB" sz="1400" dirty="0" err="1"/>
              <a:t>Arboleda</a:t>
            </a:r>
            <a:r>
              <a:rPr lang="en-GB" sz="1400" dirty="0"/>
              <a:t>, A. (2014) The Ethics of Student Digital Publication, Presentation given at the OER14 Conference, University of Newcastle, 29 April 2014, </a:t>
            </a:r>
            <a:r>
              <a:rPr lang="en-GB" sz="1400" u="sng" dirty="0">
                <a:hlinkClick r:id="rId6"/>
              </a:rPr>
              <a:t>https://oer14.oerconf.org/archive/14/oer14/92/view/index.html</a:t>
            </a:r>
            <a:r>
              <a:rPr lang="en-GB" sz="1400" dirty="0"/>
              <a:t> </a:t>
            </a:r>
          </a:p>
          <a:p>
            <a:pPr marL="0" indent="0">
              <a:buNone/>
            </a:pPr>
            <a:r>
              <a:rPr lang="en-US" sz="1400" dirty="0" err="1"/>
              <a:t>Minkel</a:t>
            </a:r>
            <a:r>
              <a:rPr lang="en-US" sz="1400" dirty="0"/>
              <a:t>, E. (2015, March 25) From the Internet to the Ivy League: Fan fiction in the classroom. [Online] Available at </a:t>
            </a:r>
            <a:r>
              <a:rPr lang="en-US" sz="1400" u="sng" dirty="0">
                <a:hlinkClick r:id="rId7"/>
              </a:rPr>
              <a:t>http://www.themillions.com/2015/03/from-the-internet-to-theivy-league-fanfiction-in-the-classroom.html</a:t>
            </a:r>
            <a:r>
              <a:rPr lang="en-US" sz="1400" dirty="0"/>
              <a:t> </a:t>
            </a:r>
            <a:r>
              <a:rPr lang="en-GB" sz="1400" dirty="0"/>
              <a:t>(Accessed 30 December 2018).</a:t>
            </a:r>
          </a:p>
          <a:p>
            <a:pPr marL="0" indent="0">
              <a:buNone/>
            </a:pPr>
            <a:r>
              <a:rPr lang="en-GB" sz="1400" dirty="0"/>
              <a:t>Wikipedia Education Program (2012) </a:t>
            </a:r>
            <a:r>
              <a:rPr lang="en-GB" sz="1400" i="1" dirty="0"/>
              <a:t>Case Studies: How professors are teaching with Wikipedia</a:t>
            </a:r>
            <a:r>
              <a:rPr lang="en-GB" sz="1400" dirty="0"/>
              <a:t>. Wikimedia Foundation. [Online] Available at</a:t>
            </a:r>
            <a:r>
              <a:rPr lang="en-GB" sz="1400" u="sng" dirty="0"/>
              <a:t> </a:t>
            </a:r>
            <a:r>
              <a:rPr lang="en-GB" sz="1400" u="sng" dirty="0">
                <a:hlinkClick r:id="rId8"/>
              </a:rPr>
              <a:t>http://upload.wikimedia.org/wikipedia/commons/0/03/Wikipedia_Education_Program_Case_Studies.pdf</a:t>
            </a:r>
            <a:r>
              <a:rPr lang="en-GB" sz="1400" dirty="0"/>
              <a:t> (Accessed 30 December 2018).</a:t>
            </a:r>
          </a:p>
        </p:txBody>
      </p:sp>
    </p:spTree>
    <p:extLst>
      <p:ext uri="{BB962C8B-B14F-4D97-AF65-F5344CB8AC3E}">
        <p14:creationId xmlns:p14="http://schemas.microsoft.com/office/powerpoint/2010/main" val="405649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186" y="365125"/>
            <a:ext cx="7418614" cy="1325563"/>
          </a:xfrm>
        </p:spPr>
        <p:txBody>
          <a:bodyPr/>
          <a:lstStyle/>
          <a:p>
            <a:r>
              <a:rPr lang="en-US" b="1" dirty="0">
                <a:solidFill>
                  <a:srgbClr val="558ED5"/>
                </a:solidFill>
              </a:rPr>
              <a:t>Open pedagogy</a:t>
            </a:r>
          </a:p>
        </p:txBody>
      </p:sp>
      <p:sp>
        <p:nvSpPr>
          <p:cNvPr id="3" name="Content Placeholder 2"/>
          <p:cNvSpPr>
            <a:spLocks noGrp="1"/>
          </p:cNvSpPr>
          <p:nvPr>
            <p:ph idx="1"/>
          </p:nvPr>
        </p:nvSpPr>
        <p:spPr>
          <a:xfrm>
            <a:off x="838200" y="1600201"/>
            <a:ext cx="10515600" cy="4525963"/>
          </a:xfrm>
        </p:spPr>
        <p:txBody>
          <a:bodyPr>
            <a:normAutofit/>
          </a:bodyPr>
          <a:lstStyle/>
          <a:p>
            <a:r>
              <a:rPr lang="en-US" dirty="0"/>
              <a:t>Using open technologies, tools and resources</a:t>
            </a:r>
          </a:p>
          <a:p>
            <a:r>
              <a:rPr lang="en-US" dirty="0"/>
              <a:t>From the ‘disposable assignment’ (Wiley, 2013) to ‘service learning’ &amp; using ‘cognitive surplus’</a:t>
            </a:r>
          </a:p>
          <a:p>
            <a:r>
              <a:rPr lang="en-US" dirty="0"/>
              <a:t>Wikipedia Education </a:t>
            </a:r>
            <a:r>
              <a:rPr lang="en-US" dirty="0" err="1"/>
              <a:t>Programme</a:t>
            </a:r>
            <a:endParaRPr lang="en-US" dirty="0"/>
          </a:p>
          <a:p>
            <a:pPr lvl="1"/>
            <a:r>
              <a:rPr lang="en-US" sz="2800" dirty="0"/>
              <a:t>Writing skills development</a:t>
            </a:r>
          </a:p>
          <a:p>
            <a:pPr lvl="1"/>
            <a:r>
              <a:rPr lang="en-US" sz="2800" dirty="0"/>
              <a:t>Media and Information Literacy</a:t>
            </a:r>
          </a:p>
          <a:p>
            <a:pPr lvl="1"/>
            <a:r>
              <a:rPr lang="en-US" sz="2800" dirty="0"/>
              <a:t>Critical Thinking and Research Skills</a:t>
            </a:r>
          </a:p>
          <a:p>
            <a:pPr lvl="1"/>
            <a:r>
              <a:rPr lang="en-US" sz="2800" dirty="0"/>
              <a:t>Collaboration	</a:t>
            </a:r>
          </a:p>
          <a:p>
            <a:pPr lvl="1"/>
            <a:r>
              <a:rPr lang="en-US" sz="2800" dirty="0"/>
              <a:t>Technical and Communication Skills</a:t>
            </a:r>
          </a:p>
          <a:p>
            <a:pPr lvl="1"/>
            <a:endParaRPr lang="en-US" dirty="0"/>
          </a:p>
        </p:txBody>
      </p:sp>
      <p:pic>
        <p:nvPicPr>
          <p:cNvPr id="4" name="Picture 3"/>
          <p:cNvPicPr>
            <a:picLocks noChangeAspect="1"/>
          </p:cNvPicPr>
          <p:nvPr/>
        </p:nvPicPr>
        <p:blipFill>
          <a:blip r:embed="rId3"/>
          <a:stretch>
            <a:fillRect/>
          </a:stretch>
        </p:blipFill>
        <p:spPr>
          <a:xfrm>
            <a:off x="8554811" y="2630173"/>
            <a:ext cx="2619375" cy="3737969"/>
          </a:xfrm>
          <a:prstGeom prst="rect">
            <a:avLst/>
          </a:prstGeom>
        </p:spPr>
      </p:pic>
    </p:spTree>
    <p:extLst>
      <p:ext uri="{BB962C8B-B14F-4D97-AF65-F5344CB8AC3E}">
        <p14:creationId xmlns:p14="http://schemas.microsoft.com/office/powerpoint/2010/main" val="75810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016001"/>
            <a:ext cx="9144000" cy="4818475"/>
          </a:xfrm>
          <a:prstGeom prst="rect">
            <a:avLst/>
          </a:prstGeom>
        </p:spPr>
      </p:pic>
      <p:sp>
        <p:nvSpPr>
          <p:cNvPr id="5" name="Oval 4"/>
          <p:cNvSpPr/>
          <p:nvPr/>
        </p:nvSpPr>
        <p:spPr>
          <a:xfrm>
            <a:off x="6762751" y="2889250"/>
            <a:ext cx="2714625" cy="8255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02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1"/>
            <a:ext cx="5683250" cy="4697971"/>
          </a:xfrm>
          <a:prstGeom prst="rect">
            <a:avLst/>
          </a:prstGeom>
        </p:spPr>
      </p:pic>
      <p:pic>
        <p:nvPicPr>
          <p:cNvPr id="4" name="Picture 3"/>
          <p:cNvPicPr>
            <a:picLocks noChangeAspect="1"/>
          </p:cNvPicPr>
          <p:nvPr/>
        </p:nvPicPr>
        <p:blipFill>
          <a:blip r:embed="rId3"/>
          <a:stretch>
            <a:fillRect/>
          </a:stretch>
        </p:blipFill>
        <p:spPr>
          <a:xfrm>
            <a:off x="4270375" y="3300182"/>
            <a:ext cx="5095875" cy="3367318"/>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847072" y="4923631"/>
            <a:ext cx="1920146" cy="1934369"/>
          </a:xfrm>
          <a:prstGeom prst="rect">
            <a:avLst/>
          </a:prstGeom>
        </p:spPr>
      </p:pic>
      <p:pic>
        <p:nvPicPr>
          <p:cNvPr id="6" name="Picture 5"/>
          <p:cNvPicPr>
            <a:picLocks noChangeAspect="1"/>
          </p:cNvPicPr>
          <p:nvPr/>
        </p:nvPicPr>
        <p:blipFill>
          <a:blip r:embed="rId5"/>
          <a:stretch>
            <a:fillRect/>
          </a:stretch>
        </p:blipFill>
        <p:spPr>
          <a:xfrm>
            <a:off x="7664728" y="156932"/>
            <a:ext cx="3003272" cy="5177068"/>
          </a:xfrm>
          <a:prstGeom prst="rect">
            <a:avLst/>
          </a:prstGeom>
        </p:spPr>
      </p:pic>
      <p:sp>
        <p:nvSpPr>
          <p:cNvPr id="7" name="Oval 6"/>
          <p:cNvSpPr/>
          <p:nvPr/>
        </p:nvSpPr>
        <p:spPr>
          <a:xfrm>
            <a:off x="7207252" y="1730376"/>
            <a:ext cx="3603625" cy="1317625"/>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432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1" y="274638"/>
            <a:ext cx="5841976" cy="1143000"/>
          </a:xfrm>
        </p:spPr>
        <p:txBody>
          <a:bodyPr>
            <a:normAutofit/>
          </a:bodyPr>
          <a:lstStyle/>
          <a:p>
            <a:r>
              <a:rPr lang="en-US" b="1" dirty="0">
                <a:solidFill>
                  <a:srgbClr val="558ED5"/>
                </a:solidFill>
              </a:rPr>
              <a:t>Advantages</a:t>
            </a:r>
          </a:p>
        </p:txBody>
      </p:sp>
      <p:sp>
        <p:nvSpPr>
          <p:cNvPr id="3" name="Content Placeholder 2"/>
          <p:cNvSpPr>
            <a:spLocks noGrp="1"/>
          </p:cNvSpPr>
          <p:nvPr>
            <p:ph idx="1"/>
          </p:nvPr>
        </p:nvSpPr>
        <p:spPr>
          <a:xfrm>
            <a:off x="816429" y="1600200"/>
            <a:ext cx="10564585" cy="5129960"/>
          </a:xfrm>
        </p:spPr>
        <p:txBody>
          <a:bodyPr>
            <a:normAutofit/>
          </a:bodyPr>
          <a:lstStyle/>
          <a:p>
            <a:r>
              <a:rPr lang="en-US" dirty="0"/>
              <a:t>Develop professional skills in translating, reviewing, proofreading… in the real world. </a:t>
            </a:r>
          </a:p>
          <a:p>
            <a:r>
              <a:rPr lang="en-US" dirty="0"/>
              <a:t>Develop digital skills, collaboration and sharing. </a:t>
            </a:r>
          </a:p>
          <a:p>
            <a:r>
              <a:rPr lang="en-US" dirty="0"/>
              <a:t>Network and benefit from feedback from more experienced translators. </a:t>
            </a:r>
          </a:p>
          <a:p>
            <a:r>
              <a:rPr lang="en-US" dirty="0"/>
              <a:t>Choose to work on topics and activities of their interest. </a:t>
            </a:r>
          </a:p>
          <a:p>
            <a:r>
              <a:rPr lang="en-US" dirty="0"/>
              <a:t>Increased motivation through choice and making a real contribution. </a:t>
            </a:r>
          </a:p>
          <a:p>
            <a:r>
              <a:rPr lang="en-US" dirty="0"/>
              <a:t>Externally sourced resources remain current, up-to-date and relevant (new content, open subtitling platform, guidelines and training videos, etc.).</a:t>
            </a:r>
          </a:p>
          <a:p>
            <a:r>
              <a:rPr lang="en-US" dirty="0"/>
              <a:t>Assemble a visible portfolio of work.</a:t>
            </a:r>
          </a:p>
          <a:p>
            <a:pPr marL="0" indent="0">
              <a:buNone/>
            </a:pPr>
            <a:endParaRPr lang="en-US" dirty="0"/>
          </a:p>
          <a:p>
            <a:endParaRPr lang="en-US" dirty="0"/>
          </a:p>
        </p:txBody>
      </p:sp>
    </p:spTree>
    <p:extLst>
      <p:ext uri="{BB962C8B-B14F-4D97-AF65-F5344CB8AC3E}">
        <p14:creationId xmlns:p14="http://schemas.microsoft.com/office/powerpoint/2010/main" val="360612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0B5BF814-FC86-1A4B-8BAC-CAB2A2EA942D}"/>
              </a:ext>
            </a:extLst>
          </p:cNvPr>
          <p:cNvPicPr>
            <a:picLocks noChangeAspect="1"/>
          </p:cNvPicPr>
          <p:nvPr/>
        </p:nvPicPr>
        <p:blipFill rotWithShape="1">
          <a:blip r:embed="rId2"/>
          <a:stretch/>
        </p:blipFill>
        <p:spPr>
          <a:xfrm>
            <a:off x="1551214" y="482883"/>
            <a:ext cx="8036655" cy="5806036"/>
          </a:xfrm>
          <a:prstGeom prst="rect">
            <a:avLst/>
          </a:prstGeom>
        </p:spPr>
      </p:pic>
    </p:spTree>
    <p:extLst>
      <p:ext uri="{BB962C8B-B14F-4D97-AF65-F5344CB8AC3E}">
        <p14:creationId xmlns:p14="http://schemas.microsoft.com/office/powerpoint/2010/main" val="352512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7A82A1C-B5FE-8B4D-AA4D-577DBB90F6F0}"/>
              </a:ext>
            </a:extLst>
          </p:cNvPr>
          <p:cNvPicPr>
            <a:picLocks noChangeAspect="1"/>
          </p:cNvPicPr>
          <p:nvPr/>
        </p:nvPicPr>
        <p:blipFill>
          <a:blip r:embed="rId2"/>
          <a:stretch>
            <a:fillRect/>
          </a:stretch>
        </p:blipFill>
        <p:spPr>
          <a:xfrm>
            <a:off x="1689652" y="216225"/>
            <a:ext cx="8645776" cy="6303845"/>
          </a:xfrm>
          <a:prstGeom prst="rect">
            <a:avLst/>
          </a:prstGeom>
        </p:spPr>
      </p:pic>
    </p:spTree>
    <p:extLst>
      <p:ext uri="{BB962C8B-B14F-4D97-AF65-F5344CB8AC3E}">
        <p14:creationId xmlns:p14="http://schemas.microsoft.com/office/powerpoint/2010/main" val="353314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A33D6-A2E1-584A-946D-2F52BB34D6BA}"/>
              </a:ext>
            </a:extLst>
          </p:cNvPr>
          <p:cNvSpPr>
            <a:spLocks noGrp="1"/>
          </p:cNvSpPr>
          <p:nvPr>
            <p:ph type="title"/>
          </p:nvPr>
        </p:nvSpPr>
        <p:spPr/>
        <p:txBody>
          <a:bodyPr/>
          <a:lstStyle/>
          <a:p>
            <a:r>
              <a:rPr lang="en-US" dirty="0"/>
              <a:t>Phase 1 (2015)</a:t>
            </a:r>
          </a:p>
        </p:txBody>
      </p:sp>
      <p:sp>
        <p:nvSpPr>
          <p:cNvPr id="3" name="Text Placeholder 2">
            <a:extLst>
              <a:ext uri="{FF2B5EF4-FFF2-40B4-BE49-F238E27FC236}">
                <a16:creationId xmlns:a16="http://schemas.microsoft.com/office/drawing/2014/main" xmlns="" id="{E9028842-A2FB-4C41-82E8-FB8DBADA35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4731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051A06-21CA-BA4A-8B6F-66F55A084CFF}"/>
              </a:ext>
            </a:extLst>
          </p:cNvPr>
          <p:cNvSpPr/>
          <p:nvPr/>
        </p:nvSpPr>
        <p:spPr>
          <a:xfrm>
            <a:off x="3146540" y="6294703"/>
            <a:ext cx="5202450" cy="369332"/>
          </a:xfrm>
          <a:prstGeom prst="rect">
            <a:avLst/>
          </a:prstGeom>
        </p:spPr>
        <p:txBody>
          <a:bodyPr wrap="none">
            <a:spAutoFit/>
          </a:bodyPr>
          <a:lstStyle/>
          <a:p>
            <a:r>
              <a:rPr lang="en-US" dirty="0">
                <a:hlinkClick r:id="rId2"/>
              </a:rPr>
              <a:t>http://loro.open.ac.uk/4802/</a:t>
            </a:r>
            <a:r>
              <a:rPr lang="en-US" dirty="0"/>
              <a:t> TED Translators activity </a:t>
            </a:r>
          </a:p>
        </p:txBody>
      </p:sp>
      <p:sp>
        <p:nvSpPr>
          <p:cNvPr id="5" name="TextBox 4">
            <a:extLst>
              <a:ext uri="{FF2B5EF4-FFF2-40B4-BE49-F238E27FC236}">
                <a16:creationId xmlns:a16="http://schemas.microsoft.com/office/drawing/2014/main" xmlns="" id="{BAA57CDD-22E8-6E47-8D9B-7887D0532890}"/>
              </a:ext>
            </a:extLst>
          </p:cNvPr>
          <p:cNvSpPr txBox="1"/>
          <p:nvPr/>
        </p:nvSpPr>
        <p:spPr>
          <a:xfrm>
            <a:off x="298174" y="874643"/>
            <a:ext cx="2703443" cy="4524315"/>
          </a:xfrm>
          <a:prstGeom prst="rect">
            <a:avLst/>
          </a:prstGeom>
          <a:noFill/>
        </p:spPr>
        <p:txBody>
          <a:bodyPr wrap="square" rtlCol="0">
            <a:spAutoFit/>
          </a:bodyPr>
          <a:lstStyle/>
          <a:p>
            <a:r>
              <a:rPr lang="en-US" dirty="0"/>
              <a:t>Graduate translation students</a:t>
            </a:r>
          </a:p>
          <a:p>
            <a:endParaRPr lang="en-US" dirty="0"/>
          </a:p>
          <a:p>
            <a:r>
              <a:rPr lang="en-US" dirty="0"/>
              <a:t>Teacher/volunteers to review and publish work</a:t>
            </a:r>
          </a:p>
          <a:p>
            <a:endParaRPr lang="en-US" dirty="0"/>
          </a:p>
          <a:p>
            <a:endParaRPr lang="en-US" dirty="0"/>
          </a:p>
          <a:p>
            <a:endParaRPr lang="en-US" dirty="0"/>
          </a:p>
          <a:p>
            <a:r>
              <a:rPr lang="en-US" dirty="0"/>
              <a:t>Challenges: </a:t>
            </a:r>
          </a:p>
          <a:p>
            <a:endParaRPr lang="en-US" dirty="0"/>
          </a:p>
          <a:p>
            <a:pPr marL="285750" indent="-285750">
              <a:buFontTx/>
              <a:buChar char="-"/>
            </a:pPr>
            <a:r>
              <a:rPr lang="en-US" dirty="0"/>
              <a:t>Technical challenge</a:t>
            </a:r>
          </a:p>
          <a:p>
            <a:pPr marL="285750" indent="-285750">
              <a:buFontTx/>
              <a:buChar char="-"/>
            </a:pPr>
            <a:r>
              <a:rPr lang="en-US" dirty="0"/>
              <a:t>Accepting community customs</a:t>
            </a:r>
          </a:p>
          <a:p>
            <a:pPr marL="285750" indent="-285750">
              <a:buFontTx/>
              <a:buChar char="-"/>
            </a:pPr>
            <a:r>
              <a:rPr lang="en-US" dirty="0"/>
              <a:t>Not scalable</a:t>
            </a:r>
          </a:p>
          <a:p>
            <a:pPr marL="285750" indent="-285750">
              <a:buFontTx/>
              <a:buChar char="-"/>
            </a:pPr>
            <a:r>
              <a:rPr lang="en-US" dirty="0"/>
              <a:t>Rejection of volunteering</a:t>
            </a:r>
          </a:p>
        </p:txBody>
      </p:sp>
    </p:spTree>
    <p:extLst>
      <p:ext uri="{BB962C8B-B14F-4D97-AF65-F5344CB8AC3E}">
        <p14:creationId xmlns:p14="http://schemas.microsoft.com/office/powerpoint/2010/main" val="3758837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1126</Words>
  <Application>Microsoft Office PowerPoint</Application>
  <PresentationFormat>Widescreen</PresentationFormat>
  <Paragraphs>94</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明朝</vt:lpstr>
      <vt:lpstr>Arial</vt:lpstr>
      <vt:lpstr>Calibri</vt:lpstr>
      <vt:lpstr>Calibri Light</vt:lpstr>
      <vt:lpstr>Office Theme</vt:lpstr>
      <vt:lpstr>Integrating TED Translators in language and translation education</vt:lpstr>
      <vt:lpstr>Open pedagogy</vt:lpstr>
      <vt:lpstr>PowerPoint Presentation</vt:lpstr>
      <vt:lpstr>PowerPoint Presentation</vt:lpstr>
      <vt:lpstr>Advantages</vt:lpstr>
      <vt:lpstr>PowerPoint Presentation</vt:lpstr>
      <vt:lpstr>PowerPoint Presentation</vt:lpstr>
      <vt:lpstr>Phase 1 (2015)</vt:lpstr>
      <vt:lpstr>PowerPoint Presentation</vt:lpstr>
      <vt:lpstr>Phase 2 (2016)</vt:lpstr>
      <vt:lpstr>PowerPoint Presentation</vt:lpstr>
      <vt:lpstr>PowerPoint Presentation</vt:lpstr>
      <vt:lpstr>PowerPoint Presentation</vt:lpstr>
      <vt:lpstr>Evaluation</vt:lpstr>
      <vt:lpstr>Phase 3 (2016-18)</vt:lpstr>
      <vt:lpstr>Open University MA in Translation</vt:lpstr>
      <vt:lpstr>Some considerations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open online communities for language learning </dc:title>
  <dc:creator>Anna.Comas-Quinn</dc:creator>
  <cp:lastModifiedBy>Francisco.Iniesto</cp:lastModifiedBy>
  <cp:revision>15</cp:revision>
  <dcterms:created xsi:type="dcterms:W3CDTF">2019-01-24T21:42:22Z</dcterms:created>
  <dcterms:modified xsi:type="dcterms:W3CDTF">2019-08-20T14:50:32Z</dcterms:modified>
</cp:coreProperties>
</file>