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60"/>
  </p:notesMasterIdLst>
  <p:sldIdLst>
    <p:sldId id="256" r:id="rId3"/>
    <p:sldId id="257" r:id="rId4"/>
    <p:sldId id="453" r:id="rId5"/>
    <p:sldId id="479" r:id="rId6"/>
    <p:sldId id="375" r:id="rId7"/>
    <p:sldId id="483" r:id="rId8"/>
    <p:sldId id="478" r:id="rId9"/>
    <p:sldId id="482" r:id="rId10"/>
    <p:sldId id="466" r:id="rId11"/>
    <p:sldId id="436" r:id="rId12"/>
    <p:sldId id="468" r:id="rId13"/>
    <p:sldId id="469" r:id="rId14"/>
    <p:sldId id="259" r:id="rId15"/>
    <p:sldId id="470" r:id="rId16"/>
    <p:sldId id="475" r:id="rId17"/>
    <p:sldId id="269" r:id="rId18"/>
    <p:sldId id="270" r:id="rId19"/>
    <p:sldId id="471" r:id="rId20"/>
    <p:sldId id="267" r:id="rId21"/>
    <p:sldId id="480" r:id="rId22"/>
    <p:sldId id="474" r:id="rId23"/>
    <p:sldId id="473" r:id="rId24"/>
    <p:sldId id="476" r:id="rId25"/>
    <p:sldId id="477" r:id="rId26"/>
    <p:sldId id="441" r:id="rId27"/>
    <p:sldId id="457" r:id="rId28"/>
    <p:sldId id="439" r:id="rId29"/>
    <p:sldId id="458" r:id="rId30"/>
    <p:sldId id="440" r:id="rId31"/>
    <p:sldId id="438" r:id="rId32"/>
    <p:sldId id="459" r:id="rId33"/>
    <p:sldId id="312" r:id="rId34"/>
    <p:sldId id="461" r:id="rId35"/>
    <p:sldId id="462" r:id="rId36"/>
    <p:sldId id="463" r:id="rId37"/>
    <p:sldId id="464" r:id="rId38"/>
    <p:sldId id="446" r:id="rId39"/>
    <p:sldId id="445" r:id="rId40"/>
    <p:sldId id="442" r:id="rId41"/>
    <p:sldId id="454" r:id="rId42"/>
    <p:sldId id="444" r:id="rId43"/>
    <p:sldId id="435" r:id="rId44"/>
    <p:sldId id="455" r:id="rId45"/>
    <p:sldId id="450" r:id="rId46"/>
    <p:sldId id="484" r:id="rId47"/>
    <p:sldId id="452" r:id="rId48"/>
    <p:sldId id="481" r:id="rId49"/>
    <p:sldId id="451" r:id="rId50"/>
    <p:sldId id="406" r:id="rId51"/>
    <p:sldId id="486" r:id="rId52"/>
    <p:sldId id="487" r:id="rId53"/>
    <p:sldId id="258" r:id="rId54"/>
    <p:sldId id="488" r:id="rId55"/>
    <p:sldId id="260" r:id="rId56"/>
    <p:sldId id="261" r:id="rId57"/>
    <p:sldId id="262" r:id="rId58"/>
    <p:sldId id="49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69" autoAdjust="0"/>
    <p:restoredTop sz="94660"/>
  </p:normalViewPr>
  <p:slideViewPr>
    <p:cSldViewPr snapToGrid="0">
      <p:cViewPr varScale="1">
        <p:scale>
          <a:sx n="114" d="100"/>
          <a:sy n="114" d="100"/>
        </p:scale>
        <p:origin x="43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839-4401-ACD8-4AE9FA28300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839-4401-ACD8-4AE9FA28300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839-4401-ACD8-4AE9FA28300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6839-4401-ACD8-4AE9FA28300E}"/>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6839-4401-ACD8-4AE9FA28300E}"/>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6839-4401-ACD8-4AE9FA28300E}"/>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6839-4401-ACD8-4AE9FA28300E}"/>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6839-4401-ACD8-4AE9FA28300E}"/>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6839-4401-ACD8-4AE9FA28300E}"/>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6839-4401-ACD8-4AE9FA28300E}"/>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6839-4401-ACD8-4AE9FA28300E}"/>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17-6839-4401-ACD8-4AE9FA28300E}"/>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19-6839-4401-ACD8-4AE9FA28300E}"/>
              </c:ext>
            </c:extLst>
          </c:dPt>
          <c:dPt>
            <c:idx val="13"/>
            <c:bubble3D val="0"/>
            <c:spPr>
              <a:solidFill>
                <a:schemeClr val="accent2">
                  <a:lumMod val="80000"/>
                  <a:lumOff val="20000"/>
                </a:schemeClr>
              </a:solidFill>
              <a:ln w="19050">
                <a:solidFill>
                  <a:schemeClr val="lt1"/>
                </a:solidFill>
              </a:ln>
              <a:effectLst/>
            </c:spPr>
            <c:extLst>
              <c:ext xmlns:c16="http://schemas.microsoft.com/office/drawing/2014/chart" uri="{C3380CC4-5D6E-409C-BE32-E72D297353CC}">
                <c16:uniqueId val="{0000001B-6839-4401-ACD8-4AE9FA28300E}"/>
              </c:ext>
            </c:extLst>
          </c:dPt>
          <c:dPt>
            <c:idx val="14"/>
            <c:bubble3D val="0"/>
            <c:spPr>
              <a:solidFill>
                <a:schemeClr val="accent3">
                  <a:lumMod val="80000"/>
                  <a:lumOff val="20000"/>
                </a:schemeClr>
              </a:solidFill>
              <a:ln w="19050">
                <a:solidFill>
                  <a:schemeClr val="lt1"/>
                </a:solidFill>
              </a:ln>
              <a:effectLst/>
            </c:spPr>
            <c:extLst>
              <c:ext xmlns:c16="http://schemas.microsoft.com/office/drawing/2014/chart" uri="{C3380CC4-5D6E-409C-BE32-E72D297353CC}">
                <c16:uniqueId val="{0000001D-6839-4401-ACD8-4AE9FA28300E}"/>
              </c:ext>
            </c:extLst>
          </c:dPt>
          <c:dPt>
            <c:idx val="15"/>
            <c:bubble3D val="0"/>
            <c:spPr>
              <a:solidFill>
                <a:schemeClr val="accent4">
                  <a:lumMod val="80000"/>
                  <a:lumOff val="20000"/>
                </a:schemeClr>
              </a:solidFill>
              <a:ln w="19050">
                <a:solidFill>
                  <a:schemeClr val="lt1"/>
                </a:solidFill>
              </a:ln>
              <a:effectLst/>
            </c:spPr>
            <c:extLst>
              <c:ext xmlns:c16="http://schemas.microsoft.com/office/drawing/2014/chart" uri="{C3380CC4-5D6E-409C-BE32-E72D297353CC}">
                <c16:uniqueId val="{0000001F-6839-4401-ACD8-4AE9FA28300E}"/>
              </c:ext>
            </c:extLst>
          </c:dPt>
          <c:dPt>
            <c:idx val="16"/>
            <c:bubble3D val="0"/>
            <c:spPr>
              <a:solidFill>
                <a:schemeClr val="accent5">
                  <a:lumMod val="80000"/>
                  <a:lumOff val="20000"/>
                </a:schemeClr>
              </a:solidFill>
              <a:ln w="19050">
                <a:solidFill>
                  <a:schemeClr val="lt1"/>
                </a:solidFill>
              </a:ln>
              <a:effectLst/>
            </c:spPr>
            <c:extLst>
              <c:ext xmlns:c16="http://schemas.microsoft.com/office/drawing/2014/chart" uri="{C3380CC4-5D6E-409C-BE32-E72D297353CC}">
                <c16:uniqueId val="{00000021-6839-4401-ACD8-4AE9FA28300E}"/>
              </c:ext>
            </c:extLst>
          </c:dPt>
          <c:dPt>
            <c:idx val="17"/>
            <c:bubble3D val="0"/>
            <c:spPr>
              <a:solidFill>
                <a:schemeClr val="accent6">
                  <a:lumMod val="80000"/>
                  <a:lumOff val="20000"/>
                </a:schemeClr>
              </a:solidFill>
              <a:ln w="19050">
                <a:solidFill>
                  <a:schemeClr val="lt1"/>
                </a:solidFill>
              </a:ln>
              <a:effectLst/>
            </c:spPr>
            <c:extLst>
              <c:ext xmlns:c16="http://schemas.microsoft.com/office/drawing/2014/chart" uri="{C3380CC4-5D6E-409C-BE32-E72D297353CC}">
                <c16:uniqueId val="{00000023-6839-4401-ACD8-4AE9FA28300E}"/>
              </c:ext>
            </c:extLst>
          </c:dPt>
          <c:dPt>
            <c:idx val="18"/>
            <c:bubble3D val="0"/>
            <c:spPr>
              <a:solidFill>
                <a:schemeClr val="accent1">
                  <a:lumMod val="80000"/>
                </a:schemeClr>
              </a:solidFill>
              <a:ln w="19050">
                <a:solidFill>
                  <a:schemeClr val="lt1"/>
                </a:solidFill>
              </a:ln>
              <a:effectLst/>
            </c:spPr>
            <c:extLst>
              <c:ext xmlns:c16="http://schemas.microsoft.com/office/drawing/2014/chart" uri="{C3380CC4-5D6E-409C-BE32-E72D297353CC}">
                <c16:uniqueId val="{00000025-6839-4401-ACD8-4AE9FA28300E}"/>
              </c:ext>
            </c:extLst>
          </c:dPt>
          <c:dPt>
            <c:idx val="19"/>
            <c:bubble3D val="0"/>
            <c:spPr>
              <a:solidFill>
                <a:schemeClr val="accent2">
                  <a:lumMod val="80000"/>
                </a:schemeClr>
              </a:solidFill>
              <a:ln w="19050">
                <a:solidFill>
                  <a:schemeClr val="lt1"/>
                </a:solidFill>
              </a:ln>
              <a:effectLst/>
            </c:spPr>
            <c:extLst>
              <c:ext xmlns:c16="http://schemas.microsoft.com/office/drawing/2014/chart" uri="{C3380CC4-5D6E-409C-BE32-E72D297353CC}">
                <c16:uniqueId val="{00000027-6839-4401-ACD8-4AE9FA28300E}"/>
              </c:ext>
            </c:extLst>
          </c:dPt>
          <c:dPt>
            <c:idx val="20"/>
            <c:bubble3D val="0"/>
            <c:spPr>
              <a:solidFill>
                <a:schemeClr val="accent3">
                  <a:lumMod val="80000"/>
                </a:schemeClr>
              </a:solidFill>
              <a:ln w="19050">
                <a:solidFill>
                  <a:schemeClr val="lt1"/>
                </a:solidFill>
              </a:ln>
              <a:effectLst/>
            </c:spPr>
            <c:extLst>
              <c:ext xmlns:c16="http://schemas.microsoft.com/office/drawing/2014/chart" uri="{C3380CC4-5D6E-409C-BE32-E72D297353CC}">
                <c16:uniqueId val="{00000029-6839-4401-ACD8-4AE9FA28300E}"/>
              </c:ext>
            </c:extLst>
          </c:dPt>
          <c:dPt>
            <c:idx val="21"/>
            <c:bubble3D val="0"/>
            <c:spPr>
              <a:solidFill>
                <a:schemeClr val="accent4">
                  <a:lumMod val="80000"/>
                </a:schemeClr>
              </a:solidFill>
              <a:ln w="19050">
                <a:solidFill>
                  <a:schemeClr val="lt1"/>
                </a:solidFill>
              </a:ln>
              <a:effectLst/>
            </c:spPr>
            <c:extLst>
              <c:ext xmlns:c16="http://schemas.microsoft.com/office/drawing/2014/chart" uri="{C3380CC4-5D6E-409C-BE32-E72D297353CC}">
                <c16:uniqueId val="{0000002B-6839-4401-ACD8-4AE9FA28300E}"/>
              </c:ext>
            </c:extLst>
          </c:dPt>
          <c:dLbls>
            <c:dLbl>
              <c:idx val="0"/>
              <c:layout>
                <c:manualLayout>
                  <c:x val="-0.20540731976378918"/>
                  <c:y val="-0.3769066921403512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6839-4401-ACD8-4AE9FA28300E}"/>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Sheet1!$A$85:$A$106</c:f>
              <c:strCache>
                <c:ptCount val="22"/>
                <c:pt idx="0">
                  <c:v>Stabbed</c:v>
                </c:pt>
                <c:pt idx="1">
                  <c:v>Beheaded</c:v>
                </c:pt>
                <c:pt idx="2">
                  <c:v>Poisoned</c:v>
                </c:pt>
                <c:pt idx="3">
                  <c:v>Stabbed and Poisoned</c:v>
                </c:pt>
                <c:pt idx="4">
                  <c:v>Hanging</c:v>
                </c:pt>
                <c:pt idx="5">
                  <c:v>Baked into Pie</c:v>
                </c:pt>
                <c:pt idx="6">
                  <c:v>Broken Heart</c:v>
                </c:pt>
                <c:pt idx="7">
                  <c:v>Drowned</c:v>
                </c:pt>
                <c:pt idx="8">
                  <c:v>Smothered by Pillow</c:v>
                </c:pt>
                <c:pt idx="9">
                  <c:v>Lack of Sleep</c:v>
                </c:pt>
                <c:pt idx="10">
                  <c:v>Shame</c:v>
                </c:pt>
                <c:pt idx="11">
                  <c:v>Grief</c:v>
                </c:pt>
                <c:pt idx="12">
                  <c:v>Dismemberment then fire</c:v>
                </c:pt>
                <c:pt idx="13">
                  <c:v>Indigestion</c:v>
                </c:pt>
                <c:pt idx="14">
                  <c:v>Buried to neck and starvation</c:v>
                </c:pt>
                <c:pt idx="15">
                  <c:v>Throws oneself away</c:v>
                </c:pt>
                <c:pt idx="16">
                  <c:v>Pursued by bear</c:v>
                </c:pt>
                <c:pt idx="17">
                  <c:v>Drops dead</c:v>
                </c:pt>
                <c:pt idx="18">
                  <c:v>Snakebite</c:v>
                </c:pt>
                <c:pt idx="19">
                  <c:v>Ripped apart by mob</c:v>
                </c:pt>
                <c:pt idx="20">
                  <c:v>Blinded</c:v>
                </c:pt>
                <c:pt idx="21">
                  <c:v>Disappears</c:v>
                </c:pt>
              </c:strCache>
            </c:strRef>
          </c:cat>
          <c:val>
            <c:numRef>
              <c:f>Sheet1!$B$85:$B$106</c:f>
              <c:numCache>
                <c:formatCode>General</c:formatCode>
                <c:ptCount val="22"/>
                <c:pt idx="0">
                  <c:v>30</c:v>
                </c:pt>
                <c:pt idx="1">
                  <c:v>5</c:v>
                </c:pt>
                <c:pt idx="2">
                  <c:v>4</c:v>
                </c:pt>
                <c:pt idx="3">
                  <c:v>3</c:v>
                </c:pt>
                <c:pt idx="4">
                  <c:v>2</c:v>
                </c:pt>
                <c:pt idx="5">
                  <c:v>2</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numCache>
            </c:numRef>
          </c:val>
          <c:extLst>
            <c:ext xmlns:c16="http://schemas.microsoft.com/office/drawing/2014/chart" uri="{C3380CC4-5D6E-409C-BE32-E72D297353CC}">
              <c16:uniqueId val="{0000002C-B072-4C32-B6DD-53A87CFBD81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2800" dirty="0">
                <a:latin typeface="Verdana Pro Light" panose="020B0304030504040204" pitchFamily="34" charset="0"/>
              </a:rPr>
              <a:t>Top 10 Box</a:t>
            </a:r>
            <a:r>
              <a:rPr lang="en-US" sz="2800" baseline="0" dirty="0">
                <a:latin typeface="Verdana Pro Light" panose="020B0304030504040204" pitchFamily="34" charset="0"/>
              </a:rPr>
              <a:t> Office Films of 2019</a:t>
            </a:r>
            <a:endParaRPr lang="en-US" sz="2800" dirty="0">
              <a:latin typeface="Verdana Pro Light" panose="020B0304030504040204" pitchFamily="34" charset="0"/>
            </a:endParaRP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1"/>
          <c:order val="1"/>
          <c:tx>
            <c:strRef>
              <c:f>Sheet1!$C$1</c:f>
              <c:strCache>
                <c:ptCount val="1"/>
                <c:pt idx="0">
                  <c:v>US Domestic</c:v>
                </c:pt>
              </c:strCache>
            </c:strRef>
          </c:tx>
          <c:spPr>
            <a:solidFill>
              <a:srgbClr val="0F614F"/>
            </a:solidFill>
            <a:ln>
              <a:noFill/>
            </a:ln>
            <a:effectLst/>
          </c:spPr>
          <c:invertIfNegative val="0"/>
          <c:cat>
            <c:strRef>
              <c:f>Sheet1!$A$2:$A$11</c:f>
              <c:strCache>
                <c:ptCount val="10"/>
                <c:pt idx="0">
                  <c:v>Avengers: Endgame</c:v>
                </c:pt>
                <c:pt idx="1">
                  <c:v>The Lion King</c:v>
                </c:pt>
                <c:pt idx="2">
                  <c:v>Frozen II</c:v>
                </c:pt>
                <c:pt idx="3">
                  <c:v>Spider-Man: Far from Home.</c:v>
                </c:pt>
                <c:pt idx="4">
                  <c:v>Captain Marvel</c:v>
                </c:pt>
                <c:pt idx="5">
                  <c:v>Toy Story 4</c:v>
                </c:pt>
                <c:pt idx="6">
                  <c:v>Aladdin</c:v>
                </c:pt>
                <c:pt idx="7">
                  <c:v>Joker</c:v>
                </c:pt>
                <c:pt idx="8">
                  <c:v>Star Wars: Rise of Skywalker</c:v>
                </c:pt>
                <c:pt idx="9">
                  <c:v>Fast &amp; Furious Presents: Hobbs &amp; Shaw</c:v>
                </c:pt>
              </c:strCache>
            </c:strRef>
          </c:cat>
          <c:val>
            <c:numRef>
              <c:f>Sheet1!$C$2:$C$11</c:f>
              <c:numCache>
                <c:formatCode>#,##0</c:formatCode>
                <c:ptCount val="10"/>
                <c:pt idx="0">
                  <c:v>858373000</c:v>
                </c:pt>
                <c:pt idx="1">
                  <c:v>543575085</c:v>
                </c:pt>
                <c:pt idx="2">
                  <c:v>459384042</c:v>
                </c:pt>
                <c:pt idx="3">
                  <c:v>390532085</c:v>
                </c:pt>
                <c:pt idx="4">
                  <c:v>426829839</c:v>
                </c:pt>
                <c:pt idx="5">
                  <c:v>433996992</c:v>
                </c:pt>
                <c:pt idx="6">
                  <c:v>355559216</c:v>
                </c:pt>
                <c:pt idx="7">
                  <c:v>334046521</c:v>
                </c:pt>
                <c:pt idx="8">
                  <c:v>478169690</c:v>
                </c:pt>
                <c:pt idx="9">
                  <c:v>173810100</c:v>
                </c:pt>
              </c:numCache>
            </c:numRef>
          </c:val>
          <c:extLst>
            <c:ext xmlns:c16="http://schemas.microsoft.com/office/drawing/2014/chart" uri="{C3380CC4-5D6E-409C-BE32-E72D297353CC}">
              <c16:uniqueId val="{00000000-74F7-49EF-800E-B4AF68C5E850}"/>
            </c:ext>
          </c:extLst>
        </c:ser>
        <c:ser>
          <c:idx val="2"/>
          <c:order val="2"/>
          <c:tx>
            <c:strRef>
              <c:f>Sheet1!$D$1</c:f>
              <c:strCache>
                <c:ptCount val="1"/>
                <c:pt idx="0">
                  <c:v>International</c:v>
                </c:pt>
              </c:strCache>
            </c:strRef>
          </c:tx>
          <c:spPr>
            <a:solidFill>
              <a:schemeClr val="bg1">
                <a:lumMod val="65000"/>
              </a:schemeClr>
            </a:solidFill>
            <a:ln>
              <a:noFill/>
            </a:ln>
            <a:effectLst/>
          </c:spPr>
          <c:invertIfNegative val="0"/>
          <c:cat>
            <c:strRef>
              <c:f>Sheet1!$A$2:$A$11</c:f>
              <c:strCache>
                <c:ptCount val="10"/>
                <c:pt idx="0">
                  <c:v>Avengers: Endgame</c:v>
                </c:pt>
                <c:pt idx="1">
                  <c:v>The Lion King</c:v>
                </c:pt>
                <c:pt idx="2">
                  <c:v>Frozen II</c:v>
                </c:pt>
                <c:pt idx="3">
                  <c:v>Spider-Man: Far from Home.</c:v>
                </c:pt>
                <c:pt idx="4">
                  <c:v>Captain Marvel</c:v>
                </c:pt>
                <c:pt idx="5">
                  <c:v>Toy Story 4</c:v>
                </c:pt>
                <c:pt idx="6">
                  <c:v>Aladdin</c:v>
                </c:pt>
                <c:pt idx="7">
                  <c:v>Joker</c:v>
                </c:pt>
                <c:pt idx="8">
                  <c:v>Star Wars: Rise of Skywalker</c:v>
                </c:pt>
                <c:pt idx="9">
                  <c:v>Fast &amp; Furious Presents: Hobbs &amp; Shaw</c:v>
                </c:pt>
              </c:strCache>
            </c:strRef>
          </c:cat>
          <c:val>
            <c:numRef>
              <c:f>Sheet1!$D$2:$D$11</c:f>
              <c:numCache>
                <c:formatCode>#,##0</c:formatCode>
                <c:ptCount val="10"/>
                <c:pt idx="0">
                  <c:v>1939427564</c:v>
                </c:pt>
                <c:pt idx="1">
                  <c:v>1112115705</c:v>
                </c:pt>
                <c:pt idx="2">
                  <c:v>912000000</c:v>
                </c:pt>
                <c:pt idx="3">
                  <c:v>741396434</c:v>
                </c:pt>
                <c:pt idx="4">
                  <c:v>701444955</c:v>
                </c:pt>
                <c:pt idx="5">
                  <c:v>639356585</c:v>
                </c:pt>
                <c:pt idx="6">
                  <c:v>695134737</c:v>
                </c:pt>
                <c:pt idx="7">
                  <c:v>732700000</c:v>
                </c:pt>
                <c:pt idx="8">
                  <c:v>511400000</c:v>
                </c:pt>
                <c:pt idx="9">
                  <c:v>585100000</c:v>
                </c:pt>
              </c:numCache>
            </c:numRef>
          </c:val>
          <c:extLst>
            <c:ext xmlns:c16="http://schemas.microsoft.com/office/drawing/2014/chart" uri="{C3380CC4-5D6E-409C-BE32-E72D297353CC}">
              <c16:uniqueId val="{00000001-74F7-49EF-800E-B4AF68C5E850}"/>
            </c:ext>
          </c:extLst>
        </c:ser>
        <c:dLbls>
          <c:showLegendKey val="0"/>
          <c:showVal val="0"/>
          <c:showCatName val="0"/>
          <c:showSerName val="0"/>
          <c:showPercent val="0"/>
          <c:showBubbleSize val="0"/>
        </c:dLbls>
        <c:gapWidth val="50"/>
        <c:overlap val="100"/>
        <c:axId val="905824120"/>
        <c:axId val="905825760"/>
      </c:barChart>
      <c:lineChart>
        <c:grouping val="standard"/>
        <c:varyColors val="0"/>
        <c:ser>
          <c:idx val="0"/>
          <c:order val="0"/>
          <c:tx>
            <c:strRef>
              <c:f>Sheet1!$B$1</c:f>
              <c:strCache>
                <c:ptCount val="1"/>
                <c:pt idx="0">
                  <c:v>Worldwide</c:v>
                </c:pt>
              </c:strCache>
            </c:strRef>
          </c:tx>
          <c:spPr>
            <a:ln w="28575" cap="rnd">
              <a:solidFill>
                <a:schemeClr val="tx1">
                  <a:lumMod val="65000"/>
                  <a:lumOff val="35000"/>
                </a:schemeClr>
              </a:solidFill>
              <a:prstDash val="sysDot"/>
              <a:round/>
            </a:ln>
            <a:effectLst/>
          </c:spPr>
          <c:marker>
            <c:symbol val="circle"/>
            <c:size val="5"/>
            <c:spPr>
              <a:solidFill>
                <a:schemeClr val="bg1">
                  <a:alpha val="94000"/>
                </a:schemeClr>
              </a:solidFill>
              <a:ln w="31750">
                <a:solidFill>
                  <a:schemeClr val="tx1">
                    <a:lumMod val="50000"/>
                    <a:lumOff val="50000"/>
                  </a:schemeClr>
                </a:solidFill>
              </a:ln>
              <a:effectLst/>
            </c:spPr>
          </c:marker>
          <c:cat>
            <c:strRef>
              <c:f>Sheet1!$A$2:$A$11</c:f>
              <c:strCache>
                <c:ptCount val="10"/>
                <c:pt idx="0">
                  <c:v>Avengers: Endgame</c:v>
                </c:pt>
                <c:pt idx="1">
                  <c:v>The Lion King</c:v>
                </c:pt>
                <c:pt idx="2">
                  <c:v>Frozen II</c:v>
                </c:pt>
                <c:pt idx="3">
                  <c:v>Spider-Man: Far from Home.</c:v>
                </c:pt>
                <c:pt idx="4">
                  <c:v>Captain Marvel</c:v>
                </c:pt>
                <c:pt idx="5">
                  <c:v>Toy Story 4</c:v>
                </c:pt>
                <c:pt idx="6">
                  <c:v>Aladdin</c:v>
                </c:pt>
                <c:pt idx="7">
                  <c:v>Joker</c:v>
                </c:pt>
                <c:pt idx="8">
                  <c:v>Star Wars: Rise of Skywalker</c:v>
                </c:pt>
                <c:pt idx="9">
                  <c:v>Fast &amp; Furious Presents: Hobbs &amp; Shaw</c:v>
                </c:pt>
              </c:strCache>
            </c:strRef>
          </c:cat>
          <c:val>
            <c:numRef>
              <c:f>Sheet1!$B$2:$B$11</c:f>
              <c:numCache>
                <c:formatCode>#,##0</c:formatCode>
                <c:ptCount val="10"/>
                <c:pt idx="0">
                  <c:v>2797800564</c:v>
                </c:pt>
                <c:pt idx="1">
                  <c:v>1655690790</c:v>
                </c:pt>
                <c:pt idx="2">
                  <c:v>1371384042</c:v>
                </c:pt>
                <c:pt idx="3">
                  <c:v>1131928519</c:v>
                </c:pt>
                <c:pt idx="4">
                  <c:v>1128274794</c:v>
                </c:pt>
                <c:pt idx="5">
                  <c:v>1073353577</c:v>
                </c:pt>
                <c:pt idx="6">
                  <c:v>1050693953</c:v>
                </c:pt>
                <c:pt idx="7">
                  <c:v>1066746521</c:v>
                </c:pt>
                <c:pt idx="8">
                  <c:v>989569690</c:v>
                </c:pt>
                <c:pt idx="9">
                  <c:v>758910100</c:v>
                </c:pt>
              </c:numCache>
            </c:numRef>
          </c:val>
          <c:smooth val="0"/>
          <c:extLst>
            <c:ext xmlns:c16="http://schemas.microsoft.com/office/drawing/2014/chart" uri="{C3380CC4-5D6E-409C-BE32-E72D297353CC}">
              <c16:uniqueId val="{00000002-74F7-49EF-800E-B4AF68C5E850}"/>
            </c:ext>
          </c:extLst>
        </c:ser>
        <c:dLbls>
          <c:showLegendKey val="0"/>
          <c:showVal val="0"/>
          <c:showCatName val="0"/>
          <c:showSerName val="0"/>
          <c:showPercent val="0"/>
          <c:showBubbleSize val="0"/>
        </c:dLbls>
        <c:marker val="1"/>
        <c:smooth val="0"/>
        <c:axId val="905824120"/>
        <c:axId val="905825760"/>
      </c:lineChart>
      <c:catAx>
        <c:axId val="905824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05825760"/>
        <c:crosses val="autoZero"/>
        <c:auto val="1"/>
        <c:lblAlgn val="ctr"/>
        <c:lblOffset val="100"/>
        <c:noMultiLvlLbl val="0"/>
      </c:catAx>
      <c:valAx>
        <c:axId val="9058257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t>
                </a:r>
              </a:p>
            </c:rich>
          </c:tx>
          <c:overlay val="0"/>
          <c:spPr>
            <a:noFill/>
            <a:ln>
              <a:noFill/>
            </a:ln>
            <a:effectLst/>
          </c:spPr>
          <c:txPr>
            <a:bodyPr rot="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0582412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8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C433F7-5CA7-46DD-ACDC-A5EEA612E9CE}" type="datetimeFigureOut">
              <a:rPr lang="en-GB" smtClean="0"/>
              <a:t>16/01/2020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CB124F-D425-4B81-89F0-538F2E280649}" type="slidenum">
              <a:rPr lang="en-GB" smtClean="0"/>
              <a:t>‹#›</a:t>
            </a:fld>
            <a:endParaRPr lang="en-GB"/>
          </a:p>
        </p:txBody>
      </p:sp>
    </p:spTree>
    <p:extLst>
      <p:ext uri="{BB962C8B-B14F-4D97-AF65-F5344CB8AC3E}">
        <p14:creationId xmlns:p14="http://schemas.microsoft.com/office/powerpoint/2010/main" val="238606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n.wikipedia.org/wiki/Mus%C3%A9e_d%27Orsay" TargetMode="External"/><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Introduction – I am Jenny Moakes and I’m the production manager in FASS, and the lead for production accessibility in faculty. I have worked in this role since November 2015. </a:t>
            </a:r>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F8E1A18-692D-4E59-947D-F41A6F00D9D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9627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 http://udlguidelines.cast.org/?utm_medium=web&amp;utm_campaign=none&amp;utm_source=cast-about-udl.</a:t>
            </a:r>
            <a:r>
              <a:rPr lang="en-GB" baseline="0" dirty="0"/>
              <a:t> Accessed 5.12.19</a:t>
            </a:r>
            <a:endParaRPr lang="en-GB" dirty="0"/>
          </a:p>
          <a:p>
            <a:r>
              <a:rPr lang="en-GB" dirty="0"/>
              <a:t>2. https://www.livingpaintings.org/ Accessed 5.12.19</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F8E1A18-692D-4E59-947D-F41A6F00D9D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1903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Information</a:t>
            </a:r>
            <a:r>
              <a:rPr lang="en-GB" baseline="0" dirty="0"/>
              <a:t> f</a:t>
            </a:r>
            <a:r>
              <a:rPr lang="en-GB" dirty="0"/>
              <a:t>rom Living Paintings ‘Who we are’, https://www.livingpaintings.org/who-we-are/history accessed 5.12.19</a:t>
            </a:r>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F8E1A18-692D-4E59-947D-F41A6F00D9D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0083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F8E1A18-692D-4E59-947D-F41A6F00D9D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4248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1" u="none" strike="noStrike" kern="1200" dirty="0">
                <a:solidFill>
                  <a:schemeClr val="tx1"/>
                </a:solidFill>
                <a:effectLst/>
                <a:latin typeface="+mn-lt"/>
                <a:ea typeface="+mn-ea"/>
                <a:cs typeface="+mn-cs"/>
              </a:rPr>
              <a:t>Study of a Figure Outdoors: Woman with a Parasol, facing left</a:t>
            </a:r>
            <a:r>
              <a:rPr lang="en-GB" sz="1200" b="0" i="0" u="none" strike="noStrike" kern="1200" dirty="0">
                <a:solidFill>
                  <a:schemeClr val="tx1"/>
                </a:solidFill>
                <a:effectLst/>
                <a:latin typeface="+mn-lt"/>
                <a:ea typeface="+mn-ea"/>
                <a:cs typeface="+mn-cs"/>
              </a:rPr>
              <a:t>, 1886. </a:t>
            </a:r>
            <a:r>
              <a:rPr lang="en-GB" sz="1200" b="0" i="0" u="none" strike="noStrike" kern="1200" dirty="0" err="1">
                <a:solidFill>
                  <a:schemeClr val="tx1"/>
                </a:solidFill>
                <a:effectLst/>
                <a:latin typeface="+mn-lt"/>
                <a:ea typeface="+mn-ea"/>
                <a:cs typeface="+mn-cs"/>
                <a:hlinkClick r:id="rId3" tooltip="Musée d'Orsay"/>
              </a:rPr>
              <a:t>Musée</a:t>
            </a:r>
            <a:r>
              <a:rPr lang="en-GB" sz="1200" b="0" i="0" u="none" strike="noStrike" kern="1200" dirty="0">
                <a:solidFill>
                  <a:schemeClr val="tx1"/>
                </a:solidFill>
                <a:effectLst/>
                <a:latin typeface="+mn-lt"/>
                <a:ea typeface="+mn-ea"/>
                <a:cs typeface="+mn-cs"/>
                <a:hlinkClick r:id="rId3" tooltip="Musée d'Orsay"/>
              </a:rPr>
              <a:t> d'Orsay</a:t>
            </a:r>
            <a:r>
              <a:rPr lang="en-GB" sz="1200" b="0" i="0" u="none" strike="noStrike" kern="1200" dirty="0">
                <a:solidFill>
                  <a:schemeClr val="tx1"/>
                </a:solidFill>
                <a:effectLst/>
                <a:latin typeface="+mn-lt"/>
                <a:ea typeface="+mn-ea"/>
                <a:cs typeface="+mn-cs"/>
              </a:rPr>
              <a:t>, Wikipedia</a:t>
            </a:r>
            <a:r>
              <a:rPr lang="en-GB" sz="1200" b="0" i="0" u="none" strike="noStrike" kern="1200" baseline="0" dirty="0">
                <a:solidFill>
                  <a:schemeClr val="tx1"/>
                </a:solidFill>
                <a:effectLst/>
                <a:latin typeface="+mn-lt"/>
                <a:ea typeface="+mn-ea"/>
                <a:cs typeface="+mn-cs"/>
              </a:rPr>
              <a:t> https://en.wikipedia.org/wiki/Claude_Monet accessed 5.12.19 (‘free to share and use’ licence)</a:t>
            </a:r>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F8E1A18-692D-4E59-947D-F41A6F00D9D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9537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3F72C-E10B-415D-B7A0-D0A74615503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56A28D5-DE87-47CE-B47C-90E5CE9C97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0F8DA63-908B-4257-87EA-A18EEF1DFE19}"/>
              </a:ext>
            </a:extLst>
          </p:cNvPr>
          <p:cNvSpPr>
            <a:spLocks noGrp="1"/>
          </p:cNvSpPr>
          <p:nvPr>
            <p:ph type="dt" sz="half" idx="10"/>
          </p:nvPr>
        </p:nvSpPr>
        <p:spPr/>
        <p:txBody>
          <a:bodyPr/>
          <a:lstStyle/>
          <a:p>
            <a:fld id="{D8EAA258-9E74-4D60-B23B-6B64616432D2}" type="datetimeFigureOut">
              <a:rPr lang="en-GB" smtClean="0"/>
              <a:t>16/01/2020</a:t>
            </a:fld>
            <a:endParaRPr lang="en-GB"/>
          </a:p>
        </p:txBody>
      </p:sp>
      <p:sp>
        <p:nvSpPr>
          <p:cNvPr id="5" name="Footer Placeholder 4">
            <a:extLst>
              <a:ext uri="{FF2B5EF4-FFF2-40B4-BE49-F238E27FC236}">
                <a16:creationId xmlns:a16="http://schemas.microsoft.com/office/drawing/2014/main" id="{ED8D0F8A-DAE8-4BE6-86E6-2312D30275C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4F9F712-68F0-4120-9AFC-03ABB6E17ACD}"/>
              </a:ext>
            </a:extLst>
          </p:cNvPr>
          <p:cNvSpPr>
            <a:spLocks noGrp="1"/>
          </p:cNvSpPr>
          <p:nvPr>
            <p:ph type="sldNum" sz="quarter" idx="12"/>
          </p:nvPr>
        </p:nvSpPr>
        <p:spPr/>
        <p:txBody>
          <a:bodyPr/>
          <a:lstStyle/>
          <a:p>
            <a:fld id="{9740F27B-0C19-4117-9C37-C71D124B2517}" type="slidenum">
              <a:rPr lang="en-GB" smtClean="0"/>
              <a:t>‹#›</a:t>
            </a:fld>
            <a:endParaRPr lang="en-GB"/>
          </a:p>
        </p:txBody>
      </p:sp>
    </p:spTree>
    <p:extLst>
      <p:ext uri="{BB962C8B-B14F-4D97-AF65-F5344CB8AC3E}">
        <p14:creationId xmlns:p14="http://schemas.microsoft.com/office/powerpoint/2010/main" val="3936321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E1154-C70A-4943-BC1E-032DB25C28C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E5E14A6-4B21-47CE-AA1A-311CCE06EA5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9FBD096-2AD1-49EA-8E70-20F457882AC0}"/>
              </a:ext>
            </a:extLst>
          </p:cNvPr>
          <p:cNvSpPr>
            <a:spLocks noGrp="1"/>
          </p:cNvSpPr>
          <p:nvPr>
            <p:ph type="dt" sz="half" idx="10"/>
          </p:nvPr>
        </p:nvSpPr>
        <p:spPr/>
        <p:txBody>
          <a:bodyPr/>
          <a:lstStyle/>
          <a:p>
            <a:fld id="{D8EAA258-9E74-4D60-B23B-6B64616432D2}" type="datetimeFigureOut">
              <a:rPr lang="en-GB" smtClean="0"/>
              <a:t>16/01/2020</a:t>
            </a:fld>
            <a:endParaRPr lang="en-GB"/>
          </a:p>
        </p:txBody>
      </p:sp>
      <p:sp>
        <p:nvSpPr>
          <p:cNvPr id="5" name="Footer Placeholder 4">
            <a:extLst>
              <a:ext uri="{FF2B5EF4-FFF2-40B4-BE49-F238E27FC236}">
                <a16:creationId xmlns:a16="http://schemas.microsoft.com/office/drawing/2014/main" id="{2D1E35DC-1CBB-4205-9616-F2DF0B30D7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1D072EB-4226-46EB-9CAB-9855C5EDAFA8}"/>
              </a:ext>
            </a:extLst>
          </p:cNvPr>
          <p:cNvSpPr>
            <a:spLocks noGrp="1"/>
          </p:cNvSpPr>
          <p:nvPr>
            <p:ph type="sldNum" sz="quarter" idx="12"/>
          </p:nvPr>
        </p:nvSpPr>
        <p:spPr/>
        <p:txBody>
          <a:bodyPr/>
          <a:lstStyle/>
          <a:p>
            <a:fld id="{9740F27B-0C19-4117-9C37-C71D124B2517}" type="slidenum">
              <a:rPr lang="en-GB" smtClean="0"/>
              <a:t>‹#›</a:t>
            </a:fld>
            <a:endParaRPr lang="en-GB"/>
          </a:p>
        </p:txBody>
      </p:sp>
    </p:spTree>
    <p:extLst>
      <p:ext uri="{BB962C8B-B14F-4D97-AF65-F5344CB8AC3E}">
        <p14:creationId xmlns:p14="http://schemas.microsoft.com/office/powerpoint/2010/main" val="25317414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35414EE-0A34-4E65-8BF7-A72C29A1E17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D14DD75-8A65-4EC7-B1B6-D344175BE18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43D4853-6E04-48A9-9FDB-4C8C1A688E52}"/>
              </a:ext>
            </a:extLst>
          </p:cNvPr>
          <p:cNvSpPr>
            <a:spLocks noGrp="1"/>
          </p:cNvSpPr>
          <p:nvPr>
            <p:ph type="dt" sz="half" idx="10"/>
          </p:nvPr>
        </p:nvSpPr>
        <p:spPr/>
        <p:txBody>
          <a:bodyPr/>
          <a:lstStyle/>
          <a:p>
            <a:fld id="{D8EAA258-9E74-4D60-B23B-6B64616432D2}" type="datetimeFigureOut">
              <a:rPr lang="en-GB" smtClean="0"/>
              <a:t>16/01/2020</a:t>
            </a:fld>
            <a:endParaRPr lang="en-GB"/>
          </a:p>
        </p:txBody>
      </p:sp>
      <p:sp>
        <p:nvSpPr>
          <p:cNvPr id="5" name="Footer Placeholder 4">
            <a:extLst>
              <a:ext uri="{FF2B5EF4-FFF2-40B4-BE49-F238E27FC236}">
                <a16:creationId xmlns:a16="http://schemas.microsoft.com/office/drawing/2014/main" id="{991ADCE2-8338-4D84-A696-4361EB5B262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0C6518B-C7FF-4D05-9A1A-3C09ACAEE0B4}"/>
              </a:ext>
            </a:extLst>
          </p:cNvPr>
          <p:cNvSpPr>
            <a:spLocks noGrp="1"/>
          </p:cNvSpPr>
          <p:nvPr>
            <p:ph type="sldNum" sz="quarter" idx="12"/>
          </p:nvPr>
        </p:nvSpPr>
        <p:spPr/>
        <p:txBody>
          <a:bodyPr/>
          <a:lstStyle/>
          <a:p>
            <a:fld id="{9740F27B-0C19-4117-9C37-C71D124B2517}" type="slidenum">
              <a:rPr lang="en-GB" smtClean="0"/>
              <a:t>‹#›</a:t>
            </a:fld>
            <a:endParaRPr lang="en-GB"/>
          </a:p>
        </p:txBody>
      </p:sp>
    </p:spTree>
    <p:extLst>
      <p:ext uri="{BB962C8B-B14F-4D97-AF65-F5344CB8AC3E}">
        <p14:creationId xmlns:p14="http://schemas.microsoft.com/office/powerpoint/2010/main" val="32770137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BB45A538-C722-4A5C-950F-2DA9C1963407}" type="datetimeFigureOut">
              <a:rPr lang="en-GB" smtClean="0"/>
              <a:t>16/01/2020</a:t>
            </a:fld>
            <a:endParaRPr lang="en-GB"/>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GB"/>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F518CDAB-04FE-4876-B63A-16653E2051BC}" type="slidenum">
              <a:rPr lang="en-GB" smtClean="0"/>
              <a:t>‹#›</a:t>
            </a:fld>
            <a:endParaRPr lang="en-GB"/>
          </a:p>
        </p:txBody>
      </p:sp>
    </p:spTree>
    <p:extLst>
      <p:ext uri="{BB962C8B-B14F-4D97-AF65-F5344CB8AC3E}">
        <p14:creationId xmlns:p14="http://schemas.microsoft.com/office/powerpoint/2010/main" val="3375425874"/>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B45A538-C722-4A5C-950F-2DA9C1963407}" type="datetimeFigureOut">
              <a:rPr lang="en-GB" smtClean="0"/>
              <a:t>16/01/2020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518CDAB-04FE-4876-B63A-16653E2051BC}" type="slidenum">
              <a:rPr lang="en-GB" smtClean="0"/>
              <a:t>‹#›</a:t>
            </a:fld>
            <a:endParaRPr lang="en-GB"/>
          </a:p>
        </p:txBody>
      </p:sp>
    </p:spTree>
    <p:extLst>
      <p:ext uri="{BB962C8B-B14F-4D97-AF65-F5344CB8AC3E}">
        <p14:creationId xmlns:p14="http://schemas.microsoft.com/office/powerpoint/2010/main" val="34197602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BB45A538-C722-4A5C-950F-2DA9C1963407}" type="datetimeFigureOut">
              <a:rPr lang="en-GB" smtClean="0"/>
              <a:t>16/01/2020</a:t>
            </a:fld>
            <a:endParaRPr lang="en-GB"/>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GB"/>
          </a:p>
        </p:txBody>
      </p:sp>
      <p:sp>
        <p:nvSpPr>
          <p:cNvPr id="6" name="Slide Number Placeholder 5"/>
          <p:cNvSpPr>
            <a:spLocks noGrp="1"/>
          </p:cNvSpPr>
          <p:nvPr>
            <p:ph type="sldNum" sz="quarter" idx="12"/>
          </p:nvPr>
        </p:nvSpPr>
        <p:spPr>
          <a:xfrm>
            <a:off x="8604504" y="5211060"/>
            <a:ext cx="2112264" cy="228600"/>
          </a:xfrm>
        </p:spPr>
        <p:txBody>
          <a:bodyPr/>
          <a:lstStyle/>
          <a:p>
            <a:fld id="{F518CDAB-04FE-4876-B63A-16653E2051BC}" type="slidenum">
              <a:rPr lang="en-GB" smtClean="0"/>
              <a:t>‹#›</a:t>
            </a:fld>
            <a:endParaRPr lang="en-GB"/>
          </a:p>
        </p:txBody>
      </p:sp>
    </p:spTree>
    <p:extLst>
      <p:ext uri="{BB962C8B-B14F-4D97-AF65-F5344CB8AC3E}">
        <p14:creationId xmlns:p14="http://schemas.microsoft.com/office/powerpoint/2010/main" val="1193122470"/>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B45A538-C722-4A5C-950F-2DA9C1963407}" type="datetimeFigureOut">
              <a:rPr lang="en-GB" smtClean="0"/>
              <a:t>16/01/2020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518CDAB-04FE-4876-B63A-16653E2051BC}" type="slidenum">
              <a:rPr lang="en-GB" smtClean="0"/>
              <a:t>‹#›</a:t>
            </a:fld>
            <a:endParaRPr lang="en-GB"/>
          </a:p>
        </p:txBody>
      </p:sp>
    </p:spTree>
    <p:extLst>
      <p:ext uri="{BB962C8B-B14F-4D97-AF65-F5344CB8AC3E}">
        <p14:creationId xmlns:p14="http://schemas.microsoft.com/office/powerpoint/2010/main" val="7392053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B45A538-C722-4A5C-950F-2DA9C1963407}" type="datetimeFigureOut">
              <a:rPr lang="en-GB" smtClean="0"/>
              <a:t>16/01/2020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518CDAB-04FE-4876-B63A-16653E2051BC}" type="slidenum">
              <a:rPr lang="en-GB" smtClean="0"/>
              <a:t>‹#›</a:t>
            </a:fld>
            <a:endParaRPr lang="en-GB"/>
          </a:p>
        </p:txBody>
      </p:sp>
    </p:spTree>
    <p:extLst>
      <p:ext uri="{BB962C8B-B14F-4D97-AF65-F5344CB8AC3E}">
        <p14:creationId xmlns:p14="http://schemas.microsoft.com/office/powerpoint/2010/main" val="23662948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B45A538-C722-4A5C-950F-2DA9C1963407}" type="datetimeFigureOut">
              <a:rPr lang="en-GB" smtClean="0"/>
              <a:t>16/01/2020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518CDAB-04FE-4876-B63A-16653E2051BC}" type="slidenum">
              <a:rPr lang="en-GB" smtClean="0"/>
              <a:t>‹#›</a:t>
            </a:fld>
            <a:endParaRPr lang="en-GB"/>
          </a:p>
        </p:txBody>
      </p:sp>
    </p:spTree>
    <p:extLst>
      <p:ext uri="{BB962C8B-B14F-4D97-AF65-F5344CB8AC3E}">
        <p14:creationId xmlns:p14="http://schemas.microsoft.com/office/powerpoint/2010/main" val="19461194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45A538-C722-4A5C-950F-2DA9C1963407}" type="datetimeFigureOut">
              <a:rPr lang="en-GB" smtClean="0"/>
              <a:t>16/01/2020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518CDAB-04FE-4876-B63A-16653E2051BC}" type="slidenum">
              <a:rPr lang="en-GB" smtClean="0"/>
              <a:t>‹#›</a:t>
            </a:fld>
            <a:endParaRPr lang="en-GB"/>
          </a:p>
        </p:txBody>
      </p:sp>
    </p:spTree>
    <p:extLst>
      <p:ext uri="{BB962C8B-B14F-4D97-AF65-F5344CB8AC3E}">
        <p14:creationId xmlns:p14="http://schemas.microsoft.com/office/powerpoint/2010/main" val="7724427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BB45A538-C722-4A5C-950F-2DA9C1963407}" type="datetimeFigureOut">
              <a:rPr lang="en-GB" smtClean="0"/>
              <a:t>16/01/2020</a:t>
            </a:fld>
            <a:endParaRPr lang="en-GB"/>
          </a:p>
        </p:txBody>
      </p:sp>
      <p:sp>
        <p:nvSpPr>
          <p:cNvPr id="9" name="Footer Placeholder 8"/>
          <p:cNvSpPr>
            <a:spLocks noGrp="1"/>
          </p:cNvSpPr>
          <p:nvPr>
            <p:ph type="ftr" sz="quarter" idx="11"/>
          </p:nvPr>
        </p:nvSpPr>
        <p:spPr/>
        <p:txBody>
          <a:bodyPr/>
          <a:lstStyle>
            <a:lvl1pPr algn="r">
              <a:defRPr/>
            </a:lvl1pPr>
          </a:lstStyle>
          <a:p>
            <a:endParaRPr lang="en-GB"/>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F518CDAB-04FE-4876-B63A-16653E2051BC}" type="slidenum">
              <a:rPr lang="en-GB" smtClean="0"/>
              <a:t>‹#›</a:t>
            </a:fld>
            <a:endParaRPr lang="en-GB"/>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14169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0822B-EB98-4060-B621-6332EDF38BF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1A34934-FD83-4262-84B4-F6A9E89760A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9850B9D-9D8B-49B3-96D8-2C0AF998D8F1}"/>
              </a:ext>
            </a:extLst>
          </p:cNvPr>
          <p:cNvSpPr>
            <a:spLocks noGrp="1"/>
          </p:cNvSpPr>
          <p:nvPr>
            <p:ph type="dt" sz="half" idx="10"/>
          </p:nvPr>
        </p:nvSpPr>
        <p:spPr/>
        <p:txBody>
          <a:bodyPr/>
          <a:lstStyle/>
          <a:p>
            <a:fld id="{D8EAA258-9E74-4D60-B23B-6B64616432D2}" type="datetimeFigureOut">
              <a:rPr lang="en-GB" smtClean="0"/>
              <a:t>16/01/2020</a:t>
            </a:fld>
            <a:endParaRPr lang="en-GB"/>
          </a:p>
        </p:txBody>
      </p:sp>
      <p:sp>
        <p:nvSpPr>
          <p:cNvPr id="5" name="Footer Placeholder 4">
            <a:extLst>
              <a:ext uri="{FF2B5EF4-FFF2-40B4-BE49-F238E27FC236}">
                <a16:creationId xmlns:a16="http://schemas.microsoft.com/office/drawing/2014/main" id="{119323F4-16F2-4D8D-987D-CB8F9E6D8E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640FD3F-526F-422F-9E26-3D6B814A47D2}"/>
              </a:ext>
            </a:extLst>
          </p:cNvPr>
          <p:cNvSpPr>
            <a:spLocks noGrp="1"/>
          </p:cNvSpPr>
          <p:nvPr>
            <p:ph type="sldNum" sz="quarter" idx="12"/>
          </p:nvPr>
        </p:nvSpPr>
        <p:spPr/>
        <p:txBody>
          <a:bodyPr/>
          <a:lstStyle/>
          <a:p>
            <a:fld id="{9740F27B-0C19-4117-9C37-C71D124B2517}" type="slidenum">
              <a:rPr lang="en-GB" smtClean="0"/>
              <a:t>‹#›</a:t>
            </a:fld>
            <a:endParaRPr lang="en-GB"/>
          </a:p>
        </p:txBody>
      </p:sp>
    </p:spTree>
    <p:extLst>
      <p:ext uri="{BB962C8B-B14F-4D97-AF65-F5344CB8AC3E}">
        <p14:creationId xmlns:p14="http://schemas.microsoft.com/office/powerpoint/2010/main" val="34712329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BB45A538-C722-4A5C-950F-2DA9C1963407}" type="datetimeFigureOut">
              <a:rPr lang="en-GB" smtClean="0"/>
              <a:t>16/01/2020</a:t>
            </a:fld>
            <a:endParaRPr lang="en-GB"/>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GB"/>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F518CDAB-04FE-4876-B63A-16653E2051BC}" type="slidenum">
              <a:rPr lang="en-GB" smtClean="0"/>
              <a:t>‹#›</a:t>
            </a:fld>
            <a:endParaRPr lang="en-GB"/>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116189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45A538-C722-4A5C-950F-2DA9C1963407}" type="datetimeFigureOut">
              <a:rPr lang="en-GB" smtClean="0"/>
              <a:t>16/01/2020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18CDAB-04FE-4876-B63A-16653E2051BC}" type="slidenum">
              <a:rPr lang="en-GB" smtClean="0"/>
              <a:t>‹#›</a:t>
            </a:fld>
            <a:endParaRPr lang="en-GB"/>
          </a:p>
        </p:txBody>
      </p:sp>
    </p:spTree>
    <p:extLst>
      <p:ext uri="{BB962C8B-B14F-4D97-AF65-F5344CB8AC3E}">
        <p14:creationId xmlns:p14="http://schemas.microsoft.com/office/powerpoint/2010/main" val="27921365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45A538-C722-4A5C-950F-2DA9C1963407}" type="datetimeFigureOut">
              <a:rPr lang="en-GB" smtClean="0"/>
              <a:t>16/01/2020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18CDAB-04FE-4876-B63A-16653E2051BC}" type="slidenum">
              <a:rPr lang="en-GB" smtClean="0"/>
              <a:t>‹#›</a:t>
            </a:fld>
            <a:endParaRPr lang="en-GB"/>
          </a:p>
        </p:txBody>
      </p:sp>
    </p:spTree>
    <p:extLst>
      <p:ext uri="{BB962C8B-B14F-4D97-AF65-F5344CB8AC3E}">
        <p14:creationId xmlns:p14="http://schemas.microsoft.com/office/powerpoint/2010/main" val="2498167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30768-F9E9-4E93-843D-84621A46107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DF9D023-9D43-43BB-AB82-BDBB00ED96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86F59D3-7315-432D-9CD6-B8338B6879BE}"/>
              </a:ext>
            </a:extLst>
          </p:cNvPr>
          <p:cNvSpPr>
            <a:spLocks noGrp="1"/>
          </p:cNvSpPr>
          <p:nvPr>
            <p:ph type="dt" sz="half" idx="10"/>
          </p:nvPr>
        </p:nvSpPr>
        <p:spPr/>
        <p:txBody>
          <a:bodyPr/>
          <a:lstStyle/>
          <a:p>
            <a:fld id="{D8EAA258-9E74-4D60-B23B-6B64616432D2}" type="datetimeFigureOut">
              <a:rPr lang="en-GB" smtClean="0"/>
              <a:t>16/01/2020</a:t>
            </a:fld>
            <a:endParaRPr lang="en-GB"/>
          </a:p>
        </p:txBody>
      </p:sp>
      <p:sp>
        <p:nvSpPr>
          <p:cNvPr id="5" name="Footer Placeholder 4">
            <a:extLst>
              <a:ext uri="{FF2B5EF4-FFF2-40B4-BE49-F238E27FC236}">
                <a16:creationId xmlns:a16="http://schemas.microsoft.com/office/drawing/2014/main" id="{0D233462-8335-4DA3-901D-63DD3716A0D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8F005F7-3B2A-473C-95BB-22BE65BBB980}"/>
              </a:ext>
            </a:extLst>
          </p:cNvPr>
          <p:cNvSpPr>
            <a:spLocks noGrp="1"/>
          </p:cNvSpPr>
          <p:nvPr>
            <p:ph type="sldNum" sz="quarter" idx="12"/>
          </p:nvPr>
        </p:nvSpPr>
        <p:spPr/>
        <p:txBody>
          <a:bodyPr/>
          <a:lstStyle/>
          <a:p>
            <a:fld id="{9740F27B-0C19-4117-9C37-C71D124B2517}" type="slidenum">
              <a:rPr lang="en-GB" smtClean="0"/>
              <a:t>‹#›</a:t>
            </a:fld>
            <a:endParaRPr lang="en-GB"/>
          </a:p>
        </p:txBody>
      </p:sp>
    </p:spTree>
    <p:extLst>
      <p:ext uri="{BB962C8B-B14F-4D97-AF65-F5344CB8AC3E}">
        <p14:creationId xmlns:p14="http://schemas.microsoft.com/office/powerpoint/2010/main" val="576106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A77FC-B6CB-47BD-9D6B-DA356D82EA1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B9F5EA-3E34-48B0-917F-73754BA4D37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A6CAD4E-5075-408E-A7B9-C45E210131C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05C0AF5-EBE0-4DF2-BFA8-378997EF00C3}"/>
              </a:ext>
            </a:extLst>
          </p:cNvPr>
          <p:cNvSpPr>
            <a:spLocks noGrp="1"/>
          </p:cNvSpPr>
          <p:nvPr>
            <p:ph type="dt" sz="half" idx="10"/>
          </p:nvPr>
        </p:nvSpPr>
        <p:spPr/>
        <p:txBody>
          <a:bodyPr/>
          <a:lstStyle/>
          <a:p>
            <a:fld id="{D8EAA258-9E74-4D60-B23B-6B64616432D2}" type="datetimeFigureOut">
              <a:rPr lang="en-GB" smtClean="0"/>
              <a:t>16/01/2020</a:t>
            </a:fld>
            <a:endParaRPr lang="en-GB"/>
          </a:p>
        </p:txBody>
      </p:sp>
      <p:sp>
        <p:nvSpPr>
          <p:cNvPr id="6" name="Footer Placeholder 5">
            <a:extLst>
              <a:ext uri="{FF2B5EF4-FFF2-40B4-BE49-F238E27FC236}">
                <a16:creationId xmlns:a16="http://schemas.microsoft.com/office/drawing/2014/main" id="{DD6CF944-9366-4C3C-8E15-C3A71A09F73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F541D5E-ED3A-4424-9502-F8FF0203BB4E}"/>
              </a:ext>
            </a:extLst>
          </p:cNvPr>
          <p:cNvSpPr>
            <a:spLocks noGrp="1"/>
          </p:cNvSpPr>
          <p:nvPr>
            <p:ph type="sldNum" sz="quarter" idx="12"/>
          </p:nvPr>
        </p:nvSpPr>
        <p:spPr/>
        <p:txBody>
          <a:bodyPr/>
          <a:lstStyle/>
          <a:p>
            <a:fld id="{9740F27B-0C19-4117-9C37-C71D124B2517}" type="slidenum">
              <a:rPr lang="en-GB" smtClean="0"/>
              <a:t>‹#›</a:t>
            </a:fld>
            <a:endParaRPr lang="en-GB"/>
          </a:p>
        </p:txBody>
      </p:sp>
    </p:spTree>
    <p:extLst>
      <p:ext uri="{BB962C8B-B14F-4D97-AF65-F5344CB8AC3E}">
        <p14:creationId xmlns:p14="http://schemas.microsoft.com/office/powerpoint/2010/main" val="2755374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5360B-B27B-4140-8A9E-CCDAFC78E87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0CBA49A-B597-4606-B92B-A0728A12C9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8B9F66B-0303-491E-9AAE-EE7A0AF5426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D1287FB-F947-4C0E-B20E-D08D0B431C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B957740-DE4B-450D-A8B4-FAD678234B8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03CCD45-9E04-4B89-A0D2-B4FE9E9062E6}"/>
              </a:ext>
            </a:extLst>
          </p:cNvPr>
          <p:cNvSpPr>
            <a:spLocks noGrp="1"/>
          </p:cNvSpPr>
          <p:nvPr>
            <p:ph type="dt" sz="half" idx="10"/>
          </p:nvPr>
        </p:nvSpPr>
        <p:spPr/>
        <p:txBody>
          <a:bodyPr/>
          <a:lstStyle/>
          <a:p>
            <a:fld id="{D8EAA258-9E74-4D60-B23B-6B64616432D2}" type="datetimeFigureOut">
              <a:rPr lang="en-GB" smtClean="0"/>
              <a:t>16/01/2020</a:t>
            </a:fld>
            <a:endParaRPr lang="en-GB"/>
          </a:p>
        </p:txBody>
      </p:sp>
      <p:sp>
        <p:nvSpPr>
          <p:cNvPr id="8" name="Footer Placeholder 7">
            <a:extLst>
              <a:ext uri="{FF2B5EF4-FFF2-40B4-BE49-F238E27FC236}">
                <a16:creationId xmlns:a16="http://schemas.microsoft.com/office/drawing/2014/main" id="{2B54177B-2EBC-4C1C-A420-ABDB16EED6E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B157C0B-91FE-4E3A-AD7E-130D28D20359}"/>
              </a:ext>
            </a:extLst>
          </p:cNvPr>
          <p:cNvSpPr>
            <a:spLocks noGrp="1"/>
          </p:cNvSpPr>
          <p:nvPr>
            <p:ph type="sldNum" sz="quarter" idx="12"/>
          </p:nvPr>
        </p:nvSpPr>
        <p:spPr/>
        <p:txBody>
          <a:bodyPr/>
          <a:lstStyle/>
          <a:p>
            <a:fld id="{9740F27B-0C19-4117-9C37-C71D124B2517}" type="slidenum">
              <a:rPr lang="en-GB" smtClean="0"/>
              <a:t>‹#›</a:t>
            </a:fld>
            <a:endParaRPr lang="en-GB"/>
          </a:p>
        </p:txBody>
      </p:sp>
    </p:spTree>
    <p:extLst>
      <p:ext uri="{BB962C8B-B14F-4D97-AF65-F5344CB8AC3E}">
        <p14:creationId xmlns:p14="http://schemas.microsoft.com/office/powerpoint/2010/main" val="452845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29817-4CAC-4E39-9BAA-8077CC99353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F394D88-6B7C-486F-B2BE-EB7A98505AD3}"/>
              </a:ext>
            </a:extLst>
          </p:cNvPr>
          <p:cNvSpPr>
            <a:spLocks noGrp="1"/>
          </p:cNvSpPr>
          <p:nvPr>
            <p:ph type="dt" sz="half" idx="10"/>
          </p:nvPr>
        </p:nvSpPr>
        <p:spPr/>
        <p:txBody>
          <a:bodyPr/>
          <a:lstStyle/>
          <a:p>
            <a:fld id="{D8EAA258-9E74-4D60-B23B-6B64616432D2}" type="datetimeFigureOut">
              <a:rPr lang="en-GB" smtClean="0"/>
              <a:t>16/01/2020</a:t>
            </a:fld>
            <a:endParaRPr lang="en-GB"/>
          </a:p>
        </p:txBody>
      </p:sp>
      <p:sp>
        <p:nvSpPr>
          <p:cNvPr id="4" name="Footer Placeholder 3">
            <a:extLst>
              <a:ext uri="{FF2B5EF4-FFF2-40B4-BE49-F238E27FC236}">
                <a16:creationId xmlns:a16="http://schemas.microsoft.com/office/drawing/2014/main" id="{8A20A89F-56C4-41C0-9170-3F266E83689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9B54584-50F3-4245-B966-A1569F20589A}"/>
              </a:ext>
            </a:extLst>
          </p:cNvPr>
          <p:cNvSpPr>
            <a:spLocks noGrp="1"/>
          </p:cNvSpPr>
          <p:nvPr>
            <p:ph type="sldNum" sz="quarter" idx="12"/>
          </p:nvPr>
        </p:nvSpPr>
        <p:spPr/>
        <p:txBody>
          <a:bodyPr/>
          <a:lstStyle/>
          <a:p>
            <a:fld id="{9740F27B-0C19-4117-9C37-C71D124B2517}" type="slidenum">
              <a:rPr lang="en-GB" smtClean="0"/>
              <a:t>‹#›</a:t>
            </a:fld>
            <a:endParaRPr lang="en-GB"/>
          </a:p>
        </p:txBody>
      </p:sp>
    </p:spTree>
    <p:extLst>
      <p:ext uri="{BB962C8B-B14F-4D97-AF65-F5344CB8AC3E}">
        <p14:creationId xmlns:p14="http://schemas.microsoft.com/office/powerpoint/2010/main" val="263388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7A1725-8AF8-4F55-B5E8-CC36806ADE04}"/>
              </a:ext>
            </a:extLst>
          </p:cNvPr>
          <p:cNvSpPr>
            <a:spLocks noGrp="1"/>
          </p:cNvSpPr>
          <p:nvPr>
            <p:ph type="dt" sz="half" idx="10"/>
          </p:nvPr>
        </p:nvSpPr>
        <p:spPr/>
        <p:txBody>
          <a:bodyPr/>
          <a:lstStyle/>
          <a:p>
            <a:fld id="{D8EAA258-9E74-4D60-B23B-6B64616432D2}" type="datetimeFigureOut">
              <a:rPr lang="en-GB" smtClean="0"/>
              <a:t>16/01/2020</a:t>
            </a:fld>
            <a:endParaRPr lang="en-GB"/>
          </a:p>
        </p:txBody>
      </p:sp>
      <p:sp>
        <p:nvSpPr>
          <p:cNvPr id="3" name="Footer Placeholder 2">
            <a:extLst>
              <a:ext uri="{FF2B5EF4-FFF2-40B4-BE49-F238E27FC236}">
                <a16:creationId xmlns:a16="http://schemas.microsoft.com/office/drawing/2014/main" id="{3C1B8B7D-36B6-4377-83CA-0B2CF27BF15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DF58FE8-0F91-4D4F-9809-4C78EDD7D955}"/>
              </a:ext>
            </a:extLst>
          </p:cNvPr>
          <p:cNvSpPr>
            <a:spLocks noGrp="1"/>
          </p:cNvSpPr>
          <p:nvPr>
            <p:ph type="sldNum" sz="quarter" idx="12"/>
          </p:nvPr>
        </p:nvSpPr>
        <p:spPr/>
        <p:txBody>
          <a:bodyPr/>
          <a:lstStyle/>
          <a:p>
            <a:fld id="{9740F27B-0C19-4117-9C37-C71D124B2517}" type="slidenum">
              <a:rPr lang="en-GB" smtClean="0"/>
              <a:t>‹#›</a:t>
            </a:fld>
            <a:endParaRPr lang="en-GB"/>
          </a:p>
        </p:txBody>
      </p:sp>
    </p:spTree>
    <p:extLst>
      <p:ext uri="{BB962C8B-B14F-4D97-AF65-F5344CB8AC3E}">
        <p14:creationId xmlns:p14="http://schemas.microsoft.com/office/powerpoint/2010/main" val="1874578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04E41-0F58-4C2C-966A-F4560861D9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11F1B8E-B616-4BBE-9F49-F82D7A95A04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DD065C5-587F-436F-A5CA-C97034C725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259358-74F1-473E-B3DF-B55B0F9DCD6C}"/>
              </a:ext>
            </a:extLst>
          </p:cNvPr>
          <p:cNvSpPr>
            <a:spLocks noGrp="1"/>
          </p:cNvSpPr>
          <p:nvPr>
            <p:ph type="dt" sz="half" idx="10"/>
          </p:nvPr>
        </p:nvSpPr>
        <p:spPr/>
        <p:txBody>
          <a:bodyPr/>
          <a:lstStyle/>
          <a:p>
            <a:fld id="{D8EAA258-9E74-4D60-B23B-6B64616432D2}" type="datetimeFigureOut">
              <a:rPr lang="en-GB" smtClean="0"/>
              <a:t>16/01/2020</a:t>
            </a:fld>
            <a:endParaRPr lang="en-GB"/>
          </a:p>
        </p:txBody>
      </p:sp>
      <p:sp>
        <p:nvSpPr>
          <p:cNvPr id="6" name="Footer Placeholder 5">
            <a:extLst>
              <a:ext uri="{FF2B5EF4-FFF2-40B4-BE49-F238E27FC236}">
                <a16:creationId xmlns:a16="http://schemas.microsoft.com/office/drawing/2014/main" id="{884F82A0-52E5-4B2A-A90E-3C443431ECC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36363E6-FB81-4047-910B-C33AF34626FD}"/>
              </a:ext>
            </a:extLst>
          </p:cNvPr>
          <p:cNvSpPr>
            <a:spLocks noGrp="1"/>
          </p:cNvSpPr>
          <p:nvPr>
            <p:ph type="sldNum" sz="quarter" idx="12"/>
          </p:nvPr>
        </p:nvSpPr>
        <p:spPr/>
        <p:txBody>
          <a:bodyPr/>
          <a:lstStyle/>
          <a:p>
            <a:fld id="{9740F27B-0C19-4117-9C37-C71D124B2517}" type="slidenum">
              <a:rPr lang="en-GB" smtClean="0"/>
              <a:t>‹#›</a:t>
            </a:fld>
            <a:endParaRPr lang="en-GB"/>
          </a:p>
        </p:txBody>
      </p:sp>
    </p:spTree>
    <p:extLst>
      <p:ext uri="{BB962C8B-B14F-4D97-AF65-F5344CB8AC3E}">
        <p14:creationId xmlns:p14="http://schemas.microsoft.com/office/powerpoint/2010/main" val="3819009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6E817-41B9-4A65-AC9E-4DF004C24F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29B1717-E5D4-478E-B52F-5DC555B25A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C76BD25-285A-4D1A-9898-5A99A48A25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86B63C-0542-42D1-A294-BB535478D08C}"/>
              </a:ext>
            </a:extLst>
          </p:cNvPr>
          <p:cNvSpPr>
            <a:spLocks noGrp="1"/>
          </p:cNvSpPr>
          <p:nvPr>
            <p:ph type="dt" sz="half" idx="10"/>
          </p:nvPr>
        </p:nvSpPr>
        <p:spPr/>
        <p:txBody>
          <a:bodyPr/>
          <a:lstStyle/>
          <a:p>
            <a:fld id="{D8EAA258-9E74-4D60-B23B-6B64616432D2}" type="datetimeFigureOut">
              <a:rPr lang="en-GB" smtClean="0"/>
              <a:t>16/01/2020</a:t>
            </a:fld>
            <a:endParaRPr lang="en-GB"/>
          </a:p>
        </p:txBody>
      </p:sp>
      <p:sp>
        <p:nvSpPr>
          <p:cNvPr id="6" name="Footer Placeholder 5">
            <a:extLst>
              <a:ext uri="{FF2B5EF4-FFF2-40B4-BE49-F238E27FC236}">
                <a16:creationId xmlns:a16="http://schemas.microsoft.com/office/drawing/2014/main" id="{7D89C492-0FD7-4489-9C03-8C24FF29C14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8D7EEBF-9126-4E05-B4A5-E7D9FC1AFB8B}"/>
              </a:ext>
            </a:extLst>
          </p:cNvPr>
          <p:cNvSpPr>
            <a:spLocks noGrp="1"/>
          </p:cNvSpPr>
          <p:nvPr>
            <p:ph type="sldNum" sz="quarter" idx="12"/>
          </p:nvPr>
        </p:nvSpPr>
        <p:spPr/>
        <p:txBody>
          <a:bodyPr/>
          <a:lstStyle/>
          <a:p>
            <a:fld id="{9740F27B-0C19-4117-9C37-C71D124B2517}" type="slidenum">
              <a:rPr lang="en-GB" smtClean="0"/>
              <a:t>‹#›</a:t>
            </a:fld>
            <a:endParaRPr lang="en-GB"/>
          </a:p>
        </p:txBody>
      </p:sp>
    </p:spTree>
    <p:extLst>
      <p:ext uri="{BB962C8B-B14F-4D97-AF65-F5344CB8AC3E}">
        <p14:creationId xmlns:p14="http://schemas.microsoft.com/office/powerpoint/2010/main" val="3279656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B3078F-AF18-44DF-B0E6-032FC76F1D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DBC8DD3-DD4F-4DC4-8BEB-DF9F8A7CA4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EDEB799-AE85-4EDC-BA8B-93F2D9E4FD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EAA258-9E74-4D60-B23B-6B64616432D2}" type="datetimeFigureOut">
              <a:rPr lang="en-GB" smtClean="0"/>
              <a:t>16/01/2020</a:t>
            </a:fld>
            <a:endParaRPr lang="en-GB"/>
          </a:p>
        </p:txBody>
      </p:sp>
      <p:sp>
        <p:nvSpPr>
          <p:cNvPr id="5" name="Footer Placeholder 4">
            <a:extLst>
              <a:ext uri="{FF2B5EF4-FFF2-40B4-BE49-F238E27FC236}">
                <a16:creationId xmlns:a16="http://schemas.microsoft.com/office/drawing/2014/main" id="{C4162ADA-7FC6-49FA-8B3E-4CCBF7B86C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ACCFAC9-4333-4CF3-8E1D-0178452D26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40F27B-0C19-4117-9C37-C71D124B2517}" type="slidenum">
              <a:rPr lang="en-GB" smtClean="0"/>
              <a:t>‹#›</a:t>
            </a:fld>
            <a:endParaRPr lang="en-GB"/>
          </a:p>
        </p:txBody>
      </p:sp>
    </p:spTree>
    <p:extLst>
      <p:ext uri="{BB962C8B-B14F-4D97-AF65-F5344CB8AC3E}">
        <p14:creationId xmlns:p14="http://schemas.microsoft.com/office/powerpoint/2010/main" val="613362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BB45A538-C722-4A5C-950F-2DA9C1963407}" type="datetimeFigureOut">
              <a:rPr lang="en-GB" smtClean="0"/>
              <a:t>16/01/2020</a:t>
            </a:fld>
            <a:endParaRPr lang="en-GB"/>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GB"/>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F518CDAB-04FE-4876-B63A-16653E2051BC}" type="slidenum">
              <a:rPr lang="en-GB" smtClean="0"/>
              <a:t>‹#›</a:t>
            </a:fld>
            <a:endParaRPr lang="en-GB"/>
          </a:p>
        </p:txBody>
      </p:sp>
    </p:spTree>
    <p:extLst>
      <p:ext uri="{BB962C8B-B14F-4D97-AF65-F5344CB8AC3E}">
        <p14:creationId xmlns:p14="http://schemas.microsoft.com/office/powerpoint/2010/main" val="31981582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https://www.seewritehear.com/accessible-mathml/mathspeak/examples/grammar-rules/"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84AE588-999E-4DBE-A697-9B82EFF4C9A5}"/>
              </a:ext>
            </a:extLst>
          </p:cNvPr>
          <p:cNvPicPr/>
          <p:nvPr/>
        </p:nvPicPr>
        <p:blipFill>
          <a:blip r:embed="rId2"/>
          <a:stretch>
            <a:fillRect/>
          </a:stretch>
        </p:blipFill>
        <p:spPr>
          <a:xfrm>
            <a:off x="458909" y="1567832"/>
            <a:ext cx="10905066" cy="3162468"/>
          </a:xfrm>
          <a:prstGeom prst="rect">
            <a:avLst/>
          </a:prstGeom>
          <a:ln>
            <a:noFill/>
          </a:ln>
        </p:spPr>
      </p:pic>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26313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FD6C545-7829-4D57-9980-94D764F39451}"/>
              </a:ext>
            </a:extLst>
          </p:cNvPr>
          <p:cNvSpPr/>
          <p:nvPr/>
        </p:nvSpPr>
        <p:spPr>
          <a:xfrm>
            <a:off x="305294" y="996367"/>
            <a:ext cx="2520000" cy="2520000"/>
          </a:xfrm>
          <a:prstGeom prst="rect">
            <a:avLst/>
          </a:prstGeom>
          <a:solidFill>
            <a:srgbClr val="0F61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latin typeface="Verdana Pro Light" panose="020B0304030504040204" pitchFamily="34" charset="0"/>
              </a:rPr>
              <a:t>OVERVIEW</a:t>
            </a:r>
            <a:endParaRPr lang="en-US" sz="2800" dirty="0">
              <a:latin typeface="Verdana Pro Light" panose="020B0304030504040204" pitchFamily="34" charset="0"/>
            </a:endParaRPr>
          </a:p>
        </p:txBody>
      </p:sp>
      <p:sp>
        <p:nvSpPr>
          <p:cNvPr id="5" name="Rectangle 4">
            <a:extLst>
              <a:ext uri="{FF2B5EF4-FFF2-40B4-BE49-F238E27FC236}">
                <a16:creationId xmlns:a16="http://schemas.microsoft.com/office/drawing/2014/main" id="{534CEBE5-3843-4747-A96A-CE7E825BE54A}"/>
              </a:ext>
            </a:extLst>
          </p:cNvPr>
          <p:cNvSpPr/>
          <p:nvPr/>
        </p:nvSpPr>
        <p:spPr>
          <a:xfrm>
            <a:off x="3033803" y="996367"/>
            <a:ext cx="2520000" cy="2520000"/>
          </a:xfrm>
          <a:prstGeom prst="rect">
            <a:avLst/>
          </a:prstGeom>
          <a:solidFill>
            <a:srgbClr val="0F61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latin typeface="Verdana Pro Light" panose="020B0304030504040204" pitchFamily="34" charset="0"/>
              </a:rPr>
              <a:t>STRUCTURE</a:t>
            </a:r>
            <a:endParaRPr lang="en-US" sz="2800" dirty="0">
              <a:latin typeface="Verdana Pro Light" panose="020B0304030504040204" pitchFamily="34" charset="0"/>
            </a:endParaRPr>
          </a:p>
        </p:txBody>
      </p:sp>
      <p:sp>
        <p:nvSpPr>
          <p:cNvPr id="6" name="Rectangle 5">
            <a:extLst>
              <a:ext uri="{FF2B5EF4-FFF2-40B4-BE49-F238E27FC236}">
                <a16:creationId xmlns:a16="http://schemas.microsoft.com/office/drawing/2014/main" id="{CF76B013-2880-451C-9ACA-8DCFFDF32CA7}"/>
              </a:ext>
            </a:extLst>
          </p:cNvPr>
          <p:cNvSpPr/>
          <p:nvPr/>
        </p:nvSpPr>
        <p:spPr>
          <a:xfrm>
            <a:off x="6464839" y="996367"/>
            <a:ext cx="2520000" cy="2520000"/>
          </a:xfrm>
          <a:prstGeom prst="rect">
            <a:avLst/>
          </a:prstGeom>
          <a:solidFill>
            <a:srgbClr val="0F61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latin typeface="Verdana Pro Light" panose="020B0304030504040204" pitchFamily="34" charset="0"/>
              </a:rPr>
              <a:t>FOCUS ELEMENT</a:t>
            </a:r>
            <a:endParaRPr lang="en-US" sz="2800" dirty="0">
              <a:latin typeface="Verdana Pro Light" panose="020B0304030504040204" pitchFamily="34" charset="0"/>
            </a:endParaRPr>
          </a:p>
        </p:txBody>
      </p:sp>
      <p:sp>
        <p:nvSpPr>
          <p:cNvPr id="7" name="Rectangle 6">
            <a:extLst>
              <a:ext uri="{FF2B5EF4-FFF2-40B4-BE49-F238E27FC236}">
                <a16:creationId xmlns:a16="http://schemas.microsoft.com/office/drawing/2014/main" id="{0922E430-6C80-4328-9381-39758EC71EC3}"/>
              </a:ext>
            </a:extLst>
          </p:cNvPr>
          <p:cNvSpPr/>
          <p:nvPr/>
        </p:nvSpPr>
        <p:spPr>
          <a:xfrm>
            <a:off x="9193348" y="996367"/>
            <a:ext cx="2520000" cy="2520000"/>
          </a:xfrm>
          <a:prstGeom prst="rect">
            <a:avLst/>
          </a:prstGeom>
          <a:solidFill>
            <a:srgbClr val="0F61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latin typeface="Verdana Pro Light" panose="020B0304030504040204" pitchFamily="34" charset="0"/>
              </a:rPr>
              <a:t>LOCUS ELEMENTS</a:t>
            </a:r>
            <a:endParaRPr lang="en-US" sz="2800" dirty="0">
              <a:latin typeface="Verdana Pro Light" panose="020B0304030504040204" pitchFamily="34" charset="0"/>
            </a:endParaRPr>
          </a:p>
        </p:txBody>
      </p:sp>
      <p:sp>
        <p:nvSpPr>
          <p:cNvPr id="8" name="Left Brace 7">
            <a:extLst>
              <a:ext uri="{FF2B5EF4-FFF2-40B4-BE49-F238E27FC236}">
                <a16:creationId xmlns:a16="http://schemas.microsoft.com/office/drawing/2014/main" id="{1D8EF657-D9FF-46DA-8BD9-60177E5240F5}"/>
              </a:ext>
              <a:ext uri="{C183D7F6-B498-43B3-948B-1728B52AA6E4}">
                <adec:decorative xmlns:adec="http://schemas.microsoft.com/office/drawing/2017/decorative" val="1"/>
              </a:ext>
            </a:extLst>
          </p:cNvPr>
          <p:cNvSpPr/>
          <p:nvPr/>
        </p:nvSpPr>
        <p:spPr>
          <a:xfrm rot="16200000">
            <a:off x="2494818" y="1650405"/>
            <a:ext cx="869462" cy="5248508"/>
          </a:xfrm>
          <a:prstGeom prst="leftBrace">
            <a:avLst>
              <a:gd name="adj1" fmla="val 0"/>
              <a:gd name="adj2" fmla="val 50000"/>
            </a:avLst>
          </a:prstGeom>
          <a:ln w="44450">
            <a:solidFill>
              <a:srgbClr val="55554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Left Brace 8">
            <a:extLst>
              <a:ext uri="{FF2B5EF4-FFF2-40B4-BE49-F238E27FC236}">
                <a16:creationId xmlns:a16="http://schemas.microsoft.com/office/drawing/2014/main" id="{D203C0CE-3410-4B86-9809-65308389C9DE}"/>
              </a:ext>
              <a:ext uri="{C183D7F6-B498-43B3-948B-1728B52AA6E4}">
                <adec:decorative xmlns:adec="http://schemas.microsoft.com/office/drawing/2017/decorative" val="1"/>
              </a:ext>
            </a:extLst>
          </p:cNvPr>
          <p:cNvSpPr/>
          <p:nvPr/>
        </p:nvSpPr>
        <p:spPr>
          <a:xfrm rot="16200000">
            <a:off x="8654363" y="1650405"/>
            <a:ext cx="869462" cy="5248508"/>
          </a:xfrm>
          <a:prstGeom prst="leftBrace">
            <a:avLst>
              <a:gd name="adj1" fmla="val 0"/>
              <a:gd name="adj2" fmla="val 50000"/>
            </a:avLst>
          </a:prstGeom>
          <a:ln w="44450">
            <a:solidFill>
              <a:srgbClr val="55554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71B8275C-D75B-43F3-BDE3-F4F30421A5C3}"/>
              </a:ext>
            </a:extLst>
          </p:cNvPr>
          <p:cNvSpPr txBox="1"/>
          <p:nvPr/>
        </p:nvSpPr>
        <p:spPr>
          <a:xfrm>
            <a:off x="1164468" y="5032950"/>
            <a:ext cx="3852337" cy="646331"/>
          </a:xfrm>
          <a:prstGeom prst="rect">
            <a:avLst/>
          </a:prstGeom>
          <a:noFill/>
        </p:spPr>
        <p:txBody>
          <a:bodyPr wrap="none" rtlCol="0">
            <a:spAutoFit/>
          </a:bodyPr>
          <a:lstStyle/>
          <a:p>
            <a:r>
              <a:rPr lang="en-GB" sz="3600" dirty="0">
                <a:solidFill>
                  <a:srgbClr val="55554E"/>
                </a:solidFill>
                <a:latin typeface="Verdana Pro Light" panose="020B0304030504040204" pitchFamily="34" charset="0"/>
              </a:rPr>
              <a:t>SCENE-SETTING</a:t>
            </a:r>
            <a:endParaRPr lang="en-US" sz="3600" dirty="0">
              <a:solidFill>
                <a:srgbClr val="55554E"/>
              </a:solidFill>
              <a:latin typeface="Verdana Pro Light" panose="020B0304030504040204" pitchFamily="34" charset="0"/>
            </a:endParaRPr>
          </a:p>
        </p:txBody>
      </p:sp>
      <p:sp>
        <p:nvSpPr>
          <p:cNvPr id="12" name="TextBox 11">
            <a:extLst>
              <a:ext uri="{FF2B5EF4-FFF2-40B4-BE49-F238E27FC236}">
                <a16:creationId xmlns:a16="http://schemas.microsoft.com/office/drawing/2014/main" id="{3690B214-8A9B-43AF-9F2B-66CB90A36429}"/>
              </a:ext>
            </a:extLst>
          </p:cNvPr>
          <p:cNvSpPr txBox="1"/>
          <p:nvPr/>
        </p:nvSpPr>
        <p:spPr>
          <a:xfrm>
            <a:off x="7162925" y="5032951"/>
            <a:ext cx="3546164" cy="646331"/>
          </a:xfrm>
          <a:prstGeom prst="rect">
            <a:avLst/>
          </a:prstGeom>
          <a:noFill/>
        </p:spPr>
        <p:txBody>
          <a:bodyPr wrap="none" rtlCol="0">
            <a:spAutoFit/>
          </a:bodyPr>
          <a:lstStyle/>
          <a:p>
            <a:r>
              <a:rPr lang="en-GB" sz="3600" dirty="0">
                <a:solidFill>
                  <a:srgbClr val="55554E"/>
                </a:solidFill>
                <a:latin typeface="Verdana Pro Light" panose="020B0304030504040204" pitchFamily="34" charset="0"/>
              </a:rPr>
              <a:t>STORYTELLING</a:t>
            </a:r>
            <a:endParaRPr lang="en-US" sz="3600" dirty="0">
              <a:solidFill>
                <a:srgbClr val="55554E"/>
              </a:solidFill>
              <a:latin typeface="Verdana Pro Light" panose="020B0304030504040204" pitchFamily="34" charset="0"/>
            </a:endParaRPr>
          </a:p>
        </p:txBody>
      </p:sp>
      <p:cxnSp>
        <p:nvCxnSpPr>
          <p:cNvPr id="14" name="Straight Arrow Connector 13" descr="Left to right arrow labelled Pathway.">
            <a:extLst>
              <a:ext uri="{FF2B5EF4-FFF2-40B4-BE49-F238E27FC236}">
                <a16:creationId xmlns:a16="http://schemas.microsoft.com/office/drawing/2014/main" id="{E02A3A9F-8E96-4668-899F-88582B3829D2}"/>
              </a:ext>
            </a:extLst>
          </p:cNvPr>
          <p:cNvCxnSpPr>
            <a:cxnSpLocks/>
          </p:cNvCxnSpPr>
          <p:nvPr/>
        </p:nvCxnSpPr>
        <p:spPr>
          <a:xfrm>
            <a:off x="1781386" y="659766"/>
            <a:ext cx="8331200" cy="0"/>
          </a:xfrm>
          <a:prstGeom prst="straightConnector1">
            <a:avLst/>
          </a:prstGeom>
          <a:ln w="44450">
            <a:solidFill>
              <a:srgbClr val="55554E"/>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8BDF0B73-BF62-4E90-824A-709228671230}"/>
              </a:ext>
            </a:extLst>
          </p:cNvPr>
          <p:cNvSpPr txBox="1"/>
          <p:nvPr/>
        </p:nvSpPr>
        <p:spPr>
          <a:xfrm>
            <a:off x="5016805" y="0"/>
            <a:ext cx="2300630" cy="646331"/>
          </a:xfrm>
          <a:prstGeom prst="rect">
            <a:avLst/>
          </a:prstGeom>
          <a:noFill/>
        </p:spPr>
        <p:txBody>
          <a:bodyPr wrap="none" rtlCol="0">
            <a:spAutoFit/>
          </a:bodyPr>
          <a:lstStyle/>
          <a:p>
            <a:r>
              <a:rPr lang="en-GB" sz="3600" dirty="0">
                <a:solidFill>
                  <a:srgbClr val="55554E"/>
                </a:solidFill>
                <a:latin typeface="Verdana Pro Light" panose="020B0304030504040204" pitchFamily="34" charset="0"/>
              </a:rPr>
              <a:t>PATHWAY</a:t>
            </a:r>
            <a:endParaRPr lang="en-US" sz="3600" dirty="0">
              <a:solidFill>
                <a:srgbClr val="55554E"/>
              </a:solidFill>
              <a:latin typeface="Verdana Pro Light" panose="020B0304030504040204" pitchFamily="34" charset="0"/>
            </a:endParaRPr>
          </a:p>
        </p:txBody>
      </p:sp>
    </p:spTree>
    <p:extLst>
      <p:ext uri="{BB962C8B-B14F-4D97-AF65-F5344CB8AC3E}">
        <p14:creationId xmlns:p14="http://schemas.microsoft.com/office/powerpoint/2010/main" val="179894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1184C6AB-D25F-4BB0-86F3-7ABEDF5DD9B1}"/>
              </a:ext>
              <a:ext uri="{C183D7F6-B498-43B3-948B-1728B52AA6E4}">
                <adec:decorative xmlns:adec="http://schemas.microsoft.com/office/drawing/2017/decorative" val="1"/>
              </a:ext>
            </a:extLst>
          </p:cNvPr>
          <p:cNvSpPr/>
          <p:nvPr/>
        </p:nvSpPr>
        <p:spPr>
          <a:xfrm>
            <a:off x="-620442" y="2420285"/>
            <a:ext cx="5760000" cy="5760000"/>
          </a:xfrm>
          <a:prstGeom prst="ellipse">
            <a:avLst/>
          </a:prstGeom>
          <a:solidFill>
            <a:srgbClr val="0F61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dirty="0">
              <a:solidFill>
                <a:schemeClr val="bg1"/>
              </a:solidFill>
              <a:latin typeface="Verdana Pro Light" panose="020B0304030504040204" pitchFamily="34" charset="0"/>
            </a:endParaRPr>
          </a:p>
        </p:txBody>
      </p:sp>
      <p:sp>
        <p:nvSpPr>
          <p:cNvPr id="5" name="Title 1">
            <a:extLst>
              <a:ext uri="{FF2B5EF4-FFF2-40B4-BE49-F238E27FC236}">
                <a16:creationId xmlns:a16="http://schemas.microsoft.com/office/drawing/2014/main" id="{B3FE800C-F0FE-4A6D-849A-EC428D78B887}"/>
              </a:ext>
            </a:extLst>
          </p:cNvPr>
          <p:cNvSpPr>
            <a:spLocks noGrp="1"/>
          </p:cNvSpPr>
          <p:nvPr>
            <p:ph type="title"/>
          </p:nvPr>
        </p:nvSpPr>
        <p:spPr>
          <a:xfrm>
            <a:off x="264695" y="4234773"/>
            <a:ext cx="5139558" cy="1438508"/>
          </a:xfrm>
        </p:spPr>
        <p:txBody>
          <a:bodyPr>
            <a:noAutofit/>
          </a:bodyPr>
          <a:lstStyle/>
          <a:p>
            <a:r>
              <a:rPr lang="en-GB" sz="8000" dirty="0">
                <a:solidFill>
                  <a:schemeClr val="bg1"/>
                </a:solidFill>
                <a:latin typeface="Verdana Pro Light" panose="020B0304030504040204" pitchFamily="34" charset="0"/>
              </a:rPr>
              <a:t>scene setting rules</a:t>
            </a:r>
            <a:endParaRPr lang="en-US" sz="8000" dirty="0">
              <a:solidFill>
                <a:schemeClr val="bg1"/>
              </a:solidFill>
              <a:latin typeface="Verdana Pro Light" panose="020B0304030504040204" pitchFamily="34" charset="0"/>
            </a:endParaRPr>
          </a:p>
        </p:txBody>
      </p:sp>
      <p:sp>
        <p:nvSpPr>
          <p:cNvPr id="3" name="Rectangle 2">
            <a:extLst>
              <a:ext uri="{FF2B5EF4-FFF2-40B4-BE49-F238E27FC236}">
                <a16:creationId xmlns:a16="http://schemas.microsoft.com/office/drawing/2014/main" id="{1E0210BB-C608-4BDA-BFB2-B18CD12D2E85}"/>
              </a:ext>
            </a:extLst>
          </p:cNvPr>
          <p:cNvSpPr/>
          <p:nvPr/>
        </p:nvSpPr>
        <p:spPr>
          <a:xfrm>
            <a:off x="6169572" y="409903"/>
            <a:ext cx="6022428" cy="809297"/>
          </a:xfrm>
          <a:prstGeom prst="rect">
            <a:avLst/>
          </a:prstGeom>
          <a:solidFill>
            <a:srgbClr val="554E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latin typeface="Verdana Pro Light" panose="020B0304030504040204" pitchFamily="34" charset="0"/>
              </a:rPr>
              <a:t>OVERVIEW</a:t>
            </a:r>
            <a:endParaRPr lang="en-US" sz="4400" dirty="0">
              <a:latin typeface="Verdana Pro Light" panose="020B0304030504040204" pitchFamily="34" charset="0"/>
            </a:endParaRPr>
          </a:p>
        </p:txBody>
      </p:sp>
      <p:sp>
        <p:nvSpPr>
          <p:cNvPr id="7" name="Rectangle 6">
            <a:extLst>
              <a:ext uri="{FF2B5EF4-FFF2-40B4-BE49-F238E27FC236}">
                <a16:creationId xmlns:a16="http://schemas.microsoft.com/office/drawing/2014/main" id="{E813A5B9-3F84-4627-BF18-D980832C76A6}"/>
              </a:ext>
            </a:extLst>
          </p:cNvPr>
          <p:cNvSpPr/>
          <p:nvPr/>
        </p:nvSpPr>
        <p:spPr>
          <a:xfrm>
            <a:off x="6169572" y="1415094"/>
            <a:ext cx="6022428" cy="809297"/>
          </a:xfrm>
          <a:prstGeom prst="rect">
            <a:avLst/>
          </a:prstGeom>
          <a:solidFill>
            <a:srgbClr val="554E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latin typeface="Verdana Pro Light" panose="020B0304030504040204" pitchFamily="34" charset="0"/>
              </a:rPr>
              <a:t>FRAMEWORK</a:t>
            </a:r>
            <a:endParaRPr lang="en-US" sz="4400" dirty="0">
              <a:latin typeface="Verdana Pro Light" panose="020B0304030504040204" pitchFamily="34" charset="0"/>
            </a:endParaRPr>
          </a:p>
        </p:txBody>
      </p:sp>
      <p:sp>
        <p:nvSpPr>
          <p:cNvPr id="8" name="Rectangle 7">
            <a:extLst>
              <a:ext uri="{FF2B5EF4-FFF2-40B4-BE49-F238E27FC236}">
                <a16:creationId xmlns:a16="http://schemas.microsoft.com/office/drawing/2014/main" id="{F4B7AA92-C049-4CBF-B976-43B18DFB05A4}"/>
              </a:ext>
            </a:extLst>
          </p:cNvPr>
          <p:cNvSpPr/>
          <p:nvPr/>
        </p:nvSpPr>
        <p:spPr>
          <a:xfrm>
            <a:off x="6169572" y="2420285"/>
            <a:ext cx="6022428" cy="809297"/>
          </a:xfrm>
          <a:prstGeom prst="rect">
            <a:avLst/>
          </a:prstGeom>
          <a:solidFill>
            <a:srgbClr val="554E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latin typeface="Verdana Pro Light" panose="020B0304030504040204" pitchFamily="34" charset="0"/>
              </a:rPr>
              <a:t>PUNCTUATION</a:t>
            </a:r>
            <a:endParaRPr lang="en-US" sz="4400" dirty="0">
              <a:latin typeface="Verdana Pro Light" panose="020B0304030504040204" pitchFamily="34" charset="0"/>
            </a:endParaRPr>
          </a:p>
        </p:txBody>
      </p:sp>
      <p:sp>
        <p:nvSpPr>
          <p:cNvPr id="9" name="Rectangle 8">
            <a:extLst>
              <a:ext uri="{FF2B5EF4-FFF2-40B4-BE49-F238E27FC236}">
                <a16:creationId xmlns:a16="http://schemas.microsoft.com/office/drawing/2014/main" id="{63716CA7-26FB-4797-9D7C-46F7F85FE386}"/>
              </a:ext>
            </a:extLst>
          </p:cNvPr>
          <p:cNvSpPr/>
          <p:nvPr/>
        </p:nvSpPr>
        <p:spPr>
          <a:xfrm>
            <a:off x="6169572" y="3425476"/>
            <a:ext cx="6022428" cy="809297"/>
          </a:xfrm>
          <a:prstGeom prst="rect">
            <a:avLst/>
          </a:prstGeom>
          <a:solidFill>
            <a:srgbClr val="554E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latin typeface="Verdana Pro Light" panose="020B0304030504040204" pitchFamily="34" charset="0"/>
              </a:rPr>
              <a:t>PATHWAYS</a:t>
            </a:r>
            <a:endParaRPr lang="en-US" sz="4400" dirty="0">
              <a:latin typeface="Verdana Pro Light" panose="020B0304030504040204" pitchFamily="34" charset="0"/>
            </a:endParaRPr>
          </a:p>
        </p:txBody>
      </p:sp>
      <p:sp>
        <p:nvSpPr>
          <p:cNvPr id="10" name="Rectangle 9">
            <a:extLst>
              <a:ext uri="{FF2B5EF4-FFF2-40B4-BE49-F238E27FC236}">
                <a16:creationId xmlns:a16="http://schemas.microsoft.com/office/drawing/2014/main" id="{A79599E0-D6F4-4052-85F1-23A6CE5E5537}"/>
              </a:ext>
            </a:extLst>
          </p:cNvPr>
          <p:cNvSpPr/>
          <p:nvPr/>
        </p:nvSpPr>
        <p:spPr>
          <a:xfrm>
            <a:off x="6169572" y="4429131"/>
            <a:ext cx="6022428" cy="809297"/>
          </a:xfrm>
          <a:prstGeom prst="rect">
            <a:avLst/>
          </a:prstGeom>
          <a:solidFill>
            <a:srgbClr val="554E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latin typeface="Verdana Pro Light" panose="020B0304030504040204" pitchFamily="34" charset="0"/>
              </a:rPr>
              <a:t>LISTS</a:t>
            </a:r>
            <a:endParaRPr lang="en-US" sz="4400" dirty="0">
              <a:latin typeface="Verdana Pro Light" panose="020B0304030504040204" pitchFamily="34" charset="0"/>
            </a:endParaRPr>
          </a:p>
        </p:txBody>
      </p:sp>
    </p:spTree>
    <p:extLst>
      <p:ext uri="{BB962C8B-B14F-4D97-AF65-F5344CB8AC3E}">
        <p14:creationId xmlns:p14="http://schemas.microsoft.com/office/powerpoint/2010/main" val="82285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1184C6AB-D25F-4BB0-86F3-7ABEDF5DD9B1}"/>
              </a:ext>
              <a:ext uri="{C183D7F6-B498-43B3-948B-1728B52AA6E4}">
                <adec:decorative xmlns:adec="http://schemas.microsoft.com/office/drawing/2017/decorative" val="1"/>
              </a:ext>
            </a:extLst>
          </p:cNvPr>
          <p:cNvSpPr/>
          <p:nvPr/>
        </p:nvSpPr>
        <p:spPr>
          <a:xfrm>
            <a:off x="-672570" y="2359964"/>
            <a:ext cx="5760000" cy="5760000"/>
          </a:xfrm>
          <a:prstGeom prst="ellipse">
            <a:avLst/>
          </a:prstGeom>
          <a:solidFill>
            <a:srgbClr val="0F61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dirty="0">
              <a:solidFill>
                <a:schemeClr val="bg1"/>
              </a:solidFill>
              <a:latin typeface="Verdana Pro Light" panose="020B0304030504040204" pitchFamily="34" charset="0"/>
            </a:endParaRPr>
          </a:p>
        </p:txBody>
      </p:sp>
      <p:sp>
        <p:nvSpPr>
          <p:cNvPr id="5" name="Title 1">
            <a:extLst>
              <a:ext uri="{FF2B5EF4-FFF2-40B4-BE49-F238E27FC236}">
                <a16:creationId xmlns:a16="http://schemas.microsoft.com/office/drawing/2014/main" id="{B3FE800C-F0FE-4A6D-849A-EC428D78B887}"/>
              </a:ext>
            </a:extLst>
          </p:cNvPr>
          <p:cNvSpPr>
            <a:spLocks noGrp="1"/>
          </p:cNvSpPr>
          <p:nvPr>
            <p:ph type="title"/>
          </p:nvPr>
        </p:nvSpPr>
        <p:spPr>
          <a:xfrm>
            <a:off x="273599" y="3957145"/>
            <a:ext cx="5528278" cy="2002495"/>
          </a:xfrm>
        </p:spPr>
        <p:txBody>
          <a:bodyPr>
            <a:noAutofit/>
          </a:bodyPr>
          <a:lstStyle/>
          <a:p>
            <a:r>
              <a:rPr lang="en-GB" sz="8000" dirty="0">
                <a:solidFill>
                  <a:schemeClr val="bg1"/>
                </a:solidFill>
                <a:latin typeface="Verdana Pro Light" panose="020B0304030504040204" pitchFamily="34" charset="0"/>
              </a:rPr>
              <a:t>story-telling rules</a:t>
            </a:r>
            <a:endParaRPr lang="en-US" sz="8000" dirty="0">
              <a:solidFill>
                <a:schemeClr val="bg1"/>
              </a:solidFill>
              <a:latin typeface="Verdana Pro Light" panose="020B0304030504040204" pitchFamily="34" charset="0"/>
            </a:endParaRPr>
          </a:p>
        </p:txBody>
      </p:sp>
      <p:sp>
        <p:nvSpPr>
          <p:cNvPr id="3" name="Rectangle 2">
            <a:extLst>
              <a:ext uri="{FF2B5EF4-FFF2-40B4-BE49-F238E27FC236}">
                <a16:creationId xmlns:a16="http://schemas.microsoft.com/office/drawing/2014/main" id="{1E0210BB-C608-4BDA-BFB2-B18CD12D2E85}"/>
              </a:ext>
            </a:extLst>
          </p:cNvPr>
          <p:cNvSpPr/>
          <p:nvPr/>
        </p:nvSpPr>
        <p:spPr>
          <a:xfrm>
            <a:off x="6169572" y="409903"/>
            <a:ext cx="6022428" cy="809297"/>
          </a:xfrm>
          <a:prstGeom prst="rect">
            <a:avLst/>
          </a:prstGeom>
          <a:solidFill>
            <a:srgbClr val="554E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latin typeface="Verdana Pro Light" panose="020B0304030504040204" pitchFamily="34" charset="0"/>
              </a:rPr>
              <a:t>FOCUS</a:t>
            </a:r>
            <a:endParaRPr lang="en-US" sz="4400" dirty="0">
              <a:latin typeface="Verdana Pro Light" panose="020B0304030504040204" pitchFamily="34" charset="0"/>
            </a:endParaRPr>
          </a:p>
        </p:txBody>
      </p:sp>
      <p:sp>
        <p:nvSpPr>
          <p:cNvPr id="7" name="Rectangle 6">
            <a:extLst>
              <a:ext uri="{FF2B5EF4-FFF2-40B4-BE49-F238E27FC236}">
                <a16:creationId xmlns:a16="http://schemas.microsoft.com/office/drawing/2014/main" id="{E813A5B9-3F84-4627-BF18-D980832C76A6}"/>
              </a:ext>
            </a:extLst>
          </p:cNvPr>
          <p:cNvSpPr/>
          <p:nvPr/>
        </p:nvSpPr>
        <p:spPr>
          <a:xfrm>
            <a:off x="6169572" y="1415094"/>
            <a:ext cx="6022428" cy="809297"/>
          </a:xfrm>
          <a:prstGeom prst="rect">
            <a:avLst/>
          </a:prstGeom>
          <a:solidFill>
            <a:srgbClr val="554E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latin typeface="Verdana Pro Light" panose="020B0304030504040204" pitchFamily="34" charset="0"/>
              </a:rPr>
              <a:t>DETAIL</a:t>
            </a:r>
            <a:endParaRPr lang="en-US" sz="4400" dirty="0">
              <a:latin typeface="Verdana Pro Light" panose="020B0304030504040204" pitchFamily="34" charset="0"/>
            </a:endParaRPr>
          </a:p>
        </p:txBody>
      </p:sp>
      <p:sp>
        <p:nvSpPr>
          <p:cNvPr id="8" name="Rectangle 7">
            <a:extLst>
              <a:ext uri="{FF2B5EF4-FFF2-40B4-BE49-F238E27FC236}">
                <a16:creationId xmlns:a16="http://schemas.microsoft.com/office/drawing/2014/main" id="{F4B7AA92-C049-4CBF-B976-43B18DFB05A4}"/>
              </a:ext>
            </a:extLst>
          </p:cNvPr>
          <p:cNvSpPr/>
          <p:nvPr/>
        </p:nvSpPr>
        <p:spPr>
          <a:xfrm>
            <a:off x="6169572" y="2420285"/>
            <a:ext cx="6022428" cy="809297"/>
          </a:xfrm>
          <a:prstGeom prst="rect">
            <a:avLst/>
          </a:prstGeom>
          <a:solidFill>
            <a:srgbClr val="554E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latin typeface="Verdana Pro Light" panose="020B0304030504040204" pitchFamily="34" charset="0"/>
              </a:rPr>
              <a:t>DESCRIBE</a:t>
            </a:r>
            <a:endParaRPr lang="en-US" sz="4400" dirty="0">
              <a:latin typeface="Verdana Pro Light" panose="020B0304030504040204" pitchFamily="34" charset="0"/>
            </a:endParaRPr>
          </a:p>
        </p:txBody>
      </p:sp>
      <p:sp>
        <p:nvSpPr>
          <p:cNvPr id="9" name="Rectangle 8">
            <a:extLst>
              <a:ext uri="{FF2B5EF4-FFF2-40B4-BE49-F238E27FC236}">
                <a16:creationId xmlns:a16="http://schemas.microsoft.com/office/drawing/2014/main" id="{63716CA7-26FB-4797-9D7C-46F7F85FE386}"/>
              </a:ext>
            </a:extLst>
          </p:cNvPr>
          <p:cNvSpPr/>
          <p:nvPr/>
        </p:nvSpPr>
        <p:spPr>
          <a:xfrm>
            <a:off x="6169572" y="3425476"/>
            <a:ext cx="6022428" cy="809297"/>
          </a:xfrm>
          <a:prstGeom prst="rect">
            <a:avLst/>
          </a:prstGeom>
          <a:solidFill>
            <a:srgbClr val="554E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latin typeface="Verdana Pro Light" panose="020B0304030504040204" pitchFamily="34" charset="0"/>
              </a:rPr>
              <a:t>TRENDS</a:t>
            </a:r>
            <a:endParaRPr lang="en-US" sz="4400" dirty="0">
              <a:latin typeface="Verdana Pro Light" panose="020B0304030504040204" pitchFamily="34" charset="0"/>
            </a:endParaRPr>
          </a:p>
        </p:txBody>
      </p:sp>
      <p:sp>
        <p:nvSpPr>
          <p:cNvPr id="10" name="Rectangle 9">
            <a:extLst>
              <a:ext uri="{FF2B5EF4-FFF2-40B4-BE49-F238E27FC236}">
                <a16:creationId xmlns:a16="http://schemas.microsoft.com/office/drawing/2014/main" id="{B7E03B24-53E3-4DBA-AD95-2305CD992F61}"/>
              </a:ext>
            </a:extLst>
          </p:cNvPr>
          <p:cNvSpPr/>
          <p:nvPr/>
        </p:nvSpPr>
        <p:spPr>
          <a:xfrm>
            <a:off x="6169572" y="4430667"/>
            <a:ext cx="6022428" cy="809297"/>
          </a:xfrm>
          <a:prstGeom prst="rect">
            <a:avLst/>
          </a:prstGeom>
          <a:solidFill>
            <a:srgbClr val="554E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latin typeface="Verdana Pro Light" panose="020B0304030504040204" pitchFamily="34" charset="0"/>
              </a:rPr>
              <a:t>LANGUAGE</a:t>
            </a:r>
            <a:endParaRPr lang="en-US" sz="4400" dirty="0">
              <a:latin typeface="Verdana Pro Light" panose="020B0304030504040204" pitchFamily="34" charset="0"/>
            </a:endParaRPr>
          </a:p>
        </p:txBody>
      </p:sp>
    </p:spTree>
    <p:extLst>
      <p:ext uri="{BB962C8B-B14F-4D97-AF65-F5344CB8AC3E}">
        <p14:creationId xmlns:p14="http://schemas.microsoft.com/office/powerpoint/2010/main" val="26532947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descr="Special Circumstances logo">
            <a:extLst>
              <a:ext uri="{FF2B5EF4-FFF2-40B4-BE49-F238E27FC236}">
                <a16:creationId xmlns:a16="http://schemas.microsoft.com/office/drawing/2014/main" id="{C3BDBBFD-8FC4-4B0D-A6E9-10F7899B11F8}"/>
              </a:ext>
            </a:extLst>
          </p:cNvPr>
          <p:cNvSpPr/>
          <p:nvPr/>
        </p:nvSpPr>
        <p:spPr>
          <a:xfrm>
            <a:off x="147145" y="312490"/>
            <a:ext cx="2354400" cy="2354223"/>
          </a:xfrm>
          <a:prstGeom prst="rect">
            <a:avLst/>
          </a:prstGeom>
          <a:solidFill>
            <a:srgbClr val="0F61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Content Placeholder 2">
            <a:extLst>
              <a:ext uri="{FF2B5EF4-FFF2-40B4-BE49-F238E27FC236}">
                <a16:creationId xmlns:a16="http://schemas.microsoft.com/office/drawing/2014/main" id="{3CE8E62A-DF6C-46C6-B9E1-7A64116A0FEC}"/>
              </a:ext>
            </a:extLst>
          </p:cNvPr>
          <p:cNvSpPr>
            <a:spLocks noGrp="1"/>
          </p:cNvSpPr>
          <p:nvPr>
            <p:ph idx="1"/>
          </p:nvPr>
        </p:nvSpPr>
        <p:spPr>
          <a:xfrm>
            <a:off x="2780029" y="147087"/>
            <a:ext cx="8782051" cy="2680138"/>
          </a:xfrm>
        </p:spPr>
        <p:txBody>
          <a:bodyPr>
            <a:noAutofit/>
          </a:bodyPr>
          <a:lstStyle/>
          <a:p>
            <a:pPr marL="0" indent="0">
              <a:buNone/>
            </a:pPr>
            <a:r>
              <a:rPr lang="en-GB" sz="10000" dirty="0">
                <a:solidFill>
                  <a:srgbClr val="6A6F66"/>
                </a:solidFill>
                <a:latin typeface="Verdana Pro Light" panose="020B0604020202020204" pitchFamily="34" charset="0"/>
                <a:ea typeface="Microsoft YaHei Light" panose="020B0502040204020203" pitchFamily="34" charset="-122"/>
                <a:cs typeface="Posterama" panose="020B0502040204020203" pitchFamily="34" charset="0"/>
              </a:rPr>
              <a:t>special</a:t>
            </a:r>
            <a:r>
              <a:rPr lang="en-GB" sz="10000" dirty="0">
                <a:solidFill>
                  <a:srgbClr val="554E4E"/>
                </a:solidFill>
                <a:latin typeface="Verdana Pro Light" panose="020B0604020202020204" pitchFamily="34" charset="0"/>
                <a:ea typeface="Microsoft YaHei Light" panose="020B0502040204020203" pitchFamily="34" charset="-122"/>
                <a:cs typeface="Posterama" panose="020B0502040204020203" pitchFamily="34" charset="0"/>
              </a:rPr>
              <a:t> circumstances</a:t>
            </a:r>
            <a:endParaRPr lang="en-US" sz="10000" dirty="0">
              <a:solidFill>
                <a:srgbClr val="554E4E"/>
              </a:solidFill>
              <a:latin typeface="Verdana Pro Light" panose="020B0604020202020204" pitchFamily="34" charset="0"/>
              <a:ea typeface="Microsoft YaHei Light" panose="020B0502040204020203" pitchFamily="34" charset="-122"/>
              <a:cs typeface="Posterama" panose="020B0502040204020203" pitchFamily="34" charset="0"/>
            </a:endParaRPr>
          </a:p>
        </p:txBody>
      </p:sp>
      <p:sp>
        <p:nvSpPr>
          <p:cNvPr id="5" name="Oval 4">
            <a:extLst>
              <a:ext uri="{FF2B5EF4-FFF2-40B4-BE49-F238E27FC236}">
                <a16:creationId xmlns:a16="http://schemas.microsoft.com/office/drawing/2014/main" id="{750C025D-0F00-4964-88CB-DA92BA52632C}"/>
              </a:ext>
            </a:extLst>
          </p:cNvPr>
          <p:cNvSpPr/>
          <p:nvPr/>
        </p:nvSpPr>
        <p:spPr>
          <a:xfrm>
            <a:off x="266013" y="3242431"/>
            <a:ext cx="1800000" cy="1800000"/>
          </a:xfrm>
          <a:prstGeom prst="ellipse">
            <a:avLst/>
          </a:prstGeom>
          <a:solidFill>
            <a:srgbClr val="0F614F"/>
          </a:solidFill>
          <a:ln w="50800">
            <a:solidFill>
              <a:srgbClr val="0F6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latin typeface="Verdana Pro Light" panose="020B0304030504040204" pitchFamily="34" charset="0"/>
              </a:rPr>
              <a:t>WHO</a:t>
            </a:r>
            <a:endParaRPr lang="en-US" sz="2400" dirty="0">
              <a:solidFill>
                <a:schemeClr val="bg1"/>
              </a:solidFill>
              <a:latin typeface="Verdana Pro Light" panose="020B0304030504040204" pitchFamily="34" charset="0"/>
            </a:endParaRPr>
          </a:p>
        </p:txBody>
      </p:sp>
      <p:sp>
        <p:nvSpPr>
          <p:cNvPr id="8" name="Oval 7">
            <a:extLst>
              <a:ext uri="{FF2B5EF4-FFF2-40B4-BE49-F238E27FC236}">
                <a16:creationId xmlns:a16="http://schemas.microsoft.com/office/drawing/2014/main" id="{8438AEB4-49D1-4F42-AAC1-85357A86BD59}"/>
              </a:ext>
            </a:extLst>
          </p:cNvPr>
          <p:cNvSpPr/>
          <p:nvPr/>
        </p:nvSpPr>
        <p:spPr>
          <a:xfrm>
            <a:off x="2096222" y="3242431"/>
            <a:ext cx="1800000" cy="1800000"/>
          </a:xfrm>
          <a:prstGeom prst="ellipse">
            <a:avLst/>
          </a:prstGeom>
          <a:solidFill>
            <a:srgbClr val="0F614F"/>
          </a:solidFill>
          <a:ln w="50800">
            <a:solidFill>
              <a:srgbClr val="0F6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solidFill>
                  <a:schemeClr val="bg1"/>
                </a:solidFill>
                <a:latin typeface="Verdana Pro Light" panose="020B0304030504040204" pitchFamily="34" charset="0"/>
              </a:rPr>
              <a:t>WHEN</a:t>
            </a:r>
            <a:endParaRPr lang="en-US" sz="2400" dirty="0">
              <a:solidFill>
                <a:schemeClr val="bg1"/>
              </a:solidFill>
              <a:latin typeface="Verdana Pro Light" panose="020B0304030504040204" pitchFamily="34" charset="0"/>
            </a:endParaRPr>
          </a:p>
        </p:txBody>
      </p:sp>
      <p:sp>
        <p:nvSpPr>
          <p:cNvPr id="4" name="Oval 3">
            <a:extLst>
              <a:ext uri="{FF2B5EF4-FFF2-40B4-BE49-F238E27FC236}">
                <a16:creationId xmlns:a16="http://schemas.microsoft.com/office/drawing/2014/main" id="{8AC6C9B4-E80D-43E5-AAD6-3838A9BD6699}"/>
              </a:ext>
            </a:extLst>
          </p:cNvPr>
          <p:cNvSpPr/>
          <p:nvPr/>
        </p:nvSpPr>
        <p:spPr>
          <a:xfrm>
            <a:off x="3926431" y="3242431"/>
            <a:ext cx="1800000" cy="1800000"/>
          </a:xfrm>
          <a:prstGeom prst="ellipse">
            <a:avLst/>
          </a:prstGeom>
          <a:solidFill>
            <a:srgbClr val="0F614F"/>
          </a:solidFill>
          <a:ln w="50800">
            <a:solidFill>
              <a:srgbClr val="0F6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solidFill>
                  <a:schemeClr val="bg1"/>
                </a:solidFill>
                <a:latin typeface="Verdana Pro Light" panose="020B0304030504040204" pitchFamily="34" charset="0"/>
              </a:rPr>
              <a:t>WHAT</a:t>
            </a:r>
            <a:endParaRPr lang="en-US" sz="2400" dirty="0">
              <a:solidFill>
                <a:schemeClr val="bg1"/>
              </a:solidFill>
              <a:latin typeface="Verdana Pro Light" panose="020B0304030504040204" pitchFamily="34" charset="0"/>
            </a:endParaRPr>
          </a:p>
        </p:txBody>
      </p:sp>
      <p:sp>
        <p:nvSpPr>
          <p:cNvPr id="7" name="Oval 6">
            <a:extLst>
              <a:ext uri="{FF2B5EF4-FFF2-40B4-BE49-F238E27FC236}">
                <a16:creationId xmlns:a16="http://schemas.microsoft.com/office/drawing/2014/main" id="{00A09F0D-3BA8-48BC-8D5A-4E1188EBB1BC}"/>
              </a:ext>
            </a:extLst>
          </p:cNvPr>
          <p:cNvSpPr/>
          <p:nvPr/>
        </p:nvSpPr>
        <p:spPr>
          <a:xfrm>
            <a:off x="5756640" y="3242431"/>
            <a:ext cx="1800000" cy="1800000"/>
          </a:xfrm>
          <a:prstGeom prst="ellipse">
            <a:avLst/>
          </a:prstGeom>
          <a:solidFill>
            <a:srgbClr val="0F614F"/>
          </a:solidFill>
          <a:ln w="50800">
            <a:solidFill>
              <a:srgbClr val="0F6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solidFill>
                  <a:schemeClr val="bg1"/>
                </a:solidFill>
                <a:latin typeface="Verdana Pro Light" panose="020B0304030504040204" pitchFamily="34" charset="0"/>
              </a:rPr>
              <a:t>HOW</a:t>
            </a:r>
            <a:endParaRPr lang="en-US" sz="2400" dirty="0">
              <a:solidFill>
                <a:schemeClr val="bg1"/>
              </a:solidFill>
              <a:latin typeface="Verdana Pro Light" panose="020B0304030504040204" pitchFamily="34" charset="0"/>
            </a:endParaRPr>
          </a:p>
        </p:txBody>
      </p:sp>
      <p:sp>
        <p:nvSpPr>
          <p:cNvPr id="12" name="Oval 11">
            <a:extLst>
              <a:ext uri="{FF2B5EF4-FFF2-40B4-BE49-F238E27FC236}">
                <a16:creationId xmlns:a16="http://schemas.microsoft.com/office/drawing/2014/main" id="{2E34853B-5EF6-49B2-AC79-C1507F4EF3B3}"/>
              </a:ext>
            </a:extLst>
          </p:cNvPr>
          <p:cNvSpPr/>
          <p:nvPr/>
        </p:nvSpPr>
        <p:spPr>
          <a:xfrm>
            <a:off x="9401925" y="3242431"/>
            <a:ext cx="1800000" cy="1800000"/>
          </a:xfrm>
          <a:prstGeom prst="ellipse">
            <a:avLst/>
          </a:prstGeom>
          <a:solidFill>
            <a:srgbClr val="0F614F"/>
          </a:solidFill>
          <a:ln w="50800">
            <a:solidFill>
              <a:srgbClr val="0F6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latin typeface="Verdana Pro Light" panose="020B0304030504040204" pitchFamily="34" charset="0"/>
              </a:rPr>
              <a:t>WHY</a:t>
            </a:r>
            <a:endParaRPr lang="en-US" sz="2400" dirty="0">
              <a:solidFill>
                <a:schemeClr val="bg1"/>
              </a:solidFill>
              <a:latin typeface="Verdana Pro Light" panose="020B0304030504040204" pitchFamily="34" charset="0"/>
            </a:endParaRPr>
          </a:p>
        </p:txBody>
      </p:sp>
      <p:sp>
        <p:nvSpPr>
          <p:cNvPr id="6" name="Oval 5">
            <a:extLst>
              <a:ext uri="{FF2B5EF4-FFF2-40B4-BE49-F238E27FC236}">
                <a16:creationId xmlns:a16="http://schemas.microsoft.com/office/drawing/2014/main" id="{B5D13CF4-0B04-42D6-9AF6-46B584399F53}"/>
              </a:ext>
            </a:extLst>
          </p:cNvPr>
          <p:cNvSpPr/>
          <p:nvPr/>
        </p:nvSpPr>
        <p:spPr>
          <a:xfrm>
            <a:off x="7601925" y="3242431"/>
            <a:ext cx="1800000" cy="1800000"/>
          </a:xfrm>
          <a:prstGeom prst="ellipse">
            <a:avLst/>
          </a:prstGeom>
          <a:solidFill>
            <a:srgbClr val="0F614F"/>
          </a:solidFill>
          <a:ln w="50800">
            <a:solidFill>
              <a:srgbClr val="0F6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solidFill>
                  <a:schemeClr val="bg1"/>
                </a:solidFill>
                <a:latin typeface="Verdana Pro Light" panose="020B0304030504040204" pitchFamily="34" charset="0"/>
              </a:rPr>
              <a:t>WHERE</a:t>
            </a:r>
            <a:endParaRPr lang="en-US" sz="2400" dirty="0">
              <a:solidFill>
                <a:schemeClr val="bg1"/>
              </a:solidFill>
              <a:latin typeface="Verdana Pro Light" panose="020B0304030504040204" pitchFamily="34" charset="0"/>
            </a:endParaRPr>
          </a:p>
        </p:txBody>
      </p:sp>
      <p:pic>
        <p:nvPicPr>
          <p:cNvPr id="11" name="Picture 10">
            <a:extLst>
              <a:ext uri="{FF2B5EF4-FFF2-40B4-BE49-F238E27FC236}">
                <a16:creationId xmlns:a16="http://schemas.microsoft.com/office/drawing/2014/main" id="{44531765-9713-4EE9-9447-61A719A98AC7}"/>
              </a:ext>
              <a:ext uri="{C183D7F6-B498-43B3-948B-1728B52AA6E4}">
                <adec:decorative xmlns:adec="http://schemas.microsoft.com/office/drawing/2017/decorative" val="1"/>
              </a:ext>
            </a:extLst>
          </p:cNvPr>
          <p:cNvPicPr>
            <a:picLocks/>
          </p:cNvPicPr>
          <p:nvPr/>
        </p:nvPicPr>
        <p:blipFill>
          <a:blip r:embed="rId2"/>
          <a:stretch>
            <a:fillRect/>
          </a:stretch>
        </p:blipFill>
        <p:spPr>
          <a:xfrm>
            <a:off x="0" y="-102716"/>
            <a:ext cx="2996222" cy="2848304"/>
          </a:xfrm>
          <a:prstGeom prst="rect">
            <a:avLst/>
          </a:prstGeom>
        </p:spPr>
      </p:pic>
    </p:spTree>
    <p:extLst>
      <p:ext uri="{BB962C8B-B14F-4D97-AF65-F5344CB8AC3E}">
        <p14:creationId xmlns:p14="http://schemas.microsoft.com/office/powerpoint/2010/main" val="424064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0-#ppt_w/2"/>
                                          </p:val>
                                        </p:tav>
                                        <p:tav tm="100000">
                                          <p:val>
                                            <p:strVal val="#ppt_x"/>
                                          </p:val>
                                        </p:tav>
                                      </p:tavLst>
                                    </p:anim>
                                    <p:anim calcmode="lin" valueType="num">
                                      <p:cBhvr additive="base">
                                        <p:cTn id="16" dur="100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000" fill="hold"/>
                                        <p:tgtEl>
                                          <p:spTgt spid="7"/>
                                        </p:tgtEl>
                                        <p:attrNameLst>
                                          <p:attrName>ppt_x</p:attrName>
                                        </p:attrNameLst>
                                      </p:cBhvr>
                                      <p:tavLst>
                                        <p:tav tm="0">
                                          <p:val>
                                            <p:strVal val="1+#ppt_w/2"/>
                                          </p:val>
                                        </p:tav>
                                        <p:tav tm="100000">
                                          <p:val>
                                            <p:strVal val="#ppt_x"/>
                                          </p:val>
                                        </p:tav>
                                      </p:tavLst>
                                    </p:anim>
                                    <p:anim calcmode="lin" valueType="num">
                                      <p:cBhvr additive="base">
                                        <p:cTn id="20" dur="1000" fill="hold"/>
                                        <p:tgtEl>
                                          <p:spTgt spid="7"/>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1000" fill="hold"/>
                                        <p:tgtEl>
                                          <p:spTgt spid="6"/>
                                        </p:tgtEl>
                                        <p:attrNameLst>
                                          <p:attrName>ppt_x</p:attrName>
                                        </p:attrNameLst>
                                      </p:cBhvr>
                                      <p:tavLst>
                                        <p:tav tm="0">
                                          <p:val>
                                            <p:strVal val="1+#ppt_w/2"/>
                                          </p:val>
                                        </p:tav>
                                        <p:tav tm="100000">
                                          <p:val>
                                            <p:strVal val="#ppt_x"/>
                                          </p:val>
                                        </p:tav>
                                      </p:tavLst>
                                    </p:anim>
                                    <p:anim calcmode="lin" valueType="num">
                                      <p:cBhvr additive="base">
                                        <p:cTn id="24" dur="1000" fill="hold"/>
                                        <p:tgtEl>
                                          <p:spTgt spid="6"/>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1+#ppt_w/2"/>
                                          </p:val>
                                        </p:tav>
                                        <p:tav tm="100000">
                                          <p:val>
                                            <p:strVal val="#ppt_x"/>
                                          </p:val>
                                        </p:tav>
                                      </p:tavLst>
                                    </p:anim>
                                    <p:anim calcmode="lin" valueType="num">
                                      <p:cBhvr additive="base">
                                        <p:cTn id="28" dur="1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4" grpId="0" animBg="1"/>
      <p:bldP spid="7" grpId="0" animBg="1"/>
      <p:bldP spid="12"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785359F3-E93B-4B74-A371-36A523F8A217}"/>
              </a:ext>
              <a:ext uri="{C183D7F6-B498-43B3-948B-1728B52AA6E4}">
                <adec:decorative xmlns:adec="http://schemas.microsoft.com/office/drawing/2017/decorative" val="1"/>
              </a:ext>
            </a:extLst>
          </p:cNvPr>
          <p:cNvSpPr/>
          <p:nvPr/>
        </p:nvSpPr>
        <p:spPr>
          <a:xfrm>
            <a:off x="8777827" y="2686346"/>
            <a:ext cx="2880000" cy="2880000"/>
          </a:xfrm>
          <a:prstGeom prst="ellipse">
            <a:avLst/>
          </a:prstGeom>
          <a:solidFill>
            <a:srgbClr val="0F61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dirty="0">
              <a:solidFill>
                <a:schemeClr val="bg1"/>
              </a:solidFill>
              <a:latin typeface="Verdana Pro Light" panose="020B0304030504040204" pitchFamily="34" charset="0"/>
            </a:endParaRPr>
          </a:p>
        </p:txBody>
      </p:sp>
      <p:sp>
        <p:nvSpPr>
          <p:cNvPr id="4" name="Oval 3">
            <a:extLst>
              <a:ext uri="{FF2B5EF4-FFF2-40B4-BE49-F238E27FC236}">
                <a16:creationId xmlns:a16="http://schemas.microsoft.com/office/drawing/2014/main" id="{EC607DCB-365C-4D3A-A2B2-533169BF15CB}"/>
              </a:ext>
              <a:ext uri="{C183D7F6-B498-43B3-948B-1728B52AA6E4}">
                <adec:decorative xmlns:adec="http://schemas.microsoft.com/office/drawing/2017/decorative" val="1"/>
              </a:ext>
            </a:extLst>
          </p:cNvPr>
          <p:cNvSpPr/>
          <p:nvPr/>
        </p:nvSpPr>
        <p:spPr>
          <a:xfrm>
            <a:off x="8800069" y="69833"/>
            <a:ext cx="2880000" cy="2880000"/>
          </a:xfrm>
          <a:prstGeom prst="ellipse">
            <a:avLst/>
          </a:prstGeom>
          <a:solidFill>
            <a:srgbClr val="0F61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dirty="0">
              <a:solidFill>
                <a:schemeClr val="bg1"/>
              </a:solidFill>
              <a:latin typeface="Verdana Pro Light" panose="020B0304030504040204" pitchFamily="34" charset="0"/>
            </a:endParaRPr>
          </a:p>
        </p:txBody>
      </p:sp>
      <p:sp>
        <p:nvSpPr>
          <p:cNvPr id="10" name="Oval 9">
            <a:extLst>
              <a:ext uri="{FF2B5EF4-FFF2-40B4-BE49-F238E27FC236}">
                <a16:creationId xmlns:a16="http://schemas.microsoft.com/office/drawing/2014/main" id="{A5CDDB72-83A1-45F5-A36B-FE421608D2EA}"/>
              </a:ext>
              <a:ext uri="{C183D7F6-B498-43B3-948B-1728B52AA6E4}">
                <adec:decorative xmlns:adec="http://schemas.microsoft.com/office/drawing/2017/decorative" val="1"/>
              </a:ext>
            </a:extLst>
          </p:cNvPr>
          <p:cNvSpPr/>
          <p:nvPr/>
        </p:nvSpPr>
        <p:spPr>
          <a:xfrm>
            <a:off x="-634550" y="2369357"/>
            <a:ext cx="5760000" cy="5760000"/>
          </a:xfrm>
          <a:prstGeom prst="ellipse">
            <a:avLst/>
          </a:prstGeom>
          <a:solidFill>
            <a:srgbClr val="0F61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dirty="0">
              <a:solidFill>
                <a:schemeClr val="bg1"/>
              </a:solidFill>
              <a:latin typeface="Verdana Pro Light" panose="020B0304030504040204" pitchFamily="34" charset="0"/>
            </a:endParaRPr>
          </a:p>
        </p:txBody>
      </p:sp>
      <p:sp>
        <p:nvSpPr>
          <p:cNvPr id="11" name="Title 1">
            <a:extLst>
              <a:ext uri="{FF2B5EF4-FFF2-40B4-BE49-F238E27FC236}">
                <a16:creationId xmlns:a16="http://schemas.microsoft.com/office/drawing/2014/main" id="{13D6B11A-A221-427C-A777-A93D26293E1C}"/>
              </a:ext>
            </a:extLst>
          </p:cNvPr>
          <p:cNvSpPr>
            <a:spLocks noGrp="1"/>
          </p:cNvSpPr>
          <p:nvPr>
            <p:ph type="title"/>
          </p:nvPr>
        </p:nvSpPr>
        <p:spPr>
          <a:xfrm>
            <a:off x="476399" y="4067383"/>
            <a:ext cx="3818899" cy="2002495"/>
          </a:xfrm>
        </p:spPr>
        <p:txBody>
          <a:bodyPr>
            <a:noAutofit/>
          </a:bodyPr>
          <a:lstStyle/>
          <a:p>
            <a:r>
              <a:rPr lang="en-GB" sz="8000" dirty="0">
                <a:solidFill>
                  <a:schemeClr val="bg1"/>
                </a:solidFill>
                <a:latin typeface="Verdana Pro Light" panose="020B0304030504040204" pitchFamily="34" charset="0"/>
              </a:rPr>
              <a:t>quality control</a:t>
            </a:r>
            <a:endParaRPr lang="en-US" sz="8000" dirty="0">
              <a:solidFill>
                <a:schemeClr val="bg1"/>
              </a:solidFill>
              <a:latin typeface="Verdana Pro Light" panose="020B0304030504040204" pitchFamily="34" charset="0"/>
            </a:endParaRPr>
          </a:p>
        </p:txBody>
      </p:sp>
      <p:pic>
        <p:nvPicPr>
          <p:cNvPr id="7" name="Picture 6" descr="An icon of a shoe.">
            <a:extLst>
              <a:ext uri="{FF2B5EF4-FFF2-40B4-BE49-F238E27FC236}">
                <a16:creationId xmlns:a16="http://schemas.microsoft.com/office/drawing/2014/main" id="{81F32AE5-4B2B-4C57-A827-D5BBC5089185}"/>
              </a:ext>
            </a:extLst>
          </p:cNvPr>
          <p:cNvPicPr>
            <a:picLocks/>
          </p:cNvPicPr>
          <p:nvPr/>
        </p:nvPicPr>
        <p:blipFill>
          <a:blip r:embed="rId2"/>
          <a:stretch>
            <a:fillRect/>
          </a:stretch>
        </p:blipFill>
        <p:spPr>
          <a:xfrm>
            <a:off x="9004870" y="357580"/>
            <a:ext cx="2344779" cy="2205101"/>
          </a:xfrm>
          <a:prstGeom prst="rect">
            <a:avLst/>
          </a:prstGeom>
        </p:spPr>
      </p:pic>
      <p:pic>
        <p:nvPicPr>
          <p:cNvPr id="8" name="Picture 7" descr="An icon of a target with an arrow in the bullseye.">
            <a:extLst>
              <a:ext uri="{FF2B5EF4-FFF2-40B4-BE49-F238E27FC236}">
                <a16:creationId xmlns:a16="http://schemas.microsoft.com/office/drawing/2014/main" id="{B15F6C0B-973D-4F39-9532-42F8BF2DD642}"/>
              </a:ext>
            </a:extLst>
          </p:cNvPr>
          <p:cNvPicPr>
            <a:picLocks/>
          </p:cNvPicPr>
          <p:nvPr/>
        </p:nvPicPr>
        <p:blipFill>
          <a:blip r:embed="rId3"/>
          <a:stretch>
            <a:fillRect/>
          </a:stretch>
        </p:blipFill>
        <p:spPr>
          <a:xfrm>
            <a:off x="9086370" y="2928981"/>
            <a:ext cx="2291111" cy="2397976"/>
          </a:xfrm>
          <a:prstGeom prst="rect">
            <a:avLst/>
          </a:prstGeom>
        </p:spPr>
      </p:pic>
      <p:sp>
        <p:nvSpPr>
          <p:cNvPr id="12" name="Title 1">
            <a:extLst>
              <a:ext uri="{FF2B5EF4-FFF2-40B4-BE49-F238E27FC236}">
                <a16:creationId xmlns:a16="http://schemas.microsoft.com/office/drawing/2014/main" id="{CB00E7E2-44FF-46FB-B801-DF640BF42F95}"/>
              </a:ext>
            </a:extLst>
          </p:cNvPr>
          <p:cNvSpPr txBox="1">
            <a:spLocks/>
          </p:cNvSpPr>
          <p:nvPr/>
        </p:nvSpPr>
        <p:spPr>
          <a:xfrm>
            <a:off x="5125450" y="89782"/>
            <a:ext cx="2981434" cy="86958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solidFill>
                  <a:srgbClr val="0F614F"/>
                </a:solidFill>
                <a:latin typeface="Verdana Pro Light" panose="020B0304030504040204" pitchFamily="34" charset="0"/>
              </a:rPr>
              <a:t>precise</a:t>
            </a:r>
            <a:endParaRPr lang="en-GB" dirty="0">
              <a:solidFill>
                <a:srgbClr val="554E4E"/>
              </a:solidFill>
              <a:latin typeface="Verdana Pro Light" panose="020B0304030504040204" pitchFamily="34" charset="0"/>
            </a:endParaRPr>
          </a:p>
        </p:txBody>
      </p:sp>
      <p:sp>
        <p:nvSpPr>
          <p:cNvPr id="13" name="Title 1">
            <a:extLst>
              <a:ext uri="{FF2B5EF4-FFF2-40B4-BE49-F238E27FC236}">
                <a16:creationId xmlns:a16="http://schemas.microsoft.com/office/drawing/2014/main" id="{3CDE1068-CE60-4F82-929F-ADDADA9179F4}"/>
              </a:ext>
            </a:extLst>
          </p:cNvPr>
          <p:cNvSpPr txBox="1">
            <a:spLocks/>
          </p:cNvSpPr>
          <p:nvPr/>
        </p:nvSpPr>
        <p:spPr>
          <a:xfrm>
            <a:off x="5125450" y="661590"/>
            <a:ext cx="4404504" cy="86958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a:lstStyle>
          <a:p>
            <a:pPr lvl="0"/>
            <a:r>
              <a:rPr lang="en-GB" dirty="0">
                <a:solidFill>
                  <a:srgbClr val="0F614F"/>
                </a:solidFill>
                <a:latin typeface="Verdana Pro Light" panose="020B0304030504040204" pitchFamily="34" charset="0"/>
              </a:rPr>
              <a:t>informative</a:t>
            </a:r>
            <a:endParaRPr lang="en-GB" dirty="0">
              <a:solidFill>
                <a:srgbClr val="554E4E"/>
              </a:solidFill>
              <a:latin typeface="Verdana Pro Light" panose="020B0304030504040204" pitchFamily="34" charset="0"/>
            </a:endParaRPr>
          </a:p>
        </p:txBody>
      </p:sp>
      <p:sp>
        <p:nvSpPr>
          <p:cNvPr id="14" name="Title 1">
            <a:extLst>
              <a:ext uri="{FF2B5EF4-FFF2-40B4-BE49-F238E27FC236}">
                <a16:creationId xmlns:a16="http://schemas.microsoft.com/office/drawing/2014/main" id="{23BAE59C-4D26-4A76-9BBC-567A30972772}"/>
              </a:ext>
            </a:extLst>
          </p:cNvPr>
          <p:cNvSpPr txBox="1">
            <a:spLocks/>
          </p:cNvSpPr>
          <p:nvPr/>
        </p:nvSpPr>
        <p:spPr>
          <a:xfrm>
            <a:off x="5125450" y="1148376"/>
            <a:ext cx="3879420" cy="86958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a:lstStyle>
          <a:p>
            <a:pPr lvl="0"/>
            <a:r>
              <a:rPr lang="en-GB" dirty="0">
                <a:solidFill>
                  <a:srgbClr val="0F614F"/>
                </a:solidFill>
                <a:latin typeface="Verdana Pro Light" panose="020B0304030504040204" pitchFamily="34" charset="0"/>
              </a:rPr>
              <a:t>consistent</a:t>
            </a:r>
            <a:endParaRPr lang="en-GB" dirty="0">
              <a:solidFill>
                <a:srgbClr val="554E4E"/>
              </a:solidFill>
              <a:latin typeface="Verdana Pro Light" panose="020B0304030504040204" pitchFamily="34" charset="0"/>
            </a:endParaRPr>
          </a:p>
        </p:txBody>
      </p:sp>
      <p:sp>
        <p:nvSpPr>
          <p:cNvPr id="15" name="Title 1">
            <a:extLst>
              <a:ext uri="{FF2B5EF4-FFF2-40B4-BE49-F238E27FC236}">
                <a16:creationId xmlns:a16="http://schemas.microsoft.com/office/drawing/2014/main" id="{EAC342E5-7D72-48F2-8E40-D935E7ED3FE4}"/>
              </a:ext>
            </a:extLst>
          </p:cNvPr>
          <p:cNvSpPr txBox="1">
            <a:spLocks/>
          </p:cNvSpPr>
          <p:nvPr/>
        </p:nvSpPr>
        <p:spPr>
          <a:xfrm>
            <a:off x="5125450" y="1663764"/>
            <a:ext cx="3373990" cy="86958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a:lstStyle>
          <a:p>
            <a:pPr lvl="0"/>
            <a:r>
              <a:rPr lang="en-GB" dirty="0">
                <a:solidFill>
                  <a:srgbClr val="0F614F"/>
                </a:solidFill>
                <a:latin typeface="Verdana Pro Light" panose="020B0304030504040204" pitchFamily="34" charset="0"/>
              </a:rPr>
              <a:t>thorough</a:t>
            </a:r>
            <a:endParaRPr lang="en-GB" dirty="0">
              <a:solidFill>
                <a:srgbClr val="554E4E"/>
              </a:solidFill>
              <a:latin typeface="Verdana Pro Light" panose="020B0304030504040204" pitchFamily="34" charset="0"/>
            </a:endParaRPr>
          </a:p>
        </p:txBody>
      </p:sp>
      <p:sp>
        <p:nvSpPr>
          <p:cNvPr id="16" name="Title 1">
            <a:extLst>
              <a:ext uri="{FF2B5EF4-FFF2-40B4-BE49-F238E27FC236}">
                <a16:creationId xmlns:a16="http://schemas.microsoft.com/office/drawing/2014/main" id="{13B19B05-7060-4DCB-895F-C9F3EB44F87A}"/>
              </a:ext>
            </a:extLst>
          </p:cNvPr>
          <p:cNvSpPr txBox="1">
            <a:spLocks/>
          </p:cNvSpPr>
          <p:nvPr/>
        </p:nvSpPr>
        <p:spPr>
          <a:xfrm>
            <a:off x="5125450" y="2189752"/>
            <a:ext cx="2549580" cy="86958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a:lstStyle>
          <a:p>
            <a:pPr lvl="0"/>
            <a:r>
              <a:rPr lang="en-GB" dirty="0">
                <a:solidFill>
                  <a:srgbClr val="0F614F"/>
                </a:solidFill>
                <a:latin typeface="Verdana Pro Light" panose="020B0304030504040204" pitchFamily="34" charset="0"/>
              </a:rPr>
              <a:t>useful</a:t>
            </a:r>
            <a:endParaRPr lang="en-GB" dirty="0">
              <a:solidFill>
                <a:srgbClr val="554E4E"/>
              </a:solidFill>
              <a:latin typeface="Verdana Pro Light" panose="020B0304030504040204" pitchFamily="34" charset="0"/>
            </a:endParaRPr>
          </a:p>
        </p:txBody>
      </p:sp>
      <p:sp>
        <p:nvSpPr>
          <p:cNvPr id="17" name="Title 1">
            <a:extLst>
              <a:ext uri="{FF2B5EF4-FFF2-40B4-BE49-F238E27FC236}">
                <a16:creationId xmlns:a16="http://schemas.microsoft.com/office/drawing/2014/main" id="{9B9F7CD8-6B67-43FE-B5E8-7A5A54BC9927}"/>
              </a:ext>
            </a:extLst>
          </p:cNvPr>
          <p:cNvSpPr txBox="1">
            <a:spLocks/>
          </p:cNvSpPr>
          <p:nvPr/>
        </p:nvSpPr>
        <p:spPr>
          <a:xfrm>
            <a:off x="5125450" y="2676982"/>
            <a:ext cx="3204096" cy="86958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a:lstStyle>
          <a:p>
            <a:pPr lvl="0"/>
            <a:r>
              <a:rPr lang="en-GB" dirty="0">
                <a:solidFill>
                  <a:srgbClr val="0F614F"/>
                </a:solidFill>
                <a:latin typeface="Verdana Pro Light" panose="020B0304030504040204" pitchFamily="34" charset="0"/>
              </a:rPr>
              <a:t>relevant</a:t>
            </a:r>
            <a:endParaRPr lang="en-GB" dirty="0">
              <a:solidFill>
                <a:srgbClr val="554E4E"/>
              </a:solidFill>
              <a:latin typeface="Verdana Pro Light" panose="020B0304030504040204" pitchFamily="34" charset="0"/>
            </a:endParaRPr>
          </a:p>
        </p:txBody>
      </p:sp>
      <p:sp>
        <p:nvSpPr>
          <p:cNvPr id="18" name="Title 1">
            <a:extLst>
              <a:ext uri="{FF2B5EF4-FFF2-40B4-BE49-F238E27FC236}">
                <a16:creationId xmlns:a16="http://schemas.microsoft.com/office/drawing/2014/main" id="{1314C550-3AD8-4FC7-9103-8C6AE376249A}"/>
              </a:ext>
            </a:extLst>
          </p:cNvPr>
          <p:cNvSpPr txBox="1">
            <a:spLocks/>
          </p:cNvSpPr>
          <p:nvPr/>
        </p:nvSpPr>
        <p:spPr>
          <a:xfrm>
            <a:off x="5125450" y="3197732"/>
            <a:ext cx="3652039" cy="86958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a:lstStyle>
          <a:p>
            <a:pPr lvl="0"/>
            <a:r>
              <a:rPr lang="en-GB" dirty="0">
                <a:solidFill>
                  <a:srgbClr val="0F614F"/>
                </a:solidFill>
                <a:latin typeface="Verdana Pro Light" panose="020B0304030504040204" pitchFamily="34" charset="0"/>
              </a:rPr>
              <a:t>engaging</a:t>
            </a:r>
            <a:endParaRPr lang="en-GB" dirty="0">
              <a:solidFill>
                <a:srgbClr val="554E4E"/>
              </a:solidFill>
              <a:latin typeface="Verdana Pro Light" panose="020B0304030504040204" pitchFamily="34" charset="0"/>
            </a:endParaRPr>
          </a:p>
        </p:txBody>
      </p:sp>
      <p:pic>
        <p:nvPicPr>
          <p:cNvPr id="19" name="Picture 18" descr="PICTURE logo.">
            <a:extLst>
              <a:ext uri="{FF2B5EF4-FFF2-40B4-BE49-F238E27FC236}">
                <a16:creationId xmlns:a16="http://schemas.microsoft.com/office/drawing/2014/main" id="{E886FEA0-2576-4C7B-BD00-E36FD81EC4C9}"/>
              </a:ext>
            </a:extLst>
          </p:cNvPr>
          <p:cNvPicPr>
            <a:picLocks noChangeAspect="1"/>
          </p:cNvPicPr>
          <p:nvPr/>
        </p:nvPicPr>
        <p:blipFill>
          <a:blip r:embed="rId4"/>
          <a:stretch>
            <a:fillRect/>
          </a:stretch>
        </p:blipFill>
        <p:spPr>
          <a:xfrm>
            <a:off x="222104" y="219059"/>
            <a:ext cx="4618197" cy="729189"/>
          </a:xfrm>
          <a:prstGeom prst="rect">
            <a:avLst/>
          </a:prstGeom>
        </p:spPr>
      </p:pic>
    </p:spTree>
    <p:extLst>
      <p:ext uri="{BB962C8B-B14F-4D97-AF65-F5344CB8AC3E}">
        <p14:creationId xmlns:p14="http://schemas.microsoft.com/office/powerpoint/2010/main" val="15317033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173AF31-A879-4C23-B018-0591E4C8E243}"/>
              </a:ext>
            </a:extLst>
          </p:cNvPr>
          <p:cNvSpPr txBox="1"/>
          <p:nvPr/>
        </p:nvSpPr>
        <p:spPr>
          <a:xfrm>
            <a:off x="-144379" y="-535259"/>
            <a:ext cx="12336379" cy="3170099"/>
          </a:xfrm>
          <a:prstGeom prst="rect">
            <a:avLst/>
          </a:prstGeom>
          <a:noFill/>
        </p:spPr>
        <p:txBody>
          <a:bodyPr wrap="square" rtlCol="0">
            <a:spAutoFit/>
          </a:bodyPr>
          <a:lstStyle/>
          <a:p>
            <a:r>
              <a:rPr lang="en-GB" sz="18000" dirty="0">
                <a:solidFill>
                  <a:srgbClr val="554E4E"/>
                </a:solidFill>
                <a:latin typeface="Verdana Pro Light" panose="020B0304030504040204" pitchFamily="34" charset="0"/>
              </a:rPr>
              <a:t>visualisi</a:t>
            </a:r>
            <a:r>
              <a:rPr lang="en-GB" sz="20000" dirty="0">
                <a:solidFill>
                  <a:srgbClr val="554E4E"/>
                </a:solidFill>
                <a:latin typeface="Verdana Pro Light" panose="020B0304030504040204" pitchFamily="34" charset="0"/>
              </a:rPr>
              <a:t>ng</a:t>
            </a:r>
            <a:endParaRPr lang="en-US" sz="20000" dirty="0">
              <a:solidFill>
                <a:srgbClr val="554E4E"/>
              </a:solidFill>
              <a:latin typeface="Verdana Pro Light" panose="020B0304030504040204" pitchFamily="34" charset="0"/>
            </a:endParaRPr>
          </a:p>
        </p:txBody>
      </p:sp>
      <p:sp>
        <p:nvSpPr>
          <p:cNvPr id="5" name="TextBox 4">
            <a:extLst>
              <a:ext uri="{FF2B5EF4-FFF2-40B4-BE49-F238E27FC236}">
                <a16:creationId xmlns:a16="http://schemas.microsoft.com/office/drawing/2014/main" id="{9D237FB4-3001-4D59-B7DB-ED9ECFEDB913}"/>
              </a:ext>
            </a:extLst>
          </p:cNvPr>
          <p:cNvSpPr txBox="1"/>
          <p:nvPr/>
        </p:nvSpPr>
        <p:spPr>
          <a:xfrm>
            <a:off x="-10027" y="2117557"/>
            <a:ext cx="12067674" cy="2862322"/>
          </a:xfrm>
          <a:prstGeom prst="rect">
            <a:avLst/>
          </a:prstGeom>
          <a:noFill/>
        </p:spPr>
        <p:txBody>
          <a:bodyPr wrap="square" rtlCol="0">
            <a:spAutoFit/>
          </a:bodyPr>
          <a:lstStyle/>
          <a:p>
            <a:r>
              <a:rPr lang="en-GB" sz="18000" dirty="0">
                <a:solidFill>
                  <a:srgbClr val="6A6F66"/>
                </a:solidFill>
                <a:latin typeface="Verdana Pro Light" panose="020B0304030504040204" pitchFamily="34" charset="0"/>
              </a:rPr>
              <a:t>complexity</a:t>
            </a:r>
            <a:endParaRPr lang="en-US" sz="18000" dirty="0">
              <a:solidFill>
                <a:srgbClr val="6A6F66"/>
              </a:solidFill>
              <a:latin typeface="Verdana Pro Light" panose="020B0304030504040204" pitchFamily="34" charset="0"/>
            </a:endParaRPr>
          </a:p>
        </p:txBody>
      </p:sp>
    </p:spTree>
    <p:extLst>
      <p:ext uri="{BB962C8B-B14F-4D97-AF65-F5344CB8AC3E}">
        <p14:creationId xmlns:p14="http://schemas.microsoft.com/office/powerpoint/2010/main" val="6385106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8869C5-80B5-4F8C-91BF-ACE6160DE666}"/>
              </a:ext>
            </a:extLst>
          </p:cNvPr>
          <p:cNvSpPr>
            <a:spLocks noGrp="1"/>
          </p:cNvSpPr>
          <p:nvPr>
            <p:ph idx="1"/>
          </p:nvPr>
        </p:nvSpPr>
        <p:spPr>
          <a:xfrm>
            <a:off x="445169" y="140640"/>
            <a:ext cx="11196704" cy="2326054"/>
          </a:xfrm>
        </p:spPr>
        <p:txBody>
          <a:bodyPr/>
          <a:lstStyle/>
          <a:p>
            <a:pPr marL="0" indent="0">
              <a:buNone/>
            </a:pPr>
            <a:r>
              <a:rPr lang="en-GB" sz="4000" dirty="0">
                <a:solidFill>
                  <a:srgbClr val="6A6F66"/>
                </a:solidFill>
                <a:latin typeface="Verdana Pro Light" panose="020B0304030504040204" pitchFamily="34" charset="0"/>
              </a:rPr>
              <a:t>A figure shows the recommended focus of wellbeing training inputs as 4 elements, Psychological, Financial, Physiological, and Sociological, juxtaposed together.</a:t>
            </a:r>
            <a:endParaRPr lang="en-US" sz="4000" dirty="0">
              <a:solidFill>
                <a:srgbClr val="6A6F66"/>
              </a:solidFill>
              <a:latin typeface="Verdana Pro Light" panose="020B0304030504040204" pitchFamily="34" charset="0"/>
            </a:endParaRPr>
          </a:p>
          <a:p>
            <a:pPr marL="0" indent="0">
              <a:buNone/>
            </a:pPr>
            <a:endParaRPr lang="en-US" dirty="0">
              <a:latin typeface="Verdana Pro Light" panose="020B0304030504040204" pitchFamily="34" charset="0"/>
            </a:endParaRPr>
          </a:p>
        </p:txBody>
      </p:sp>
      <p:sp>
        <p:nvSpPr>
          <p:cNvPr id="6" name="Rectangle 5">
            <a:extLst>
              <a:ext uri="{FF2B5EF4-FFF2-40B4-BE49-F238E27FC236}">
                <a16:creationId xmlns:a16="http://schemas.microsoft.com/office/drawing/2014/main" id="{0943E0E3-455C-4558-B496-6B5518B21C45}"/>
              </a:ext>
            </a:extLst>
          </p:cNvPr>
          <p:cNvSpPr/>
          <p:nvPr/>
        </p:nvSpPr>
        <p:spPr>
          <a:xfrm>
            <a:off x="2654968" y="2649295"/>
            <a:ext cx="3220844" cy="1996068"/>
          </a:xfrm>
          <a:prstGeom prst="rect">
            <a:avLst/>
          </a:prstGeom>
          <a:solidFill>
            <a:srgbClr val="6A6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latin typeface="Verdana Pro Light" panose="020B0304030504040204" pitchFamily="34" charset="0"/>
              </a:rPr>
              <a:t>Psychological</a:t>
            </a:r>
            <a:endParaRPr lang="en-US" sz="3600" dirty="0">
              <a:latin typeface="Verdana Pro Light" panose="020B0304030504040204" pitchFamily="34" charset="0"/>
            </a:endParaRPr>
          </a:p>
        </p:txBody>
      </p:sp>
      <p:sp>
        <p:nvSpPr>
          <p:cNvPr id="7" name="Rectangle 6">
            <a:extLst>
              <a:ext uri="{FF2B5EF4-FFF2-40B4-BE49-F238E27FC236}">
                <a16:creationId xmlns:a16="http://schemas.microsoft.com/office/drawing/2014/main" id="{C25544D0-55FA-4DFE-B1C5-E8C3D22C35D5}"/>
              </a:ext>
            </a:extLst>
          </p:cNvPr>
          <p:cNvSpPr/>
          <p:nvPr/>
        </p:nvSpPr>
        <p:spPr>
          <a:xfrm>
            <a:off x="5989183" y="2649295"/>
            <a:ext cx="3220844" cy="1996068"/>
          </a:xfrm>
          <a:prstGeom prst="rect">
            <a:avLst/>
          </a:prstGeom>
          <a:solidFill>
            <a:srgbClr val="6A6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latin typeface="Verdana Pro Light" panose="020B0304030504040204" pitchFamily="34" charset="0"/>
              </a:rPr>
              <a:t>Financial</a:t>
            </a:r>
            <a:endParaRPr lang="en-US" sz="3600" dirty="0">
              <a:latin typeface="Verdana Pro Light" panose="020B0304030504040204" pitchFamily="34" charset="0"/>
            </a:endParaRPr>
          </a:p>
        </p:txBody>
      </p:sp>
      <p:sp>
        <p:nvSpPr>
          <p:cNvPr id="8" name="Rectangle 7">
            <a:extLst>
              <a:ext uri="{FF2B5EF4-FFF2-40B4-BE49-F238E27FC236}">
                <a16:creationId xmlns:a16="http://schemas.microsoft.com/office/drawing/2014/main" id="{31387DE3-2494-45A6-84ED-5578A9E6A977}"/>
              </a:ext>
            </a:extLst>
          </p:cNvPr>
          <p:cNvSpPr/>
          <p:nvPr/>
        </p:nvSpPr>
        <p:spPr>
          <a:xfrm>
            <a:off x="2654968" y="4721292"/>
            <a:ext cx="3220844" cy="1996068"/>
          </a:xfrm>
          <a:prstGeom prst="rect">
            <a:avLst/>
          </a:prstGeom>
          <a:solidFill>
            <a:srgbClr val="6A6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latin typeface="Verdana Pro Light" panose="020B0304030504040204" pitchFamily="34" charset="0"/>
              </a:rPr>
              <a:t>Sociological</a:t>
            </a:r>
            <a:endParaRPr lang="en-US" sz="3600" dirty="0">
              <a:latin typeface="Verdana Pro Light" panose="020B0304030504040204" pitchFamily="34" charset="0"/>
            </a:endParaRPr>
          </a:p>
        </p:txBody>
      </p:sp>
      <p:sp>
        <p:nvSpPr>
          <p:cNvPr id="9" name="Rectangle 8">
            <a:extLst>
              <a:ext uri="{FF2B5EF4-FFF2-40B4-BE49-F238E27FC236}">
                <a16:creationId xmlns:a16="http://schemas.microsoft.com/office/drawing/2014/main" id="{56A42177-CF14-4760-AAF5-14A941E65D41}"/>
              </a:ext>
            </a:extLst>
          </p:cNvPr>
          <p:cNvSpPr/>
          <p:nvPr/>
        </p:nvSpPr>
        <p:spPr>
          <a:xfrm>
            <a:off x="5989183" y="4721292"/>
            <a:ext cx="3220844" cy="1996068"/>
          </a:xfrm>
          <a:prstGeom prst="rect">
            <a:avLst/>
          </a:prstGeom>
          <a:solidFill>
            <a:srgbClr val="6A6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latin typeface="Verdana Pro Light" panose="020B0304030504040204" pitchFamily="34" charset="0"/>
              </a:rPr>
              <a:t>Physiological</a:t>
            </a:r>
            <a:endParaRPr lang="en-US" sz="3600" dirty="0">
              <a:latin typeface="Verdana Pro Light" panose="020B0304030504040204" pitchFamily="34" charset="0"/>
            </a:endParaRPr>
          </a:p>
        </p:txBody>
      </p:sp>
      <p:sp>
        <p:nvSpPr>
          <p:cNvPr id="10" name="Rectangle 9">
            <a:extLst>
              <a:ext uri="{FF2B5EF4-FFF2-40B4-BE49-F238E27FC236}">
                <a16:creationId xmlns:a16="http://schemas.microsoft.com/office/drawing/2014/main" id="{120E7A9F-EFE9-49A0-A369-35E2060897FC}"/>
              </a:ext>
            </a:extLst>
          </p:cNvPr>
          <p:cNvSpPr/>
          <p:nvPr/>
        </p:nvSpPr>
        <p:spPr>
          <a:xfrm>
            <a:off x="4806741" y="4007470"/>
            <a:ext cx="2364884" cy="1429630"/>
          </a:xfrm>
          <a:prstGeom prst="rect">
            <a:avLst/>
          </a:prstGeom>
          <a:solidFill>
            <a:srgbClr val="0F61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latin typeface="Verdana Pro Light" panose="020B0304030504040204" pitchFamily="34" charset="0"/>
              </a:rPr>
              <a:t>Wellbeing Training</a:t>
            </a:r>
            <a:endParaRPr lang="en-US" sz="3600" dirty="0">
              <a:latin typeface="Verdana Pro Light" panose="020B0304030504040204" pitchFamily="34" charset="0"/>
            </a:endParaRPr>
          </a:p>
        </p:txBody>
      </p:sp>
    </p:spTree>
    <p:extLst>
      <p:ext uri="{BB962C8B-B14F-4D97-AF65-F5344CB8AC3E}">
        <p14:creationId xmlns:p14="http://schemas.microsoft.com/office/powerpoint/2010/main" val="3234274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9F1B08-9AA0-4466-9539-4D409570C860}"/>
              </a:ext>
            </a:extLst>
          </p:cNvPr>
          <p:cNvSpPr>
            <a:spLocks noGrp="1"/>
          </p:cNvSpPr>
          <p:nvPr>
            <p:ph idx="1"/>
          </p:nvPr>
        </p:nvSpPr>
        <p:spPr>
          <a:xfrm>
            <a:off x="4728118" y="465177"/>
            <a:ext cx="7317058" cy="4887408"/>
          </a:xfrm>
        </p:spPr>
        <p:txBody>
          <a:bodyPr>
            <a:normAutofit/>
          </a:bodyPr>
          <a:lstStyle/>
          <a:p>
            <a:pPr marL="0" indent="0">
              <a:buNone/>
            </a:pPr>
            <a:r>
              <a:rPr lang="en-GB" dirty="0">
                <a:solidFill>
                  <a:srgbClr val="6A6F66"/>
                </a:solidFill>
                <a:latin typeface="Verdana Pro Light" panose="020B0304030504040204" pitchFamily="34" charset="0"/>
              </a:rPr>
              <a:t>The figure illustrates the recommended focus of wellbeing training inputs. A rectangle is divided into 4 quadrants labelled as follows:</a:t>
            </a:r>
          </a:p>
          <a:p>
            <a:pPr marL="514350" indent="-514350">
              <a:buFont typeface="+mj-lt"/>
              <a:buAutoNum type="arabicPeriod"/>
            </a:pPr>
            <a:r>
              <a:rPr lang="en-GB" dirty="0">
                <a:solidFill>
                  <a:srgbClr val="6A6F66"/>
                </a:solidFill>
                <a:latin typeface="Verdana Pro Light" panose="020B0304030504040204" pitchFamily="34" charset="0"/>
              </a:rPr>
              <a:t>Upper left quadrant. Psychological.</a:t>
            </a:r>
          </a:p>
          <a:p>
            <a:pPr marL="514350" indent="-514350">
              <a:buFont typeface="+mj-lt"/>
              <a:buAutoNum type="arabicPeriod"/>
            </a:pPr>
            <a:r>
              <a:rPr lang="en-GB" dirty="0">
                <a:solidFill>
                  <a:srgbClr val="6A6F66"/>
                </a:solidFill>
                <a:latin typeface="Verdana Pro Light" panose="020B0304030504040204" pitchFamily="34" charset="0"/>
              </a:rPr>
              <a:t>Upper right quadrant. Financial.</a:t>
            </a:r>
          </a:p>
          <a:p>
            <a:pPr marL="514350" indent="-514350">
              <a:buFont typeface="+mj-lt"/>
              <a:buAutoNum type="arabicPeriod"/>
            </a:pPr>
            <a:r>
              <a:rPr lang="en-GB" dirty="0">
                <a:solidFill>
                  <a:srgbClr val="6A6F66"/>
                </a:solidFill>
                <a:latin typeface="Verdana Pro Light" panose="020B0304030504040204" pitchFamily="34" charset="0"/>
              </a:rPr>
              <a:t>Lower left. Sociological.</a:t>
            </a:r>
          </a:p>
          <a:p>
            <a:pPr marL="514350" indent="-514350">
              <a:buFont typeface="+mj-lt"/>
              <a:buAutoNum type="arabicPeriod"/>
            </a:pPr>
            <a:r>
              <a:rPr lang="en-GB" dirty="0">
                <a:solidFill>
                  <a:srgbClr val="6A6F66"/>
                </a:solidFill>
                <a:latin typeface="Verdana Pro Light" panose="020B0304030504040204" pitchFamily="34" charset="0"/>
              </a:rPr>
              <a:t>Lower right. Physiological.</a:t>
            </a:r>
          </a:p>
          <a:p>
            <a:pPr marL="0" indent="0">
              <a:buNone/>
            </a:pPr>
            <a:r>
              <a:rPr lang="en-GB" dirty="0">
                <a:solidFill>
                  <a:srgbClr val="6A6F66"/>
                </a:solidFill>
                <a:latin typeface="Verdana Pro Light" panose="020B0304030504040204" pitchFamily="34" charset="0"/>
              </a:rPr>
              <a:t>A green box positioned at the centre of the figure is labelled Wellbeing Training</a:t>
            </a:r>
            <a:r>
              <a:rPr lang="en-GB" dirty="0">
                <a:solidFill>
                  <a:srgbClr val="6A6F66"/>
                </a:solidFill>
              </a:rPr>
              <a:t>.</a:t>
            </a:r>
            <a:endParaRPr lang="en-US" dirty="0">
              <a:solidFill>
                <a:srgbClr val="6A6F66"/>
              </a:solidFill>
            </a:endParaRPr>
          </a:p>
        </p:txBody>
      </p:sp>
      <p:pic>
        <p:nvPicPr>
          <p:cNvPr id="2" name="Picture 1">
            <a:extLst>
              <a:ext uri="{FF2B5EF4-FFF2-40B4-BE49-F238E27FC236}">
                <a16:creationId xmlns:a16="http://schemas.microsoft.com/office/drawing/2014/main" id="{77E668AE-A168-41DF-BF75-2F0C872D0D0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13605" y="419553"/>
            <a:ext cx="3892750" cy="2489328"/>
          </a:xfrm>
          <a:prstGeom prst="rect">
            <a:avLst/>
          </a:prstGeom>
        </p:spPr>
      </p:pic>
    </p:spTree>
    <p:extLst>
      <p:ext uri="{BB962C8B-B14F-4D97-AF65-F5344CB8AC3E}">
        <p14:creationId xmlns:p14="http://schemas.microsoft.com/office/powerpoint/2010/main" val="38387312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173AF31-A879-4C23-B018-0591E4C8E243}"/>
              </a:ext>
            </a:extLst>
          </p:cNvPr>
          <p:cNvSpPr txBox="1"/>
          <p:nvPr/>
        </p:nvSpPr>
        <p:spPr>
          <a:xfrm>
            <a:off x="0" y="-535259"/>
            <a:ext cx="7370956" cy="3170099"/>
          </a:xfrm>
          <a:prstGeom prst="rect">
            <a:avLst/>
          </a:prstGeom>
          <a:noFill/>
        </p:spPr>
        <p:txBody>
          <a:bodyPr wrap="square" rtlCol="0">
            <a:spAutoFit/>
          </a:bodyPr>
          <a:lstStyle/>
          <a:p>
            <a:r>
              <a:rPr lang="en-GB" sz="20000" dirty="0">
                <a:solidFill>
                  <a:srgbClr val="554E4E"/>
                </a:solidFill>
                <a:latin typeface="Verdana Pro Light" panose="020B0304030504040204" pitchFamily="34" charset="0"/>
              </a:rPr>
              <a:t>telling</a:t>
            </a:r>
            <a:endParaRPr lang="en-US" sz="20000" dirty="0">
              <a:solidFill>
                <a:srgbClr val="554E4E"/>
              </a:solidFill>
              <a:latin typeface="Verdana Pro Light" panose="020B0304030504040204" pitchFamily="34" charset="0"/>
            </a:endParaRPr>
          </a:p>
        </p:txBody>
      </p:sp>
      <p:sp>
        <p:nvSpPr>
          <p:cNvPr id="6" name="TextBox 5">
            <a:extLst>
              <a:ext uri="{FF2B5EF4-FFF2-40B4-BE49-F238E27FC236}">
                <a16:creationId xmlns:a16="http://schemas.microsoft.com/office/drawing/2014/main" id="{12B952CB-8642-473A-84D5-38D35741168F}"/>
              </a:ext>
            </a:extLst>
          </p:cNvPr>
          <p:cNvSpPr txBox="1"/>
          <p:nvPr/>
        </p:nvSpPr>
        <p:spPr>
          <a:xfrm>
            <a:off x="0" y="1509132"/>
            <a:ext cx="7370956" cy="3170099"/>
          </a:xfrm>
          <a:prstGeom prst="rect">
            <a:avLst/>
          </a:prstGeom>
          <a:noFill/>
        </p:spPr>
        <p:txBody>
          <a:bodyPr wrap="square" rtlCol="0">
            <a:spAutoFit/>
          </a:bodyPr>
          <a:lstStyle/>
          <a:p>
            <a:r>
              <a:rPr lang="en-GB" sz="20000" dirty="0">
                <a:solidFill>
                  <a:srgbClr val="554E4E"/>
                </a:solidFill>
                <a:latin typeface="Verdana Pro Light" panose="020B0304030504040204" pitchFamily="34" charset="0"/>
              </a:rPr>
              <a:t>the</a:t>
            </a:r>
            <a:endParaRPr lang="en-US" sz="20000" dirty="0">
              <a:solidFill>
                <a:srgbClr val="554E4E"/>
              </a:solidFill>
              <a:latin typeface="Verdana Pro Light" panose="020B0304030504040204" pitchFamily="34" charset="0"/>
            </a:endParaRPr>
          </a:p>
        </p:txBody>
      </p:sp>
      <p:sp>
        <p:nvSpPr>
          <p:cNvPr id="5" name="TextBox 4">
            <a:extLst>
              <a:ext uri="{FF2B5EF4-FFF2-40B4-BE49-F238E27FC236}">
                <a16:creationId xmlns:a16="http://schemas.microsoft.com/office/drawing/2014/main" id="{9D237FB4-3001-4D59-B7DB-ED9ECFEDB913}"/>
              </a:ext>
            </a:extLst>
          </p:cNvPr>
          <p:cNvSpPr txBox="1"/>
          <p:nvPr/>
        </p:nvSpPr>
        <p:spPr>
          <a:xfrm>
            <a:off x="0" y="3429000"/>
            <a:ext cx="6337609" cy="3170099"/>
          </a:xfrm>
          <a:prstGeom prst="rect">
            <a:avLst/>
          </a:prstGeom>
          <a:noFill/>
        </p:spPr>
        <p:txBody>
          <a:bodyPr wrap="square" rtlCol="0">
            <a:spAutoFit/>
          </a:bodyPr>
          <a:lstStyle/>
          <a:p>
            <a:r>
              <a:rPr lang="en-GB" sz="20000" dirty="0">
                <a:solidFill>
                  <a:srgbClr val="6A6F66"/>
                </a:solidFill>
                <a:latin typeface="Verdana Pro Light" panose="020B0304030504040204" pitchFamily="34" charset="0"/>
              </a:rPr>
              <a:t>story</a:t>
            </a:r>
            <a:endParaRPr lang="en-US" sz="20000" dirty="0">
              <a:solidFill>
                <a:srgbClr val="6A6F66"/>
              </a:solidFill>
              <a:latin typeface="Verdana Pro Light" panose="020B0304030504040204" pitchFamily="34" charset="0"/>
            </a:endParaRPr>
          </a:p>
        </p:txBody>
      </p:sp>
    </p:spTree>
    <p:extLst>
      <p:ext uri="{BB962C8B-B14F-4D97-AF65-F5344CB8AC3E}">
        <p14:creationId xmlns:p14="http://schemas.microsoft.com/office/powerpoint/2010/main" val="16986523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Opening quotation mark.">
            <a:extLst>
              <a:ext uri="{FF2B5EF4-FFF2-40B4-BE49-F238E27FC236}">
                <a16:creationId xmlns:a16="http://schemas.microsoft.com/office/drawing/2014/main" id="{2F94B9C8-A9C3-487E-AA0C-E15B6A6B4D3E}"/>
              </a:ext>
            </a:extLst>
          </p:cNvPr>
          <p:cNvPicPr>
            <a:picLocks/>
          </p:cNvPicPr>
          <p:nvPr/>
        </p:nvPicPr>
        <p:blipFill>
          <a:blip r:embed="rId2"/>
          <a:stretch>
            <a:fillRect/>
          </a:stretch>
        </p:blipFill>
        <p:spPr>
          <a:xfrm>
            <a:off x="4391699" y="-126241"/>
            <a:ext cx="1282390" cy="1260088"/>
          </a:xfrm>
          <a:prstGeom prst="rect">
            <a:avLst/>
          </a:prstGeom>
        </p:spPr>
      </p:pic>
      <p:sp>
        <p:nvSpPr>
          <p:cNvPr id="2" name="Title 1">
            <a:extLst>
              <a:ext uri="{FF2B5EF4-FFF2-40B4-BE49-F238E27FC236}">
                <a16:creationId xmlns:a16="http://schemas.microsoft.com/office/drawing/2014/main" id="{86BE0D9D-5FA8-4873-AF01-ED7C1CBA3F70}"/>
              </a:ext>
            </a:extLst>
          </p:cNvPr>
          <p:cNvSpPr>
            <a:spLocks noGrp="1"/>
          </p:cNvSpPr>
          <p:nvPr>
            <p:ph type="title"/>
          </p:nvPr>
        </p:nvSpPr>
        <p:spPr>
          <a:xfrm>
            <a:off x="4796883" y="1141664"/>
            <a:ext cx="6477000" cy="3798269"/>
          </a:xfrm>
        </p:spPr>
        <p:txBody>
          <a:bodyPr>
            <a:normAutofit fontScale="90000"/>
          </a:bodyPr>
          <a:lstStyle/>
          <a:p>
            <a:r>
              <a:rPr lang="en-US" sz="8000" dirty="0">
                <a:solidFill>
                  <a:srgbClr val="554E4E"/>
                </a:solidFill>
                <a:latin typeface="Verdana Pro Light" panose="020B0304030504040204" pitchFamily="34" charset="0"/>
              </a:rPr>
              <a:t>…probably the best statistical graphic ever drawn.</a:t>
            </a:r>
            <a:br>
              <a:rPr lang="en-US" dirty="0"/>
            </a:br>
            <a:endParaRPr lang="en-US" dirty="0"/>
          </a:p>
        </p:txBody>
      </p:sp>
      <p:pic>
        <p:nvPicPr>
          <p:cNvPr id="6" name="Picture 5" descr="Closing quotation mark.">
            <a:extLst>
              <a:ext uri="{FF2B5EF4-FFF2-40B4-BE49-F238E27FC236}">
                <a16:creationId xmlns:a16="http://schemas.microsoft.com/office/drawing/2014/main" id="{C1938DA4-15F5-444C-9435-D2D48294BAE3}"/>
              </a:ext>
            </a:extLst>
          </p:cNvPr>
          <p:cNvPicPr>
            <a:picLocks/>
          </p:cNvPicPr>
          <p:nvPr/>
        </p:nvPicPr>
        <p:blipFill>
          <a:blip r:embed="rId3"/>
          <a:stretch>
            <a:fillRect/>
          </a:stretch>
        </p:blipFill>
        <p:spPr>
          <a:xfrm>
            <a:off x="9981504" y="3907426"/>
            <a:ext cx="1372296" cy="1277862"/>
          </a:xfrm>
          <a:prstGeom prst="rect">
            <a:avLst/>
          </a:prstGeom>
        </p:spPr>
      </p:pic>
      <p:pic>
        <p:nvPicPr>
          <p:cNvPr id="4" name="Picture 3" descr="An icon of Napoleon Bonaparte.">
            <a:extLst>
              <a:ext uri="{FF2B5EF4-FFF2-40B4-BE49-F238E27FC236}">
                <a16:creationId xmlns:a16="http://schemas.microsoft.com/office/drawing/2014/main" id="{510FC233-BEED-4616-9CA7-0EFDF2802050}"/>
              </a:ext>
            </a:extLst>
          </p:cNvPr>
          <p:cNvPicPr>
            <a:picLocks/>
          </p:cNvPicPr>
          <p:nvPr/>
        </p:nvPicPr>
        <p:blipFill>
          <a:blip r:embed="rId4"/>
          <a:stretch>
            <a:fillRect/>
          </a:stretch>
        </p:blipFill>
        <p:spPr>
          <a:xfrm>
            <a:off x="838200" y="424413"/>
            <a:ext cx="3060544" cy="3173917"/>
          </a:xfrm>
          <a:prstGeom prst="rect">
            <a:avLst/>
          </a:prstGeom>
        </p:spPr>
      </p:pic>
      <p:sp>
        <p:nvSpPr>
          <p:cNvPr id="3" name="Content Placeholder 2">
            <a:extLst>
              <a:ext uri="{FF2B5EF4-FFF2-40B4-BE49-F238E27FC236}">
                <a16:creationId xmlns:a16="http://schemas.microsoft.com/office/drawing/2014/main" id="{C9F124CF-9B6A-4F17-8F82-9BC745935561}"/>
              </a:ext>
            </a:extLst>
          </p:cNvPr>
          <p:cNvSpPr>
            <a:spLocks noGrp="1"/>
          </p:cNvSpPr>
          <p:nvPr>
            <p:ph idx="1"/>
          </p:nvPr>
        </p:nvSpPr>
        <p:spPr>
          <a:xfrm>
            <a:off x="4953000" y="5064396"/>
            <a:ext cx="3410415" cy="746319"/>
          </a:xfrm>
        </p:spPr>
        <p:txBody>
          <a:bodyPr>
            <a:normAutofit/>
          </a:bodyPr>
          <a:lstStyle/>
          <a:p>
            <a:pPr marL="0" indent="0">
              <a:buNone/>
            </a:pPr>
            <a:r>
              <a:rPr lang="en-US" sz="3600" dirty="0">
                <a:solidFill>
                  <a:srgbClr val="554E4E"/>
                </a:solidFill>
                <a:latin typeface="Verdana Pro Light" panose="020B0304030504040204" pitchFamily="34" charset="0"/>
              </a:rPr>
              <a:t>Edward Tufte</a:t>
            </a:r>
          </a:p>
        </p:txBody>
      </p:sp>
    </p:spTree>
    <p:extLst>
      <p:ext uri="{BB962C8B-B14F-4D97-AF65-F5344CB8AC3E}">
        <p14:creationId xmlns:p14="http://schemas.microsoft.com/office/powerpoint/2010/main" val="2054719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F46D0-6273-4E5D-9A65-22735B2BB589}"/>
              </a:ext>
            </a:extLst>
          </p:cNvPr>
          <p:cNvSpPr>
            <a:spLocks noGrp="1"/>
          </p:cNvSpPr>
          <p:nvPr>
            <p:ph type="ctrTitle"/>
          </p:nvPr>
        </p:nvSpPr>
        <p:spPr>
          <a:xfrm>
            <a:off x="1722120" y="689414"/>
            <a:ext cx="9990626" cy="1507369"/>
          </a:xfrm>
        </p:spPr>
        <p:txBody>
          <a:bodyPr>
            <a:noAutofit/>
          </a:bodyPr>
          <a:lstStyle/>
          <a:p>
            <a:pPr algn="l"/>
            <a:r>
              <a:rPr lang="en-GB" sz="15000" dirty="0">
                <a:solidFill>
                  <a:srgbClr val="554E4E"/>
                </a:solidFill>
                <a:latin typeface="Verdana Pro Light" panose="020B0304030504040204" pitchFamily="34" charset="0"/>
              </a:rPr>
              <a:t>once upon </a:t>
            </a:r>
            <a:endParaRPr lang="en-US" sz="15000" dirty="0">
              <a:solidFill>
                <a:srgbClr val="554E4E"/>
              </a:solidFill>
              <a:latin typeface="Verdana Pro Light" panose="020B0304030504040204" pitchFamily="34" charset="0"/>
            </a:endParaRPr>
          </a:p>
        </p:txBody>
      </p:sp>
      <p:sp>
        <p:nvSpPr>
          <p:cNvPr id="6" name="Title 1">
            <a:extLst>
              <a:ext uri="{FF2B5EF4-FFF2-40B4-BE49-F238E27FC236}">
                <a16:creationId xmlns:a16="http://schemas.microsoft.com/office/drawing/2014/main" id="{D72C31BB-1D0C-4DAD-A21F-CFE20762DA9D}"/>
              </a:ext>
            </a:extLst>
          </p:cNvPr>
          <p:cNvSpPr txBox="1">
            <a:spLocks/>
          </p:cNvSpPr>
          <p:nvPr/>
        </p:nvSpPr>
        <p:spPr>
          <a:xfrm>
            <a:off x="1722120" y="2407079"/>
            <a:ext cx="9990626" cy="150736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5000" dirty="0">
                <a:solidFill>
                  <a:srgbClr val="554E4E"/>
                </a:solidFill>
                <a:latin typeface="Verdana Pro Light" panose="020B0304030504040204" pitchFamily="34" charset="0"/>
              </a:rPr>
              <a:t>a time</a:t>
            </a:r>
            <a:endParaRPr lang="en-US" sz="15000" dirty="0">
              <a:solidFill>
                <a:srgbClr val="554E4E"/>
              </a:solidFill>
              <a:latin typeface="Verdana Pro Light" panose="020B0304030504040204" pitchFamily="34" charset="0"/>
            </a:endParaRPr>
          </a:p>
        </p:txBody>
      </p:sp>
      <p:pic>
        <p:nvPicPr>
          <p:cNvPr id="5" name="Picture 4" descr="Quill logo.">
            <a:extLst>
              <a:ext uri="{FF2B5EF4-FFF2-40B4-BE49-F238E27FC236}">
                <a16:creationId xmlns:a16="http://schemas.microsoft.com/office/drawing/2014/main" id="{511284B9-F6CF-47B6-B13F-EBE6B9125CCE}"/>
              </a:ext>
            </a:extLst>
          </p:cNvPr>
          <p:cNvPicPr>
            <a:picLocks/>
          </p:cNvPicPr>
          <p:nvPr/>
        </p:nvPicPr>
        <p:blipFill>
          <a:blip r:embed="rId2"/>
          <a:stretch>
            <a:fillRect/>
          </a:stretch>
        </p:blipFill>
        <p:spPr>
          <a:xfrm>
            <a:off x="278146" y="3914448"/>
            <a:ext cx="1591294" cy="1758437"/>
          </a:xfrm>
          <a:prstGeom prst="rect">
            <a:avLst/>
          </a:prstGeom>
        </p:spPr>
      </p:pic>
      <p:sp>
        <p:nvSpPr>
          <p:cNvPr id="3" name="Subtitle 2">
            <a:extLst>
              <a:ext uri="{FF2B5EF4-FFF2-40B4-BE49-F238E27FC236}">
                <a16:creationId xmlns:a16="http://schemas.microsoft.com/office/drawing/2014/main" id="{A71B964F-A7B8-430A-BC74-C175E22836AD}"/>
              </a:ext>
            </a:extLst>
          </p:cNvPr>
          <p:cNvSpPr>
            <a:spLocks noGrp="1"/>
          </p:cNvSpPr>
          <p:nvPr>
            <p:ph type="subTitle" idx="1"/>
          </p:nvPr>
        </p:nvSpPr>
        <p:spPr>
          <a:xfrm>
            <a:off x="1869440" y="3868731"/>
            <a:ext cx="9843306" cy="1655762"/>
          </a:xfrm>
        </p:spPr>
        <p:txBody>
          <a:bodyPr>
            <a:noAutofit/>
          </a:bodyPr>
          <a:lstStyle/>
          <a:p>
            <a:pPr algn="l"/>
            <a:r>
              <a:rPr lang="en-GB" sz="6000" dirty="0">
                <a:solidFill>
                  <a:srgbClr val="0F614F"/>
                </a:solidFill>
                <a:latin typeface="Verdana Pro Light" panose="020B0304030504040204" pitchFamily="34" charset="0"/>
              </a:rPr>
              <a:t>the art of telling the story of complex images</a:t>
            </a:r>
            <a:endParaRPr lang="en-US" sz="6000" dirty="0">
              <a:solidFill>
                <a:srgbClr val="0F614F"/>
              </a:solidFill>
              <a:latin typeface="Verdana Pro Light" panose="020B0304030504040204" pitchFamily="34" charset="0"/>
            </a:endParaRPr>
          </a:p>
        </p:txBody>
      </p:sp>
      <p:sp>
        <p:nvSpPr>
          <p:cNvPr id="4" name="TextBox 3">
            <a:extLst>
              <a:ext uri="{FF2B5EF4-FFF2-40B4-BE49-F238E27FC236}">
                <a16:creationId xmlns:a16="http://schemas.microsoft.com/office/drawing/2014/main" id="{4744D69C-9F85-4E8F-8A36-90D1224C6970}"/>
              </a:ext>
            </a:extLst>
          </p:cNvPr>
          <p:cNvSpPr txBox="1"/>
          <p:nvPr/>
        </p:nvSpPr>
        <p:spPr>
          <a:xfrm>
            <a:off x="1869440" y="5842410"/>
            <a:ext cx="5091458" cy="584775"/>
          </a:xfrm>
          <a:prstGeom prst="rect">
            <a:avLst/>
          </a:prstGeom>
          <a:noFill/>
        </p:spPr>
        <p:txBody>
          <a:bodyPr wrap="none" rtlCol="0">
            <a:spAutoFit/>
          </a:bodyPr>
          <a:lstStyle/>
          <a:p>
            <a:r>
              <a:rPr lang="en-GB" sz="3200" dirty="0">
                <a:solidFill>
                  <a:srgbClr val="554E4E"/>
                </a:solidFill>
                <a:latin typeface="Verdana Pro Light" panose="020B0304030504040204" pitchFamily="34" charset="0"/>
              </a:rPr>
              <a:t>Huw Alexander | </a:t>
            </a:r>
            <a:r>
              <a:rPr lang="en-GB" sz="3200" dirty="0">
                <a:solidFill>
                  <a:srgbClr val="6A6F66"/>
                </a:solidFill>
                <a:latin typeface="Verdana Pro Light" panose="020B0304030504040204" pitchFamily="34" charset="0"/>
              </a:rPr>
              <a:t>text</a:t>
            </a:r>
            <a:r>
              <a:rPr lang="en-GB" sz="3200" dirty="0">
                <a:solidFill>
                  <a:srgbClr val="554E4E"/>
                </a:solidFill>
                <a:latin typeface="Verdana Pro Light" panose="020B0304030504040204" pitchFamily="34" charset="0"/>
              </a:rPr>
              <a:t>BOX</a:t>
            </a:r>
            <a:endParaRPr lang="en-US" sz="3200" dirty="0">
              <a:solidFill>
                <a:srgbClr val="554E4E"/>
              </a:solidFill>
              <a:latin typeface="Verdana Pro Light" panose="020B0304030504040204" pitchFamily="34" charset="0"/>
            </a:endParaRPr>
          </a:p>
        </p:txBody>
      </p:sp>
    </p:spTree>
    <p:extLst>
      <p:ext uri="{BB962C8B-B14F-4D97-AF65-F5344CB8AC3E}">
        <p14:creationId xmlns:p14="http://schemas.microsoft.com/office/powerpoint/2010/main" val="17309810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nfographic of the French invasion of Russia in 1812.">
            <a:extLst>
              <a:ext uri="{FF2B5EF4-FFF2-40B4-BE49-F238E27FC236}">
                <a16:creationId xmlns:a16="http://schemas.microsoft.com/office/drawing/2014/main" id="{D7A91EA0-56EB-4BB9-AF76-A600D4D51F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84" y="950494"/>
            <a:ext cx="12458768" cy="5775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20331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1E7EB73F-8C99-4BC6-8AAA-C5E8FBA4F962}"/>
              </a:ext>
              <a:ext uri="{C183D7F6-B498-43B3-948B-1728B52AA6E4}">
                <adec:decorative xmlns:adec="http://schemas.microsoft.com/office/drawing/2017/decorative" val="1"/>
              </a:ext>
            </a:extLst>
          </p:cNvPr>
          <p:cNvSpPr/>
          <p:nvPr/>
        </p:nvSpPr>
        <p:spPr>
          <a:xfrm>
            <a:off x="8976000" y="1418048"/>
            <a:ext cx="2880000" cy="2880000"/>
          </a:xfrm>
          <a:prstGeom prst="ellipse">
            <a:avLst/>
          </a:prstGeom>
          <a:solidFill>
            <a:srgbClr val="0F61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dirty="0">
              <a:solidFill>
                <a:schemeClr val="bg1"/>
              </a:solidFill>
              <a:latin typeface="Verdana Pro Light" panose="020B0304030504040204" pitchFamily="34" charset="0"/>
            </a:endParaRPr>
          </a:p>
        </p:txBody>
      </p:sp>
      <p:sp>
        <p:nvSpPr>
          <p:cNvPr id="8" name="Oval 7">
            <a:extLst>
              <a:ext uri="{FF2B5EF4-FFF2-40B4-BE49-F238E27FC236}">
                <a16:creationId xmlns:a16="http://schemas.microsoft.com/office/drawing/2014/main" id="{0D9AAE72-E062-478B-8A7E-CE658E5C842B}"/>
              </a:ext>
              <a:ext uri="{C183D7F6-B498-43B3-948B-1728B52AA6E4}">
                <adec:decorative xmlns:adec="http://schemas.microsoft.com/office/drawing/2017/decorative" val="1"/>
              </a:ext>
            </a:extLst>
          </p:cNvPr>
          <p:cNvSpPr/>
          <p:nvPr/>
        </p:nvSpPr>
        <p:spPr>
          <a:xfrm>
            <a:off x="6096000" y="1418048"/>
            <a:ext cx="2880000" cy="2880000"/>
          </a:xfrm>
          <a:prstGeom prst="ellipse">
            <a:avLst/>
          </a:prstGeom>
          <a:solidFill>
            <a:srgbClr val="0F61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dirty="0">
              <a:solidFill>
                <a:schemeClr val="bg1"/>
              </a:solidFill>
              <a:latin typeface="Verdana Pro Light" panose="020B0304030504040204" pitchFamily="34" charset="0"/>
            </a:endParaRPr>
          </a:p>
        </p:txBody>
      </p:sp>
      <p:sp>
        <p:nvSpPr>
          <p:cNvPr id="9" name="Oval 8">
            <a:extLst>
              <a:ext uri="{FF2B5EF4-FFF2-40B4-BE49-F238E27FC236}">
                <a16:creationId xmlns:a16="http://schemas.microsoft.com/office/drawing/2014/main" id="{029570E7-FF33-498E-AB0C-452C9E449676}"/>
              </a:ext>
              <a:ext uri="{C183D7F6-B498-43B3-948B-1728B52AA6E4}">
                <adec:decorative xmlns:adec="http://schemas.microsoft.com/office/drawing/2017/decorative" val="1"/>
              </a:ext>
            </a:extLst>
          </p:cNvPr>
          <p:cNvSpPr/>
          <p:nvPr/>
        </p:nvSpPr>
        <p:spPr>
          <a:xfrm>
            <a:off x="3216000" y="1418048"/>
            <a:ext cx="2880000" cy="2880000"/>
          </a:xfrm>
          <a:prstGeom prst="ellipse">
            <a:avLst/>
          </a:prstGeom>
          <a:solidFill>
            <a:srgbClr val="0F61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dirty="0">
              <a:solidFill>
                <a:schemeClr val="bg1"/>
              </a:solidFill>
              <a:latin typeface="Verdana Pro Light" panose="020B0304030504040204" pitchFamily="34" charset="0"/>
            </a:endParaRPr>
          </a:p>
        </p:txBody>
      </p:sp>
      <p:sp>
        <p:nvSpPr>
          <p:cNvPr id="6" name="Oval 5">
            <a:extLst>
              <a:ext uri="{FF2B5EF4-FFF2-40B4-BE49-F238E27FC236}">
                <a16:creationId xmlns:a16="http://schemas.microsoft.com/office/drawing/2014/main" id="{7E194643-922C-4B8D-AE79-941461BC14D0}"/>
              </a:ext>
              <a:ext uri="{C183D7F6-B498-43B3-948B-1728B52AA6E4}">
                <adec:decorative xmlns:adec="http://schemas.microsoft.com/office/drawing/2017/decorative" val="1"/>
              </a:ext>
            </a:extLst>
          </p:cNvPr>
          <p:cNvSpPr/>
          <p:nvPr/>
        </p:nvSpPr>
        <p:spPr>
          <a:xfrm>
            <a:off x="336000" y="1418048"/>
            <a:ext cx="2880000" cy="2880000"/>
          </a:xfrm>
          <a:prstGeom prst="ellipse">
            <a:avLst/>
          </a:prstGeom>
          <a:solidFill>
            <a:srgbClr val="0F61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dirty="0">
              <a:solidFill>
                <a:schemeClr val="bg1"/>
              </a:solidFill>
              <a:latin typeface="Verdana Pro Light" panose="020B0304030504040204" pitchFamily="34" charset="0"/>
            </a:endParaRPr>
          </a:p>
        </p:txBody>
      </p:sp>
      <p:pic>
        <p:nvPicPr>
          <p:cNvPr id="3" name="Picture 2" descr="An icon of a stopwatch, representing time.">
            <a:extLst>
              <a:ext uri="{FF2B5EF4-FFF2-40B4-BE49-F238E27FC236}">
                <a16:creationId xmlns:a16="http://schemas.microsoft.com/office/drawing/2014/main" id="{B745D3EE-CCA0-43AF-828F-0963A9A8A6B8}"/>
              </a:ext>
            </a:extLst>
          </p:cNvPr>
          <p:cNvPicPr>
            <a:picLocks/>
          </p:cNvPicPr>
          <p:nvPr/>
        </p:nvPicPr>
        <p:blipFill>
          <a:blip r:embed="rId2"/>
          <a:stretch>
            <a:fillRect/>
          </a:stretch>
        </p:blipFill>
        <p:spPr>
          <a:xfrm>
            <a:off x="605122" y="1597727"/>
            <a:ext cx="2372254" cy="2370098"/>
          </a:xfrm>
          <a:prstGeom prst="rect">
            <a:avLst/>
          </a:prstGeom>
        </p:spPr>
      </p:pic>
      <p:pic>
        <p:nvPicPr>
          <p:cNvPr id="11" name="Picture 10" descr="An icon of a globe, representing geography.&#10;">
            <a:extLst>
              <a:ext uri="{FF2B5EF4-FFF2-40B4-BE49-F238E27FC236}">
                <a16:creationId xmlns:a16="http://schemas.microsoft.com/office/drawing/2014/main" id="{7E4AE1DC-AFF1-4D02-B48F-B52F2A0E9CAE}"/>
              </a:ext>
            </a:extLst>
          </p:cNvPr>
          <p:cNvPicPr>
            <a:picLocks/>
          </p:cNvPicPr>
          <p:nvPr/>
        </p:nvPicPr>
        <p:blipFill>
          <a:blip r:embed="rId3"/>
          <a:stretch>
            <a:fillRect/>
          </a:stretch>
        </p:blipFill>
        <p:spPr>
          <a:xfrm>
            <a:off x="3454624" y="1751944"/>
            <a:ext cx="2256263" cy="2212205"/>
          </a:xfrm>
          <a:prstGeom prst="rect">
            <a:avLst/>
          </a:prstGeom>
        </p:spPr>
      </p:pic>
      <p:pic>
        <p:nvPicPr>
          <p:cNvPr id="2" name="Picture 1" descr="An icon of a thermometer, representing temperature.">
            <a:extLst>
              <a:ext uri="{FF2B5EF4-FFF2-40B4-BE49-F238E27FC236}">
                <a16:creationId xmlns:a16="http://schemas.microsoft.com/office/drawing/2014/main" id="{66CF7655-E0B2-400C-B953-57AB724C42A4}"/>
              </a:ext>
            </a:extLst>
          </p:cNvPr>
          <p:cNvPicPr>
            <a:picLocks/>
          </p:cNvPicPr>
          <p:nvPr/>
        </p:nvPicPr>
        <p:blipFill>
          <a:blip r:embed="rId4"/>
          <a:stretch>
            <a:fillRect/>
          </a:stretch>
        </p:blipFill>
        <p:spPr>
          <a:xfrm>
            <a:off x="6419386" y="1597727"/>
            <a:ext cx="2423532" cy="2520641"/>
          </a:xfrm>
          <a:prstGeom prst="rect">
            <a:avLst/>
          </a:prstGeom>
        </p:spPr>
      </p:pic>
      <p:pic>
        <p:nvPicPr>
          <p:cNvPr id="12" name="Picture 11" descr="An icon of an injured person with their arm in a sling and their head bandaged., representing casualties.">
            <a:extLst>
              <a:ext uri="{FF2B5EF4-FFF2-40B4-BE49-F238E27FC236}">
                <a16:creationId xmlns:a16="http://schemas.microsoft.com/office/drawing/2014/main" id="{11863DC6-4EE9-4FDE-BB80-651845815684}"/>
              </a:ext>
            </a:extLst>
          </p:cNvPr>
          <p:cNvPicPr>
            <a:picLocks/>
          </p:cNvPicPr>
          <p:nvPr/>
        </p:nvPicPr>
        <p:blipFill>
          <a:blip r:embed="rId5"/>
          <a:stretch>
            <a:fillRect/>
          </a:stretch>
        </p:blipFill>
        <p:spPr>
          <a:xfrm>
            <a:off x="9191224" y="1495747"/>
            <a:ext cx="2449552" cy="2574058"/>
          </a:xfrm>
          <a:prstGeom prst="rect">
            <a:avLst/>
          </a:prstGeom>
        </p:spPr>
      </p:pic>
    </p:spTree>
    <p:extLst>
      <p:ext uri="{BB962C8B-B14F-4D97-AF65-F5344CB8AC3E}">
        <p14:creationId xmlns:p14="http://schemas.microsoft.com/office/powerpoint/2010/main" val="14690693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2BF8CD-42AE-4102-819B-A305EA7DDB2B}"/>
              </a:ext>
            </a:extLst>
          </p:cNvPr>
          <p:cNvSpPr>
            <a:spLocks noGrp="1"/>
          </p:cNvSpPr>
          <p:nvPr>
            <p:ph idx="1"/>
          </p:nvPr>
        </p:nvSpPr>
        <p:spPr>
          <a:xfrm>
            <a:off x="221973" y="165790"/>
            <a:ext cx="11736479" cy="6692210"/>
          </a:xfrm>
        </p:spPr>
        <p:txBody>
          <a:bodyPr>
            <a:normAutofit fontScale="47500" lnSpcReduction="20000"/>
          </a:bodyPr>
          <a:lstStyle/>
          <a:p>
            <a:pPr marL="0" indent="0">
              <a:buNone/>
            </a:pPr>
            <a:r>
              <a:rPr lang="en-US" sz="3400" dirty="0">
                <a:solidFill>
                  <a:srgbClr val="6A6F66"/>
                </a:solidFill>
                <a:latin typeface="Verdana Pro Light" panose="020B0304030504040204" pitchFamily="34" charset="0"/>
              </a:rPr>
              <a:t>An infographic by Charles Joseph Minard charts the invasion of Russia by French forces led by Napoleon in 1812. The graphic follows the eastwards progress of the French army and their subsequent westward retreat from Moscow. The chart provides details of troop numbers, time, temperature and casualties. The troop numbers are visualized using a red invasion pathway and a black retreat pathway. The decline in troop numbers during the campaign is demonstrated by the width of the pathways becoming narrower. One millimeter represents 10,000 soldiers. The temperature is based on the Reaumur scale. The casualty and temperature data points are as follows:</a:t>
            </a:r>
          </a:p>
          <a:p>
            <a:pPr marL="0" indent="0">
              <a:buNone/>
            </a:pPr>
            <a:r>
              <a:rPr lang="en-US" sz="3400" dirty="0">
                <a:solidFill>
                  <a:srgbClr val="6A6F66"/>
                </a:solidFill>
                <a:latin typeface="Verdana Pro Light" panose="020B0304030504040204" pitchFamily="34" charset="0"/>
              </a:rPr>
              <a:t>Part 1. The Invasion of Russia. The path of the army is </a:t>
            </a:r>
            <a:r>
              <a:rPr lang="en-US" sz="3400" dirty="0" err="1">
                <a:solidFill>
                  <a:srgbClr val="6A6F66"/>
                </a:solidFill>
                <a:latin typeface="Verdana Pro Light" panose="020B0304030504040204" pitchFamily="34" charset="0"/>
              </a:rPr>
              <a:t>coloured</a:t>
            </a:r>
            <a:r>
              <a:rPr lang="en-US" sz="3400" dirty="0">
                <a:solidFill>
                  <a:srgbClr val="6A6F66"/>
                </a:solidFill>
                <a:latin typeface="Verdana Pro Light" panose="020B0304030504040204" pitchFamily="34" charset="0"/>
              </a:rPr>
              <a:t> Red.</a:t>
            </a:r>
          </a:p>
          <a:p>
            <a:pPr lvl="0">
              <a:lnSpc>
                <a:spcPct val="120000"/>
              </a:lnSpc>
              <a:spcBef>
                <a:spcPts val="0"/>
              </a:spcBef>
            </a:pPr>
            <a:r>
              <a:rPr lang="en-US" sz="3400" dirty="0">
                <a:solidFill>
                  <a:srgbClr val="6A6F66"/>
                </a:solidFill>
                <a:latin typeface="Verdana Pro Light" panose="020B0304030504040204" pitchFamily="34" charset="0"/>
              </a:rPr>
              <a:t>Kaunas, 422,000. Crossing the River Neman.</a:t>
            </a:r>
          </a:p>
          <a:p>
            <a:pPr lvl="0">
              <a:lnSpc>
                <a:spcPct val="120000"/>
              </a:lnSpc>
              <a:spcBef>
                <a:spcPts val="0"/>
              </a:spcBef>
            </a:pPr>
            <a:r>
              <a:rPr lang="en-US" sz="3400" dirty="0">
                <a:solidFill>
                  <a:srgbClr val="6A6F66"/>
                </a:solidFill>
                <a:latin typeface="Verdana Pro Light" panose="020B0304030504040204" pitchFamily="34" charset="0"/>
              </a:rPr>
              <a:t>Vilnius, 400,000. At this point Prince Jerome’s detachment separate from the main army.</a:t>
            </a:r>
          </a:p>
          <a:p>
            <a:pPr lvl="0">
              <a:lnSpc>
                <a:spcPct val="120000"/>
              </a:lnSpc>
              <a:spcBef>
                <a:spcPts val="0"/>
              </a:spcBef>
            </a:pPr>
            <a:r>
              <a:rPr lang="en-US" sz="3400" dirty="0">
                <a:solidFill>
                  <a:srgbClr val="6A6F66"/>
                </a:solidFill>
                <a:latin typeface="Verdana Pro Light" panose="020B0304030504040204" pitchFamily="34" charset="0"/>
              </a:rPr>
              <a:t>Vitebsk, 175,000.</a:t>
            </a:r>
          </a:p>
          <a:p>
            <a:pPr lvl="0">
              <a:lnSpc>
                <a:spcPct val="120000"/>
              </a:lnSpc>
              <a:spcBef>
                <a:spcPts val="0"/>
              </a:spcBef>
            </a:pPr>
            <a:r>
              <a:rPr lang="en-US" sz="3400" dirty="0">
                <a:solidFill>
                  <a:srgbClr val="6A6F66"/>
                </a:solidFill>
                <a:latin typeface="Verdana Pro Light" panose="020B0304030504040204" pitchFamily="34" charset="0"/>
              </a:rPr>
              <a:t>Smolensk, 145,000.</a:t>
            </a:r>
          </a:p>
          <a:p>
            <a:pPr lvl="0">
              <a:lnSpc>
                <a:spcPct val="120000"/>
              </a:lnSpc>
              <a:spcBef>
                <a:spcPts val="0"/>
              </a:spcBef>
            </a:pPr>
            <a:r>
              <a:rPr lang="en-US" sz="3400" dirty="0">
                <a:solidFill>
                  <a:srgbClr val="6A6F66"/>
                </a:solidFill>
                <a:latin typeface="Verdana Pro Light" panose="020B0304030504040204" pitchFamily="34" charset="0"/>
              </a:rPr>
              <a:t>Gagarin, 127,100. Crossing the River Moskva.</a:t>
            </a:r>
          </a:p>
          <a:p>
            <a:pPr lvl="0">
              <a:lnSpc>
                <a:spcPct val="120000"/>
              </a:lnSpc>
              <a:spcBef>
                <a:spcPts val="0"/>
              </a:spcBef>
            </a:pPr>
            <a:r>
              <a:rPr lang="en-US" sz="3400" dirty="0">
                <a:solidFill>
                  <a:srgbClr val="6A6F66"/>
                </a:solidFill>
                <a:latin typeface="Verdana Pro Light" panose="020B0304030504040204" pitchFamily="34" charset="0"/>
              </a:rPr>
              <a:t>Moscow, 100,000. Temperature, 0.</a:t>
            </a:r>
          </a:p>
          <a:p>
            <a:pPr marL="0" indent="0">
              <a:buNone/>
            </a:pPr>
            <a:r>
              <a:rPr lang="en-US" sz="3400" dirty="0">
                <a:solidFill>
                  <a:srgbClr val="6A6F66"/>
                </a:solidFill>
                <a:latin typeface="Verdana Pro Light" panose="020B0304030504040204" pitchFamily="34" charset="0"/>
              </a:rPr>
              <a:t>Part 2. The Retreat from Moscow. The path of the army is </a:t>
            </a:r>
            <a:r>
              <a:rPr lang="en-US" sz="3400" dirty="0" err="1">
                <a:solidFill>
                  <a:srgbClr val="6A6F66"/>
                </a:solidFill>
                <a:latin typeface="Verdana Pro Light" panose="020B0304030504040204" pitchFamily="34" charset="0"/>
              </a:rPr>
              <a:t>coloured</a:t>
            </a:r>
            <a:r>
              <a:rPr lang="en-US" sz="3400" dirty="0">
                <a:solidFill>
                  <a:srgbClr val="6A6F66"/>
                </a:solidFill>
                <a:latin typeface="Verdana Pro Light" panose="020B0304030504040204" pitchFamily="34" charset="0"/>
              </a:rPr>
              <a:t> Black.</a:t>
            </a:r>
          </a:p>
          <a:p>
            <a:pPr lvl="0">
              <a:lnSpc>
                <a:spcPct val="120000"/>
              </a:lnSpc>
              <a:spcBef>
                <a:spcPts val="0"/>
              </a:spcBef>
            </a:pPr>
            <a:r>
              <a:rPr lang="en-US" sz="3400" dirty="0" err="1">
                <a:solidFill>
                  <a:srgbClr val="6A6F66"/>
                </a:solidFill>
                <a:latin typeface="Verdana Pro Light" panose="020B0304030504040204" pitchFamily="34" charset="0"/>
              </a:rPr>
              <a:t>Maloyaroslavets</a:t>
            </a:r>
            <a:r>
              <a:rPr lang="en-US" sz="3400" dirty="0">
                <a:solidFill>
                  <a:srgbClr val="6A6F66"/>
                </a:solidFill>
                <a:latin typeface="Verdana Pro Light" panose="020B0304030504040204" pitchFamily="34" charset="0"/>
              </a:rPr>
              <a:t>, 96,000. Temperature, 0.</a:t>
            </a:r>
          </a:p>
          <a:p>
            <a:pPr lvl="0">
              <a:lnSpc>
                <a:spcPct val="120000"/>
              </a:lnSpc>
              <a:spcBef>
                <a:spcPts val="0"/>
              </a:spcBef>
            </a:pPr>
            <a:r>
              <a:rPr lang="en-US" sz="3400" dirty="0" err="1">
                <a:solidFill>
                  <a:srgbClr val="6A6F66"/>
                </a:solidFill>
                <a:latin typeface="Verdana Pro Light" panose="020B0304030504040204" pitchFamily="34" charset="0"/>
              </a:rPr>
              <a:t>Mozhaysk</a:t>
            </a:r>
            <a:r>
              <a:rPr lang="en-US" sz="3400" dirty="0">
                <a:solidFill>
                  <a:srgbClr val="6A6F66"/>
                </a:solidFill>
                <a:latin typeface="Verdana Pro Light" panose="020B0304030504040204" pitchFamily="34" charset="0"/>
              </a:rPr>
              <a:t>, 87,000. Temperature, minus 5. October 18</a:t>
            </a:r>
            <a:r>
              <a:rPr lang="en-US" sz="3400" baseline="30000" dirty="0">
                <a:solidFill>
                  <a:srgbClr val="6A6F66"/>
                </a:solidFill>
                <a:latin typeface="Verdana Pro Light" panose="020B0304030504040204" pitchFamily="34" charset="0"/>
              </a:rPr>
              <a:t>th</a:t>
            </a:r>
            <a:r>
              <a:rPr lang="en-US" sz="3400" dirty="0">
                <a:solidFill>
                  <a:srgbClr val="6A6F66"/>
                </a:solidFill>
                <a:latin typeface="Verdana Pro Light" panose="020B0304030504040204" pitchFamily="34" charset="0"/>
              </a:rPr>
              <a:t>.</a:t>
            </a:r>
          </a:p>
          <a:p>
            <a:pPr lvl="0">
              <a:lnSpc>
                <a:spcPct val="120000"/>
              </a:lnSpc>
              <a:spcBef>
                <a:spcPts val="0"/>
              </a:spcBef>
            </a:pPr>
            <a:r>
              <a:rPr lang="en-US" sz="3400" dirty="0" err="1">
                <a:solidFill>
                  <a:srgbClr val="6A6F66"/>
                </a:solidFill>
                <a:latin typeface="Verdana Pro Light" panose="020B0304030504040204" pitchFamily="34" charset="0"/>
              </a:rPr>
              <a:t>Vyazma</a:t>
            </a:r>
            <a:r>
              <a:rPr lang="en-US" sz="3400" dirty="0">
                <a:solidFill>
                  <a:srgbClr val="6A6F66"/>
                </a:solidFill>
                <a:latin typeface="Verdana Pro Light" panose="020B0304030504040204" pitchFamily="34" charset="0"/>
              </a:rPr>
              <a:t>, 55,000. Temperature, minus 8.</a:t>
            </a:r>
          </a:p>
          <a:p>
            <a:pPr lvl="0">
              <a:lnSpc>
                <a:spcPct val="120000"/>
              </a:lnSpc>
              <a:spcBef>
                <a:spcPts val="0"/>
              </a:spcBef>
            </a:pPr>
            <a:r>
              <a:rPr lang="en-US" sz="3400" dirty="0">
                <a:solidFill>
                  <a:srgbClr val="6A6F66"/>
                </a:solidFill>
                <a:latin typeface="Verdana Pro Light" panose="020B0304030504040204" pitchFamily="34" charset="0"/>
              </a:rPr>
              <a:t>Smolensk, 37,000. Temperature, minus 15. November 14</a:t>
            </a:r>
            <a:r>
              <a:rPr lang="en-US" sz="3400" baseline="30000" dirty="0">
                <a:solidFill>
                  <a:srgbClr val="6A6F66"/>
                </a:solidFill>
                <a:latin typeface="Verdana Pro Light" panose="020B0304030504040204" pitchFamily="34" charset="0"/>
              </a:rPr>
              <a:t>th</a:t>
            </a:r>
            <a:r>
              <a:rPr lang="en-US" sz="3400" dirty="0">
                <a:solidFill>
                  <a:srgbClr val="6A6F66"/>
                </a:solidFill>
                <a:latin typeface="Verdana Pro Light" panose="020B0304030504040204" pitchFamily="34" charset="0"/>
              </a:rPr>
              <a:t>.</a:t>
            </a:r>
          </a:p>
          <a:p>
            <a:pPr lvl="0">
              <a:lnSpc>
                <a:spcPct val="120000"/>
              </a:lnSpc>
              <a:spcBef>
                <a:spcPts val="0"/>
              </a:spcBef>
            </a:pPr>
            <a:r>
              <a:rPr lang="en-US" sz="3400" dirty="0" err="1">
                <a:solidFill>
                  <a:srgbClr val="6A6F66"/>
                </a:solidFill>
                <a:latin typeface="Verdana Pro Light" panose="020B0304030504040204" pitchFamily="34" charset="0"/>
              </a:rPr>
              <a:t>Orsha</a:t>
            </a:r>
            <a:r>
              <a:rPr lang="en-US" sz="3400" dirty="0">
                <a:solidFill>
                  <a:srgbClr val="6A6F66"/>
                </a:solidFill>
                <a:latin typeface="Verdana Pro Light" panose="020B0304030504040204" pitchFamily="34" charset="0"/>
              </a:rPr>
              <a:t>, 24,000. Temperature, minus 19. Crossing the River Dnieper.</a:t>
            </a:r>
          </a:p>
          <a:p>
            <a:pPr lvl="0">
              <a:lnSpc>
                <a:spcPct val="120000"/>
              </a:lnSpc>
              <a:spcBef>
                <a:spcPts val="0"/>
              </a:spcBef>
            </a:pPr>
            <a:r>
              <a:rPr lang="en-US" sz="3400" dirty="0" err="1">
                <a:solidFill>
                  <a:srgbClr val="6A6F66"/>
                </a:solidFill>
                <a:latin typeface="Verdana Pro Light" panose="020B0304030504040204" pitchFamily="34" charset="0"/>
              </a:rPr>
              <a:t>Bobr</a:t>
            </a:r>
            <a:r>
              <a:rPr lang="en-US" sz="3400" dirty="0">
                <a:solidFill>
                  <a:srgbClr val="6A6F66"/>
                </a:solidFill>
                <a:latin typeface="Verdana Pro Light" panose="020B0304030504040204" pitchFamily="34" charset="0"/>
              </a:rPr>
              <a:t>, 20,000. Temperature, minus 14. </a:t>
            </a:r>
          </a:p>
          <a:p>
            <a:pPr lvl="0">
              <a:lnSpc>
                <a:spcPct val="120000"/>
              </a:lnSpc>
              <a:spcBef>
                <a:spcPts val="0"/>
              </a:spcBef>
            </a:pPr>
            <a:r>
              <a:rPr lang="en-US" sz="3400" dirty="0" err="1">
                <a:solidFill>
                  <a:srgbClr val="6A6F66"/>
                </a:solidFill>
                <a:latin typeface="Verdana Pro Light" panose="020B0304030504040204" pitchFamily="34" charset="0"/>
              </a:rPr>
              <a:t>Studzionka</a:t>
            </a:r>
            <a:r>
              <a:rPr lang="en-US" sz="3400" dirty="0">
                <a:solidFill>
                  <a:srgbClr val="6A6F66"/>
                </a:solidFill>
                <a:latin typeface="Verdana Pro Light" panose="020B0304030504040204" pitchFamily="34" charset="0"/>
              </a:rPr>
              <a:t>, 50,000. Temperature, minus 15. Crossing the River Berezina. The remnants of Prince Jerome’s army rejoin the retreating army. November 28</a:t>
            </a:r>
            <a:r>
              <a:rPr lang="en-US" sz="3400" baseline="30000" dirty="0">
                <a:solidFill>
                  <a:srgbClr val="6A6F66"/>
                </a:solidFill>
                <a:latin typeface="Verdana Pro Light" panose="020B0304030504040204" pitchFamily="34" charset="0"/>
              </a:rPr>
              <a:t>th</a:t>
            </a:r>
            <a:r>
              <a:rPr lang="en-US" sz="3400" dirty="0">
                <a:solidFill>
                  <a:srgbClr val="6A6F66"/>
                </a:solidFill>
                <a:latin typeface="Verdana Pro Light" panose="020B0304030504040204" pitchFamily="34" charset="0"/>
              </a:rPr>
              <a:t>.</a:t>
            </a:r>
          </a:p>
          <a:p>
            <a:pPr lvl="0">
              <a:lnSpc>
                <a:spcPct val="120000"/>
              </a:lnSpc>
              <a:spcBef>
                <a:spcPts val="0"/>
              </a:spcBef>
            </a:pPr>
            <a:r>
              <a:rPr lang="en-US" sz="3400" dirty="0" err="1">
                <a:solidFill>
                  <a:srgbClr val="6A6F66"/>
                </a:solidFill>
                <a:latin typeface="Verdana Pro Light" panose="020B0304030504040204" pitchFamily="34" charset="0"/>
              </a:rPr>
              <a:t>Maladzyechna</a:t>
            </a:r>
            <a:r>
              <a:rPr lang="en-US" sz="3400" dirty="0">
                <a:solidFill>
                  <a:srgbClr val="6A6F66"/>
                </a:solidFill>
                <a:latin typeface="Verdana Pro Light" panose="020B0304030504040204" pitchFamily="34" charset="0"/>
              </a:rPr>
              <a:t>, 28,000. Temperature, minus 22. December 6</a:t>
            </a:r>
            <a:r>
              <a:rPr lang="en-US" sz="3400" baseline="30000" dirty="0">
                <a:solidFill>
                  <a:srgbClr val="6A6F66"/>
                </a:solidFill>
                <a:latin typeface="Verdana Pro Light" panose="020B0304030504040204" pitchFamily="34" charset="0"/>
              </a:rPr>
              <a:t>th</a:t>
            </a:r>
            <a:r>
              <a:rPr lang="en-US" sz="3400" dirty="0">
                <a:solidFill>
                  <a:srgbClr val="6A6F66"/>
                </a:solidFill>
                <a:latin typeface="Verdana Pro Light" panose="020B0304030504040204" pitchFamily="34" charset="0"/>
              </a:rPr>
              <a:t>.</a:t>
            </a:r>
          </a:p>
          <a:p>
            <a:pPr lvl="0">
              <a:lnSpc>
                <a:spcPct val="120000"/>
              </a:lnSpc>
              <a:spcBef>
                <a:spcPts val="0"/>
              </a:spcBef>
            </a:pPr>
            <a:r>
              <a:rPr lang="en-US" sz="3400" dirty="0" err="1">
                <a:solidFill>
                  <a:srgbClr val="6A6F66"/>
                </a:solidFill>
                <a:latin typeface="Verdana Pro Light" panose="020B0304030504040204" pitchFamily="34" charset="0"/>
              </a:rPr>
              <a:t>Smarhon</a:t>
            </a:r>
            <a:r>
              <a:rPr lang="en-US" sz="3400" dirty="0">
                <a:solidFill>
                  <a:srgbClr val="6A6F66"/>
                </a:solidFill>
                <a:latin typeface="Verdana Pro Light" panose="020B0304030504040204" pitchFamily="34" charset="0"/>
              </a:rPr>
              <a:t>, 12,000. Temperature, minus 30.</a:t>
            </a:r>
          </a:p>
          <a:p>
            <a:pPr lvl="0">
              <a:lnSpc>
                <a:spcPct val="120000"/>
              </a:lnSpc>
              <a:spcBef>
                <a:spcPts val="0"/>
              </a:spcBef>
            </a:pPr>
            <a:r>
              <a:rPr lang="en-US" sz="3400" dirty="0">
                <a:solidFill>
                  <a:srgbClr val="6A6F66"/>
                </a:solidFill>
                <a:latin typeface="Verdana Pro Light" panose="020B0304030504040204" pitchFamily="34" charset="0"/>
              </a:rPr>
              <a:t>Vilnius, 14,000. Temperature, minus 27. </a:t>
            </a:r>
          </a:p>
          <a:p>
            <a:pPr lvl="0">
              <a:lnSpc>
                <a:spcPct val="120000"/>
              </a:lnSpc>
              <a:spcBef>
                <a:spcPts val="0"/>
              </a:spcBef>
            </a:pPr>
            <a:r>
              <a:rPr lang="en-US" sz="3400" dirty="0">
                <a:solidFill>
                  <a:srgbClr val="6A6F66"/>
                </a:solidFill>
                <a:latin typeface="Verdana Pro Light" panose="020B0304030504040204" pitchFamily="34" charset="0"/>
              </a:rPr>
              <a:t>Vilnius, 8,000. Temperature, minus 26. December 7</a:t>
            </a:r>
            <a:r>
              <a:rPr lang="en-US" sz="3400" baseline="30000" dirty="0">
                <a:solidFill>
                  <a:srgbClr val="6A6F66"/>
                </a:solidFill>
                <a:latin typeface="Verdana Pro Light" panose="020B0304030504040204" pitchFamily="34" charset="0"/>
              </a:rPr>
              <a:t>th</a:t>
            </a:r>
            <a:r>
              <a:rPr lang="en-US" sz="3400" dirty="0">
                <a:solidFill>
                  <a:srgbClr val="6A6F66"/>
                </a:solidFill>
                <a:latin typeface="Verdana Pro Light" panose="020B0304030504040204" pitchFamily="34" charset="0"/>
              </a:rPr>
              <a:t>.</a:t>
            </a:r>
          </a:p>
          <a:p>
            <a:pPr lvl="0">
              <a:lnSpc>
                <a:spcPct val="120000"/>
              </a:lnSpc>
              <a:spcBef>
                <a:spcPts val="0"/>
              </a:spcBef>
            </a:pPr>
            <a:r>
              <a:rPr lang="en-US" sz="3400" dirty="0">
                <a:solidFill>
                  <a:srgbClr val="6A6F66"/>
                </a:solidFill>
                <a:latin typeface="Verdana Pro Light" panose="020B0304030504040204" pitchFamily="34" charset="0"/>
              </a:rPr>
              <a:t>Kaunas, 4,000. Crossing the river Neman.</a:t>
            </a:r>
          </a:p>
          <a:p>
            <a:pPr lvl="0">
              <a:lnSpc>
                <a:spcPct val="120000"/>
              </a:lnSpc>
              <a:spcBef>
                <a:spcPts val="0"/>
              </a:spcBef>
            </a:pPr>
            <a:r>
              <a:rPr lang="en-US" sz="3400" dirty="0">
                <a:solidFill>
                  <a:srgbClr val="6A6F66"/>
                </a:solidFill>
                <a:latin typeface="Verdana Pro Light" panose="020B0304030504040204" pitchFamily="34" charset="0"/>
              </a:rPr>
              <a:t>Kaunas, 10,000. The vanguard of the French army rejoins the retreating forces.</a:t>
            </a:r>
          </a:p>
          <a:p>
            <a:pPr marL="0" indent="0">
              <a:buNone/>
            </a:pPr>
            <a:endParaRPr lang="en-US" dirty="0"/>
          </a:p>
        </p:txBody>
      </p:sp>
    </p:spTree>
    <p:extLst>
      <p:ext uri="{BB962C8B-B14F-4D97-AF65-F5344CB8AC3E}">
        <p14:creationId xmlns:p14="http://schemas.microsoft.com/office/powerpoint/2010/main" val="5334431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C8C9E18-B2E2-4DD3-BFCA-C821DF72C82A}"/>
              </a:ext>
            </a:extLst>
          </p:cNvPr>
          <p:cNvSpPr txBox="1"/>
          <p:nvPr/>
        </p:nvSpPr>
        <p:spPr>
          <a:xfrm>
            <a:off x="118147" y="72126"/>
            <a:ext cx="11545148" cy="830997"/>
          </a:xfrm>
          <a:prstGeom prst="rect">
            <a:avLst/>
          </a:prstGeom>
          <a:noFill/>
        </p:spPr>
        <p:txBody>
          <a:bodyPr wrap="none" rtlCol="0">
            <a:spAutoFit/>
          </a:bodyPr>
          <a:lstStyle/>
          <a:p>
            <a:r>
              <a:rPr lang="en-GB" sz="4800" dirty="0">
                <a:solidFill>
                  <a:srgbClr val="554E4E"/>
                </a:solidFill>
                <a:latin typeface="Verdana Pro Light" panose="020B0304030504040204" pitchFamily="34" charset="0"/>
              </a:rPr>
              <a:t>causes of death in Shakespeare’s plays</a:t>
            </a:r>
            <a:endParaRPr lang="en-US" sz="4800" dirty="0">
              <a:solidFill>
                <a:srgbClr val="554E4E"/>
              </a:solidFill>
              <a:latin typeface="Verdana Pro Light" panose="020B0304030504040204" pitchFamily="34" charset="0"/>
            </a:endParaRPr>
          </a:p>
        </p:txBody>
      </p:sp>
      <p:graphicFrame>
        <p:nvGraphicFramePr>
          <p:cNvPr id="4" name="Chart 3" descr="A pie chart of the causes of death in Shakespeare's plays.">
            <a:extLst>
              <a:ext uri="{FF2B5EF4-FFF2-40B4-BE49-F238E27FC236}">
                <a16:creationId xmlns:a16="http://schemas.microsoft.com/office/drawing/2014/main" id="{11D281D5-D77B-4459-8B00-71D0E26FF25B}"/>
              </a:ext>
            </a:extLst>
          </p:cNvPr>
          <p:cNvGraphicFramePr>
            <a:graphicFrameLocks/>
          </p:cNvGraphicFramePr>
          <p:nvPr>
            <p:extLst/>
          </p:nvPr>
        </p:nvGraphicFramePr>
        <p:xfrm>
          <a:off x="-414698" y="1175658"/>
          <a:ext cx="5997352" cy="5020606"/>
        </p:xfrm>
        <a:graphic>
          <a:graphicData uri="http://schemas.openxmlformats.org/drawingml/2006/chart">
            <c:chart xmlns:c="http://schemas.openxmlformats.org/drawingml/2006/chart" xmlns:r="http://schemas.openxmlformats.org/officeDocument/2006/relationships" r:id="rId2"/>
          </a:graphicData>
        </a:graphic>
      </p:graphicFrame>
      <p:pic>
        <p:nvPicPr>
          <p:cNvPr id="7" name="Picture 6" descr="A key to the causes of death.">
            <a:extLst>
              <a:ext uri="{FF2B5EF4-FFF2-40B4-BE49-F238E27FC236}">
                <a16:creationId xmlns:a16="http://schemas.microsoft.com/office/drawing/2014/main" id="{1D826036-6123-4302-A6D0-BD9DE2721E96}"/>
              </a:ext>
            </a:extLst>
          </p:cNvPr>
          <p:cNvPicPr>
            <a:picLocks noChangeAspect="1"/>
          </p:cNvPicPr>
          <p:nvPr/>
        </p:nvPicPr>
        <p:blipFill>
          <a:blip r:embed="rId3"/>
          <a:stretch>
            <a:fillRect/>
          </a:stretch>
        </p:blipFill>
        <p:spPr>
          <a:xfrm>
            <a:off x="4802371" y="2129589"/>
            <a:ext cx="7259420" cy="2731167"/>
          </a:xfrm>
          <a:prstGeom prst="rect">
            <a:avLst/>
          </a:prstGeom>
        </p:spPr>
      </p:pic>
    </p:spTree>
    <p:extLst>
      <p:ext uri="{BB962C8B-B14F-4D97-AF65-F5344CB8AC3E}">
        <p14:creationId xmlns:p14="http://schemas.microsoft.com/office/powerpoint/2010/main" val="33427295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AEF7469-520F-4BB9-A1C7-EDF2D2B0789B}"/>
              </a:ext>
            </a:extLst>
          </p:cNvPr>
          <p:cNvSpPr/>
          <p:nvPr/>
        </p:nvSpPr>
        <p:spPr>
          <a:xfrm>
            <a:off x="201881" y="175769"/>
            <a:ext cx="11990119" cy="6506461"/>
          </a:xfrm>
          <a:prstGeom prst="rect">
            <a:avLst/>
          </a:prstGeom>
        </p:spPr>
        <p:txBody>
          <a:bodyPr wrap="square">
            <a:spAutoFit/>
          </a:bodyPr>
          <a:lstStyle/>
          <a:p>
            <a:pPr>
              <a:lnSpc>
                <a:spcPct val="107000"/>
              </a:lnSpc>
              <a:spcAft>
                <a:spcPts val="800"/>
              </a:spcAft>
            </a:pPr>
            <a:r>
              <a:rPr lang="en-US" sz="1600" dirty="0">
                <a:solidFill>
                  <a:srgbClr val="6A6F66"/>
                </a:solidFill>
                <a:latin typeface="Verdana Pro Light" panose="020B0304030504040204" pitchFamily="34" charset="0"/>
                <a:ea typeface="Calibri" panose="020F0502020204030204" pitchFamily="34" charset="0"/>
                <a:cs typeface="Times New Roman" panose="02020603050405020304" pitchFamily="18" charset="0"/>
              </a:rPr>
              <a:t>A pie chart illustrates the various causes of death in Shakespeare’s plays. 22 causes of death are listed within the chart. There are 62 deaths in total. They are listed here in order of frequency together with percentage of total:</a:t>
            </a:r>
          </a:p>
          <a:p>
            <a:pPr marL="342900" lvl="0" indent="-342900">
              <a:lnSpc>
                <a:spcPct val="107000"/>
              </a:lnSpc>
              <a:spcAft>
                <a:spcPts val="0"/>
              </a:spcAft>
              <a:buFont typeface="+mj-lt"/>
              <a:buAutoNum type="arabicPeriod"/>
            </a:pPr>
            <a:r>
              <a:rPr lang="en-US" sz="1600" dirty="0">
                <a:solidFill>
                  <a:srgbClr val="6A6F66"/>
                </a:solidFill>
                <a:latin typeface="Verdana Pro Light" panose="020B0304030504040204" pitchFamily="34" charset="0"/>
                <a:ea typeface="Calibri" panose="020F0502020204030204" pitchFamily="34" charset="0"/>
                <a:cs typeface="Times New Roman" panose="02020603050405020304" pitchFamily="18" charset="0"/>
              </a:rPr>
              <a:t>Stabbed, 30. 48 per cent of total.</a:t>
            </a:r>
          </a:p>
          <a:p>
            <a:pPr marL="342900" lvl="0" indent="-342900">
              <a:lnSpc>
                <a:spcPct val="107000"/>
              </a:lnSpc>
              <a:spcAft>
                <a:spcPts val="0"/>
              </a:spcAft>
              <a:buFont typeface="+mj-lt"/>
              <a:buAutoNum type="arabicPeriod"/>
            </a:pPr>
            <a:r>
              <a:rPr lang="en-US" sz="1600" dirty="0">
                <a:solidFill>
                  <a:srgbClr val="6A6F66"/>
                </a:solidFill>
                <a:latin typeface="Verdana Pro Light" panose="020B0304030504040204" pitchFamily="34" charset="0"/>
                <a:ea typeface="Calibri" panose="020F0502020204030204" pitchFamily="34" charset="0"/>
                <a:cs typeface="Times New Roman" panose="02020603050405020304" pitchFamily="18" charset="0"/>
              </a:rPr>
              <a:t>Beheaded, 5. 8 per cent of total.</a:t>
            </a:r>
          </a:p>
          <a:p>
            <a:pPr marL="342900" lvl="0" indent="-342900">
              <a:lnSpc>
                <a:spcPct val="107000"/>
              </a:lnSpc>
              <a:spcAft>
                <a:spcPts val="0"/>
              </a:spcAft>
              <a:buFont typeface="+mj-lt"/>
              <a:buAutoNum type="arabicPeriod"/>
            </a:pPr>
            <a:r>
              <a:rPr lang="en-US" sz="1600" dirty="0">
                <a:solidFill>
                  <a:srgbClr val="6A6F66"/>
                </a:solidFill>
                <a:latin typeface="Verdana Pro Light" panose="020B0304030504040204" pitchFamily="34" charset="0"/>
                <a:ea typeface="Calibri" panose="020F0502020204030204" pitchFamily="34" charset="0"/>
                <a:cs typeface="Times New Roman" panose="02020603050405020304" pitchFamily="18" charset="0"/>
              </a:rPr>
              <a:t>Poisoned, 4. 6 per cent of total.</a:t>
            </a:r>
          </a:p>
          <a:p>
            <a:pPr marL="342900" lvl="0" indent="-342900">
              <a:lnSpc>
                <a:spcPct val="107000"/>
              </a:lnSpc>
              <a:spcAft>
                <a:spcPts val="0"/>
              </a:spcAft>
              <a:buFont typeface="+mj-lt"/>
              <a:buAutoNum type="arabicPeriod"/>
            </a:pPr>
            <a:r>
              <a:rPr lang="en-US" sz="1600" dirty="0">
                <a:solidFill>
                  <a:srgbClr val="6A6F66"/>
                </a:solidFill>
                <a:latin typeface="Verdana Pro Light" panose="020B0304030504040204" pitchFamily="34" charset="0"/>
                <a:ea typeface="Calibri" panose="020F0502020204030204" pitchFamily="34" charset="0"/>
                <a:cs typeface="Times New Roman" panose="02020603050405020304" pitchFamily="18" charset="0"/>
              </a:rPr>
              <a:t>Stabbed and Poisoned, 3. 5 per cent of total.</a:t>
            </a:r>
          </a:p>
          <a:p>
            <a:pPr marL="342900" lvl="0" indent="-342900">
              <a:lnSpc>
                <a:spcPct val="107000"/>
              </a:lnSpc>
              <a:spcAft>
                <a:spcPts val="0"/>
              </a:spcAft>
              <a:buFont typeface="+mj-lt"/>
              <a:buAutoNum type="arabicPeriod"/>
            </a:pPr>
            <a:r>
              <a:rPr lang="en-US" sz="1600" dirty="0">
                <a:solidFill>
                  <a:srgbClr val="6A6F66"/>
                </a:solidFill>
                <a:latin typeface="Verdana Pro Light" panose="020B0304030504040204" pitchFamily="34" charset="0"/>
                <a:ea typeface="Calibri" panose="020F0502020204030204" pitchFamily="34" charset="0"/>
                <a:cs typeface="Times New Roman" panose="02020603050405020304" pitchFamily="18" charset="0"/>
              </a:rPr>
              <a:t>Hanging, 2. 3 per cent of total.</a:t>
            </a:r>
          </a:p>
          <a:p>
            <a:pPr marL="342900" lvl="0" indent="-342900">
              <a:lnSpc>
                <a:spcPct val="107000"/>
              </a:lnSpc>
              <a:spcAft>
                <a:spcPts val="0"/>
              </a:spcAft>
              <a:buFont typeface="+mj-lt"/>
              <a:buAutoNum type="arabicPeriod"/>
            </a:pPr>
            <a:r>
              <a:rPr lang="en-US" sz="1600" dirty="0">
                <a:solidFill>
                  <a:srgbClr val="6A6F66"/>
                </a:solidFill>
                <a:latin typeface="Verdana Pro Light" panose="020B0304030504040204" pitchFamily="34" charset="0"/>
                <a:ea typeface="Calibri" panose="020F0502020204030204" pitchFamily="34" charset="0"/>
                <a:cs typeface="Times New Roman" panose="02020603050405020304" pitchFamily="18" charset="0"/>
              </a:rPr>
              <a:t>Baked into Pie, 2. 3 per cent of total.</a:t>
            </a:r>
          </a:p>
          <a:p>
            <a:pPr marL="342900" lvl="0" indent="-342900">
              <a:lnSpc>
                <a:spcPct val="107000"/>
              </a:lnSpc>
              <a:spcAft>
                <a:spcPts val="0"/>
              </a:spcAft>
              <a:buFont typeface="+mj-lt"/>
              <a:buAutoNum type="arabicPeriod"/>
            </a:pPr>
            <a:r>
              <a:rPr lang="en-US" sz="1600" dirty="0">
                <a:solidFill>
                  <a:srgbClr val="6A6F66"/>
                </a:solidFill>
                <a:latin typeface="Verdana Pro Light" panose="020B0304030504040204" pitchFamily="34" charset="0"/>
                <a:ea typeface="Calibri" panose="020F0502020204030204" pitchFamily="34" charset="0"/>
                <a:cs typeface="Times New Roman" panose="02020603050405020304" pitchFamily="18" charset="0"/>
              </a:rPr>
              <a:t>Broken Heart, 1. 2 per cent of total.</a:t>
            </a:r>
          </a:p>
          <a:p>
            <a:pPr marL="342900" lvl="0" indent="-342900">
              <a:lnSpc>
                <a:spcPct val="107000"/>
              </a:lnSpc>
              <a:spcAft>
                <a:spcPts val="0"/>
              </a:spcAft>
              <a:buFont typeface="+mj-lt"/>
              <a:buAutoNum type="arabicPeriod"/>
            </a:pPr>
            <a:r>
              <a:rPr lang="en-US" sz="1600" dirty="0">
                <a:solidFill>
                  <a:srgbClr val="6A6F66"/>
                </a:solidFill>
                <a:latin typeface="Verdana Pro Light" panose="020B0304030504040204" pitchFamily="34" charset="0"/>
                <a:ea typeface="Calibri" panose="020F0502020204030204" pitchFamily="34" charset="0"/>
                <a:cs typeface="Times New Roman" panose="02020603050405020304" pitchFamily="18" charset="0"/>
              </a:rPr>
              <a:t>Drowned, 1.</a:t>
            </a:r>
          </a:p>
          <a:p>
            <a:pPr marL="342900" lvl="0" indent="-342900">
              <a:lnSpc>
                <a:spcPct val="107000"/>
              </a:lnSpc>
              <a:spcAft>
                <a:spcPts val="0"/>
              </a:spcAft>
              <a:buFont typeface="+mj-lt"/>
              <a:buAutoNum type="arabicPeriod"/>
            </a:pPr>
            <a:r>
              <a:rPr lang="en-US" sz="1600" dirty="0">
                <a:solidFill>
                  <a:srgbClr val="6A6F66"/>
                </a:solidFill>
                <a:latin typeface="Verdana Pro Light" panose="020B0304030504040204" pitchFamily="34" charset="0"/>
                <a:ea typeface="Calibri" panose="020F0502020204030204" pitchFamily="34" charset="0"/>
                <a:cs typeface="Times New Roman" panose="02020603050405020304" pitchFamily="18" charset="0"/>
              </a:rPr>
              <a:t>Smothered by Pillow, 1.</a:t>
            </a:r>
          </a:p>
          <a:p>
            <a:pPr marL="342900" lvl="0" indent="-342900">
              <a:lnSpc>
                <a:spcPct val="107000"/>
              </a:lnSpc>
              <a:spcAft>
                <a:spcPts val="0"/>
              </a:spcAft>
              <a:buFont typeface="+mj-lt"/>
              <a:buAutoNum type="arabicPeriod"/>
            </a:pPr>
            <a:r>
              <a:rPr lang="en-US" sz="1600" dirty="0">
                <a:solidFill>
                  <a:srgbClr val="6A6F66"/>
                </a:solidFill>
                <a:latin typeface="Verdana Pro Light" panose="020B0304030504040204" pitchFamily="34" charset="0"/>
                <a:ea typeface="Calibri" panose="020F0502020204030204" pitchFamily="34" charset="0"/>
                <a:cs typeface="Times New Roman" panose="02020603050405020304" pitchFamily="18" charset="0"/>
              </a:rPr>
              <a:t>Lack of Sleep, 1.</a:t>
            </a:r>
          </a:p>
          <a:p>
            <a:pPr marL="342900" lvl="0" indent="-342900">
              <a:lnSpc>
                <a:spcPct val="107000"/>
              </a:lnSpc>
              <a:spcAft>
                <a:spcPts val="0"/>
              </a:spcAft>
              <a:buFont typeface="+mj-lt"/>
              <a:buAutoNum type="arabicPeriod"/>
            </a:pPr>
            <a:r>
              <a:rPr lang="en-US" sz="1600" dirty="0">
                <a:solidFill>
                  <a:srgbClr val="6A6F66"/>
                </a:solidFill>
                <a:latin typeface="Verdana Pro Light" panose="020B0304030504040204" pitchFamily="34" charset="0"/>
                <a:ea typeface="Calibri" panose="020F0502020204030204" pitchFamily="34" charset="0"/>
                <a:cs typeface="Times New Roman" panose="02020603050405020304" pitchFamily="18" charset="0"/>
              </a:rPr>
              <a:t>Shame, 1.</a:t>
            </a:r>
          </a:p>
          <a:p>
            <a:pPr marL="342900" lvl="0" indent="-342900">
              <a:lnSpc>
                <a:spcPct val="107000"/>
              </a:lnSpc>
              <a:spcAft>
                <a:spcPts val="0"/>
              </a:spcAft>
              <a:buFont typeface="+mj-lt"/>
              <a:buAutoNum type="arabicPeriod"/>
            </a:pPr>
            <a:r>
              <a:rPr lang="en-US" sz="1600" dirty="0">
                <a:solidFill>
                  <a:srgbClr val="6A6F66"/>
                </a:solidFill>
                <a:latin typeface="Verdana Pro Light" panose="020B0304030504040204" pitchFamily="34" charset="0"/>
                <a:ea typeface="Calibri" panose="020F0502020204030204" pitchFamily="34" charset="0"/>
                <a:cs typeface="Times New Roman" panose="02020603050405020304" pitchFamily="18" charset="0"/>
              </a:rPr>
              <a:t>Grief, 1.</a:t>
            </a:r>
          </a:p>
          <a:p>
            <a:pPr marL="342900" lvl="0" indent="-342900">
              <a:lnSpc>
                <a:spcPct val="107000"/>
              </a:lnSpc>
              <a:spcAft>
                <a:spcPts val="0"/>
              </a:spcAft>
              <a:buFont typeface="+mj-lt"/>
              <a:buAutoNum type="arabicPeriod"/>
            </a:pPr>
            <a:r>
              <a:rPr lang="en-US" sz="1600" dirty="0">
                <a:solidFill>
                  <a:srgbClr val="6A6F66"/>
                </a:solidFill>
                <a:latin typeface="Verdana Pro Light" panose="020B0304030504040204" pitchFamily="34" charset="0"/>
                <a:ea typeface="Calibri" panose="020F0502020204030204" pitchFamily="34" charset="0"/>
                <a:cs typeface="Times New Roman" panose="02020603050405020304" pitchFamily="18" charset="0"/>
              </a:rPr>
              <a:t>Dismemberment then fire, 1.</a:t>
            </a:r>
          </a:p>
          <a:p>
            <a:pPr marL="342900" lvl="0" indent="-342900">
              <a:lnSpc>
                <a:spcPct val="107000"/>
              </a:lnSpc>
              <a:spcAft>
                <a:spcPts val="0"/>
              </a:spcAft>
              <a:buFont typeface="+mj-lt"/>
              <a:buAutoNum type="arabicPeriod"/>
            </a:pPr>
            <a:r>
              <a:rPr lang="en-US" sz="1600" dirty="0">
                <a:solidFill>
                  <a:srgbClr val="6A6F66"/>
                </a:solidFill>
                <a:latin typeface="Verdana Pro Light" panose="020B0304030504040204" pitchFamily="34" charset="0"/>
                <a:ea typeface="Calibri" panose="020F0502020204030204" pitchFamily="34" charset="0"/>
                <a:cs typeface="Times New Roman" panose="02020603050405020304" pitchFamily="18" charset="0"/>
              </a:rPr>
              <a:t>Indigestion, 1.</a:t>
            </a:r>
          </a:p>
          <a:p>
            <a:pPr marL="342900" lvl="0" indent="-342900">
              <a:lnSpc>
                <a:spcPct val="107000"/>
              </a:lnSpc>
              <a:spcAft>
                <a:spcPts val="0"/>
              </a:spcAft>
              <a:buFont typeface="+mj-lt"/>
              <a:buAutoNum type="arabicPeriod"/>
            </a:pPr>
            <a:r>
              <a:rPr lang="en-US" sz="1600" dirty="0">
                <a:solidFill>
                  <a:srgbClr val="6A6F66"/>
                </a:solidFill>
                <a:latin typeface="Verdana Pro Light" panose="020B0304030504040204" pitchFamily="34" charset="0"/>
                <a:ea typeface="Calibri" panose="020F0502020204030204" pitchFamily="34" charset="0"/>
                <a:cs typeface="Times New Roman" panose="02020603050405020304" pitchFamily="18" charset="0"/>
              </a:rPr>
              <a:t>Buried to neck and starvation, 1.</a:t>
            </a:r>
          </a:p>
          <a:p>
            <a:pPr marL="342900" lvl="0" indent="-342900">
              <a:lnSpc>
                <a:spcPct val="107000"/>
              </a:lnSpc>
              <a:spcAft>
                <a:spcPts val="0"/>
              </a:spcAft>
              <a:buFont typeface="+mj-lt"/>
              <a:buAutoNum type="arabicPeriod"/>
            </a:pPr>
            <a:r>
              <a:rPr lang="en-US" sz="1600" dirty="0">
                <a:solidFill>
                  <a:srgbClr val="6A6F66"/>
                </a:solidFill>
                <a:latin typeface="Verdana Pro Light" panose="020B0304030504040204" pitchFamily="34" charset="0"/>
                <a:ea typeface="Calibri" panose="020F0502020204030204" pitchFamily="34" charset="0"/>
                <a:cs typeface="Times New Roman" panose="02020603050405020304" pitchFamily="18" charset="0"/>
              </a:rPr>
              <a:t>Throws oneself away, 1.</a:t>
            </a:r>
          </a:p>
          <a:p>
            <a:pPr marL="342900" lvl="0" indent="-342900">
              <a:lnSpc>
                <a:spcPct val="107000"/>
              </a:lnSpc>
              <a:spcAft>
                <a:spcPts val="0"/>
              </a:spcAft>
              <a:buFont typeface="+mj-lt"/>
              <a:buAutoNum type="arabicPeriod"/>
            </a:pPr>
            <a:r>
              <a:rPr lang="en-US" sz="1600" dirty="0">
                <a:solidFill>
                  <a:srgbClr val="6A6F66"/>
                </a:solidFill>
                <a:latin typeface="Verdana Pro Light" panose="020B0304030504040204" pitchFamily="34" charset="0"/>
                <a:ea typeface="Calibri" panose="020F0502020204030204" pitchFamily="34" charset="0"/>
                <a:cs typeface="Times New Roman" panose="02020603050405020304" pitchFamily="18" charset="0"/>
              </a:rPr>
              <a:t>Pursued by bear, 1.</a:t>
            </a:r>
          </a:p>
          <a:p>
            <a:pPr marL="342900" lvl="0" indent="-342900">
              <a:lnSpc>
                <a:spcPct val="107000"/>
              </a:lnSpc>
              <a:spcAft>
                <a:spcPts val="0"/>
              </a:spcAft>
              <a:buFont typeface="+mj-lt"/>
              <a:buAutoNum type="arabicPeriod"/>
            </a:pPr>
            <a:r>
              <a:rPr lang="en-US" sz="1600" dirty="0">
                <a:solidFill>
                  <a:srgbClr val="6A6F66"/>
                </a:solidFill>
                <a:latin typeface="Verdana Pro Light" panose="020B0304030504040204" pitchFamily="34" charset="0"/>
                <a:ea typeface="Calibri" panose="020F0502020204030204" pitchFamily="34" charset="0"/>
                <a:cs typeface="Times New Roman" panose="02020603050405020304" pitchFamily="18" charset="0"/>
              </a:rPr>
              <a:t>Drops dead, 1.</a:t>
            </a:r>
          </a:p>
          <a:p>
            <a:pPr marL="342900" lvl="0" indent="-342900">
              <a:lnSpc>
                <a:spcPct val="107000"/>
              </a:lnSpc>
              <a:spcAft>
                <a:spcPts val="0"/>
              </a:spcAft>
              <a:buFont typeface="+mj-lt"/>
              <a:buAutoNum type="arabicPeriod"/>
            </a:pPr>
            <a:r>
              <a:rPr lang="en-US" sz="1600" dirty="0">
                <a:solidFill>
                  <a:srgbClr val="6A6F66"/>
                </a:solidFill>
                <a:latin typeface="Verdana Pro Light" panose="020B0304030504040204" pitchFamily="34" charset="0"/>
                <a:ea typeface="Calibri" panose="020F0502020204030204" pitchFamily="34" charset="0"/>
                <a:cs typeface="Times New Roman" panose="02020603050405020304" pitchFamily="18" charset="0"/>
              </a:rPr>
              <a:t>Snakebite, 1.</a:t>
            </a:r>
          </a:p>
          <a:p>
            <a:pPr marL="342900" lvl="0" indent="-342900">
              <a:lnSpc>
                <a:spcPct val="107000"/>
              </a:lnSpc>
              <a:spcAft>
                <a:spcPts val="0"/>
              </a:spcAft>
              <a:buFont typeface="+mj-lt"/>
              <a:buAutoNum type="arabicPeriod"/>
            </a:pPr>
            <a:r>
              <a:rPr lang="en-US" sz="1600" dirty="0">
                <a:solidFill>
                  <a:srgbClr val="6A6F66"/>
                </a:solidFill>
                <a:latin typeface="Verdana Pro Light" panose="020B0304030504040204" pitchFamily="34" charset="0"/>
                <a:ea typeface="Calibri" panose="020F0502020204030204" pitchFamily="34" charset="0"/>
                <a:cs typeface="Times New Roman" panose="02020603050405020304" pitchFamily="18" charset="0"/>
              </a:rPr>
              <a:t>Ripped apart by mob, 1.</a:t>
            </a:r>
          </a:p>
          <a:p>
            <a:pPr marL="342900" lvl="0" indent="-342900">
              <a:lnSpc>
                <a:spcPct val="107000"/>
              </a:lnSpc>
              <a:spcAft>
                <a:spcPts val="0"/>
              </a:spcAft>
              <a:buFont typeface="+mj-lt"/>
              <a:buAutoNum type="arabicPeriod"/>
            </a:pPr>
            <a:r>
              <a:rPr lang="en-US" sz="1600" dirty="0">
                <a:solidFill>
                  <a:srgbClr val="6A6F66"/>
                </a:solidFill>
                <a:latin typeface="Verdana Pro Light" panose="020B0304030504040204" pitchFamily="34" charset="0"/>
                <a:ea typeface="Calibri" panose="020F0502020204030204" pitchFamily="34" charset="0"/>
                <a:cs typeface="Times New Roman" panose="02020603050405020304" pitchFamily="18" charset="0"/>
              </a:rPr>
              <a:t>Blinded, 1.</a:t>
            </a:r>
          </a:p>
          <a:p>
            <a:pPr marL="342900" lvl="0" indent="-342900">
              <a:lnSpc>
                <a:spcPct val="107000"/>
              </a:lnSpc>
              <a:spcAft>
                <a:spcPts val="800"/>
              </a:spcAft>
              <a:buFont typeface="+mj-lt"/>
              <a:buAutoNum type="arabicPeriod"/>
            </a:pPr>
            <a:r>
              <a:rPr lang="en-US" sz="1600" dirty="0">
                <a:solidFill>
                  <a:srgbClr val="6A6F66"/>
                </a:solidFill>
                <a:latin typeface="Verdana Pro Light" panose="020B0304030504040204" pitchFamily="34" charset="0"/>
                <a:ea typeface="Calibri" panose="020F0502020204030204" pitchFamily="34" charset="0"/>
                <a:cs typeface="Times New Roman" panose="02020603050405020304" pitchFamily="18" charset="0"/>
              </a:rPr>
              <a:t>Disappears, 1.</a:t>
            </a:r>
          </a:p>
        </p:txBody>
      </p:sp>
      <p:pic>
        <p:nvPicPr>
          <p:cNvPr id="5" name="Picture 4" descr="An icon of a bear. Pursuing.">
            <a:extLst>
              <a:ext uri="{FF2B5EF4-FFF2-40B4-BE49-F238E27FC236}">
                <a16:creationId xmlns:a16="http://schemas.microsoft.com/office/drawing/2014/main" id="{6E7A13BB-9C29-48ED-8FED-6C370094CFD7}"/>
              </a:ext>
            </a:extLst>
          </p:cNvPr>
          <p:cNvPicPr>
            <a:picLocks/>
          </p:cNvPicPr>
          <p:nvPr/>
        </p:nvPicPr>
        <p:blipFill>
          <a:blip r:embed="rId2"/>
          <a:stretch>
            <a:fillRect/>
          </a:stretch>
        </p:blipFill>
        <p:spPr>
          <a:xfrm>
            <a:off x="8740487" y="2012126"/>
            <a:ext cx="3810000" cy="3810000"/>
          </a:xfrm>
          <a:prstGeom prst="rect">
            <a:avLst/>
          </a:prstGeom>
        </p:spPr>
      </p:pic>
    </p:spTree>
    <p:extLst>
      <p:ext uri="{BB962C8B-B14F-4D97-AF65-F5344CB8AC3E}">
        <p14:creationId xmlns:p14="http://schemas.microsoft.com/office/powerpoint/2010/main" val="5565399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493C4AA-2A63-42B1-B440-72254FE1E902}"/>
              </a:ext>
            </a:extLst>
          </p:cNvPr>
          <p:cNvSpPr>
            <a:spLocks noGrp="1"/>
          </p:cNvSpPr>
          <p:nvPr>
            <p:ph type="title"/>
          </p:nvPr>
        </p:nvSpPr>
        <p:spPr>
          <a:xfrm>
            <a:off x="2832409" y="2492297"/>
            <a:ext cx="9746166" cy="1873405"/>
          </a:xfrm>
        </p:spPr>
        <p:txBody>
          <a:bodyPr>
            <a:noAutofit/>
          </a:bodyPr>
          <a:lstStyle/>
          <a:p>
            <a:r>
              <a:rPr lang="en-GB" sz="15000" dirty="0">
                <a:solidFill>
                  <a:srgbClr val="554E4E"/>
                </a:solidFill>
                <a:latin typeface="Verdana Pro Light" panose="020B0304030504040204" pitchFamily="34" charset="0"/>
              </a:rPr>
              <a:t>bar charts</a:t>
            </a:r>
            <a:endParaRPr lang="en-US" sz="15000" dirty="0">
              <a:solidFill>
                <a:srgbClr val="554E4E"/>
              </a:solidFill>
              <a:latin typeface="Verdana Pro Light" panose="020B0304030504040204" pitchFamily="34" charset="0"/>
            </a:endParaRPr>
          </a:p>
        </p:txBody>
      </p:sp>
      <p:pic>
        <p:nvPicPr>
          <p:cNvPr id="5" name="Picture 4" descr="Bar chart icon.">
            <a:extLst>
              <a:ext uri="{FF2B5EF4-FFF2-40B4-BE49-F238E27FC236}">
                <a16:creationId xmlns:a16="http://schemas.microsoft.com/office/drawing/2014/main" id="{1ED786E8-36CE-43E0-A9C6-B93B1FF872DB}"/>
              </a:ext>
            </a:extLst>
          </p:cNvPr>
          <p:cNvPicPr>
            <a:picLocks/>
          </p:cNvPicPr>
          <p:nvPr/>
        </p:nvPicPr>
        <p:blipFill>
          <a:blip r:embed="rId2"/>
          <a:stretch>
            <a:fillRect/>
          </a:stretch>
        </p:blipFill>
        <p:spPr>
          <a:xfrm>
            <a:off x="282591" y="2130115"/>
            <a:ext cx="2159526" cy="2342220"/>
          </a:xfrm>
          <a:prstGeom prst="rect">
            <a:avLst/>
          </a:prstGeom>
        </p:spPr>
      </p:pic>
    </p:spTree>
    <p:extLst>
      <p:ext uri="{BB962C8B-B14F-4D97-AF65-F5344CB8AC3E}">
        <p14:creationId xmlns:p14="http://schemas.microsoft.com/office/powerpoint/2010/main" val="15925443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descr="A vertical bar chart of the top 10 box office films of 2019.">
            <a:extLst>
              <a:ext uri="{FF2B5EF4-FFF2-40B4-BE49-F238E27FC236}">
                <a16:creationId xmlns:a16="http://schemas.microsoft.com/office/drawing/2014/main" id="{C2BC4CDE-1F3C-46AF-A7D9-660E52915C10}"/>
              </a:ext>
            </a:extLst>
          </p:cNvPr>
          <p:cNvGraphicFramePr>
            <a:graphicFrameLocks/>
          </p:cNvGraphicFramePr>
          <p:nvPr>
            <p:extLst/>
          </p:nvPr>
        </p:nvGraphicFramePr>
        <p:xfrm>
          <a:off x="457201" y="360948"/>
          <a:ext cx="9926052" cy="541421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714641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F8E4D256-F4AF-404B-B6DC-01DAD1177EE5}"/>
              </a:ext>
            </a:extLst>
          </p:cNvPr>
          <p:cNvSpPr>
            <a:spLocks noGrp="1"/>
          </p:cNvSpPr>
          <p:nvPr>
            <p:ph idx="1"/>
          </p:nvPr>
        </p:nvSpPr>
        <p:spPr>
          <a:xfrm>
            <a:off x="4421100" y="296780"/>
            <a:ext cx="7089140" cy="5314749"/>
          </a:xfrm>
        </p:spPr>
        <p:txBody>
          <a:bodyPr>
            <a:normAutofit fontScale="47500" lnSpcReduction="20000"/>
          </a:bodyPr>
          <a:lstStyle/>
          <a:p>
            <a:pPr marL="0" indent="0" fontAlgn="base">
              <a:buNone/>
            </a:pPr>
            <a:r>
              <a:rPr lang="en-US" sz="2900" dirty="0">
                <a:solidFill>
                  <a:srgbClr val="554E4E"/>
                </a:solidFill>
                <a:latin typeface="Verdana Pro Light" panose="020B0304030504040204" pitchFamily="34" charset="0"/>
              </a:rPr>
              <a:t>A vertical bar chart illustrates the top 10 films at the worldwide box office in 2019. The box office take, in U,S dollars (in millions), is plotted on the Y-axis with a range of 0 to $3 billion. The 10 films are plotted on the X-axis.​</a:t>
            </a:r>
          </a:p>
          <a:p>
            <a:pPr marL="0" indent="0" fontAlgn="base">
              <a:buNone/>
            </a:pPr>
            <a:r>
              <a:rPr lang="en-US" sz="2900" dirty="0">
                <a:solidFill>
                  <a:srgbClr val="554E4E"/>
                </a:solidFill>
                <a:latin typeface="Verdana Pro Light" panose="020B0304030504040204" pitchFamily="34" charset="0"/>
              </a:rPr>
              <a:t>The data points are as follows:</a:t>
            </a:r>
          </a:p>
          <a:p>
            <a:pPr marL="514350" lvl="0" indent="-514350">
              <a:buFont typeface="+mj-lt"/>
              <a:buAutoNum type="arabicPeriod"/>
            </a:pPr>
            <a:r>
              <a:rPr lang="en-US" sz="2900" dirty="0">
                <a:solidFill>
                  <a:srgbClr val="554E4E"/>
                </a:solidFill>
                <a:latin typeface="Verdana Pro Light" panose="020B0304030504040204" pitchFamily="34" charset="0"/>
              </a:rPr>
              <a:t>Avengers: Endgame. Worldwide, $2,797,800,564. U, S Domestic, $858,373,000. International, $1,939,427,564.</a:t>
            </a:r>
          </a:p>
          <a:p>
            <a:pPr marL="514350" lvl="0" indent="-514350">
              <a:buFont typeface="+mj-lt"/>
              <a:buAutoNum type="arabicPeriod"/>
            </a:pPr>
            <a:r>
              <a:rPr lang="en-US" sz="2900" dirty="0">
                <a:solidFill>
                  <a:srgbClr val="554E4E"/>
                </a:solidFill>
                <a:latin typeface="Verdana Pro Light" panose="020B0304030504040204" pitchFamily="34" charset="0"/>
              </a:rPr>
              <a:t>The Lion King. Worldwide, $1,655,690,790. U, S Domestic, $543,575,085. International, $1,112,115,705.</a:t>
            </a:r>
          </a:p>
          <a:p>
            <a:pPr marL="514350" indent="-514350">
              <a:buFont typeface="+mj-lt"/>
              <a:buAutoNum type="arabicPeriod"/>
            </a:pPr>
            <a:r>
              <a:rPr lang="en-US" sz="2900" dirty="0">
                <a:solidFill>
                  <a:srgbClr val="554E4E"/>
                </a:solidFill>
                <a:latin typeface="Verdana Pro Light" panose="020B0304030504040204" pitchFamily="34" charset="0"/>
              </a:rPr>
              <a:t>Frozen 2. Worldwide, $1,371,384,042. U, S Domestic, $459,384,042. International, $912,000,000.</a:t>
            </a:r>
          </a:p>
          <a:p>
            <a:pPr marL="514350" lvl="0" indent="-514350">
              <a:buFont typeface="+mj-lt"/>
              <a:buAutoNum type="arabicPeriod"/>
            </a:pPr>
            <a:r>
              <a:rPr lang="en-US" sz="2900" dirty="0">
                <a:solidFill>
                  <a:srgbClr val="554E4E"/>
                </a:solidFill>
                <a:latin typeface="Verdana Pro Light" panose="020B0304030504040204" pitchFamily="34" charset="0"/>
              </a:rPr>
              <a:t>Spider-Man: Far from Home. Worldwide, $1,131,928,519. U, S Domestic, $390,532,085. International, $741,396,434.</a:t>
            </a:r>
          </a:p>
          <a:p>
            <a:pPr marL="514350" lvl="0" indent="-514350">
              <a:buFont typeface="+mj-lt"/>
              <a:buAutoNum type="arabicPeriod"/>
            </a:pPr>
            <a:r>
              <a:rPr lang="en-US" sz="2900" dirty="0">
                <a:solidFill>
                  <a:srgbClr val="554E4E"/>
                </a:solidFill>
                <a:latin typeface="Verdana Pro Light" panose="020B0304030504040204" pitchFamily="34" charset="0"/>
              </a:rPr>
              <a:t>Captain Marvel. Worldwide, $1,128,274,794. U, S Domestic, $426,829,839. International, $701,444,955.</a:t>
            </a:r>
          </a:p>
          <a:p>
            <a:pPr marL="514350" lvl="0" indent="-514350">
              <a:buFont typeface="+mj-lt"/>
              <a:buAutoNum type="arabicPeriod"/>
            </a:pPr>
            <a:r>
              <a:rPr lang="en-US" sz="2900" dirty="0">
                <a:solidFill>
                  <a:srgbClr val="554E4E"/>
                </a:solidFill>
                <a:latin typeface="Verdana Pro Light" panose="020B0304030504040204" pitchFamily="34" charset="0"/>
              </a:rPr>
              <a:t>Toy Story 4. Worldwide, $1,073,353,577. U, S Domestic, $433,996,992. International, $639,356,585.</a:t>
            </a:r>
          </a:p>
          <a:p>
            <a:pPr marL="514350" lvl="0" indent="-514350">
              <a:buFont typeface="+mj-lt"/>
              <a:buAutoNum type="arabicPeriod"/>
            </a:pPr>
            <a:r>
              <a:rPr lang="en-US" sz="2900" dirty="0">
                <a:solidFill>
                  <a:srgbClr val="554E4E"/>
                </a:solidFill>
                <a:latin typeface="Verdana Pro Light" panose="020B0304030504040204" pitchFamily="34" charset="0"/>
              </a:rPr>
              <a:t>Aladdin. Worldwide, $1,050,693,953. U, S Domestic, $355,559,216. International, $695,134,737.</a:t>
            </a:r>
          </a:p>
          <a:p>
            <a:pPr marL="514350" lvl="0" indent="-514350">
              <a:buFont typeface="+mj-lt"/>
              <a:buAutoNum type="arabicPeriod"/>
            </a:pPr>
            <a:r>
              <a:rPr lang="en-US" sz="2900" dirty="0">
                <a:solidFill>
                  <a:srgbClr val="554E4E"/>
                </a:solidFill>
                <a:latin typeface="Verdana Pro Light" panose="020B0304030504040204" pitchFamily="34" charset="0"/>
              </a:rPr>
              <a:t>Joker. Worldwide, $1,066,776,521. U, S Domestic, $334,046,521. International, $732,700,000.</a:t>
            </a:r>
          </a:p>
          <a:p>
            <a:pPr marL="514350" indent="-514350">
              <a:buFont typeface="+mj-lt"/>
              <a:buAutoNum type="arabicPeriod"/>
            </a:pPr>
            <a:r>
              <a:rPr lang="en-US" sz="2900" dirty="0">
                <a:solidFill>
                  <a:srgbClr val="554E4E"/>
                </a:solidFill>
                <a:latin typeface="Verdana Pro Light" panose="020B0304030504040204" pitchFamily="34" charset="0"/>
              </a:rPr>
              <a:t>Star Wars: The Rise of Skywalker. Worldwide, $989,569,690. U, S Domestic, $478,169,690. International, $511,400,000.</a:t>
            </a:r>
          </a:p>
          <a:p>
            <a:pPr marL="514350" lvl="0" indent="-514350">
              <a:buFont typeface="+mj-lt"/>
              <a:buAutoNum type="arabicPeriod"/>
            </a:pPr>
            <a:r>
              <a:rPr lang="en-US" sz="2900" dirty="0">
                <a:solidFill>
                  <a:srgbClr val="554E4E"/>
                </a:solidFill>
                <a:latin typeface="Verdana Pro Light" panose="020B0304030504040204" pitchFamily="34" charset="0"/>
              </a:rPr>
              <a:t>Fast &amp; Furious Presents: Hobbs &amp; Shaw. Worldwide, $758,910,100. U, S Domestic, $173,810,100. International, $585,100,000.</a:t>
            </a:r>
          </a:p>
          <a:p>
            <a:pPr marL="0" indent="0">
              <a:buNone/>
            </a:pPr>
            <a:endParaRPr lang="en-US" dirty="0"/>
          </a:p>
        </p:txBody>
      </p:sp>
      <p:pic>
        <p:nvPicPr>
          <p:cNvPr id="2" name="Picture 1" descr="An icon of Captain America's shield.">
            <a:extLst>
              <a:ext uri="{FF2B5EF4-FFF2-40B4-BE49-F238E27FC236}">
                <a16:creationId xmlns:a16="http://schemas.microsoft.com/office/drawing/2014/main" id="{F2038D16-9736-4995-B157-18545ABEB3B3}"/>
              </a:ext>
            </a:extLst>
          </p:cNvPr>
          <p:cNvPicPr>
            <a:picLocks/>
          </p:cNvPicPr>
          <p:nvPr/>
        </p:nvPicPr>
        <p:blipFill>
          <a:blip r:embed="rId2"/>
          <a:stretch>
            <a:fillRect/>
          </a:stretch>
        </p:blipFill>
        <p:spPr>
          <a:xfrm>
            <a:off x="433138" y="296780"/>
            <a:ext cx="1034716" cy="1034714"/>
          </a:xfrm>
          <a:prstGeom prst="rect">
            <a:avLst/>
          </a:prstGeom>
        </p:spPr>
      </p:pic>
      <p:pic>
        <p:nvPicPr>
          <p:cNvPr id="9" name="Picture 8" descr="An icon of a lion cub.">
            <a:extLst>
              <a:ext uri="{FF2B5EF4-FFF2-40B4-BE49-F238E27FC236}">
                <a16:creationId xmlns:a16="http://schemas.microsoft.com/office/drawing/2014/main" id="{762A83EB-6D9F-4D77-95E0-8110AA10162C}"/>
              </a:ext>
            </a:extLst>
          </p:cNvPr>
          <p:cNvPicPr>
            <a:picLocks/>
          </p:cNvPicPr>
          <p:nvPr/>
        </p:nvPicPr>
        <p:blipFill>
          <a:blip r:embed="rId3"/>
          <a:stretch>
            <a:fillRect/>
          </a:stretch>
        </p:blipFill>
        <p:spPr>
          <a:xfrm>
            <a:off x="2432787" y="242637"/>
            <a:ext cx="1034716" cy="1142999"/>
          </a:xfrm>
          <a:prstGeom prst="rect">
            <a:avLst/>
          </a:prstGeom>
        </p:spPr>
      </p:pic>
      <p:pic>
        <p:nvPicPr>
          <p:cNvPr id="12" name="Picture 11" descr="An icon of a snowman.">
            <a:extLst>
              <a:ext uri="{FF2B5EF4-FFF2-40B4-BE49-F238E27FC236}">
                <a16:creationId xmlns:a16="http://schemas.microsoft.com/office/drawing/2014/main" id="{E46D4272-8533-4DB7-BE8A-8E4F3E9354A9}"/>
              </a:ext>
            </a:extLst>
          </p:cNvPr>
          <p:cNvPicPr>
            <a:picLocks/>
          </p:cNvPicPr>
          <p:nvPr/>
        </p:nvPicPr>
        <p:blipFill>
          <a:blip r:embed="rId4"/>
          <a:stretch>
            <a:fillRect/>
          </a:stretch>
        </p:blipFill>
        <p:spPr>
          <a:xfrm>
            <a:off x="345609" y="1485904"/>
            <a:ext cx="1281966" cy="1142999"/>
          </a:xfrm>
          <a:prstGeom prst="rect">
            <a:avLst/>
          </a:prstGeom>
        </p:spPr>
      </p:pic>
      <p:pic>
        <p:nvPicPr>
          <p:cNvPr id="3" name="Picture 2" descr="An icon of a spider.">
            <a:extLst>
              <a:ext uri="{FF2B5EF4-FFF2-40B4-BE49-F238E27FC236}">
                <a16:creationId xmlns:a16="http://schemas.microsoft.com/office/drawing/2014/main" id="{B13308C8-9EA1-428E-97F6-09FAC9CBCDC6}"/>
              </a:ext>
            </a:extLst>
          </p:cNvPr>
          <p:cNvPicPr>
            <a:picLocks/>
          </p:cNvPicPr>
          <p:nvPr/>
        </p:nvPicPr>
        <p:blipFill>
          <a:blip r:embed="rId5"/>
          <a:stretch>
            <a:fillRect/>
          </a:stretch>
        </p:blipFill>
        <p:spPr>
          <a:xfrm>
            <a:off x="2432786" y="1485903"/>
            <a:ext cx="1034717" cy="1142999"/>
          </a:xfrm>
          <a:prstGeom prst="rect">
            <a:avLst/>
          </a:prstGeom>
        </p:spPr>
      </p:pic>
      <p:pic>
        <p:nvPicPr>
          <p:cNvPr id="13" name="Picture 12" descr="An icon of Captain Marvel's belt.">
            <a:extLst>
              <a:ext uri="{FF2B5EF4-FFF2-40B4-BE49-F238E27FC236}">
                <a16:creationId xmlns:a16="http://schemas.microsoft.com/office/drawing/2014/main" id="{2864CA1B-C065-4836-9577-D3156AE0986F}"/>
              </a:ext>
            </a:extLst>
          </p:cNvPr>
          <p:cNvPicPr>
            <a:picLocks/>
          </p:cNvPicPr>
          <p:nvPr/>
        </p:nvPicPr>
        <p:blipFill>
          <a:blip r:embed="rId6"/>
          <a:stretch>
            <a:fillRect/>
          </a:stretch>
        </p:blipFill>
        <p:spPr>
          <a:xfrm>
            <a:off x="296830" y="2628902"/>
            <a:ext cx="1307331" cy="1487904"/>
          </a:xfrm>
          <a:prstGeom prst="rect">
            <a:avLst/>
          </a:prstGeom>
        </p:spPr>
      </p:pic>
      <p:pic>
        <p:nvPicPr>
          <p:cNvPr id="7" name="Picture 6" descr="An icon of Ms Potato head.">
            <a:extLst>
              <a:ext uri="{FF2B5EF4-FFF2-40B4-BE49-F238E27FC236}">
                <a16:creationId xmlns:a16="http://schemas.microsoft.com/office/drawing/2014/main" id="{49E95110-8297-498A-AC7F-295967C6236A}"/>
              </a:ext>
            </a:extLst>
          </p:cNvPr>
          <p:cNvPicPr>
            <a:picLocks/>
          </p:cNvPicPr>
          <p:nvPr/>
        </p:nvPicPr>
        <p:blipFill>
          <a:blip r:embed="rId7"/>
          <a:stretch>
            <a:fillRect/>
          </a:stretch>
        </p:blipFill>
        <p:spPr>
          <a:xfrm>
            <a:off x="2432785" y="2729169"/>
            <a:ext cx="1034717" cy="1034715"/>
          </a:xfrm>
          <a:prstGeom prst="rect">
            <a:avLst/>
          </a:prstGeom>
        </p:spPr>
      </p:pic>
      <p:pic>
        <p:nvPicPr>
          <p:cNvPr id="14" name="Picture 13" descr="An icon of a genie.">
            <a:extLst>
              <a:ext uri="{FF2B5EF4-FFF2-40B4-BE49-F238E27FC236}">
                <a16:creationId xmlns:a16="http://schemas.microsoft.com/office/drawing/2014/main" id="{737E58CF-B292-4017-BDF5-A27A46A64DCD}"/>
              </a:ext>
            </a:extLst>
          </p:cNvPr>
          <p:cNvPicPr>
            <a:picLocks/>
          </p:cNvPicPr>
          <p:nvPr/>
        </p:nvPicPr>
        <p:blipFill>
          <a:blip r:embed="rId8"/>
          <a:stretch>
            <a:fillRect/>
          </a:stretch>
        </p:blipFill>
        <p:spPr>
          <a:xfrm>
            <a:off x="229272" y="4082718"/>
            <a:ext cx="1331493" cy="1247275"/>
          </a:xfrm>
          <a:prstGeom prst="rect">
            <a:avLst/>
          </a:prstGeom>
        </p:spPr>
      </p:pic>
      <p:pic>
        <p:nvPicPr>
          <p:cNvPr id="15" name="Picture 14" descr="An icon of a Joker card.">
            <a:extLst>
              <a:ext uri="{FF2B5EF4-FFF2-40B4-BE49-F238E27FC236}">
                <a16:creationId xmlns:a16="http://schemas.microsoft.com/office/drawing/2014/main" id="{9C2BDE87-74FE-4829-AF39-16F6692EDB3C}"/>
              </a:ext>
            </a:extLst>
          </p:cNvPr>
          <p:cNvPicPr>
            <a:picLocks/>
          </p:cNvPicPr>
          <p:nvPr/>
        </p:nvPicPr>
        <p:blipFill>
          <a:blip r:embed="rId9"/>
          <a:stretch>
            <a:fillRect/>
          </a:stretch>
        </p:blipFill>
        <p:spPr>
          <a:xfrm>
            <a:off x="2284396" y="4116806"/>
            <a:ext cx="1331493" cy="1250290"/>
          </a:xfrm>
          <a:prstGeom prst="rect">
            <a:avLst/>
          </a:prstGeom>
        </p:spPr>
      </p:pic>
      <p:pic>
        <p:nvPicPr>
          <p:cNvPr id="8" name="Picture 7" descr="An icon of the Millennium Falcon.">
            <a:extLst>
              <a:ext uri="{FF2B5EF4-FFF2-40B4-BE49-F238E27FC236}">
                <a16:creationId xmlns:a16="http://schemas.microsoft.com/office/drawing/2014/main" id="{D9499F53-170C-4F03-9823-AFBA9A5A9528}"/>
              </a:ext>
            </a:extLst>
          </p:cNvPr>
          <p:cNvPicPr>
            <a:picLocks/>
          </p:cNvPicPr>
          <p:nvPr/>
        </p:nvPicPr>
        <p:blipFill>
          <a:blip r:embed="rId10"/>
          <a:stretch>
            <a:fillRect/>
          </a:stretch>
        </p:blipFill>
        <p:spPr>
          <a:xfrm>
            <a:off x="433139" y="5570621"/>
            <a:ext cx="1034716" cy="990599"/>
          </a:xfrm>
          <a:prstGeom prst="rect">
            <a:avLst/>
          </a:prstGeom>
        </p:spPr>
      </p:pic>
      <p:pic>
        <p:nvPicPr>
          <p:cNvPr id="16" name="Picture 15" descr="An icon of a sports car.">
            <a:extLst>
              <a:ext uri="{FF2B5EF4-FFF2-40B4-BE49-F238E27FC236}">
                <a16:creationId xmlns:a16="http://schemas.microsoft.com/office/drawing/2014/main" id="{A864919A-BCEB-47FD-8F2A-8C982191FF93}"/>
              </a:ext>
            </a:extLst>
          </p:cNvPr>
          <p:cNvPicPr>
            <a:picLocks/>
          </p:cNvPicPr>
          <p:nvPr/>
        </p:nvPicPr>
        <p:blipFill>
          <a:blip r:embed="rId11"/>
          <a:stretch>
            <a:fillRect/>
          </a:stretch>
        </p:blipFill>
        <p:spPr>
          <a:xfrm>
            <a:off x="2056047" y="5217700"/>
            <a:ext cx="1713094" cy="1889449"/>
          </a:xfrm>
          <a:prstGeom prst="rect">
            <a:avLst/>
          </a:prstGeom>
        </p:spPr>
      </p:pic>
    </p:spTree>
    <p:extLst>
      <p:ext uri="{BB962C8B-B14F-4D97-AF65-F5344CB8AC3E}">
        <p14:creationId xmlns:p14="http://schemas.microsoft.com/office/powerpoint/2010/main" val="3187285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274B1-3CBC-4656-8F8C-A8191A550796}"/>
              </a:ext>
            </a:extLst>
          </p:cNvPr>
          <p:cNvSpPr>
            <a:spLocks noGrp="1"/>
          </p:cNvSpPr>
          <p:nvPr>
            <p:ph type="title"/>
          </p:nvPr>
        </p:nvSpPr>
        <p:spPr>
          <a:xfrm>
            <a:off x="2278566" y="2583655"/>
            <a:ext cx="9913434" cy="1690688"/>
          </a:xfrm>
        </p:spPr>
        <p:txBody>
          <a:bodyPr>
            <a:noAutofit/>
          </a:bodyPr>
          <a:lstStyle/>
          <a:p>
            <a:r>
              <a:rPr lang="en-GB" sz="15000" dirty="0">
                <a:solidFill>
                  <a:srgbClr val="554E4E"/>
                </a:solidFill>
                <a:latin typeface="Verdana Pro Light" panose="020B0304030504040204" pitchFamily="34" charset="0"/>
              </a:rPr>
              <a:t>line charts</a:t>
            </a:r>
            <a:endParaRPr lang="en-US" sz="15000" dirty="0">
              <a:solidFill>
                <a:srgbClr val="554E4E"/>
              </a:solidFill>
              <a:latin typeface="Verdana Pro Light" panose="020B0304030504040204" pitchFamily="34" charset="0"/>
            </a:endParaRPr>
          </a:p>
        </p:txBody>
      </p:sp>
      <p:pic>
        <p:nvPicPr>
          <p:cNvPr id="6" name="Picture 5" descr="Line chart icon.">
            <a:extLst>
              <a:ext uri="{FF2B5EF4-FFF2-40B4-BE49-F238E27FC236}">
                <a16:creationId xmlns:a16="http://schemas.microsoft.com/office/drawing/2014/main" id="{65152C77-5564-428D-B612-11D11E4FBCF7}"/>
              </a:ext>
            </a:extLst>
          </p:cNvPr>
          <p:cNvPicPr>
            <a:picLocks/>
          </p:cNvPicPr>
          <p:nvPr/>
        </p:nvPicPr>
        <p:blipFill>
          <a:blip r:embed="rId2"/>
          <a:stretch>
            <a:fillRect/>
          </a:stretch>
        </p:blipFill>
        <p:spPr>
          <a:xfrm>
            <a:off x="0" y="2304724"/>
            <a:ext cx="2090978" cy="2248551"/>
          </a:xfrm>
          <a:prstGeom prst="rect">
            <a:avLst/>
          </a:prstGeom>
        </p:spPr>
      </p:pic>
    </p:spTree>
    <p:extLst>
      <p:ext uri="{BB962C8B-B14F-4D97-AF65-F5344CB8AC3E}">
        <p14:creationId xmlns:p14="http://schemas.microsoft.com/office/powerpoint/2010/main" val="14659963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line chart of worldwide Mattel sales from 2009 to 2017.">
            <a:extLst>
              <a:ext uri="{FF2B5EF4-FFF2-40B4-BE49-F238E27FC236}">
                <a16:creationId xmlns:a16="http://schemas.microsoft.com/office/drawing/2014/main" id="{BAF7CC3B-6130-454C-8818-01E8DE4177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1920" y="545464"/>
            <a:ext cx="9072881" cy="5767071"/>
          </a:xfrm>
          <a:prstGeom prst="rect">
            <a:avLst/>
          </a:prstGeom>
        </p:spPr>
      </p:pic>
    </p:spTree>
    <p:extLst>
      <p:ext uri="{BB962C8B-B14F-4D97-AF65-F5344CB8AC3E}">
        <p14:creationId xmlns:p14="http://schemas.microsoft.com/office/powerpoint/2010/main" val="4031180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1184C6AB-D25F-4BB0-86F3-7ABEDF5DD9B1}"/>
              </a:ext>
              <a:ext uri="{C183D7F6-B498-43B3-948B-1728B52AA6E4}">
                <adec:decorative xmlns:adec="http://schemas.microsoft.com/office/drawing/2017/decorative" val="1"/>
              </a:ext>
            </a:extLst>
          </p:cNvPr>
          <p:cNvSpPr/>
          <p:nvPr/>
        </p:nvSpPr>
        <p:spPr>
          <a:xfrm>
            <a:off x="-862014" y="2234901"/>
            <a:ext cx="5760000" cy="5760000"/>
          </a:xfrm>
          <a:prstGeom prst="ellipse">
            <a:avLst/>
          </a:prstGeom>
          <a:solidFill>
            <a:srgbClr val="0F61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dirty="0">
              <a:solidFill>
                <a:schemeClr val="bg1"/>
              </a:solidFill>
              <a:latin typeface="Verdana Pro Light" panose="020B0304030504040204" pitchFamily="34" charset="0"/>
            </a:endParaRPr>
          </a:p>
        </p:txBody>
      </p:sp>
      <p:sp>
        <p:nvSpPr>
          <p:cNvPr id="5" name="Title 1">
            <a:extLst>
              <a:ext uri="{FF2B5EF4-FFF2-40B4-BE49-F238E27FC236}">
                <a16:creationId xmlns:a16="http://schemas.microsoft.com/office/drawing/2014/main" id="{B3FE800C-F0FE-4A6D-849A-EC428D78B887}"/>
              </a:ext>
            </a:extLst>
          </p:cNvPr>
          <p:cNvSpPr>
            <a:spLocks noGrp="1"/>
          </p:cNvSpPr>
          <p:nvPr>
            <p:ph type="title"/>
          </p:nvPr>
        </p:nvSpPr>
        <p:spPr>
          <a:xfrm>
            <a:off x="0" y="4082994"/>
            <a:ext cx="4942991" cy="1438508"/>
          </a:xfrm>
        </p:spPr>
        <p:txBody>
          <a:bodyPr>
            <a:noAutofit/>
          </a:bodyPr>
          <a:lstStyle/>
          <a:p>
            <a:r>
              <a:rPr lang="en-GB" sz="10000" dirty="0">
                <a:solidFill>
                  <a:schemeClr val="bg1"/>
                </a:solidFill>
                <a:latin typeface="Verdana Pro Light" panose="020B0304030504040204" pitchFamily="34" charset="0"/>
              </a:rPr>
              <a:t>method</a:t>
            </a:r>
            <a:endParaRPr lang="en-US" sz="10000" dirty="0">
              <a:solidFill>
                <a:schemeClr val="bg1"/>
              </a:solidFill>
              <a:latin typeface="Verdana Pro Light" panose="020B0304030504040204" pitchFamily="34" charset="0"/>
            </a:endParaRPr>
          </a:p>
        </p:txBody>
      </p:sp>
      <p:pic>
        <p:nvPicPr>
          <p:cNvPr id="2" name="Picture 1" descr="Focus locus logo.">
            <a:extLst>
              <a:ext uri="{FF2B5EF4-FFF2-40B4-BE49-F238E27FC236}">
                <a16:creationId xmlns:a16="http://schemas.microsoft.com/office/drawing/2014/main" id="{DF9B4E37-40F8-4A84-B4B1-01C3C5720369}"/>
              </a:ext>
            </a:extLst>
          </p:cNvPr>
          <p:cNvPicPr>
            <a:picLocks noChangeAspect="1"/>
          </p:cNvPicPr>
          <p:nvPr/>
        </p:nvPicPr>
        <p:blipFill>
          <a:blip r:embed="rId2"/>
          <a:stretch>
            <a:fillRect/>
          </a:stretch>
        </p:blipFill>
        <p:spPr>
          <a:xfrm>
            <a:off x="3794235" y="952473"/>
            <a:ext cx="7958097" cy="1612328"/>
          </a:xfrm>
          <a:prstGeom prst="rect">
            <a:avLst/>
          </a:prstGeom>
        </p:spPr>
      </p:pic>
    </p:spTree>
    <p:extLst>
      <p:ext uri="{BB962C8B-B14F-4D97-AF65-F5344CB8AC3E}">
        <p14:creationId xmlns:p14="http://schemas.microsoft.com/office/powerpoint/2010/main" val="10752582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C3EDF2-1834-4E0C-91EA-51BF9D0AD82A}"/>
              </a:ext>
            </a:extLst>
          </p:cNvPr>
          <p:cNvSpPr>
            <a:spLocks noGrp="1"/>
          </p:cNvSpPr>
          <p:nvPr>
            <p:ph idx="1"/>
          </p:nvPr>
        </p:nvSpPr>
        <p:spPr>
          <a:xfrm>
            <a:off x="123504" y="201774"/>
            <a:ext cx="7500454" cy="6472158"/>
          </a:xfrm>
        </p:spPr>
        <p:txBody>
          <a:bodyPr>
            <a:normAutofit fontScale="62500" lnSpcReduction="20000"/>
          </a:bodyPr>
          <a:lstStyle/>
          <a:p>
            <a:pPr marL="0" indent="0" fontAlgn="base">
              <a:buNone/>
            </a:pPr>
            <a:r>
              <a:rPr lang="en-US" dirty="0">
                <a:solidFill>
                  <a:srgbClr val="6A6F66"/>
                </a:solidFill>
                <a:latin typeface="Verdana Pro Light" panose="020B0304030504040204" pitchFamily="34" charset="0"/>
              </a:rPr>
              <a:t>A line chart describes the gross sales of Mattel by region between 2009 and 2017. The chart is measured in U,S dollars in millions on the Y-axis and years on the X-axis. Data are provided for 5 regions: North America, Europe, Latin America, Asia and Other.</a:t>
            </a:r>
          </a:p>
          <a:p>
            <a:pPr marL="0" indent="0" fontAlgn="base">
              <a:buNone/>
            </a:pPr>
            <a:r>
              <a:rPr lang="en-US" dirty="0">
                <a:solidFill>
                  <a:srgbClr val="6A6F66"/>
                </a:solidFill>
                <a:latin typeface="Verdana Pro Light" panose="020B0304030504040204" pitchFamily="34" charset="0"/>
              </a:rPr>
              <a:t>​</a:t>
            </a:r>
          </a:p>
          <a:p>
            <a:pPr marL="0" indent="0" fontAlgn="base">
              <a:buNone/>
            </a:pPr>
            <a:r>
              <a:rPr lang="en-US" dirty="0">
                <a:solidFill>
                  <a:srgbClr val="6A6F66"/>
                </a:solidFill>
                <a:latin typeface="Verdana Pro Light" panose="020B0304030504040204" pitchFamily="34" charset="0"/>
              </a:rPr>
              <a:t>The data points are as follows:</a:t>
            </a:r>
          </a:p>
          <a:p>
            <a:pPr marL="0" indent="0" fontAlgn="base">
              <a:buNone/>
            </a:pPr>
            <a:endParaRPr lang="en-US" dirty="0">
              <a:solidFill>
                <a:srgbClr val="6A6F66"/>
              </a:solidFill>
              <a:latin typeface="Verdana Pro Light" panose="020B0304030504040204" pitchFamily="34" charset="0"/>
            </a:endParaRPr>
          </a:p>
          <a:p>
            <a:pPr fontAlgn="base"/>
            <a:r>
              <a:rPr lang="en-US" dirty="0">
                <a:solidFill>
                  <a:srgbClr val="6A6F66"/>
                </a:solidFill>
                <a:latin typeface="Verdana Pro Light" panose="020B0304030504040204" pitchFamily="34" charset="0"/>
              </a:rPr>
              <a:t>2009. North America, 3,176.01. Europe, 1,442.47. Latin America, 860.49. Asia, 271.31. Other, 184.04.</a:t>
            </a:r>
          </a:p>
          <a:p>
            <a:pPr fontAlgn="base"/>
            <a:r>
              <a:rPr lang="en-US" dirty="0">
                <a:solidFill>
                  <a:srgbClr val="6A6F66"/>
                </a:solidFill>
                <a:latin typeface="Verdana Pro Light" panose="020B0304030504040204" pitchFamily="34" charset="0"/>
              </a:rPr>
              <a:t>2010. North America, 3,465.78. Europe, 1,508.36. Latin America, 867.56. Asia, 333.27. Other, 211.64.</a:t>
            </a:r>
          </a:p>
          <a:p>
            <a:pPr fontAlgn="base"/>
            <a:r>
              <a:rPr lang="en-US" dirty="0">
                <a:solidFill>
                  <a:srgbClr val="6A6F66"/>
                </a:solidFill>
                <a:latin typeface="Verdana Pro Light" panose="020B0304030504040204" pitchFamily="34" charset="0"/>
              </a:rPr>
              <a:t>2011. North America, 3,580.67. Europe, 1,656.68. Latin America, 991.44. Asia, 384.15. Other, 228.15.</a:t>
            </a:r>
          </a:p>
          <a:p>
            <a:pPr fontAlgn="base"/>
            <a:r>
              <a:rPr lang="en-US" dirty="0">
                <a:solidFill>
                  <a:srgbClr val="6A6F66"/>
                </a:solidFill>
                <a:latin typeface="Verdana Pro Light" panose="020B0304030504040204" pitchFamily="34" charset="0"/>
              </a:rPr>
              <a:t>2012. North America, 3,610. Europe, 1,685.27. Latin America, 1,008.24. Asia, 432.58. Other, 316.62.</a:t>
            </a:r>
          </a:p>
          <a:p>
            <a:pPr fontAlgn="base"/>
            <a:r>
              <a:rPr lang="en-US" dirty="0">
                <a:solidFill>
                  <a:srgbClr val="6A6F66"/>
                </a:solidFill>
                <a:latin typeface="Verdana Pro Light" panose="020B0304030504040204" pitchFamily="34" charset="0"/>
              </a:rPr>
              <a:t>2013. North America, 3,839.97. Europe, 1,687.04. Latin America, 1,011.72. Asia, 459.42. Other, no data.</a:t>
            </a:r>
          </a:p>
          <a:p>
            <a:pPr fontAlgn="base"/>
            <a:r>
              <a:rPr lang="en-US" dirty="0">
                <a:solidFill>
                  <a:srgbClr val="6A6F66"/>
                </a:solidFill>
                <a:latin typeface="Verdana Pro Light" panose="020B0304030504040204" pitchFamily="34" charset="0"/>
              </a:rPr>
              <a:t>2014. North America, 3,656.94. Europe, 1,687.04. Latin America, 909.43. Asia, 465.04. Other, no data.</a:t>
            </a:r>
          </a:p>
          <a:p>
            <a:pPr fontAlgn="base"/>
            <a:r>
              <a:rPr lang="en-US" dirty="0">
                <a:solidFill>
                  <a:srgbClr val="6A6F66"/>
                </a:solidFill>
                <a:latin typeface="Verdana Pro Light" panose="020B0304030504040204" pitchFamily="34" charset="0"/>
              </a:rPr>
              <a:t>2015. North America, 3,680.09. Europe, 1,388.75. Latin America, 711.04. Asia, 503.74. Other, no data.</a:t>
            </a:r>
          </a:p>
          <a:p>
            <a:pPr fontAlgn="base"/>
            <a:r>
              <a:rPr lang="en-US" dirty="0">
                <a:solidFill>
                  <a:srgbClr val="6A6F66"/>
                </a:solidFill>
                <a:latin typeface="Verdana Pro Light" panose="020B0304030504040204" pitchFamily="34" charset="0"/>
              </a:rPr>
              <a:t>2016. North America, 3,626.1. Europe, 1,283.3. Latin America, 636.54. Asia, 517.78. Other, no data.</a:t>
            </a:r>
          </a:p>
          <a:p>
            <a:pPr fontAlgn="base"/>
            <a:r>
              <a:rPr lang="en-US" dirty="0">
                <a:solidFill>
                  <a:srgbClr val="6A6F66"/>
                </a:solidFill>
                <a:latin typeface="Verdana Pro Light" panose="020B0304030504040204" pitchFamily="34" charset="0"/>
              </a:rPr>
              <a:t>2017. North America, 3,010.6. Europe, 1,281.67. Latin America, 675.29. Asia, 546.57. Other, no data.</a:t>
            </a:r>
          </a:p>
          <a:p>
            <a:pPr marL="0" indent="0">
              <a:buNone/>
            </a:pPr>
            <a:endParaRPr lang="en-US" dirty="0"/>
          </a:p>
        </p:txBody>
      </p:sp>
      <p:pic>
        <p:nvPicPr>
          <p:cNvPr id="5" name="Picture 4">
            <a:extLst>
              <a:ext uri="{FF2B5EF4-FFF2-40B4-BE49-F238E27FC236}">
                <a16:creationId xmlns:a16="http://schemas.microsoft.com/office/drawing/2014/main" id="{1296B572-F8C1-4CB7-AF85-38E39964B4E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8315" y="201774"/>
            <a:ext cx="4534785" cy="2882484"/>
          </a:xfrm>
          <a:prstGeom prst="rect">
            <a:avLst/>
          </a:prstGeom>
        </p:spPr>
      </p:pic>
    </p:spTree>
    <p:extLst>
      <p:ext uri="{BB962C8B-B14F-4D97-AF65-F5344CB8AC3E}">
        <p14:creationId xmlns:p14="http://schemas.microsoft.com/office/powerpoint/2010/main" val="42491593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CD247-1AC2-43F7-8560-936CD151DEB7}"/>
              </a:ext>
            </a:extLst>
          </p:cNvPr>
          <p:cNvSpPr>
            <a:spLocks noGrp="1"/>
          </p:cNvSpPr>
          <p:nvPr>
            <p:ph type="title"/>
          </p:nvPr>
        </p:nvSpPr>
        <p:spPr>
          <a:xfrm>
            <a:off x="2854712" y="2550453"/>
            <a:ext cx="8697951" cy="1757094"/>
          </a:xfrm>
        </p:spPr>
        <p:txBody>
          <a:bodyPr>
            <a:noAutofit/>
          </a:bodyPr>
          <a:lstStyle/>
          <a:p>
            <a:r>
              <a:rPr lang="en-GB" sz="10000" dirty="0">
                <a:solidFill>
                  <a:srgbClr val="554E4E"/>
                </a:solidFill>
                <a:latin typeface="Verdana Pro Light" panose="020B0304030504040204" pitchFamily="34" charset="0"/>
              </a:rPr>
              <a:t>Venn diagram</a:t>
            </a:r>
            <a:endParaRPr lang="en-US" sz="10000" dirty="0">
              <a:solidFill>
                <a:srgbClr val="554E4E"/>
              </a:solidFill>
              <a:latin typeface="Verdana Pro Light" panose="020B0304030504040204" pitchFamily="34" charset="0"/>
            </a:endParaRPr>
          </a:p>
        </p:txBody>
      </p:sp>
      <p:pic>
        <p:nvPicPr>
          <p:cNvPr id="15" name="Picture 14" descr="Venn diagram icon.">
            <a:extLst>
              <a:ext uri="{FF2B5EF4-FFF2-40B4-BE49-F238E27FC236}">
                <a16:creationId xmlns:a16="http://schemas.microsoft.com/office/drawing/2014/main" id="{206AC916-53B5-4A20-88A0-D5A5A0C76BD8}"/>
              </a:ext>
            </a:extLst>
          </p:cNvPr>
          <p:cNvPicPr>
            <a:picLocks/>
          </p:cNvPicPr>
          <p:nvPr/>
        </p:nvPicPr>
        <p:blipFill>
          <a:blip r:embed="rId2"/>
          <a:stretch>
            <a:fillRect/>
          </a:stretch>
        </p:blipFill>
        <p:spPr>
          <a:xfrm>
            <a:off x="216086" y="2278891"/>
            <a:ext cx="2281788" cy="2300218"/>
          </a:xfrm>
          <a:prstGeom prst="rect">
            <a:avLst/>
          </a:prstGeom>
        </p:spPr>
      </p:pic>
    </p:spTree>
    <p:extLst>
      <p:ext uri="{BB962C8B-B14F-4D97-AF65-F5344CB8AC3E}">
        <p14:creationId xmlns:p14="http://schemas.microsoft.com/office/powerpoint/2010/main" val="20021735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6E52AAB8-687F-4E79-8452-AAFA100BB1DC}"/>
              </a:ext>
            </a:extLst>
          </p:cNvPr>
          <p:cNvSpPr>
            <a:spLocks noGrp="1"/>
          </p:cNvSpPr>
          <p:nvPr>
            <p:ph idx="1"/>
          </p:nvPr>
        </p:nvSpPr>
        <p:spPr>
          <a:xfrm>
            <a:off x="6025062" y="233680"/>
            <a:ext cx="5395985" cy="6077415"/>
          </a:xfrm>
        </p:spPr>
        <p:txBody>
          <a:bodyPr>
            <a:normAutofit fontScale="92500" lnSpcReduction="20000"/>
          </a:bodyPr>
          <a:lstStyle/>
          <a:p>
            <a:pPr marL="0" indent="0" fontAlgn="base">
              <a:buNone/>
            </a:pPr>
            <a:r>
              <a:rPr lang="en-US" dirty="0">
                <a:solidFill>
                  <a:srgbClr val="554E4E"/>
                </a:solidFill>
                <a:latin typeface="Verdana Pro Light" panose="020B0304030504040204" pitchFamily="34" charset="0"/>
              </a:rPr>
              <a:t>A Venn Diagram with 3 intersecting circles labeled in a clockwise direction, Egg, Milk and Flour. </a:t>
            </a:r>
          </a:p>
          <a:p>
            <a:pPr marL="0" indent="0" fontAlgn="base">
              <a:buNone/>
            </a:pPr>
            <a:r>
              <a:rPr lang="en-US" dirty="0">
                <a:solidFill>
                  <a:srgbClr val="554E4E"/>
                </a:solidFill>
                <a:latin typeface="Verdana Pro Light" panose="020B0304030504040204" pitchFamily="34" charset="0"/>
              </a:rPr>
              <a:t>The Flour and Egg circles are positioned above the Milk circle to create a triangular shape. The intersections, in a clockwise direction, are as follows:</a:t>
            </a:r>
          </a:p>
          <a:p>
            <a:pPr marL="342900" indent="-342900" fontAlgn="base">
              <a:buFont typeface="+mj-lt"/>
              <a:buAutoNum type="arabicPeriod"/>
            </a:pPr>
            <a:r>
              <a:rPr lang="en-US" dirty="0">
                <a:solidFill>
                  <a:srgbClr val="554E4E"/>
                </a:solidFill>
                <a:latin typeface="Verdana Pro Light" panose="020B0304030504040204" pitchFamily="34" charset="0"/>
              </a:rPr>
              <a:t>​Egg intersects with Milk to create </a:t>
            </a:r>
            <a:r>
              <a:rPr lang="en-US" dirty="0" err="1">
                <a:solidFill>
                  <a:srgbClr val="554E4E"/>
                </a:solidFill>
                <a:latin typeface="Verdana Pro Light" panose="020B0304030504040204" pitchFamily="34" charset="0"/>
              </a:rPr>
              <a:t>Omelette</a:t>
            </a:r>
            <a:r>
              <a:rPr lang="en-US" dirty="0">
                <a:solidFill>
                  <a:srgbClr val="554E4E"/>
                </a:solidFill>
                <a:latin typeface="Verdana Pro Light" panose="020B0304030504040204" pitchFamily="34" charset="0"/>
              </a:rPr>
              <a:t>.</a:t>
            </a:r>
          </a:p>
          <a:p>
            <a:pPr marL="342900" indent="-342900" fontAlgn="base">
              <a:buFont typeface="+mj-lt"/>
              <a:buAutoNum type="arabicPeriod"/>
            </a:pPr>
            <a:r>
              <a:rPr lang="en-US" dirty="0">
                <a:solidFill>
                  <a:srgbClr val="554E4E"/>
                </a:solidFill>
                <a:latin typeface="Verdana Pro Light" panose="020B0304030504040204" pitchFamily="34" charset="0"/>
              </a:rPr>
              <a:t>Milk intersects with Flour to create Batter.</a:t>
            </a:r>
          </a:p>
          <a:p>
            <a:pPr marL="342900" indent="-342900" fontAlgn="base">
              <a:buFont typeface="+mj-lt"/>
              <a:buAutoNum type="arabicPeriod"/>
            </a:pPr>
            <a:r>
              <a:rPr lang="en-US" dirty="0">
                <a:solidFill>
                  <a:srgbClr val="554E4E"/>
                </a:solidFill>
                <a:latin typeface="Verdana Pro Light" panose="020B0304030504040204" pitchFamily="34" charset="0"/>
              </a:rPr>
              <a:t>Flour intersects with Egg to create Pasta.</a:t>
            </a:r>
          </a:p>
          <a:p>
            <a:pPr marL="342900" indent="-342900" fontAlgn="base">
              <a:buFont typeface="+mj-lt"/>
              <a:buAutoNum type="arabicPeriod"/>
            </a:pPr>
            <a:r>
              <a:rPr lang="en-US" dirty="0">
                <a:solidFill>
                  <a:srgbClr val="554E4E"/>
                </a:solidFill>
                <a:latin typeface="Verdana Pro Light" panose="020B0304030504040204" pitchFamily="34" charset="0"/>
              </a:rPr>
              <a:t>Egg, Flour and Milk intersect to create Pancake at the </a:t>
            </a:r>
            <a:r>
              <a:rPr lang="en-US" dirty="0" err="1">
                <a:solidFill>
                  <a:srgbClr val="554E4E"/>
                </a:solidFill>
                <a:latin typeface="Verdana Pro Light" panose="020B0304030504040204" pitchFamily="34" charset="0"/>
              </a:rPr>
              <a:t>centre</a:t>
            </a:r>
            <a:r>
              <a:rPr lang="en-US" dirty="0">
                <a:solidFill>
                  <a:srgbClr val="554E4E"/>
                </a:solidFill>
                <a:latin typeface="Verdana Pro Light" panose="020B0304030504040204" pitchFamily="34" charset="0"/>
              </a:rPr>
              <a:t> of the Venn diagram.</a:t>
            </a:r>
          </a:p>
          <a:p>
            <a:pPr marL="0" indent="0">
              <a:buNone/>
            </a:pPr>
            <a:endParaRPr lang="en-US" dirty="0"/>
          </a:p>
        </p:txBody>
      </p:sp>
      <p:sp>
        <p:nvSpPr>
          <p:cNvPr id="5" name="Oval 4" descr="A circle labelled Flour.">
            <a:extLst>
              <a:ext uri="{FF2B5EF4-FFF2-40B4-BE49-F238E27FC236}">
                <a16:creationId xmlns:a16="http://schemas.microsoft.com/office/drawing/2014/main" id="{0CC0575E-57A2-4BCE-94A4-EFB4FCB9DB25}"/>
              </a:ext>
            </a:extLst>
          </p:cNvPr>
          <p:cNvSpPr/>
          <p:nvPr/>
        </p:nvSpPr>
        <p:spPr>
          <a:xfrm>
            <a:off x="606527" y="1226632"/>
            <a:ext cx="3240000" cy="3240000"/>
          </a:xfrm>
          <a:prstGeom prst="ellipse">
            <a:avLst/>
          </a:prstGeom>
          <a:noFill/>
          <a:ln w="63500">
            <a:solidFill>
              <a:srgbClr val="0F6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C1165348-6A75-4010-A78C-0A19BC6A6F83}"/>
              </a:ext>
            </a:extLst>
          </p:cNvPr>
          <p:cNvSpPr txBox="1"/>
          <p:nvPr/>
        </p:nvSpPr>
        <p:spPr>
          <a:xfrm>
            <a:off x="1028424" y="2041522"/>
            <a:ext cx="1473480" cy="584775"/>
          </a:xfrm>
          <a:prstGeom prst="rect">
            <a:avLst/>
          </a:prstGeom>
          <a:noFill/>
        </p:spPr>
        <p:txBody>
          <a:bodyPr wrap="none" rtlCol="0">
            <a:spAutoFit/>
          </a:bodyPr>
          <a:lstStyle/>
          <a:p>
            <a:r>
              <a:rPr lang="en-GB" sz="3200" dirty="0">
                <a:solidFill>
                  <a:srgbClr val="554E4E"/>
                </a:solidFill>
                <a:latin typeface="Verdana Pro Light" panose="020B0304030504040204" pitchFamily="34" charset="0"/>
              </a:rPr>
              <a:t>FLOUR</a:t>
            </a:r>
            <a:endParaRPr lang="en-US" sz="3200" dirty="0">
              <a:solidFill>
                <a:srgbClr val="554E4E"/>
              </a:solidFill>
              <a:latin typeface="Verdana Pro Light" panose="020B0304030504040204" pitchFamily="34" charset="0"/>
            </a:endParaRPr>
          </a:p>
        </p:txBody>
      </p:sp>
      <p:sp>
        <p:nvSpPr>
          <p:cNvPr id="6" name="Oval 5" descr="A circle labelled Egg.">
            <a:extLst>
              <a:ext uri="{FF2B5EF4-FFF2-40B4-BE49-F238E27FC236}">
                <a16:creationId xmlns:a16="http://schemas.microsoft.com/office/drawing/2014/main" id="{2C874F0D-E686-4357-AB34-9A3E0D11FE24}"/>
              </a:ext>
            </a:extLst>
          </p:cNvPr>
          <p:cNvSpPr/>
          <p:nvPr/>
        </p:nvSpPr>
        <p:spPr>
          <a:xfrm>
            <a:off x="2643483" y="1226632"/>
            <a:ext cx="3240000" cy="3240000"/>
          </a:xfrm>
          <a:prstGeom prst="ellipse">
            <a:avLst/>
          </a:prstGeom>
          <a:noFill/>
          <a:ln w="63500">
            <a:solidFill>
              <a:srgbClr val="0F6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26AEB44-007E-4BE5-BEBD-F94237538F0F}"/>
              </a:ext>
            </a:extLst>
          </p:cNvPr>
          <p:cNvSpPr txBox="1"/>
          <p:nvPr/>
        </p:nvSpPr>
        <p:spPr>
          <a:xfrm>
            <a:off x="4104559" y="2000405"/>
            <a:ext cx="1048685" cy="584775"/>
          </a:xfrm>
          <a:prstGeom prst="rect">
            <a:avLst/>
          </a:prstGeom>
          <a:noFill/>
        </p:spPr>
        <p:txBody>
          <a:bodyPr wrap="none" rtlCol="0">
            <a:spAutoFit/>
          </a:bodyPr>
          <a:lstStyle/>
          <a:p>
            <a:r>
              <a:rPr lang="en-GB" sz="3200" dirty="0">
                <a:solidFill>
                  <a:srgbClr val="554E4E"/>
                </a:solidFill>
                <a:latin typeface="Verdana Pro Light" panose="020B0304030504040204" pitchFamily="34" charset="0"/>
              </a:rPr>
              <a:t>EGG</a:t>
            </a:r>
            <a:endParaRPr lang="en-US" sz="3200" dirty="0">
              <a:solidFill>
                <a:srgbClr val="554E4E"/>
              </a:solidFill>
              <a:latin typeface="Verdana Pro Light" panose="020B0304030504040204" pitchFamily="34" charset="0"/>
            </a:endParaRPr>
          </a:p>
        </p:txBody>
      </p:sp>
      <p:sp>
        <p:nvSpPr>
          <p:cNvPr id="7" name="Oval 6" descr="A circle labelled Milk.">
            <a:extLst>
              <a:ext uri="{FF2B5EF4-FFF2-40B4-BE49-F238E27FC236}">
                <a16:creationId xmlns:a16="http://schemas.microsoft.com/office/drawing/2014/main" id="{D254B27F-7173-4743-9F4F-2956B326F7A3}"/>
              </a:ext>
            </a:extLst>
          </p:cNvPr>
          <p:cNvSpPr/>
          <p:nvPr/>
        </p:nvSpPr>
        <p:spPr>
          <a:xfrm>
            <a:off x="1625005" y="2846632"/>
            <a:ext cx="3240000" cy="3240000"/>
          </a:xfrm>
          <a:prstGeom prst="ellipse">
            <a:avLst/>
          </a:prstGeom>
          <a:noFill/>
          <a:ln w="63500">
            <a:solidFill>
              <a:srgbClr val="0F6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6B741929-6674-4248-93F0-C248088E267C}"/>
              </a:ext>
            </a:extLst>
          </p:cNvPr>
          <p:cNvSpPr txBox="1"/>
          <p:nvPr/>
        </p:nvSpPr>
        <p:spPr>
          <a:xfrm>
            <a:off x="2687235" y="4697179"/>
            <a:ext cx="1159292" cy="584775"/>
          </a:xfrm>
          <a:prstGeom prst="rect">
            <a:avLst/>
          </a:prstGeom>
          <a:noFill/>
        </p:spPr>
        <p:txBody>
          <a:bodyPr wrap="none" rtlCol="0">
            <a:spAutoFit/>
          </a:bodyPr>
          <a:lstStyle/>
          <a:p>
            <a:r>
              <a:rPr lang="en-GB" sz="3200" dirty="0">
                <a:solidFill>
                  <a:srgbClr val="554E4E"/>
                </a:solidFill>
                <a:latin typeface="Verdana Pro Light" panose="020B0304030504040204" pitchFamily="34" charset="0"/>
              </a:rPr>
              <a:t>MILK</a:t>
            </a:r>
            <a:endParaRPr lang="en-US" sz="3200" dirty="0">
              <a:solidFill>
                <a:srgbClr val="554E4E"/>
              </a:solidFill>
              <a:latin typeface="Verdana Pro Light" panose="020B0304030504040204" pitchFamily="34" charset="0"/>
            </a:endParaRPr>
          </a:p>
        </p:txBody>
      </p:sp>
      <p:sp>
        <p:nvSpPr>
          <p:cNvPr id="13" name="TextBox 12">
            <a:extLst>
              <a:ext uri="{FF2B5EF4-FFF2-40B4-BE49-F238E27FC236}">
                <a16:creationId xmlns:a16="http://schemas.microsoft.com/office/drawing/2014/main" id="{5885FF6E-F2B2-4028-87EC-A614EB2F4B3E}"/>
              </a:ext>
            </a:extLst>
          </p:cNvPr>
          <p:cNvSpPr txBox="1"/>
          <p:nvPr/>
        </p:nvSpPr>
        <p:spPr>
          <a:xfrm>
            <a:off x="2759936" y="2333910"/>
            <a:ext cx="970137" cy="400110"/>
          </a:xfrm>
          <a:prstGeom prst="rect">
            <a:avLst/>
          </a:prstGeom>
          <a:noFill/>
        </p:spPr>
        <p:txBody>
          <a:bodyPr wrap="none" rtlCol="0">
            <a:spAutoFit/>
          </a:bodyPr>
          <a:lstStyle/>
          <a:p>
            <a:r>
              <a:rPr lang="en-GB" sz="2000" dirty="0">
                <a:solidFill>
                  <a:srgbClr val="554E4E"/>
                </a:solidFill>
                <a:latin typeface="Verdana Pro Light" panose="020B0304030504040204" pitchFamily="34" charset="0"/>
              </a:rPr>
              <a:t>PASTA</a:t>
            </a:r>
            <a:endParaRPr lang="en-US" sz="2000" dirty="0">
              <a:solidFill>
                <a:srgbClr val="554E4E"/>
              </a:solidFill>
              <a:latin typeface="Verdana Pro Light" panose="020B0304030504040204" pitchFamily="34" charset="0"/>
            </a:endParaRPr>
          </a:p>
        </p:txBody>
      </p:sp>
      <p:sp>
        <p:nvSpPr>
          <p:cNvPr id="14" name="TextBox 13">
            <a:extLst>
              <a:ext uri="{FF2B5EF4-FFF2-40B4-BE49-F238E27FC236}">
                <a16:creationId xmlns:a16="http://schemas.microsoft.com/office/drawing/2014/main" id="{2B17972A-255A-425A-8C35-6075D6460A1A}"/>
              </a:ext>
            </a:extLst>
          </p:cNvPr>
          <p:cNvSpPr txBox="1"/>
          <p:nvPr/>
        </p:nvSpPr>
        <p:spPr>
          <a:xfrm>
            <a:off x="3347155" y="3881777"/>
            <a:ext cx="1511952" cy="400110"/>
          </a:xfrm>
          <a:prstGeom prst="rect">
            <a:avLst/>
          </a:prstGeom>
          <a:noFill/>
        </p:spPr>
        <p:txBody>
          <a:bodyPr wrap="none" rtlCol="0">
            <a:spAutoFit/>
          </a:bodyPr>
          <a:lstStyle/>
          <a:p>
            <a:r>
              <a:rPr lang="en-GB" sz="2000" dirty="0">
                <a:solidFill>
                  <a:srgbClr val="554E4E"/>
                </a:solidFill>
                <a:latin typeface="Verdana Pro Light" panose="020B0304030504040204" pitchFamily="34" charset="0"/>
              </a:rPr>
              <a:t>OMELETTE</a:t>
            </a:r>
            <a:endParaRPr lang="en-US" sz="2000" dirty="0">
              <a:solidFill>
                <a:srgbClr val="554E4E"/>
              </a:solidFill>
              <a:latin typeface="Verdana Pro Light" panose="020B0304030504040204" pitchFamily="34" charset="0"/>
            </a:endParaRPr>
          </a:p>
        </p:txBody>
      </p:sp>
      <p:sp>
        <p:nvSpPr>
          <p:cNvPr id="15" name="TextBox 14">
            <a:extLst>
              <a:ext uri="{FF2B5EF4-FFF2-40B4-BE49-F238E27FC236}">
                <a16:creationId xmlns:a16="http://schemas.microsoft.com/office/drawing/2014/main" id="{723F4AB2-5E58-4D82-B5B9-066B1FF8E655}"/>
              </a:ext>
            </a:extLst>
          </p:cNvPr>
          <p:cNvSpPr txBox="1"/>
          <p:nvPr/>
        </p:nvSpPr>
        <p:spPr>
          <a:xfrm>
            <a:off x="1701066" y="3932116"/>
            <a:ext cx="1136850" cy="400110"/>
          </a:xfrm>
          <a:prstGeom prst="rect">
            <a:avLst/>
          </a:prstGeom>
          <a:noFill/>
        </p:spPr>
        <p:txBody>
          <a:bodyPr wrap="none" rtlCol="0">
            <a:spAutoFit/>
          </a:bodyPr>
          <a:lstStyle/>
          <a:p>
            <a:r>
              <a:rPr lang="en-GB" sz="2000" dirty="0">
                <a:solidFill>
                  <a:srgbClr val="554E4E"/>
                </a:solidFill>
                <a:latin typeface="Verdana Pro Light" panose="020B0304030504040204" pitchFamily="34" charset="0"/>
              </a:rPr>
              <a:t>BATTER</a:t>
            </a:r>
            <a:endParaRPr lang="en-US" sz="2000" dirty="0">
              <a:solidFill>
                <a:srgbClr val="554E4E"/>
              </a:solidFill>
              <a:latin typeface="Verdana Pro Light" panose="020B0304030504040204" pitchFamily="34" charset="0"/>
            </a:endParaRPr>
          </a:p>
        </p:txBody>
      </p:sp>
      <p:sp>
        <p:nvSpPr>
          <p:cNvPr id="16" name="TextBox 15">
            <a:extLst>
              <a:ext uri="{FF2B5EF4-FFF2-40B4-BE49-F238E27FC236}">
                <a16:creationId xmlns:a16="http://schemas.microsoft.com/office/drawing/2014/main" id="{E608C0D3-291E-4540-B3C7-65A1ECD1513F}"/>
              </a:ext>
            </a:extLst>
          </p:cNvPr>
          <p:cNvSpPr txBox="1"/>
          <p:nvPr/>
        </p:nvSpPr>
        <p:spPr>
          <a:xfrm>
            <a:off x="2643483" y="2989510"/>
            <a:ext cx="1215397" cy="369332"/>
          </a:xfrm>
          <a:prstGeom prst="rect">
            <a:avLst/>
          </a:prstGeom>
          <a:noFill/>
        </p:spPr>
        <p:txBody>
          <a:bodyPr wrap="none" rtlCol="0">
            <a:spAutoFit/>
          </a:bodyPr>
          <a:lstStyle/>
          <a:p>
            <a:r>
              <a:rPr lang="en-GB" dirty="0">
                <a:solidFill>
                  <a:srgbClr val="554E4E"/>
                </a:solidFill>
                <a:latin typeface="Verdana Pro Light" panose="020B0304030504040204" pitchFamily="34" charset="0"/>
              </a:rPr>
              <a:t>PANCAKE</a:t>
            </a:r>
            <a:endParaRPr lang="en-US" dirty="0">
              <a:solidFill>
                <a:srgbClr val="554E4E"/>
              </a:solidFill>
              <a:latin typeface="Verdana Pro Light" panose="020B0304030504040204" pitchFamily="34" charset="0"/>
            </a:endParaRPr>
          </a:p>
        </p:txBody>
      </p:sp>
    </p:spTree>
    <p:extLst>
      <p:ext uri="{BB962C8B-B14F-4D97-AF65-F5344CB8AC3E}">
        <p14:creationId xmlns:p14="http://schemas.microsoft.com/office/powerpoint/2010/main" val="2265271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500"/>
                                        <p:tgtEl>
                                          <p:spTgt spid="18">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xEl>
                                              <p:pRg st="1" end="1"/>
                                            </p:txEl>
                                          </p:spTgt>
                                        </p:tgtEl>
                                        <p:attrNameLst>
                                          <p:attrName>style.visibility</p:attrName>
                                        </p:attrNameLst>
                                      </p:cBhvr>
                                      <p:to>
                                        <p:strVal val="visible"/>
                                      </p:to>
                                    </p:set>
                                    <p:animEffect transition="in" filter="fade">
                                      <p:cBhvr>
                                        <p:cTn id="10" dur="500"/>
                                        <p:tgtEl>
                                          <p:spTgt spid="18">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xEl>
                                              <p:pRg st="2" end="2"/>
                                            </p:txEl>
                                          </p:spTgt>
                                        </p:tgtEl>
                                        <p:attrNameLst>
                                          <p:attrName>style.visibility</p:attrName>
                                        </p:attrNameLst>
                                      </p:cBhvr>
                                      <p:to>
                                        <p:strVal val="visible"/>
                                      </p:to>
                                    </p:set>
                                    <p:animEffect transition="in" filter="fade">
                                      <p:cBhvr>
                                        <p:cTn id="13" dur="500"/>
                                        <p:tgtEl>
                                          <p:spTgt spid="18">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8">
                                            <p:txEl>
                                              <p:pRg st="3" end="3"/>
                                            </p:txEl>
                                          </p:spTgt>
                                        </p:tgtEl>
                                        <p:attrNameLst>
                                          <p:attrName>style.visibility</p:attrName>
                                        </p:attrNameLst>
                                      </p:cBhvr>
                                      <p:to>
                                        <p:strVal val="visible"/>
                                      </p:to>
                                    </p:set>
                                    <p:animEffect transition="in" filter="fade">
                                      <p:cBhvr>
                                        <p:cTn id="16" dur="500"/>
                                        <p:tgtEl>
                                          <p:spTgt spid="18">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xEl>
                                              <p:pRg st="4" end="4"/>
                                            </p:txEl>
                                          </p:spTgt>
                                        </p:tgtEl>
                                        <p:attrNameLst>
                                          <p:attrName>style.visibility</p:attrName>
                                        </p:attrNameLst>
                                      </p:cBhvr>
                                      <p:to>
                                        <p:strVal val="visible"/>
                                      </p:to>
                                    </p:set>
                                    <p:animEffect transition="in" filter="fade">
                                      <p:cBhvr>
                                        <p:cTn id="19" dur="500"/>
                                        <p:tgtEl>
                                          <p:spTgt spid="18">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8">
                                            <p:txEl>
                                              <p:pRg st="5" end="5"/>
                                            </p:txEl>
                                          </p:spTgt>
                                        </p:tgtEl>
                                        <p:attrNameLst>
                                          <p:attrName>style.visibility</p:attrName>
                                        </p:attrNameLst>
                                      </p:cBhvr>
                                      <p:to>
                                        <p:strVal val="visible"/>
                                      </p:to>
                                    </p:set>
                                    <p:animEffect transition="in" filter="fade">
                                      <p:cBhvr>
                                        <p:cTn id="22" dur="500"/>
                                        <p:tgtEl>
                                          <p:spTgt spid="1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87872-BCB1-4074-B55B-2A83C29A0947}"/>
              </a:ext>
            </a:extLst>
          </p:cNvPr>
          <p:cNvSpPr>
            <a:spLocks noGrp="1"/>
          </p:cNvSpPr>
          <p:nvPr>
            <p:ph type="title"/>
          </p:nvPr>
        </p:nvSpPr>
        <p:spPr>
          <a:xfrm>
            <a:off x="2657862" y="2411939"/>
            <a:ext cx="9288966" cy="1822768"/>
          </a:xfrm>
        </p:spPr>
        <p:txBody>
          <a:bodyPr>
            <a:noAutofit/>
          </a:bodyPr>
          <a:lstStyle/>
          <a:p>
            <a:r>
              <a:rPr lang="en-GB" sz="15000" dirty="0">
                <a:solidFill>
                  <a:srgbClr val="554E4E"/>
                </a:solidFill>
                <a:latin typeface="Verdana Pro Light" panose="020B0304030504040204" pitchFamily="34" charset="0"/>
              </a:rPr>
              <a:t>flowcharts</a:t>
            </a:r>
            <a:endParaRPr lang="en-US" sz="15000" dirty="0">
              <a:solidFill>
                <a:srgbClr val="554E4E"/>
              </a:solidFill>
              <a:latin typeface="Verdana Pro Light" panose="020B0304030504040204" pitchFamily="34" charset="0"/>
            </a:endParaRPr>
          </a:p>
        </p:txBody>
      </p:sp>
      <p:pic>
        <p:nvPicPr>
          <p:cNvPr id="4" name="Picture 3" descr="Flowchart icon.">
            <a:extLst>
              <a:ext uri="{FF2B5EF4-FFF2-40B4-BE49-F238E27FC236}">
                <a16:creationId xmlns:a16="http://schemas.microsoft.com/office/drawing/2014/main" id="{47CAFEB9-EC95-4ED8-BEDE-A191ACF29340}"/>
              </a:ext>
            </a:extLst>
          </p:cNvPr>
          <p:cNvPicPr>
            <a:picLocks/>
          </p:cNvPicPr>
          <p:nvPr/>
        </p:nvPicPr>
        <p:blipFill>
          <a:blip r:embed="rId2"/>
          <a:stretch>
            <a:fillRect/>
          </a:stretch>
        </p:blipFill>
        <p:spPr>
          <a:xfrm>
            <a:off x="245172" y="2411939"/>
            <a:ext cx="2096583" cy="2034121"/>
          </a:xfrm>
          <a:prstGeom prst="rect">
            <a:avLst/>
          </a:prstGeom>
        </p:spPr>
      </p:pic>
    </p:spTree>
    <p:extLst>
      <p:ext uri="{BB962C8B-B14F-4D97-AF65-F5344CB8AC3E}">
        <p14:creationId xmlns:p14="http://schemas.microsoft.com/office/powerpoint/2010/main" val="10460095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n icon of Freddie Mercury.">
            <a:extLst>
              <a:ext uri="{FF2B5EF4-FFF2-40B4-BE49-F238E27FC236}">
                <a16:creationId xmlns:a16="http://schemas.microsoft.com/office/drawing/2014/main" id="{F7E25E74-CCFF-48F5-995B-1719BD0E08C3}"/>
              </a:ext>
            </a:extLst>
          </p:cNvPr>
          <p:cNvPicPr>
            <a:picLocks/>
          </p:cNvPicPr>
          <p:nvPr/>
        </p:nvPicPr>
        <p:blipFill>
          <a:blip r:embed="rId2"/>
          <a:stretch>
            <a:fillRect/>
          </a:stretch>
        </p:blipFill>
        <p:spPr>
          <a:xfrm>
            <a:off x="-280261" y="222634"/>
            <a:ext cx="3196453" cy="3257539"/>
          </a:xfrm>
          <a:prstGeom prst="rect">
            <a:avLst/>
          </a:prstGeom>
        </p:spPr>
      </p:pic>
      <p:sp>
        <p:nvSpPr>
          <p:cNvPr id="4" name="Rectangle 3">
            <a:extLst>
              <a:ext uri="{FF2B5EF4-FFF2-40B4-BE49-F238E27FC236}">
                <a16:creationId xmlns:a16="http://schemas.microsoft.com/office/drawing/2014/main" id="{9D787629-7953-4337-B115-067A767077CC}"/>
              </a:ext>
            </a:extLst>
          </p:cNvPr>
          <p:cNvSpPr/>
          <p:nvPr/>
        </p:nvSpPr>
        <p:spPr>
          <a:xfrm>
            <a:off x="2757325" y="244336"/>
            <a:ext cx="9054790" cy="1405053"/>
          </a:xfrm>
          <a:prstGeom prst="rect">
            <a:avLst/>
          </a:prstGeom>
          <a:solidFill>
            <a:srgbClr val="0F61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t>FREDDIE MERCURY</a:t>
            </a:r>
            <a:endParaRPr lang="en-US" sz="4000" dirty="0"/>
          </a:p>
        </p:txBody>
      </p:sp>
      <p:sp>
        <p:nvSpPr>
          <p:cNvPr id="5" name="Rectangle 4">
            <a:extLst>
              <a:ext uri="{FF2B5EF4-FFF2-40B4-BE49-F238E27FC236}">
                <a16:creationId xmlns:a16="http://schemas.microsoft.com/office/drawing/2014/main" id="{96005716-49FF-4BA7-8B98-FA15DD1B5510}"/>
              </a:ext>
            </a:extLst>
          </p:cNvPr>
          <p:cNvSpPr/>
          <p:nvPr/>
        </p:nvSpPr>
        <p:spPr>
          <a:xfrm>
            <a:off x="2757323" y="1972775"/>
            <a:ext cx="2609385" cy="1405053"/>
          </a:xfrm>
          <a:prstGeom prst="rect">
            <a:avLst/>
          </a:prstGeom>
          <a:solidFill>
            <a:srgbClr val="0F61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t>WANTS</a:t>
            </a:r>
            <a:endParaRPr lang="en-US" sz="4000" dirty="0"/>
          </a:p>
        </p:txBody>
      </p:sp>
      <p:sp>
        <p:nvSpPr>
          <p:cNvPr id="8" name="Rectangle 7">
            <a:extLst>
              <a:ext uri="{FF2B5EF4-FFF2-40B4-BE49-F238E27FC236}">
                <a16:creationId xmlns:a16="http://schemas.microsoft.com/office/drawing/2014/main" id="{317ACD91-7410-41BA-919F-6EDB563197A0}"/>
              </a:ext>
            </a:extLst>
          </p:cNvPr>
          <p:cNvSpPr/>
          <p:nvPr/>
        </p:nvSpPr>
        <p:spPr>
          <a:xfrm>
            <a:off x="2050376" y="3705032"/>
            <a:ext cx="1676400" cy="1405053"/>
          </a:xfrm>
          <a:prstGeom prst="rect">
            <a:avLst/>
          </a:prstGeom>
          <a:solidFill>
            <a:srgbClr val="0F61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TO BREAK FREE</a:t>
            </a:r>
            <a:endParaRPr lang="en-US" sz="2800" dirty="0"/>
          </a:p>
        </p:txBody>
      </p:sp>
      <p:sp>
        <p:nvSpPr>
          <p:cNvPr id="9" name="Rectangle 8">
            <a:extLst>
              <a:ext uri="{FF2B5EF4-FFF2-40B4-BE49-F238E27FC236}">
                <a16:creationId xmlns:a16="http://schemas.microsoft.com/office/drawing/2014/main" id="{3C3A4303-0FA7-4F8C-917A-6DEF70AC55AC}"/>
              </a:ext>
            </a:extLst>
          </p:cNvPr>
          <p:cNvSpPr/>
          <p:nvPr/>
        </p:nvSpPr>
        <p:spPr>
          <a:xfrm>
            <a:off x="4338939" y="3701213"/>
            <a:ext cx="1676400" cy="1405053"/>
          </a:xfrm>
          <a:prstGeom prst="rect">
            <a:avLst/>
          </a:prstGeom>
          <a:solidFill>
            <a:srgbClr val="0F61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TO RIDE HIS BICYCLE</a:t>
            </a:r>
            <a:endParaRPr lang="en-US" sz="2800" dirty="0"/>
          </a:p>
        </p:txBody>
      </p:sp>
      <p:sp>
        <p:nvSpPr>
          <p:cNvPr id="10" name="Rectangle 9">
            <a:extLst>
              <a:ext uri="{FF2B5EF4-FFF2-40B4-BE49-F238E27FC236}">
                <a16:creationId xmlns:a16="http://schemas.microsoft.com/office/drawing/2014/main" id="{409CCE88-EC53-4C41-B1AD-79AA2104CF4A}"/>
              </a:ext>
            </a:extLst>
          </p:cNvPr>
          <p:cNvSpPr/>
          <p:nvPr/>
        </p:nvSpPr>
        <p:spPr>
          <a:xfrm>
            <a:off x="4333362" y="5267959"/>
            <a:ext cx="1676400" cy="1405053"/>
          </a:xfrm>
          <a:prstGeom prst="rect">
            <a:avLst/>
          </a:prstGeom>
          <a:solidFill>
            <a:srgbClr val="0F61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IT ALL. NOW.</a:t>
            </a:r>
            <a:endParaRPr lang="en-US" sz="2800" dirty="0"/>
          </a:p>
        </p:txBody>
      </p:sp>
      <p:sp>
        <p:nvSpPr>
          <p:cNvPr id="11" name="Rectangle 10">
            <a:extLst>
              <a:ext uri="{FF2B5EF4-FFF2-40B4-BE49-F238E27FC236}">
                <a16:creationId xmlns:a16="http://schemas.microsoft.com/office/drawing/2014/main" id="{A96D93FD-CE19-4035-8979-F19FC296A583}"/>
              </a:ext>
            </a:extLst>
          </p:cNvPr>
          <p:cNvSpPr/>
          <p:nvPr/>
        </p:nvSpPr>
        <p:spPr>
          <a:xfrm>
            <a:off x="2050376" y="5267959"/>
            <a:ext cx="1676400" cy="1405053"/>
          </a:xfrm>
          <a:prstGeom prst="rect">
            <a:avLst/>
          </a:prstGeom>
          <a:solidFill>
            <a:srgbClr val="0F61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TO MAKE A SUPERSONIC MAN OUTTA YOU</a:t>
            </a:r>
            <a:endParaRPr lang="en-US" sz="2000" dirty="0"/>
          </a:p>
        </p:txBody>
      </p:sp>
      <p:sp>
        <p:nvSpPr>
          <p:cNvPr id="6" name="Rectangle 5">
            <a:extLst>
              <a:ext uri="{FF2B5EF4-FFF2-40B4-BE49-F238E27FC236}">
                <a16:creationId xmlns:a16="http://schemas.microsoft.com/office/drawing/2014/main" id="{F8ECF103-614C-4773-B3C0-F8555E9497E8}"/>
              </a:ext>
            </a:extLst>
          </p:cNvPr>
          <p:cNvSpPr/>
          <p:nvPr/>
        </p:nvSpPr>
        <p:spPr>
          <a:xfrm>
            <a:off x="6009762" y="1972775"/>
            <a:ext cx="2609385" cy="1405053"/>
          </a:xfrm>
          <a:prstGeom prst="rect">
            <a:avLst/>
          </a:prstGeom>
          <a:solidFill>
            <a:srgbClr val="0F61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t>DOESN’T WANT</a:t>
            </a:r>
            <a:endParaRPr lang="en-US" sz="4000" dirty="0"/>
          </a:p>
        </p:txBody>
      </p:sp>
      <p:sp>
        <p:nvSpPr>
          <p:cNvPr id="12" name="Rectangle 11">
            <a:extLst>
              <a:ext uri="{FF2B5EF4-FFF2-40B4-BE49-F238E27FC236}">
                <a16:creationId xmlns:a16="http://schemas.microsoft.com/office/drawing/2014/main" id="{F1C3833B-41F7-410A-B048-F7F5E986CA72}"/>
              </a:ext>
            </a:extLst>
          </p:cNvPr>
          <p:cNvSpPr/>
          <p:nvPr/>
        </p:nvSpPr>
        <p:spPr>
          <a:xfrm>
            <a:off x="6446520" y="3701213"/>
            <a:ext cx="1676400" cy="1405053"/>
          </a:xfrm>
          <a:prstGeom prst="rect">
            <a:avLst/>
          </a:prstGeom>
          <a:solidFill>
            <a:srgbClr val="0F61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YOU TO STOP HIM NOW</a:t>
            </a:r>
            <a:endParaRPr lang="en-US" sz="2800" dirty="0"/>
          </a:p>
        </p:txBody>
      </p:sp>
      <p:sp>
        <p:nvSpPr>
          <p:cNvPr id="13" name="Rectangle 12">
            <a:extLst>
              <a:ext uri="{FF2B5EF4-FFF2-40B4-BE49-F238E27FC236}">
                <a16:creationId xmlns:a16="http://schemas.microsoft.com/office/drawing/2014/main" id="{6841FDA3-17F8-4DE9-B9DD-85533AAFD2D9}"/>
              </a:ext>
            </a:extLst>
          </p:cNvPr>
          <p:cNvSpPr/>
          <p:nvPr/>
        </p:nvSpPr>
        <p:spPr>
          <a:xfrm>
            <a:off x="9669223" y="3701213"/>
            <a:ext cx="1676400" cy="1405053"/>
          </a:xfrm>
          <a:prstGeom prst="rect">
            <a:avLst/>
          </a:prstGeom>
          <a:solidFill>
            <a:srgbClr val="0F61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LIVING FOREVER</a:t>
            </a:r>
            <a:endParaRPr lang="en-US" sz="2800" dirty="0"/>
          </a:p>
        </p:txBody>
      </p:sp>
      <p:sp>
        <p:nvSpPr>
          <p:cNvPr id="7" name="Rectangle 6">
            <a:extLst>
              <a:ext uri="{FF2B5EF4-FFF2-40B4-BE49-F238E27FC236}">
                <a16:creationId xmlns:a16="http://schemas.microsoft.com/office/drawing/2014/main" id="{491BFB0F-7B95-4802-8507-8FCE27E7C13E}"/>
              </a:ext>
            </a:extLst>
          </p:cNvPr>
          <p:cNvSpPr/>
          <p:nvPr/>
        </p:nvSpPr>
        <p:spPr>
          <a:xfrm>
            <a:off x="9202734" y="1972774"/>
            <a:ext cx="2609385" cy="1405053"/>
          </a:xfrm>
          <a:prstGeom prst="rect">
            <a:avLst/>
          </a:prstGeom>
          <a:solidFill>
            <a:srgbClr val="0F61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t>ISN’T SURE ABOUT</a:t>
            </a:r>
            <a:endParaRPr lang="en-US" sz="4000" dirty="0"/>
          </a:p>
        </p:txBody>
      </p:sp>
      <p:sp>
        <p:nvSpPr>
          <p:cNvPr id="26" name="Arrow: Down 25">
            <a:extLst>
              <a:ext uri="{FF2B5EF4-FFF2-40B4-BE49-F238E27FC236}">
                <a16:creationId xmlns:a16="http://schemas.microsoft.com/office/drawing/2014/main" id="{D73CC17E-2534-4451-9EC7-55CCB58A45C7}"/>
              </a:ext>
              <a:ext uri="{C183D7F6-B498-43B3-948B-1728B52AA6E4}">
                <adec:decorative xmlns:adec="http://schemas.microsoft.com/office/drawing/2017/decorative" val="1"/>
              </a:ext>
            </a:extLst>
          </p:cNvPr>
          <p:cNvSpPr/>
          <p:nvPr/>
        </p:nvSpPr>
        <p:spPr>
          <a:xfrm>
            <a:off x="3819699" y="1300187"/>
            <a:ext cx="484632" cy="793186"/>
          </a:xfrm>
          <a:prstGeom prst="downArrow">
            <a:avLst/>
          </a:prstGeom>
          <a:solidFill>
            <a:srgbClr val="6A6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Down 26">
            <a:extLst>
              <a:ext uri="{FF2B5EF4-FFF2-40B4-BE49-F238E27FC236}">
                <a16:creationId xmlns:a16="http://schemas.microsoft.com/office/drawing/2014/main" id="{6661E615-7BA6-4DAE-B447-8FEA02C2C3AC}"/>
              </a:ext>
              <a:ext uri="{C183D7F6-B498-43B3-948B-1728B52AA6E4}">
                <adec:decorative xmlns:adec="http://schemas.microsoft.com/office/drawing/2017/decorative" val="1"/>
              </a:ext>
            </a:extLst>
          </p:cNvPr>
          <p:cNvSpPr/>
          <p:nvPr/>
        </p:nvSpPr>
        <p:spPr>
          <a:xfrm>
            <a:off x="7034968" y="1311134"/>
            <a:ext cx="484632" cy="793186"/>
          </a:xfrm>
          <a:prstGeom prst="downArrow">
            <a:avLst/>
          </a:prstGeom>
          <a:solidFill>
            <a:srgbClr val="6A6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Arrow: Down 27">
            <a:extLst>
              <a:ext uri="{FF2B5EF4-FFF2-40B4-BE49-F238E27FC236}">
                <a16:creationId xmlns:a16="http://schemas.microsoft.com/office/drawing/2014/main" id="{1160781B-4D41-4BC2-81CB-AC4359A8A68A}"/>
              </a:ext>
              <a:ext uri="{C183D7F6-B498-43B3-948B-1728B52AA6E4}">
                <adec:decorative xmlns:adec="http://schemas.microsoft.com/office/drawing/2017/decorative" val="1"/>
              </a:ext>
            </a:extLst>
          </p:cNvPr>
          <p:cNvSpPr/>
          <p:nvPr/>
        </p:nvSpPr>
        <p:spPr>
          <a:xfrm>
            <a:off x="10332720" y="1252795"/>
            <a:ext cx="484632" cy="793186"/>
          </a:xfrm>
          <a:prstGeom prst="downArrow">
            <a:avLst/>
          </a:prstGeom>
          <a:solidFill>
            <a:srgbClr val="6A6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rrow: Down 29">
            <a:extLst>
              <a:ext uri="{FF2B5EF4-FFF2-40B4-BE49-F238E27FC236}">
                <a16:creationId xmlns:a16="http://schemas.microsoft.com/office/drawing/2014/main" id="{0F320E15-BCCF-4749-A50D-9232C87F9809}"/>
              </a:ext>
              <a:ext uri="{C183D7F6-B498-43B3-948B-1728B52AA6E4}">
                <adec:decorative xmlns:adec="http://schemas.microsoft.com/office/drawing/2017/decorative" val="1"/>
              </a:ext>
            </a:extLst>
          </p:cNvPr>
          <p:cNvSpPr/>
          <p:nvPr/>
        </p:nvSpPr>
        <p:spPr>
          <a:xfrm>
            <a:off x="7020100" y="3235445"/>
            <a:ext cx="484632" cy="530095"/>
          </a:xfrm>
          <a:prstGeom prst="downArrow">
            <a:avLst/>
          </a:prstGeom>
          <a:solidFill>
            <a:srgbClr val="6A6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Arrow: Down 30">
            <a:extLst>
              <a:ext uri="{FF2B5EF4-FFF2-40B4-BE49-F238E27FC236}">
                <a16:creationId xmlns:a16="http://schemas.microsoft.com/office/drawing/2014/main" id="{947BD08C-38D8-4172-B483-687E67D908D6}"/>
              </a:ext>
              <a:ext uri="{C183D7F6-B498-43B3-948B-1728B52AA6E4}">
                <adec:decorative xmlns:adec="http://schemas.microsoft.com/office/drawing/2017/decorative" val="1"/>
              </a:ext>
            </a:extLst>
          </p:cNvPr>
          <p:cNvSpPr/>
          <p:nvPr/>
        </p:nvSpPr>
        <p:spPr>
          <a:xfrm>
            <a:off x="3772979" y="3235445"/>
            <a:ext cx="484632" cy="530095"/>
          </a:xfrm>
          <a:prstGeom prst="downArrow">
            <a:avLst/>
          </a:prstGeom>
          <a:solidFill>
            <a:srgbClr val="6A6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Arrow: Down 31">
            <a:extLst>
              <a:ext uri="{FF2B5EF4-FFF2-40B4-BE49-F238E27FC236}">
                <a16:creationId xmlns:a16="http://schemas.microsoft.com/office/drawing/2014/main" id="{C4BDE4CA-7E81-47D3-A862-82A73A92D331}"/>
              </a:ext>
              <a:ext uri="{C183D7F6-B498-43B3-948B-1728B52AA6E4}">
                <adec:decorative xmlns:adec="http://schemas.microsoft.com/office/drawing/2017/decorative" val="1"/>
              </a:ext>
            </a:extLst>
          </p:cNvPr>
          <p:cNvSpPr/>
          <p:nvPr/>
        </p:nvSpPr>
        <p:spPr>
          <a:xfrm>
            <a:off x="10291830" y="3235444"/>
            <a:ext cx="484632" cy="530095"/>
          </a:xfrm>
          <a:prstGeom prst="downArrow">
            <a:avLst/>
          </a:prstGeom>
          <a:solidFill>
            <a:srgbClr val="6A6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57538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BCF6B0-7F23-4219-BBA2-53DAF90A4C0E}"/>
              </a:ext>
            </a:extLst>
          </p:cNvPr>
          <p:cNvSpPr>
            <a:spLocks noGrp="1"/>
          </p:cNvSpPr>
          <p:nvPr>
            <p:ph idx="1"/>
          </p:nvPr>
        </p:nvSpPr>
        <p:spPr>
          <a:xfrm>
            <a:off x="2932772" y="214352"/>
            <a:ext cx="9088244" cy="6166624"/>
          </a:xfrm>
        </p:spPr>
        <p:txBody>
          <a:bodyPr>
            <a:normAutofit fontScale="92500" lnSpcReduction="20000"/>
          </a:bodyPr>
          <a:lstStyle/>
          <a:p>
            <a:pPr marL="0" indent="0" fontAlgn="base">
              <a:buNone/>
            </a:pPr>
            <a:r>
              <a:rPr lang="en-US" dirty="0">
                <a:solidFill>
                  <a:srgbClr val="554E4E"/>
                </a:solidFill>
                <a:latin typeface="Verdana Pro Light" panose="020B0304030504040204" pitchFamily="34" charset="0"/>
              </a:rPr>
              <a:t>A flowchart illustrates what Freddie Mercury wants through his lyrics. The flowchart has 3 levels and develops from north to south. At the top of the chart is a box labelled Freddie Mercury. The next level contains 3 boxes labelled Wants, Doesn’t Want and Isn’t Sure About. The last level contains 6 options.</a:t>
            </a:r>
          </a:p>
          <a:p>
            <a:pPr marL="0" indent="0" fontAlgn="base">
              <a:buNone/>
            </a:pPr>
            <a:endParaRPr lang="en-US" dirty="0">
              <a:solidFill>
                <a:srgbClr val="554E4E"/>
              </a:solidFill>
              <a:latin typeface="Verdana Pro Light" panose="020B0304030504040204" pitchFamily="34" charset="0"/>
            </a:endParaRPr>
          </a:p>
          <a:p>
            <a:pPr marL="0" indent="0" fontAlgn="base">
              <a:buNone/>
            </a:pPr>
            <a:r>
              <a:rPr lang="en-US" dirty="0">
                <a:solidFill>
                  <a:srgbClr val="554E4E"/>
                </a:solidFill>
                <a:latin typeface="Verdana Pro Light" panose="020B0304030504040204" pitchFamily="34" charset="0"/>
              </a:rPr>
              <a:t>The 6 pathways through the flowchart are as follows:</a:t>
            </a:r>
          </a:p>
          <a:p>
            <a:pPr marL="0" indent="0" fontAlgn="base">
              <a:buNone/>
            </a:pPr>
            <a:endParaRPr lang="en-US" dirty="0">
              <a:solidFill>
                <a:srgbClr val="554E4E"/>
              </a:solidFill>
              <a:latin typeface="Verdana Pro Light" panose="020B0304030504040204" pitchFamily="34" charset="0"/>
            </a:endParaRPr>
          </a:p>
          <a:p>
            <a:pPr marL="514350" indent="-514350" fontAlgn="base">
              <a:buFont typeface="+mj-lt"/>
              <a:buAutoNum type="arabicPeriod"/>
            </a:pPr>
            <a:r>
              <a:rPr lang="en-US" dirty="0">
                <a:solidFill>
                  <a:srgbClr val="554E4E"/>
                </a:solidFill>
                <a:latin typeface="Verdana Pro Light" panose="020B0304030504040204" pitchFamily="34" charset="0"/>
              </a:rPr>
              <a:t>Freddie Mercury wants to break free.</a:t>
            </a:r>
          </a:p>
          <a:p>
            <a:pPr marL="514350" indent="-514350" fontAlgn="base">
              <a:buFont typeface="+mj-lt"/>
              <a:buAutoNum type="arabicPeriod"/>
            </a:pPr>
            <a:r>
              <a:rPr lang="en-US" dirty="0">
                <a:solidFill>
                  <a:srgbClr val="554E4E"/>
                </a:solidFill>
                <a:latin typeface="Verdana Pro Light" panose="020B0304030504040204" pitchFamily="34" charset="0"/>
              </a:rPr>
              <a:t>Freddie Mercury wants to ride his bicycle.</a:t>
            </a:r>
          </a:p>
          <a:p>
            <a:pPr marL="514350" indent="-514350" fontAlgn="base">
              <a:buFont typeface="+mj-lt"/>
              <a:buAutoNum type="arabicPeriod"/>
            </a:pPr>
            <a:r>
              <a:rPr lang="en-US" dirty="0">
                <a:solidFill>
                  <a:srgbClr val="554E4E"/>
                </a:solidFill>
                <a:latin typeface="Verdana Pro Light" panose="020B0304030504040204" pitchFamily="34" charset="0"/>
              </a:rPr>
              <a:t>Freddie Mercury wants it all, now.</a:t>
            </a:r>
          </a:p>
          <a:p>
            <a:pPr marL="514350" indent="-514350" fontAlgn="base">
              <a:buFont typeface="+mj-lt"/>
              <a:buAutoNum type="arabicPeriod"/>
            </a:pPr>
            <a:r>
              <a:rPr lang="en-US" dirty="0">
                <a:solidFill>
                  <a:srgbClr val="554E4E"/>
                </a:solidFill>
                <a:latin typeface="Verdana Pro Light" panose="020B0304030504040204" pitchFamily="34" charset="0"/>
              </a:rPr>
              <a:t>Freddie Mercury wants to make a supersonic man out of you.</a:t>
            </a:r>
          </a:p>
          <a:p>
            <a:pPr marL="514350" indent="-514350" fontAlgn="base">
              <a:buFont typeface="+mj-lt"/>
              <a:buAutoNum type="arabicPeriod"/>
            </a:pPr>
            <a:r>
              <a:rPr lang="en-US" dirty="0">
                <a:solidFill>
                  <a:srgbClr val="554E4E"/>
                </a:solidFill>
                <a:latin typeface="Verdana Pro Light" panose="020B0304030504040204" pitchFamily="34" charset="0"/>
              </a:rPr>
              <a:t>Freddie Mercury doesn’t want you to stop him now.</a:t>
            </a:r>
          </a:p>
          <a:p>
            <a:pPr marL="514350" indent="-514350" fontAlgn="base">
              <a:buFont typeface="+mj-lt"/>
              <a:buAutoNum type="arabicPeriod"/>
            </a:pPr>
            <a:r>
              <a:rPr lang="en-US" dirty="0">
                <a:solidFill>
                  <a:srgbClr val="554E4E"/>
                </a:solidFill>
                <a:latin typeface="Verdana Pro Light" panose="020B0304030504040204" pitchFamily="34" charset="0"/>
              </a:rPr>
              <a:t>Freddie Mercury isn’t sure about living forever.</a:t>
            </a:r>
          </a:p>
          <a:p>
            <a:pPr marL="0" indent="0">
              <a:buNone/>
            </a:pPr>
            <a:endParaRPr lang="en-US" dirty="0"/>
          </a:p>
        </p:txBody>
      </p:sp>
      <p:pic>
        <p:nvPicPr>
          <p:cNvPr id="2" name="Picture 1" descr="An icon of Freddie Mercury.">
            <a:extLst>
              <a:ext uri="{FF2B5EF4-FFF2-40B4-BE49-F238E27FC236}">
                <a16:creationId xmlns:a16="http://schemas.microsoft.com/office/drawing/2014/main" id="{2504D6B1-5BBE-4F93-9642-E48D9019F3A2}"/>
              </a:ext>
            </a:extLst>
          </p:cNvPr>
          <p:cNvPicPr>
            <a:picLocks/>
          </p:cNvPicPr>
          <p:nvPr/>
        </p:nvPicPr>
        <p:blipFill>
          <a:blip r:embed="rId2"/>
          <a:stretch>
            <a:fillRect/>
          </a:stretch>
        </p:blipFill>
        <p:spPr>
          <a:xfrm>
            <a:off x="-361950" y="118946"/>
            <a:ext cx="3810000" cy="3810000"/>
          </a:xfrm>
          <a:prstGeom prst="rect">
            <a:avLst/>
          </a:prstGeom>
        </p:spPr>
      </p:pic>
      <p:pic>
        <p:nvPicPr>
          <p:cNvPr id="4" name="Picture 3">
            <a:extLst>
              <a:ext uri="{FF2B5EF4-FFF2-40B4-BE49-F238E27FC236}">
                <a16:creationId xmlns:a16="http://schemas.microsoft.com/office/drawing/2014/main" id="{95ABF815-B102-4EAF-91F2-7166A770F6E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70984" y="4100850"/>
            <a:ext cx="2438401" cy="1609290"/>
          </a:xfrm>
          <a:prstGeom prst="rect">
            <a:avLst/>
          </a:prstGeom>
        </p:spPr>
      </p:pic>
    </p:spTree>
    <p:extLst>
      <p:ext uri="{BB962C8B-B14F-4D97-AF65-F5344CB8AC3E}">
        <p14:creationId xmlns:p14="http://schemas.microsoft.com/office/powerpoint/2010/main" val="16805410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more than or equal to sign.">
            <a:extLst>
              <a:ext uri="{FF2B5EF4-FFF2-40B4-BE49-F238E27FC236}">
                <a16:creationId xmlns:a16="http://schemas.microsoft.com/office/drawing/2014/main" id="{04677136-B2D6-412A-BF50-E43387AB335E}"/>
              </a:ext>
            </a:extLst>
          </p:cNvPr>
          <p:cNvPicPr>
            <a:picLocks/>
          </p:cNvPicPr>
          <p:nvPr/>
        </p:nvPicPr>
        <p:blipFill>
          <a:blip r:embed="rId2"/>
          <a:stretch>
            <a:fillRect/>
          </a:stretch>
        </p:blipFill>
        <p:spPr>
          <a:xfrm>
            <a:off x="132347" y="0"/>
            <a:ext cx="1395663" cy="1745472"/>
          </a:xfrm>
          <a:prstGeom prst="rect">
            <a:avLst/>
          </a:prstGeom>
        </p:spPr>
      </p:pic>
      <p:sp>
        <p:nvSpPr>
          <p:cNvPr id="7" name="Title 1">
            <a:extLst>
              <a:ext uri="{FF2B5EF4-FFF2-40B4-BE49-F238E27FC236}">
                <a16:creationId xmlns:a16="http://schemas.microsoft.com/office/drawing/2014/main" id="{104339A3-3C44-4801-85BF-215FDDDEBBE0}"/>
              </a:ext>
            </a:extLst>
          </p:cNvPr>
          <p:cNvSpPr txBox="1">
            <a:spLocks/>
          </p:cNvSpPr>
          <p:nvPr/>
        </p:nvSpPr>
        <p:spPr>
          <a:xfrm>
            <a:off x="1635512" y="131455"/>
            <a:ext cx="8920976" cy="17454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5000" dirty="0">
                <a:solidFill>
                  <a:srgbClr val="554E4E"/>
                </a:solidFill>
                <a:latin typeface="Verdana Pro Light" panose="020B0304030504040204" pitchFamily="34" charset="0"/>
              </a:rPr>
              <a:t>a brief</a:t>
            </a:r>
            <a:endParaRPr lang="en-US" sz="15000" dirty="0">
              <a:solidFill>
                <a:srgbClr val="554E4E"/>
              </a:solidFill>
              <a:latin typeface="Verdana Pro Light" panose="020B0304030504040204" pitchFamily="34" charset="0"/>
            </a:endParaRPr>
          </a:p>
        </p:txBody>
      </p:sp>
      <p:sp>
        <p:nvSpPr>
          <p:cNvPr id="8" name="Title 1">
            <a:extLst>
              <a:ext uri="{FF2B5EF4-FFF2-40B4-BE49-F238E27FC236}">
                <a16:creationId xmlns:a16="http://schemas.microsoft.com/office/drawing/2014/main" id="{8E0A6E57-B39B-4C9C-A544-3B9998F58FAF}"/>
              </a:ext>
            </a:extLst>
          </p:cNvPr>
          <p:cNvSpPr txBox="1">
            <a:spLocks/>
          </p:cNvSpPr>
          <p:nvPr/>
        </p:nvSpPr>
        <p:spPr>
          <a:xfrm>
            <a:off x="1635512" y="1685579"/>
            <a:ext cx="8920976" cy="21539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5000" dirty="0">
                <a:solidFill>
                  <a:srgbClr val="554E4E"/>
                </a:solidFill>
                <a:latin typeface="Verdana Pro Light" panose="020B0304030504040204" pitchFamily="34" charset="0"/>
              </a:rPr>
              <a:t>note on</a:t>
            </a:r>
            <a:endParaRPr lang="en-US" sz="15000" dirty="0">
              <a:solidFill>
                <a:srgbClr val="554E4E"/>
              </a:solidFill>
              <a:latin typeface="Verdana Pro Light" panose="020B0304030504040204" pitchFamily="34" charset="0"/>
            </a:endParaRPr>
          </a:p>
        </p:txBody>
      </p:sp>
      <p:sp>
        <p:nvSpPr>
          <p:cNvPr id="2" name="Title 1">
            <a:extLst>
              <a:ext uri="{FF2B5EF4-FFF2-40B4-BE49-F238E27FC236}">
                <a16:creationId xmlns:a16="http://schemas.microsoft.com/office/drawing/2014/main" id="{9F9B4D1C-2E1D-46D1-AAF9-84EC585AC619}"/>
              </a:ext>
            </a:extLst>
          </p:cNvPr>
          <p:cNvSpPr>
            <a:spLocks noGrp="1"/>
          </p:cNvSpPr>
          <p:nvPr>
            <p:ph type="title"/>
          </p:nvPr>
        </p:nvSpPr>
        <p:spPr>
          <a:xfrm>
            <a:off x="1635512" y="3429000"/>
            <a:ext cx="8920976" cy="2153919"/>
          </a:xfrm>
        </p:spPr>
        <p:txBody>
          <a:bodyPr>
            <a:noAutofit/>
          </a:bodyPr>
          <a:lstStyle/>
          <a:p>
            <a:r>
              <a:rPr lang="en-GB" sz="15000" dirty="0">
                <a:solidFill>
                  <a:srgbClr val="6A6F66"/>
                </a:solidFill>
                <a:latin typeface="Verdana Pro Light" panose="020B0304030504040204" pitchFamily="34" charset="0"/>
              </a:rPr>
              <a:t>equations</a:t>
            </a:r>
            <a:endParaRPr lang="en-US" sz="15000" dirty="0">
              <a:solidFill>
                <a:srgbClr val="6A6F66"/>
              </a:solidFill>
              <a:latin typeface="Verdana Pro Light" panose="020B0304030504040204" pitchFamily="34" charset="0"/>
            </a:endParaRPr>
          </a:p>
        </p:txBody>
      </p:sp>
      <p:pic>
        <p:nvPicPr>
          <p:cNvPr id="6" name="Picture 5" descr="A less than or equal to sign.&#10;">
            <a:extLst>
              <a:ext uri="{FF2B5EF4-FFF2-40B4-BE49-F238E27FC236}">
                <a16:creationId xmlns:a16="http://schemas.microsoft.com/office/drawing/2014/main" id="{B81EB4FE-2DAC-4E39-9998-253DCBFA5552}"/>
              </a:ext>
            </a:extLst>
          </p:cNvPr>
          <p:cNvPicPr>
            <a:picLocks/>
          </p:cNvPicPr>
          <p:nvPr/>
        </p:nvPicPr>
        <p:blipFill>
          <a:blip r:embed="rId3"/>
          <a:stretch>
            <a:fillRect/>
          </a:stretch>
        </p:blipFill>
        <p:spPr>
          <a:xfrm>
            <a:off x="10556488" y="3429000"/>
            <a:ext cx="1357928" cy="1959989"/>
          </a:xfrm>
          <a:prstGeom prst="rect">
            <a:avLst/>
          </a:prstGeom>
        </p:spPr>
      </p:pic>
    </p:spTree>
    <p:extLst>
      <p:ext uri="{BB962C8B-B14F-4D97-AF65-F5344CB8AC3E}">
        <p14:creationId xmlns:p14="http://schemas.microsoft.com/office/powerpoint/2010/main" val="7458974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pening quotation mark.">
            <a:extLst>
              <a:ext uri="{FF2B5EF4-FFF2-40B4-BE49-F238E27FC236}">
                <a16:creationId xmlns:a16="http://schemas.microsoft.com/office/drawing/2014/main" id="{DDA090D1-D8CA-479F-89FC-615C1040ADD3}"/>
              </a:ext>
            </a:extLst>
          </p:cNvPr>
          <p:cNvPicPr>
            <a:picLocks/>
          </p:cNvPicPr>
          <p:nvPr/>
        </p:nvPicPr>
        <p:blipFill>
          <a:blip r:embed="rId2"/>
          <a:stretch>
            <a:fillRect/>
          </a:stretch>
        </p:blipFill>
        <p:spPr>
          <a:xfrm>
            <a:off x="0" y="-189571"/>
            <a:ext cx="1282390" cy="1260088"/>
          </a:xfrm>
          <a:prstGeom prst="rect">
            <a:avLst/>
          </a:prstGeom>
        </p:spPr>
      </p:pic>
      <p:sp>
        <p:nvSpPr>
          <p:cNvPr id="3" name="Content Placeholder 2">
            <a:extLst>
              <a:ext uri="{FF2B5EF4-FFF2-40B4-BE49-F238E27FC236}">
                <a16:creationId xmlns:a16="http://schemas.microsoft.com/office/drawing/2014/main" id="{1F0ECA51-2614-4473-9AAC-F1C7DDBDC50A}"/>
              </a:ext>
            </a:extLst>
          </p:cNvPr>
          <p:cNvSpPr>
            <a:spLocks noGrp="1"/>
          </p:cNvSpPr>
          <p:nvPr>
            <p:ph idx="1"/>
          </p:nvPr>
        </p:nvSpPr>
        <p:spPr>
          <a:xfrm>
            <a:off x="1445260" y="149225"/>
            <a:ext cx="9301480" cy="4016375"/>
          </a:xfrm>
        </p:spPr>
        <p:txBody>
          <a:bodyPr>
            <a:normAutofit fontScale="92500" lnSpcReduction="10000"/>
          </a:bodyPr>
          <a:lstStyle/>
          <a:p>
            <a:pPr marL="0" indent="0">
              <a:buNone/>
            </a:pPr>
            <a:r>
              <a:rPr lang="en-US" sz="8000" dirty="0">
                <a:solidFill>
                  <a:srgbClr val="554E4E"/>
                </a:solidFill>
                <a:latin typeface="Verdana Pro Light" panose="020B0304030504040204" pitchFamily="34" charset="0"/>
              </a:rPr>
              <a:t>I am a great fan of science, but I cannot do a </a:t>
            </a:r>
            <a:r>
              <a:rPr lang="en-US" sz="8000" dirty="0">
                <a:solidFill>
                  <a:srgbClr val="6A6F66"/>
                </a:solidFill>
                <a:latin typeface="Verdana Pro Light" panose="020B0304030504040204" pitchFamily="34" charset="0"/>
              </a:rPr>
              <a:t>quadratic equation</a:t>
            </a:r>
            <a:r>
              <a:rPr lang="en-US" sz="8000" dirty="0">
                <a:solidFill>
                  <a:srgbClr val="554E4E"/>
                </a:solidFill>
                <a:latin typeface="Verdana Pro Light" panose="020B0304030504040204" pitchFamily="34" charset="0"/>
              </a:rPr>
              <a:t>.</a:t>
            </a:r>
          </a:p>
          <a:p>
            <a:pPr marL="0" indent="0">
              <a:buNone/>
            </a:pPr>
            <a:endParaRPr lang="en-US" dirty="0"/>
          </a:p>
        </p:txBody>
      </p:sp>
      <p:pic>
        <p:nvPicPr>
          <p:cNvPr id="5" name="Picture 4" descr="Closing quotation mark.">
            <a:extLst>
              <a:ext uri="{FF2B5EF4-FFF2-40B4-BE49-F238E27FC236}">
                <a16:creationId xmlns:a16="http://schemas.microsoft.com/office/drawing/2014/main" id="{90680596-3C3A-4787-8772-96228C017E45}"/>
              </a:ext>
            </a:extLst>
          </p:cNvPr>
          <p:cNvPicPr>
            <a:picLocks/>
          </p:cNvPicPr>
          <p:nvPr/>
        </p:nvPicPr>
        <p:blipFill>
          <a:blip r:embed="rId3"/>
          <a:stretch>
            <a:fillRect/>
          </a:stretch>
        </p:blipFill>
        <p:spPr>
          <a:xfrm>
            <a:off x="10404452" y="2887738"/>
            <a:ext cx="1372296" cy="1277862"/>
          </a:xfrm>
          <a:prstGeom prst="rect">
            <a:avLst/>
          </a:prstGeom>
        </p:spPr>
      </p:pic>
      <p:sp>
        <p:nvSpPr>
          <p:cNvPr id="6" name="Content Placeholder 2">
            <a:extLst>
              <a:ext uri="{FF2B5EF4-FFF2-40B4-BE49-F238E27FC236}">
                <a16:creationId xmlns:a16="http://schemas.microsoft.com/office/drawing/2014/main" id="{081EF986-BEA6-4C43-BA39-200557F4C718}"/>
              </a:ext>
            </a:extLst>
          </p:cNvPr>
          <p:cNvSpPr txBox="1">
            <a:spLocks/>
          </p:cNvSpPr>
          <p:nvPr/>
        </p:nvSpPr>
        <p:spPr>
          <a:xfrm>
            <a:off x="2374792" y="4599472"/>
            <a:ext cx="7739070" cy="12778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ro Light" panose="020B030403050404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ro Light" panose="020B030403050404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ro Light" panose="020B030403050404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ro Light" panose="020B030403050404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ro Light" panose="020B0304030504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8000" dirty="0">
                <a:solidFill>
                  <a:srgbClr val="554E4E"/>
                </a:solidFill>
              </a:rPr>
              <a:t>Terry Pratchett</a:t>
            </a:r>
          </a:p>
          <a:p>
            <a:pPr marL="0" indent="0">
              <a:buFont typeface="Arial" panose="020B0604020202020204" pitchFamily="34" charset="0"/>
              <a:buNone/>
            </a:pPr>
            <a:endParaRPr lang="en-US" dirty="0"/>
          </a:p>
        </p:txBody>
      </p:sp>
      <p:pic>
        <p:nvPicPr>
          <p:cNvPr id="7" name="Picture 6" descr="An icon of a turtle.">
            <a:extLst>
              <a:ext uri="{FF2B5EF4-FFF2-40B4-BE49-F238E27FC236}">
                <a16:creationId xmlns:a16="http://schemas.microsoft.com/office/drawing/2014/main" id="{8266954B-C54D-49A8-A433-85914B7E7894}"/>
              </a:ext>
            </a:extLst>
          </p:cNvPr>
          <p:cNvPicPr>
            <a:picLocks/>
          </p:cNvPicPr>
          <p:nvPr/>
        </p:nvPicPr>
        <p:blipFill>
          <a:blip r:embed="rId4"/>
          <a:stretch>
            <a:fillRect/>
          </a:stretch>
        </p:blipFill>
        <p:spPr>
          <a:xfrm>
            <a:off x="0" y="4599472"/>
            <a:ext cx="2279960" cy="2219093"/>
          </a:xfrm>
          <a:prstGeom prst="rect">
            <a:avLst/>
          </a:prstGeom>
        </p:spPr>
      </p:pic>
    </p:spTree>
    <p:extLst>
      <p:ext uri="{BB962C8B-B14F-4D97-AF65-F5344CB8AC3E}">
        <p14:creationId xmlns:p14="http://schemas.microsoft.com/office/powerpoint/2010/main" val="22803708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0D55A05-B6E5-493C-845B-C61CD4E7AE9B}"/>
              </a:ext>
            </a:extLst>
          </p:cNvPr>
          <p:cNvSpPr>
            <a:spLocks noGrp="1"/>
          </p:cNvSpPr>
          <p:nvPr>
            <p:ph type="title"/>
          </p:nvPr>
        </p:nvSpPr>
        <p:spPr>
          <a:xfrm>
            <a:off x="3598127" y="2095932"/>
            <a:ext cx="8199864" cy="2153919"/>
          </a:xfrm>
        </p:spPr>
        <p:txBody>
          <a:bodyPr>
            <a:noAutofit/>
          </a:bodyPr>
          <a:lstStyle/>
          <a:p>
            <a:r>
              <a:rPr lang="en-GB" sz="12000" dirty="0" err="1">
                <a:solidFill>
                  <a:srgbClr val="554E4E"/>
                </a:solidFill>
              </a:rPr>
              <a:t>MathSpeak</a:t>
            </a:r>
            <a:endParaRPr lang="en-US" sz="12000" dirty="0">
              <a:solidFill>
                <a:srgbClr val="554E4E"/>
              </a:solidFill>
            </a:endParaRPr>
          </a:p>
        </p:txBody>
      </p:sp>
      <p:sp>
        <p:nvSpPr>
          <p:cNvPr id="4" name="Rectangle 3">
            <a:extLst>
              <a:ext uri="{FF2B5EF4-FFF2-40B4-BE49-F238E27FC236}">
                <a16:creationId xmlns:a16="http://schemas.microsoft.com/office/drawing/2014/main" id="{714063EC-6C4B-42D9-A078-3635E2FFC112}"/>
              </a:ext>
            </a:extLst>
          </p:cNvPr>
          <p:cNvSpPr/>
          <p:nvPr/>
        </p:nvSpPr>
        <p:spPr>
          <a:xfrm>
            <a:off x="599440" y="4889810"/>
            <a:ext cx="10993120" cy="400110"/>
          </a:xfrm>
          <a:prstGeom prst="rect">
            <a:avLst/>
          </a:prstGeom>
        </p:spPr>
        <p:txBody>
          <a:bodyPr wrap="square">
            <a:spAutoFit/>
          </a:bodyPr>
          <a:lstStyle/>
          <a:p>
            <a:r>
              <a:rPr lang="en-US" sz="2000" dirty="0">
                <a:solidFill>
                  <a:srgbClr val="0F614F"/>
                </a:solidFill>
                <a:latin typeface="Verdana Pro Light" panose="020B0304030504040204" pitchFamily="34" charset="0"/>
                <a:hlinkClick r:id="rId2">
                  <a:extLst>
                    <a:ext uri="{A12FA001-AC4F-418D-AE19-62706E023703}">
                      <ahyp:hlinkClr xmlns:ahyp="http://schemas.microsoft.com/office/drawing/2018/hyperlinkcolor" val="tx"/>
                    </a:ext>
                  </a:extLst>
                </a:hlinkClick>
              </a:rPr>
              <a:t>https://www.seewritehear.com/accessible-mathml/mathspeak/examples/grammar-rules/</a:t>
            </a:r>
            <a:endParaRPr lang="en-US" sz="2000" dirty="0">
              <a:solidFill>
                <a:srgbClr val="0F614F"/>
              </a:solidFill>
              <a:latin typeface="Verdana Pro Light" panose="020B0304030504040204" pitchFamily="34" charset="0"/>
            </a:endParaRPr>
          </a:p>
        </p:txBody>
      </p:sp>
      <p:pic>
        <p:nvPicPr>
          <p:cNvPr id="3074" name="Picture 2" descr="The Mathspeak logo.">
            <a:extLst>
              <a:ext uri="{FF2B5EF4-FFF2-40B4-BE49-F238E27FC236}">
                <a16:creationId xmlns:a16="http://schemas.microsoft.com/office/drawing/2014/main" id="{A6C47741-7668-4077-AC4E-56F59585BD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441" y="2408663"/>
            <a:ext cx="2904072" cy="1528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35657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3CA9DC-A7F0-4539-B117-9FE4175280FC}"/>
              </a:ext>
            </a:extLst>
          </p:cNvPr>
          <p:cNvSpPr>
            <a:spLocks noGrp="1"/>
          </p:cNvSpPr>
          <p:nvPr>
            <p:ph idx="1"/>
          </p:nvPr>
        </p:nvSpPr>
        <p:spPr>
          <a:xfrm>
            <a:off x="3603702" y="657925"/>
            <a:ext cx="8119946" cy="3108960"/>
          </a:xfrm>
        </p:spPr>
        <p:txBody>
          <a:bodyPr>
            <a:normAutofit fontScale="77500" lnSpcReduction="20000"/>
          </a:bodyPr>
          <a:lstStyle/>
          <a:p>
            <a:pPr marL="0" indent="0">
              <a:buNone/>
            </a:pPr>
            <a:r>
              <a:rPr lang="en-GB" sz="20000" dirty="0">
                <a:solidFill>
                  <a:srgbClr val="554E4E"/>
                </a:solidFill>
                <a:latin typeface="Verdana Pro Light" panose="020B0304030504040204" pitchFamily="34" charset="0"/>
              </a:rPr>
              <a:t>E = mc</a:t>
            </a:r>
            <a:r>
              <a:rPr lang="en-GB" sz="20000" baseline="30000" dirty="0">
                <a:solidFill>
                  <a:srgbClr val="554E4E"/>
                </a:solidFill>
                <a:latin typeface="Verdana Pro Light" panose="020B0304030504040204" pitchFamily="34" charset="0"/>
              </a:rPr>
              <a:t>2</a:t>
            </a:r>
            <a:endParaRPr lang="en-US" sz="20000" baseline="30000" dirty="0">
              <a:solidFill>
                <a:srgbClr val="554E4E"/>
              </a:solidFill>
              <a:latin typeface="Verdana Pro Light" panose="020B0304030504040204" pitchFamily="34" charset="0"/>
            </a:endParaRPr>
          </a:p>
        </p:txBody>
      </p:sp>
      <p:sp>
        <p:nvSpPr>
          <p:cNvPr id="4" name="Content Placeholder 2">
            <a:extLst>
              <a:ext uri="{FF2B5EF4-FFF2-40B4-BE49-F238E27FC236}">
                <a16:creationId xmlns:a16="http://schemas.microsoft.com/office/drawing/2014/main" id="{4F694375-7C3B-416C-BC6E-708191F496CD}"/>
              </a:ext>
            </a:extLst>
          </p:cNvPr>
          <p:cNvSpPr txBox="1">
            <a:spLocks/>
          </p:cNvSpPr>
          <p:nvPr/>
        </p:nvSpPr>
        <p:spPr>
          <a:xfrm>
            <a:off x="3603702" y="3346481"/>
            <a:ext cx="8119946" cy="24633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ro Light" panose="020B030403050404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ro Light" panose="020B030403050404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ro Light" panose="020B030403050404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ro Light" panose="020B030403050404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ro Light" panose="020B0304030504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5000" dirty="0">
                <a:solidFill>
                  <a:srgbClr val="554E4E"/>
                </a:solidFill>
              </a:rPr>
              <a:t>Upper E equals m c superscript 2</a:t>
            </a:r>
            <a:endParaRPr lang="en-US" sz="5000" baseline="30000" dirty="0">
              <a:solidFill>
                <a:srgbClr val="554E4E"/>
              </a:solidFill>
            </a:endParaRPr>
          </a:p>
        </p:txBody>
      </p:sp>
      <p:pic>
        <p:nvPicPr>
          <p:cNvPr id="6" name="Picture 5" descr="An icon of Albert Einstein.">
            <a:extLst>
              <a:ext uri="{FF2B5EF4-FFF2-40B4-BE49-F238E27FC236}">
                <a16:creationId xmlns:a16="http://schemas.microsoft.com/office/drawing/2014/main" id="{F127E946-0CD8-4157-B01D-65A08306ACAE}"/>
              </a:ext>
            </a:extLst>
          </p:cNvPr>
          <p:cNvPicPr>
            <a:picLocks/>
          </p:cNvPicPr>
          <p:nvPr/>
        </p:nvPicPr>
        <p:blipFill>
          <a:blip r:embed="rId2"/>
          <a:stretch>
            <a:fillRect/>
          </a:stretch>
        </p:blipFill>
        <p:spPr>
          <a:xfrm>
            <a:off x="229065" y="2412379"/>
            <a:ext cx="3810000" cy="3810000"/>
          </a:xfrm>
          <a:prstGeom prst="rect">
            <a:avLst/>
          </a:prstGeom>
        </p:spPr>
      </p:pic>
    </p:spTree>
    <p:extLst>
      <p:ext uri="{BB962C8B-B14F-4D97-AF65-F5344CB8AC3E}">
        <p14:creationId xmlns:p14="http://schemas.microsoft.com/office/powerpoint/2010/main" val="408524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2FDC881-F829-4995-9E29-F27BA8DE2F5D}"/>
              </a:ext>
            </a:extLst>
          </p:cNvPr>
          <p:cNvSpPr txBox="1"/>
          <p:nvPr/>
        </p:nvSpPr>
        <p:spPr>
          <a:xfrm>
            <a:off x="506918" y="701551"/>
            <a:ext cx="1398140" cy="1631216"/>
          </a:xfrm>
          <a:prstGeom prst="rect">
            <a:avLst/>
          </a:prstGeom>
          <a:noFill/>
        </p:spPr>
        <p:txBody>
          <a:bodyPr wrap="none" rtlCol="0">
            <a:spAutoFit/>
          </a:bodyPr>
          <a:lstStyle/>
          <a:p>
            <a:r>
              <a:rPr lang="en-GB" sz="10000" dirty="0">
                <a:solidFill>
                  <a:srgbClr val="554E4E"/>
                </a:solidFill>
                <a:latin typeface="Verdana Pro Light" panose="020B0304030504040204" pitchFamily="34" charset="0"/>
              </a:rPr>
              <a:t>1.</a:t>
            </a:r>
            <a:endParaRPr lang="en-US" sz="10000" dirty="0">
              <a:solidFill>
                <a:srgbClr val="554E4E"/>
              </a:solidFill>
              <a:latin typeface="Verdana Pro Light" panose="020B0304030504040204" pitchFamily="34" charset="0"/>
            </a:endParaRPr>
          </a:p>
        </p:txBody>
      </p:sp>
      <p:pic>
        <p:nvPicPr>
          <p:cNvPr id="4" name="Picture 3" descr="Echo logo.">
            <a:extLst>
              <a:ext uri="{FF2B5EF4-FFF2-40B4-BE49-F238E27FC236}">
                <a16:creationId xmlns:a16="http://schemas.microsoft.com/office/drawing/2014/main" id="{6DED4204-DD97-4F3A-98EB-AB686B972D40}"/>
              </a:ext>
            </a:extLst>
          </p:cNvPr>
          <p:cNvPicPr>
            <a:picLocks noChangeAspect="1"/>
          </p:cNvPicPr>
          <p:nvPr/>
        </p:nvPicPr>
        <p:blipFill>
          <a:blip r:embed="rId2"/>
          <a:stretch>
            <a:fillRect/>
          </a:stretch>
        </p:blipFill>
        <p:spPr>
          <a:xfrm>
            <a:off x="1905058" y="815448"/>
            <a:ext cx="5283472" cy="1403422"/>
          </a:xfrm>
          <a:prstGeom prst="rect">
            <a:avLst/>
          </a:prstGeom>
        </p:spPr>
      </p:pic>
      <p:sp>
        <p:nvSpPr>
          <p:cNvPr id="8" name="TextBox 7">
            <a:extLst>
              <a:ext uri="{FF2B5EF4-FFF2-40B4-BE49-F238E27FC236}">
                <a16:creationId xmlns:a16="http://schemas.microsoft.com/office/drawing/2014/main" id="{E83E1786-116E-4150-984F-5834FAA225BE}"/>
              </a:ext>
            </a:extLst>
          </p:cNvPr>
          <p:cNvSpPr txBox="1"/>
          <p:nvPr/>
        </p:nvSpPr>
        <p:spPr>
          <a:xfrm>
            <a:off x="506918" y="2365854"/>
            <a:ext cx="1398140" cy="1631216"/>
          </a:xfrm>
          <a:prstGeom prst="rect">
            <a:avLst/>
          </a:prstGeom>
          <a:noFill/>
        </p:spPr>
        <p:txBody>
          <a:bodyPr wrap="none" rtlCol="0">
            <a:spAutoFit/>
          </a:bodyPr>
          <a:lstStyle/>
          <a:p>
            <a:r>
              <a:rPr lang="en-GB" sz="10000" dirty="0">
                <a:solidFill>
                  <a:srgbClr val="554E4E"/>
                </a:solidFill>
                <a:latin typeface="Verdana Pro Light" panose="020B0304030504040204" pitchFamily="34" charset="0"/>
              </a:rPr>
              <a:t>2.</a:t>
            </a:r>
            <a:endParaRPr lang="en-US" sz="10000" dirty="0">
              <a:solidFill>
                <a:srgbClr val="554E4E"/>
              </a:solidFill>
              <a:latin typeface="Verdana Pro Light" panose="020B0304030504040204" pitchFamily="34" charset="0"/>
            </a:endParaRPr>
          </a:p>
        </p:txBody>
      </p:sp>
      <p:pic>
        <p:nvPicPr>
          <p:cNvPr id="5" name="Picture 4" descr="Special Circumstances logo.&#10;">
            <a:extLst>
              <a:ext uri="{FF2B5EF4-FFF2-40B4-BE49-F238E27FC236}">
                <a16:creationId xmlns:a16="http://schemas.microsoft.com/office/drawing/2014/main" id="{1B3D0106-DA90-4FE0-90FB-E7C2D1D9CB2D}"/>
              </a:ext>
            </a:extLst>
          </p:cNvPr>
          <p:cNvPicPr>
            <a:picLocks noChangeAspect="1"/>
          </p:cNvPicPr>
          <p:nvPr/>
        </p:nvPicPr>
        <p:blipFill>
          <a:blip r:embed="rId3"/>
          <a:stretch>
            <a:fillRect/>
          </a:stretch>
        </p:blipFill>
        <p:spPr>
          <a:xfrm>
            <a:off x="1905058" y="2506406"/>
            <a:ext cx="5707025" cy="1367882"/>
          </a:xfrm>
          <a:prstGeom prst="rect">
            <a:avLst/>
          </a:prstGeom>
        </p:spPr>
      </p:pic>
      <p:sp>
        <p:nvSpPr>
          <p:cNvPr id="9" name="TextBox 8">
            <a:extLst>
              <a:ext uri="{FF2B5EF4-FFF2-40B4-BE49-F238E27FC236}">
                <a16:creationId xmlns:a16="http://schemas.microsoft.com/office/drawing/2014/main" id="{DE9D8922-019E-4855-A5BD-7834EE6A8D1D}"/>
              </a:ext>
            </a:extLst>
          </p:cNvPr>
          <p:cNvSpPr txBox="1"/>
          <p:nvPr/>
        </p:nvSpPr>
        <p:spPr>
          <a:xfrm>
            <a:off x="459695" y="4030157"/>
            <a:ext cx="1398140" cy="1631216"/>
          </a:xfrm>
          <a:prstGeom prst="rect">
            <a:avLst/>
          </a:prstGeom>
          <a:noFill/>
        </p:spPr>
        <p:txBody>
          <a:bodyPr wrap="none" rtlCol="0">
            <a:spAutoFit/>
          </a:bodyPr>
          <a:lstStyle/>
          <a:p>
            <a:r>
              <a:rPr lang="en-GB" sz="10000" dirty="0">
                <a:solidFill>
                  <a:srgbClr val="554E4E"/>
                </a:solidFill>
                <a:latin typeface="Verdana Pro Light" panose="020B0304030504040204" pitchFamily="34" charset="0"/>
              </a:rPr>
              <a:t>3.</a:t>
            </a:r>
            <a:endParaRPr lang="en-US" sz="10000" dirty="0">
              <a:solidFill>
                <a:srgbClr val="554E4E"/>
              </a:solidFill>
              <a:latin typeface="Verdana Pro Light" panose="020B0304030504040204" pitchFamily="34" charset="0"/>
            </a:endParaRPr>
          </a:p>
        </p:txBody>
      </p:sp>
      <p:pic>
        <p:nvPicPr>
          <p:cNvPr id="6" name="Picture 5" descr="PICTURE logo.">
            <a:extLst>
              <a:ext uri="{FF2B5EF4-FFF2-40B4-BE49-F238E27FC236}">
                <a16:creationId xmlns:a16="http://schemas.microsoft.com/office/drawing/2014/main" id="{78AE1BA8-1142-44D6-AFBC-092020C82397}"/>
              </a:ext>
            </a:extLst>
          </p:cNvPr>
          <p:cNvPicPr>
            <a:picLocks noChangeAspect="1"/>
          </p:cNvPicPr>
          <p:nvPr/>
        </p:nvPicPr>
        <p:blipFill>
          <a:blip r:embed="rId4"/>
          <a:stretch>
            <a:fillRect/>
          </a:stretch>
        </p:blipFill>
        <p:spPr>
          <a:xfrm>
            <a:off x="1857835" y="4161824"/>
            <a:ext cx="8663252" cy="1367882"/>
          </a:xfrm>
          <a:prstGeom prst="rect">
            <a:avLst/>
          </a:prstGeom>
        </p:spPr>
      </p:pic>
    </p:spTree>
    <p:extLst>
      <p:ext uri="{BB962C8B-B14F-4D97-AF65-F5344CB8AC3E}">
        <p14:creationId xmlns:p14="http://schemas.microsoft.com/office/powerpoint/2010/main" val="34619965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3CA9DC-A7F0-4539-B117-9FE4175280FC}"/>
              </a:ext>
            </a:extLst>
          </p:cNvPr>
          <p:cNvSpPr>
            <a:spLocks noGrp="1"/>
          </p:cNvSpPr>
          <p:nvPr>
            <p:ph idx="1"/>
          </p:nvPr>
        </p:nvSpPr>
        <p:spPr>
          <a:xfrm>
            <a:off x="1830657" y="371604"/>
            <a:ext cx="10158760" cy="2533015"/>
          </a:xfrm>
        </p:spPr>
        <p:txBody>
          <a:bodyPr>
            <a:normAutofit/>
          </a:bodyPr>
          <a:lstStyle/>
          <a:p>
            <a:pPr marL="0" indent="0">
              <a:buNone/>
            </a:pPr>
            <a:r>
              <a:rPr lang="en-GB" sz="12000" dirty="0">
                <a:solidFill>
                  <a:srgbClr val="554E4E"/>
                </a:solidFill>
                <a:latin typeface="Verdana Pro Light" panose="020B0304030504040204" pitchFamily="34" charset="0"/>
              </a:rPr>
              <a:t>x</a:t>
            </a:r>
            <a:r>
              <a:rPr lang="en-GB" sz="12000" baseline="-25000" dirty="0">
                <a:solidFill>
                  <a:srgbClr val="554E4E"/>
                </a:solidFill>
                <a:latin typeface="Verdana Pro Light" panose="020B0304030504040204" pitchFamily="34" charset="0"/>
              </a:rPr>
              <a:t>t+1</a:t>
            </a:r>
            <a:r>
              <a:rPr lang="en-GB" sz="12000" dirty="0">
                <a:solidFill>
                  <a:srgbClr val="554E4E"/>
                </a:solidFill>
                <a:latin typeface="Verdana Pro Light" panose="020B0304030504040204" pitchFamily="34" charset="0"/>
              </a:rPr>
              <a:t>=</a:t>
            </a:r>
            <a:r>
              <a:rPr lang="en-GB" sz="12000" dirty="0" err="1">
                <a:solidFill>
                  <a:srgbClr val="554E4E"/>
                </a:solidFill>
                <a:latin typeface="Verdana Pro Light" panose="020B0304030504040204" pitchFamily="34" charset="0"/>
              </a:rPr>
              <a:t>kx</a:t>
            </a:r>
            <a:r>
              <a:rPr lang="en-GB" sz="12000" baseline="-25000" dirty="0" err="1">
                <a:solidFill>
                  <a:srgbClr val="554E4E"/>
                </a:solidFill>
                <a:latin typeface="Verdana Pro Light" panose="020B0304030504040204" pitchFamily="34" charset="0"/>
              </a:rPr>
              <a:t>t</a:t>
            </a:r>
            <a:r>
              <a:rPr lang="en-GB" sz="12000" dirty="0">
                <a:solidFill>
                  <a:srgbClr val="554E4E"/>
                </a:solidFill>
                <a:latin typeface="Verdana Pro Light" panose="020B0304030504040204" pitchFamily="34" charset="0"/>
              </a:rPr>
              <a:t>(1-x</a:t>
            </a:r>
            <a:r>
              <a:rPr lang="en-GB" sz="12000" baseline="-25000" dirty="0">
                <a:solidFill>
                  <a:srgbClr val="554E4E"/>
                </a:solidFill>
                <a:latin typeface="Verdana Pro Light" panose="020B0304030504040204" pitchFamily="34" charset="0"/>
              </a:rPr>
              <a:t>t</a:t>
            </a:r>
            <a:r>
              <a:rPr lang="en-GB" sz="12000" dirty="0">
                <a:solidFill>
                  <a:srgbClr val="554E4E"/>
                </a:solidFill>
                <a:latin typeface="Verdana Pro Light" panose="020B0304030504040204" pitchFamily="34" charset="0"/>
              </a:rPr>
              <a:t>)</a:t>
            </a:r>
            <a:endParaRPr lang="en-US" sz="12000" baseline="30000" dirty="0">
              <a:solidFill>
                <a:srgbClr val="554E4E"/>
              </a:solidFill>
              <a:latin typeface="Verdana Pro Light" panose="020B0304030504040204" pitchFamily="34" charset="0"/>
            </a:endParaRPr>
          </a:p>
        </p:txBody>
      </p:sp>
      <p:sp>
        <p:nvSpPr>
          <p:cNvPr id="4" name="Content Placeholder 2">
            <a:extLst>
              <a:ext uri="{FF2B5EF4-FFF2-40B4-BE49-F238E27FC236}">
                <a16:creationId xmlns:a16="http://schemas.microsoft.com/office/drawing/2014/main" id="{4F694375-7C3B-416C-BC6E-708191F496CD}"/>
              </a:ext>
            </a:extLst>
          </p:cNvPr>
          <p:cNvSpPr txBox="1">
            <a:spLocks/>
          </p:cNvSpPr>
          <p:nvPr/>
        </p:nvSpPr>
        <p:spPr>
          <a:xfrm>
            <a:off x="4655634" y="2670444"/>
            <a:ext cx="6818971" cy="389762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ro Light" panose="020B030403050404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ro Light" panose="020B030403050404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ro Light" panose="020B030403050404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ro Light" panose="020B030403050404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ro Light" panose="020B0304030504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5000" dirty="0">
                <a:solidFill>
                  <a:srgbClr val="554E4E"/>
                </a:solidFill>
              </a:rPr>
              <a:t>X Subscript t plus 1 equals k x Subscript t baseline left parenthesis 1 minus x Subscript t right parenthesis</a:t>
            </a:r>
            <a:endParaRPr lang="en-US" sz="5000" baseline="30000" dirty="0">
              <a:solidFill>
                <a:srgbClr val="554E4E"/>
              </a:solidFill>
            </a:endParaRPr>
          </a:p>
        </p:txBody>
      </p:sp>
      <p:pic>
        <p:nvPicPr>
          <p:cNvPr id="2" name="Picture 1" descr="An icon of a multitude of arrows pointing in all directions and representing chaos.&#10;">
            <a:extLst>
              <a:ext uri="{FF2B5EF4-FFF2-40B4-BE49-F238E27FC236}">
                <a16:creationId xmlns:a16="http://schemas.microsoft.com/office/drawing/2014/main" id="{948BF014-041E-485D-8613-78AC7A1A3762}"/>
              </a:ext>
            </a:extLst>
          </p:cNvPr>
          <p:cNvPicPr>
            <a:picLocks/>
          </p:cNvPicPr>
          <p:nvPr/>
        </p:nvPicPr>
        <p:blipFill>
          <a:blip r:embed="rId2"/>
          <a:stretch>
            <a:fillRect/>
          </a:stretch>
        </p:blipFill>
        <p:spPr>
          <a:xfrm>
            <a:off x="1016618" y="3155795"/>
            <a:ext cx="2592195" cy="2683830"/>
          </a:xfrm>
          <a:prstGeom prst="rect">
            <a:avLst/>
          </a:prstGeom>
        </p:spPr>
      </p:pic>
    </p:spTree>
    <p:extLst>
      <p:ext uri="{BB962C8B-B14F-4D97-AF65-F5344CB8AC3E}">
        <p14:creationId xmlns:p14="http://schemas.microsoft.com/office/powerpoint/2010/main" val="1626055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e equation for Newton's theory of gravity.">
            <a:extLst>
              <a:ext uri="{FF2B5EF4-FFF2-40B4-BE49-F238E27FC236}">
                <a16:creationId xmlns:a16="http://schemas.microsoft.com/office/drawing/2014/main" id="{31BD72A5-29D4-42A4-9A03-449EEC35941D}"/>
              </a:ext>
            </a:extLst>
          </p:cNvPr>
          <p:cNvPicPr>
            <a:picLocks noChangeAspect="1"/>
          </p:cNvPicPr>
          <p:nvPr/>
        </p:nvPicPr>
        <p:blipFill>
          <a:blip r:embed="rId2"/>
          <a:stretch>
            <a:fillRect/>
          </a:stretch>
        </p:blipFill>
        <p:spPr>
          <a:xfrm>
            <a:off x="4680668" y="135797"/>
            <a:ext cx="4648439" cy="2876698"/>
          </a:xfrm>
          <a:prstGeom prst="rect">
            <a:avLst/>
          </a:prstGeom>
        </p:spPr>
      </p:pic>
      <p:sp>
        <p:nvSpPr>
          <p:cNvPr id="7" name="Content Placeholder 2">
            <a:extLst>
              <a:ext uri="{FF2B5EF4-FFF2-40B4-BE49-F238E27FC236}">
                <a16:creationId xmlns:a16="http://schemas.microsoft.com/office/drawing/2014/main" id="{0BEB0C62-FD51-4708-93B3-5BD3AEFA0122}"/>
              </a:ext>
            </a:extLst>
          </p:cNvPr>
          <p:cNvSpPr txBox="1">
            <a:spLocks/>
          </p:cNvSpPr>
          <p:nvPr/>
        </p:nvSpPr>
        <p:spPr>
          <a:xfrm>
            <a:off x="4482789" y="2720897"/>
            <a:ext cx="6791093" cy="3691053"/>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ro Light" panose="020B030403050404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ro Light" panose="020B030403050404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ro Light" panose="020B030403050404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ro Light" panose="020B030403050404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ro Light" panose="020B0304030504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5000" dirty="0">
                <a:solidFill>
                  <a:srgbClr val="554E4E"/>
                </a:solidFill>
              </a:rPr>
              <a:t>Upper F equals upper G </a:t>
            </a:r>
            <a:r>
              <a:rPr lang="en-GB" sz="5000" dirty="0" err="1">
                <a:solidFill>
                  <a:srgbClr val="554E4E"/>
                </a:solidFill>
              </a:rPr>
              <a:t>StartFraction</a:t>
            </a:r>
            <a:r>
              <a:rPr lang="en-GB" sz="5000" dirty="0">
                <a:solidFill>
                  <a:srgbClr val="554E4E"/>
                </a:solidFill>
              </a:rPr>
              <a:t> m subscript 1 m subscript 2 over r superscript 2 </a:t>
            </a:r>
            <a:r>
              <a:rPr lang="en-GB" sz="5000" dirty="0" err="1">
                <a:solidFill>
                  <a:srgbClr val="554E4E"/>
                </a:solidFill>
              </a:rPr>
              <a:t>EndFraction</a:t>
            </a:r>
            <a:r>
              <a:rPr lang="en-GB" sz="5000" dirty="0">
                <a:solidFill>
                  <a:srgbClr val="554E4E"/>
                </a:solidFill>
              </a:rPr>
              <a:t>.</a:t>
            </a:r>
            <a:endParaRPr lang="en-US" sz="5000" baseline="30000" dirty="0">
              <a:solidFill>
                <a:srgbClr val="554E4E"/>
              </a:solidFill>
            </a:endParaRPr>
          </a:p>
        </p:txBody>
      </p:sp>
      <p:pic>
        <p:nvPicPr>
          <p:cNvPr id="8" name="Picture 7" descr="An icon of an apple falling.">
            <a:extLst>
              <a:ext uri="{FF2B5EF4-FFF2-40B4-BE49-F238E27FC236}">
                <a16:creationId xmlns:a16="http://schemas.microsoft.com/office/drawing/2014/main" id="{59376627-5DC6-4EF7-B3B9-2B50A2CB29FC}"/>
              </a:ext>
            </a:extLst>
          </p:cNvPr>
          <p:cNvPicPr>
            <a:picLocks/>
          </p:cNvPicPr>
          <p:nvPr/>
        </p:nvPicPr>
        <p:blipFill>
          <a:blip r:embed="rId3"/>
          <a:stretch>
            <a:fillRect/>
          </a:stretch>
        </p:blipFill>
        <p:spPr>
          <a:xfrm>
            <a:off x="0" y="2446298"/>
            <a:ext cx="3810000" cy="3810000"/>
          </a:xfrm>
          <a:prstGeom prst="rect">
            <a:avLst/>
          </a:prstGeom>
        </p:spPr>
      </p:pic>
    </p:spTree>
    <p:extLst>
      <p:ext uri="{BB962C8B-B14F-4D97-AF65-F5344CB8AC3E}">
        <p14:creationId xmlns:p14="http://schemas.microsoft.com/office/powerpoint/2010/main" val="2507204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description supplied in text.">
            <a:extLst>
              <a:ext uri="{FF2B5EF4-FFF2-40B4-BE49-F238E27FC236}">
                <a16:creationId xmlns:a16="http://schemas.microsoft.com/office/drawing/2014/main" id="{42DE4A17-1080-4259-AEDE-80AEEE2A1100}"/>
              </a:ext>
            </a:extLst>
          </p:cNvPr>
          <p:cNvPicPr/>
          <p:nvPr/>
        </p:nvPicPr>
        <p:blipFill>
          <a:blip r:embed="rId2">
            <a:extLst>
              <a:ext uri="{28A0092B-C50C-407E-A947-70E740481C1C}">
                <a14:useLocalDpi xmlns:a14="http://schemas.microsoft.com/office/drawing/2010/main" val="0"/>
              </a:ext>
            </a:extLst>
          </a:blip>
          <a:stretch>
            <a:fillRect/>
          </a:stretch>
        </p:blipFill>
        <p:spPr>
          <a:xfrm>
            <a:off x="2362316" y="648089"/>
            <a:ext cx="7160826" cy="1704046"/>
          </a:xfrm>
          <a:prstGeom prst="rect">
            <a:avLst/>
          </a:prstGeom>
        </p:spPr>
      </p:pic>
      <p:sp>
        <p:nvSpPr>
          <p:cNvPr id="5" name="Rectangle 4">
            <a:extLst>
              <a:ext uri="{FF2B5EF4-FFF2-40B4-BE49-F238E27FC236}">
                <a16:creationId xmlns:a16="http://schemas.microsoft.com/office/drawing/2014/main" id="{ECE4AE7E-4956-47E2-A095-4BA880D41D25}"/>
              </a:ext>
            </a:extLst>
          </p:cNvPr>
          <p:cNvSpPr/>
          <p:nvPr/>
        </p:nvSpPr>
        <p:spPr>
          <a:xfrm>
            <a:off x="816680" y="2652631"/>
            <a:ext cx="10861288" cy="3278718"/>
          </a:xfrm>
          <a:prstGeom prst="rect">
            <a:avLst/>
          </a:prstGeom>
        </p:spPr>
        <p:txBody>
          <a:bodyPr wrap="square">
            <a:spAutoFit/>
          </a:bodyPr>
          <a:lstStyle/>
          <a:p>
            <a:pPr>
              <a:lnSpc>
                <a:spcPct val="107000"/>
              </a:lnSpc>
              <a:spcAft>
                <a:spcPts val="800"/>
              </a:spcAft>
            </a:pPr>
            <a:r>
              <a:rPr lang="en-GB" sz="2800" dirty="0">
                <a:solidFill>
                  <a:srgbClr val="554E4E"/>
                </a:solidFill>
                <a:latin typeface="Verdana Pro Light" panose="020B0304030504040204" pitchFamily="34" charset="0"/>
                <a:ea typeface="Calibri" panose="020F0502020204030204" pitchFamily="34" charset="0"/>
                <a:cs typeface="Times New Roman" panose="02020603050405020304" pitchFamily="18" charset="0"/>
              </a:rPr>
              <a:t>Upper K Subscript r equals </a:t>
            </a:r>
            <a:r>
              <a:rPr lang="en-GB" sz="2800" dirty="0" err="1">
                <a:solidFill>
                  <a:srgbClr val="554E4E"/>
                </a:solidFill>
                <a:latin typeface="Verdana Pro Light" panose="020B0304030504040204" pitchFamily="34" charset="0"/>
                <a:ea typeface="Calibri" panose="020F0502020204030204" pitchFamily="34" charset="0"/>
                <a:cs typeface="Times New Roman" panose="02020603050405020304" pitchFamily="18" charset="0"/>
              </a:rPr>
              <a:t>StartFraction</a:t>
            </a:r>
            <a:r>
              <a:rPr lang="en-GB" sz="2800" dirty="0">
                <a:solidFill>
                  <a:srgbClr val="554E4E"/>
                </a:solidFill>
                <a:latin typeface="Verdana Pro Light" panose="020B0304030504040204" pitchFamily="34" charset="0"/>
                <a:ea typeface="Calibri" panose="020F0502020204030204" pitchFamily="34" charset="0"/>
                <a:cs typeface="Times New Roman" panose="02020603050405020304" pitchFamily="18" charset="0"/>
              </a:rPr>
              <a:t> 1 over 3 </a:t>
            </a:r>
            <a:r>
              <a:rPr lang="en-GB" sz="2800" dirty="0" err="1">
                <a:solidFill>
                  <a:srgbClr val="554E4E"/>
                </a:solidFill>
                <a:latin typeface="Verdana Pro Light" panose="020B0304030504040204" pitchFamily="34" charset="0"/>
                <a:ea typeface="Calibri" panose="020F0502020204030204" pitchFamily="34" charset="0"/>
                <a:cs typeface="Times New Roman" panose="02020603050405020304" pitchFamily="18" charset="0"/>
              </a:rPr>
              <a:t>EndFraction</a:t>
            </a:r>
            <a:r>
              <a:rPr lang="en-GB" sz="2800" dirty="0">
                <a:solidFill>
                  <a:srgbClr val="554E4E"/>
                </a:solidFill>
                <a:latin typeface="Verdana Pro Light" panose="020B0304030504040204" pitchFamily="34" charset="0"/>
                <a:ea typeface="Calibri" panose="020F0502020204030204" pitchFamily="34" charset="0"/>
                <a:cs typeface="Times New Roman" panose="02020603050405020304" pitchFamily="18" charset="0"/>
              </a:rPr>
              <a:t> Integral Subscript 0 Superscript Infinity baseline left-pointing angle bracket v right-pointing angle bracket Lambda Subscript v baseline upper C Subscript v baseline d v equals </a:t>
            </a:r>
            <a:r>
              <a:rPr lang="en-GB" sz="2800" dirty="0" err="1">
                <a:solidFill>
                  <a:srgbClr val="554E4E"/>
                </a:solidFill>
                <a:latin typeface="Verdana Pro Light" panose="020B0304030504040204" pitchFamily="34" charset="0"/>
                <a:ea typeface="Calibri" panose="020F0502020204030204" pitchFamily="34" charset="0"/>
                <a:cs typeface="Times New Roman" panose="02020603050405020304" pitchFamily="18" charset="0"/>
              </a:rPr>
              <a:t>StartFraction</a:t>
            </a:r>
            <a:r>
              <a:rPr lang="en-GB" sz="2800" dirty="0">
                <a:solidFill>
                  <a:srgbClr val="554E4E"/>
                </a:solidFill>
                <a:latin typeface="Verdana Pro Light" panose="020B0304030504040204" pitchFamily="34" charset="0"/>
                <a:ea typeface="Calibri" panose="020F0502020204030204" pitchFamily="34" charset="0"/>
                <a:cs typeface="Times New Roman" panose="02020603050405020304" pitchFamily="18" charset="0"/>
              </a:rPr>
              <a:t> c over 3 </a:t>
            </a:r>
            <a:r>
              <a:rPr lang="en-GB" sz="2800" dirty="0" err="1">
                <a:solidFill>
                  <a:srgbClr val="554E4E"/>
                </a:solidFill>
                <a:latin typeface="Verdana Pro Light" panose="020B0304030504040204" pitchFamily="34" charset="0"/>
                <a:ea typeface="Calibri" panose="020F0502020204030204" pitchFamily="34" charset="0"/>
                <a:cs typeface="Times New Roman" panose="02020603050405020304" pitchFamily="18" charset="0"/>
              </a:rPr>
              <a:t>EndFraction</a:t>
            </a:r>
            <a:r>
              <a:rPr lang="en-GB" sz="2800" dirty="0">
                <a:solidFill>
                  <a:srgbClr val="554E4E"/>
                </a:solidFill>
                <a:latin typeface="Verdana Pro Light" panose="020B0304030504040204" pitchFamily="34" charset="0"/>
                <a:ea typeface="Calibri" panose="020F0502020204030204" pitchFamily="34" charset="0"/>
                <a:cs typeface="Times New Roman" panose="02020603050405020304" pitchFamily="18" charset="0"/>
              </a:rPr>
              <a:t> Integral Subscript 0 Superscript Infinity baseline lambda Subscript v baseline upper C Subscript v baseline d v.</a:t>
            </a:r>
            <a:endParaRPr lang="en-US" sz="2800" dirty="0">
              <a:solidFill>
                <a:srgbClr val="554E4E"/>
              </a:solidFill>
              <a:latin typeface="Verdana Pro Light" panose="020B03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0835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A8D65-0B37-42C0-A653-E1B7E6B48ED3}"/>
              </a:ext>
            </a:extLst>
          </p:cNvPr>
          <p:cNvSpPr>
            <a:spLocks noGrp="1"/>
          </p:cNvSpPr>
          <p:nvPr>
            <p:ph type="title"/>
          </p:nvPr>
        </p:nvSpPr>
        <p:spPr>
          <a:xfrm>
            <a:off x="4031895" y="1862599"/>
            <a:ext cx="7217632" cy="1325563"/>
          </a:xfrm>
        </p:spPr>
        <p:txBody>
          <a:bodyPr>
            <a:noAutofit/>
          </a:bodyPr>
          <a:lstStyle/>
          <a:p>
            <a:r>
              <a:rPr lang="en-GB" sz="20000" dirty="0">
                <a:solidFill>
                  <a:srgbClr val="554E4E"/>
                </a:solidFill>
                <a:latin typeface="Verdana Pro Light" panose="020B0304030504040204" pitchFamily="34" charset="0"/>
              </a:rPr>
              <a:t>recap</a:t>
            </a:r>
            <a:endParaRPr lang="en-US" sz="20000" dirty="0">
              <a:solidFill>
                <a:srgbClr val="554E4E"/>
              </a:solidFill>
              <a:latin typeface="Verdana Pro Light" panose="020B0304030504040204" pitchFamily="34" charset="0"/>
            </a:endParaRPr>
          </a:p>
        </p:txBody>
      </p:sp>
      <p:pic>
        <p:nvPicPr>
          <p:cNvPr id="3" name="Picture 2" descr="An arrow following a clockwise path.">
            <a:extLst>
              <a:ext uri="{FF2B5EF4-FFF2-40B4-BE49-F238E27FC236}">
                <a16:creationId xmlns:a16="http://schemas.microsoft.com/office/drawing/2014/main" id="{778B300D-A9AE-4DF1-B72B-11D4D90F1D4A}"/>
              </a:ext>
            </a:extLst>
          </p:cNvPr>
          <p:cNvPicPr>
            <a:picLocks/>
          </p:cNvPicPr>
          <p:nvPr/>
        </p:nvPicPr>
        <p:blipFill>
          <a:blip r:embed="rId2"/>
          <a:stretch>
            <a:fillRect/>
          </a:stretch>
        </p:blipFill>
        <p:spPr>
          <a:xfrm>
            <a:off x="1045275" y="1367383"/>
            <a:ext cx="3810000" cy="3810000"/>
          </a:xfrm>
          <a:prstGeom prst="rect">
            <a:avLst/>
          </a:prstGeom>
        </p:spPr>
      </p:pic>
    </p:spTree>
    <p:extLst>
      <p:ext uri="{BB962C8B-B14F-4D97-AF65-F5344CB8AC3E}">
        <p14:creationId xmlns:p14="http://schemas.microsoft.com/office/powerpoint/2010/main" val="20302150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DF9E4E3D-F2DA-4980-9093-DDDE8C85A23C}"/>
              </a:ext>
            </a:extLst>
          </p:cNvPr>
          <p:cNvSpPr>
            <a:spLocks noGrp="1"/>
          </p:cNvSpPr>
          <p:nvPr>
            <p:ph type="title"/>
          </p:nvPr>
        </p:nvSpPr>
        <p:spPr>
          <a:xfrm>
            <a:off x="-100381" y="5252950"/>
            <a:ext cx="4942991" cy="1438508"/>
          </a:xfrm>
        </p:spPr>
        <p:txBody>
          <a:bodyPr>
            <a:noAutofit/>
          </a:bodyPr>
          <a:lstStyle/>
          <a:p>
            <a:r>
              <a:rPr lang="en-GB" sz="10000" dirty="0">
                <a:solidFill>
                  <a:schemeClr val="bg1"/>
                </a:solidFill>
                <a:latin typeface="Verdana Pro Light" panose="020B0304030504040204" pitchFamily="34" charset="0"/>
              </a:rPr>
              <a:t>rules</a:t>
            </a:r>
            <a:endParaRPr lang="en-US" sz="10000" dirty="0">
              <a:solidFill>
                <a:schemeClr val="bg1"/>
              </a:solidFill>
              <a:latin typeface="Verdana Pro Light" panose="020B0304030504040204" pitchFamily="34" charset="0"/>
            </a:endParaRPr>
          </a:p>
        </p:txBody>
      </p:sp>
      <p:sp>
        <p:nvSpPr>
          <p:cNvPr id="4" name="Rectangle 3">
            <a:extLst>
              <a:ext uri="{FF2B5EF4-FFF2-40B4-BE49-F238E27FC236}">
                <a16:creationId xmlns:a16="http://schemas.microsoft.com/office/drawing/2014/main" id="{D663702D-2AB5-4165-B5E4-1F8C2F74BAD2}"/>
              </a:ext>
            </a:extLst>
          </p:cNvPr>
          <p:cNvSpPr/>
          <p:nvPr/>
        </p:nvSpPr>
        <p:spPr>
          <a:xfrm>
            <a:off x="211115" y="166542"/>
            <a:ext cx="2160000" cy="2160000"/>
          </a:xfrm>
          <a:prstGeom prst="rect">
            <a:avLst/>
          </a:prstGeom>
          <a:solidFill>
            <a:srgbClr val="0F614F"/>
          </a:solidFill>
          <a:ln w="63500">
            <a:solidFill>
              <a:srgbClr val="0F6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latin typeface="Verdana Pro Light" panose="020B0304030504040204" pitchFamily="34" charset="0"/>
              </a:rPr>
              <a:t>SELECT </a:t>
            </a:r>
          </a:p>
          <a:p>
            <a:pPr algn="ctr"/>
            <a:r>
              <a:rPr lang="en-GB" b="1" dirty="0">
                <a:solidFill>
                  <a:schemeClr val="bg1"/>
                </a:solidFill>
                <a:latin typeface="Verdana Pro Light" panose="020B0304030504040204" pitchFamily="34" charset="0"/>
              </a:rPr>
              <a:t>YOUR </a:t>
            </a:r>
          </a:p>
          <a:p>
            <a:pPr algn="ctr"/>
            <a:r>
              <a:rPr lang="en-GB" b="1" dirty="0">
                <a:solidFill>
                  <a:schemeClr val="bg1"/>
                </a:solidFill>
                <a:latin typeface="Verdana Pro Light" panose="020B0304030504040204" pitchFamily="34" charset="0"/>
              </a:rPr>
              <a:t>FOCUS</a:t>
            </a:r>
            <a:endParaRPr lang="en-US" dirty="0">
              <a:solidFill>
                <a:schemeClr val="bg1"/>
              </a:solidFill>
              <a:latin typeface="Verdana Pro Light" panose="020B0304030504040204" pitchFamily="34" charset="0"/>
            </a:endParaRPr>
          </a:p>
        </p:txBody>
      </p:sp>
      <p:sp>
        <p:nvSpPr>
          <p:cNvPr id="5" name="Rectangle 4">
            <a:extLst>
              <a:ext uri="{FF2B5EF4-FFF2-40B4-BE49-F238E27FC236}">
                <a16:creationId xmlns:a16="http://schemas.microsoft.com/office/drawing/2014/main" id="{0C87EB06-1C3C-4C8E-A96F-C25879180E0E}"/>
              </a:ext>
            </a:extLst>
          </p:cNvPr>
          <p:cNvSpPr/>
          <p:nvPr/>
        </p:nvSpPr>
        <p:spPr>
          <a:xfrm>
            <a:off x="2627212" y="166542"/>
            <a:ext cx="2160000" cy="2160000"/>
          </a:xfrm>
          <a:prstGeom prst="rect">
            <a:avLst/>
          </a:prstGeom>
          <a:solidFill>
            <a:srgbClr val="0F614F"/>
          </a:solidFill>
          <a:ln w="63500">
            <a:solidFill>
              <a:srgbClr val="0F6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Verdana Pro Light" panose="020B0304030504040204" pitchFamily="34" charset="0"/>
              </a:rPr>
              <a:t>CREATE STRUCTURE</a:t>
            </a:r>
            <a:endParaRPr lang="en-US" dirty="0">
              <a:solidFill>
                <a:schemeClr val="bg1"/>
              </a:solidFill>
            </a:endParaRPr>
          </a:p>
        </p:txBody>
      </p:sp>
      <p:sp>
        <p:nvSpPr>
          <p:cNvPr id="6" name="Rectangle 5">
            <a:extLst>
              <a:ext uri="{FF2B5EF4-FFF2-40B4-BE49-F238E27FC236}">
                <a16:creationId xmlns:a16="http://schemas.microsoft.com/office/drawing/2014/main" id="{D6459047-069F-42E4-963D-C0898A603FE7}"/>
              </a:ext>
            </a:extLst>
          </p:cNvPr>
          <p:cNvSpPr/>
          <p:nvPr/>
        </p:nvSpPr>
        <p:spPr>
          <a:xfrm>
            <a:off x="5016000" y="166542"/>
            <a:ext cx="2160000" cy="2160000"/>
          </a:xfrm>
          <a:prstGeom prst="rect">
            <a:avLst/>
          </a:prstGeom>
          <a:solidFill>
            <a:srgbClr val="0F614F"/>
          </a:solidFill>
          <a:ln w="63500">
            <a:solidFill>
              <a:srgbClr val="0F6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Verdana Pro Light" panose="020B0304030504040204" pitchFamily="34" charset="0"/>
              </a:rPr>
              <a:t>CAPTURE THE DETAIL</a:t>
            </a:r>
            <a:endParaRPr lang="en-US" dirty="0">
              <a:solidFill>
                <a:schemeClr val="bg1"/>
              </a:solidFill>
            </a:endParaRPr>
          </a:p>
        </p:txBody>
      </p:sp>
      <p:sp>
        <p:nvSpPr>
          <p:cNvPr id="7" name="Rectangle 6">
            <a:extLst>
              <a:ext uri="{FF2B5EF4-FFF2-40B4-BE49-F238E27FC236}">
                <a16:creationId xmlns:a16="http://schemas.microsoft.com/office/drawing/2014/main" id="{195C2988-781A-4077-91A5-7D628C672CF5}"/>
              </a:ext>
            </a:extLst>
          </p:cNvPr>
          <p:cNvSpPr/>
          <p:nvPr/>
        </p:nvSpPr>
        <p:spPr>
          <a:xfrm>
            <a:off x="7404788" y="166542"/>
            <a:ext cx="2160000" cy="2160000"/>
          </a:xfrm>
          <a:prstGeom prst="rect">
            <a:avLst/>
          </a:prstGeom>
          <a:solidFill>
            <a:srgbClr val="0F614F"/>
          </a:solidFill>
          <a:ln w="63500">
            <a:solidFill>
              <a:srgbClr val="0F6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latin typeface="Verdana Pro Light" panose="020B0304030504040204" pitchFamily="34" charset="0"/>
              </a:rPr>
              <a:t>LISTS ARE FRIENDLY</a:t>
            </a:r>
            <a:endParaRPr lang="en-US" dirty="0">
              <a:solidFill>
                <a:schemeClr val="bg1"/>
              </a:solidFill>
            </a:endParaRPr>
          </a:p>
        </p:txBody>
      </p:sp>
      <p:sp>
        <p:nvSpPr>
          <p:cNvPr id="8" name="Rectangle 7">
            <a:extLst>
              <a:ext uri="{FF2B5EF4-FFF2-40B4-BE49-F238E27FC236}">
                <a16:creationId xmlns:a16="http://schemas.microsoft.com/office/drawing/2014/main" id="{805AA792-3675-41DB-910E-5E8B6165102A}"/>
              </a:ext>
            </a:extLst>
          </p:cNvPr>
          <p:cNvSpPr/>
          <p:nvPr/>
        </p:nvSpPr>
        <p:spPr>
          <a:xfrm>
            <a:off x="9793576" y="166542"/>
            <a:ext cx="2160000" cy="2160000"/>
          </a:xfrm>
          <a:prstGeom prst="rect">
            <a:avLst/>
          </a:prstGeom>
          <a:solidFill>
            <a:srgbClr val="0F614F"/>
          </a:solidFill>
          <a:ln w="63500">
            <a:solidFill>
              <a:srgbClr val="0F6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Verdana Pro Light" panose="020B0304030504040204" pitchFamily="34" charset="0"/>
              </a:rPr>
              <a:t>DESCRIBE, </a:t>
            </a:r>
          </a:p>
          <a:p>
            <a:pPr algn="ctr"/>
            <a:r>
              <a:rPr lang="en-US" b="1" dirty="0">
                <a:solidFill>
                  <a:schemeClr val="bg1"/>
                </a:solidFill>
                <a:latin typeface="Verdana Pro Light" panose="020B0304030504040204" pitchFamily="34" charset="0"/>
              </a:rPr>
              <a:t>DO NOT INTERPRET</a:t>
            </a:r>
            <a:endParaRPr lang="en-US" dirty="0">
              <a:solidFill>
                <a:schemeClr val="bg1"/>
              </a:solidFill>
            </a:endParaRPr>
          </a:p>
        </p:txBody>
      </p:sp>
      <p:sp>
        <p:nvSpPr>
          <p:cNvPr id="9" name="Rectangle 8">
            <a:extLst>
              <a:ext uri="{FF2B5EF4-FFF2-40B4-BE49-F238E27FC236}">
                <a16:creationId xmlns:a16="http://schemas.microsoft.com/office/drawing/2014/main" id="{207CE00E-EC95-4115-BE23-02A71A635DA4}"/>
              </a:ext>
            </a:extLst>
          </p:cNvPr>
          <p:cNvSpPr/>
          <p:nvPr/>
        </p:nvSpPr>
        <p:spPr>
          <a:xfrm>
            <a:off x="211115" y="2603085"/>
            <a:ext cx="2160000" cy="2160000"/>
          </a:xfrm>
          <a:prstGeom prst="rect">
            <a:avLst/>
          </a:prstGeom>
          <a:solidFill>
            <a:srgbClr val="0F614F"/>
          </a:solidFill>
          <a:ln w="63500">
            <a:solidFill>
              <a:srgbClr val="0F6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Verdana Pro Light" panose="020B0304030504040204" pitchFamily="34" charset="0"/>
              </a:rPr>
              <a:t>PUNCTUATION</a:t>
            </a:r>
            <a:endParaRPr lang="en-US" dirty="0">
              <a:solidFill>
                <a:schemeClr val="bg1"/>
              </a:solidFill>
              <a:latin typeface="Verdana Pro Light" panose="020B0304030504040204" pitchFamily="34" charset="0"/>
            </a:endParaRPr>
          </a:p>
          <a:p>
            <a:pPr algn="ctr"/>
            <a:endParaRPr lang="en-US" dirty="0">
              <a:solidFill>
                <a:schemeClr val="bg1"/>
              </a:solidFill>
            </a:endParaRPr>
          </a:p>
        </p:txBody>
      </p:sp>
      <p:sp>
        <p:nvSpPr>
          <p:cNvPr id="10" name="Rectangle 9">
            <a:extLst>
              <a:ext uri="{FF2B5EF4-FFF2-40B4-BE49-F238E27FC236}">
                <a16:creationId xmlns:a16="http://schemas.microsoft.com/office/drawing/2014/main" id="{F13EDC92-6FB8-4812-AD6C-35E4B9CC773E}"/>
              </a:ext>
            </a:extLst>
          </p:cNvPr>
          <p:cNvSpPr/>
          <p:nvPr/>
        </p:nvSpPr>
        <p:spPr>
          <a:xfrm>
            <a:off x="2627212" y="2603085"/>
            <a:ext cx="2160000" cy="2160000"/>
          </a:xfrm>
          <a:prstGeom prst="rect">
            <a:avLst/>
          </a:prstGeom>
          <a:solidFill>
            <a:srgbClr val="0F614F"/>
          </a:solidFill>
          <a:ln w="63500">
            <a:solidFill>
              <a:srgbClr val="0F6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Verdana Pro Light" panose="020B0304030504040204" pitchFamily="34" charset="0"/>
              </a:rPr>
              <a:t>CREATE </a:t>
            </a:r>
          </a:p>
          <a:p>
            <a:pPr algn="ctr"/>
            <a:r>
              <a:rPr lang="en-US" b="1" dirty="0">
                <a:solidFill>
                  <a:schemeClr val="bg1"/>
                </a:solidFill>
                <a:latin typeface="Verdana Pro Light" panose="020B0304030504040204" pitchFamily="34" charset="0"/>
              </a:rPr>
              <a:t>LOGICAL PATHWAYS</a:t>
            </a:r>
            <a:endParaRPr lang="en-US" dirty="0">
              <a:solidFill>
                <a:schemeClr val="bg1"/>
              </a:solidFill>
              <a:latin typeface="Verdana Pro Light" panose="020B0304030504040204" pitchFamily="34" charset="0"/>
            </a:endParaRPr>
          </a:p>
          <a:p>
            <a:pPr algn="ctr"/>
            <a:endParaRPr lang="en-US" dirty="0">
              <a:solidFill>
                <a:schemeClr val="bg1"/>
              </a:solidFill>
            </a:endParaRPr>
          </a:p>
        </p:txBody>
      </p:sp>
      <p:sp>
        <p:nvSpPr>
          <p:cNvPr id="11" name="Rectangle 10">
            <a:extLst>
              <a:ext uri="{FF2B5EF4-FFF2-40B4-BE49-F238E27FC236}">
                <a16:creationId xmlns:a16="http://schemas.microsoft.com/office/drawing/2014/main" id="{312A1E40-FC6A-4971-8B8E-6BAA0FFF47D6}"/>
              </a:ext>
            </a:extLst>
          </p:cNvPr>
          <p:cNvSpPr/>
          <p:nvPr/>
        </p:nvSpPr>
        <p:spPr>
          <a:xfrm>
            <a:off x="5016000" y="2603085"/>
            <a:ext cx="2160000" cy="2160000"/>
          </a:xfrm>
          <a:prstGeom prst="rect">
            <a:avLst/>
          </a:prstGeom>
          <a:solidFill>
            <a:srgbClr val="0F614F"/>
          </a:solidFill>
          <a:ln w="63500">
            <a:solidFill>
              <a:srgbClr val="0F6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Verdana Pro Light" panose="020B0304030504040204" pitchFamily="34" charset="0"/>
              </a:rPr>
              <a:t>IDENTIFY TRENDS</a:t>
            </a:r>
            <a:endParaRPr lang="en-US" dirty="0">
              <a:solidFill>
                <a:schemeClr val="bg1"/>
              </a:solidFill>
              <a:latin typeface="Verdana Pro Light" panose="020B0304030504040204" pitchFamily="34" charset="0"/>
            </a:endParaRPr>
          </a:p>
          <a:p>
            <a:pPr algn="ctr"/>
            <a:endParaRPr lang="en-US" dirty="0">
              <a:solidFill>
                <a:schemeClr val="bg1"/>
              </a:solidFill>
            </a:endParaRPr>
          </a:p>
        </p:txBody>
      </p:sp>
      <p:sp>
        <p:nvSpPr>
          <p:cNvPr id="12" name="Rectangle 11">
            <a:extLst>
              <a:ext uri="{FF2B5EF4-FFF2-40B4-BE49-F238E27FC236}">
                <a16:creationId xmlns:a16="http://schemas.microsoft.com/office/drawing/2014/main" id="{F967F401-3F83-4B67-A305-A3025F4952A6}"/>
              </a:ext>
            </a:extLst>
          </p:cNvPr>
          <p:cNvSpPr/>
          <p:nvPr/>
        </p:nvSpPr>
        <p:spPr>
          <a:xfrm>
            <a:off x="7404788" y="2603085"/>
            <a:ext cx="2160000" cy="2160000"/>
          </a:xfrm>
          <a:prstGeom prst="rect">
            <a:avLst/>
          </a:prstGeom>
          <a:solidFill>
            <a:srgbClr val="0F614F"/>
          </a:solidFill>
          <a:ln w="63500">
            <a:solidFill>
              <a:srgbClr val="0F6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Verdana Pro Light" panose="020B0304030504040204" pitchFamily="34" charset="0"/>
              </a:rPr>
              <a:t>WALK </a:t>
            </a:r>
          </a:p>
          <a:p>
            <a:pPr algn="ctr"/>
            <a:r>
              <a:rPr lang="en-US" b="1" dirty="0">
                <a:solidFill>
                  <a:schemeClr val="bg1"/>
                </a:solidFill>
                <a:latin typeface="Verdana Pro Light" panose="020B0304030504040204" pitchFamily="34" charset="0"/>
              </a:rPr>
              <a:t>IN THE </a:t>
            </a:r>
          </a:p>
          <a:p>
            <a:pPr algn="ctr"/>
            <a:r>
              <a:rPr lang="en-US" b="1" dirty="0">
                <a:solidFill>
                  <a:schemeClr val="bg1"/>
                </a:solidFill>
                <a:latin typeface="Verdana Pro Light" panose="020B0304030504040204" pitchFamily="34" charset="0"/>
              </a:rPr>
              <a:t>USER’S </a:t>
            </a:r>
          </a:p>
          <a:p>
            <a:pPr algn="ctr"/>
            <a:r>
              <a:rPr lang="en-US" b="1" dirty="0">
                <a:solidFill>
                  <a:schemeClr val="bg1"/>
                </a:solidFill>
                <a:latin typeface="Verdana Pro Light" panose="020B0304030504040204" pitchFamily="34" charset="0"/>
              </a:rPr>
              <a:t>SHOES</a:t>
            </a:r>
            <a:endParaRPr lang="en-US" dirty="0">
              <a:solidFill>
                <a:schemeClr val="bg1"/>
              </a:solidFill>
              <a:latin typeface="Verdana Pro Light" panose="020B0304030504040204" pitchFamily="34" charset="0"/>
            </a:endParaRPr>
          </a:p>
          <a:p>
            <a:pPr algn="ctr"/>
            <a:endParaRPr lang="en-US" dirty="0">
              <a:solidFill>
                <a:schemeClr val="bg1"/>
              </a:solidFill>
            </a:endParaRPr>
          </a:p>
        </p:txBody>
      </p:sp>
      <p:sp>
        <p:nvSpPr>
          <p:cNvPr id="13" name="Rectangle 12">
            <a:extLst>
              <a:ext uri="{FF2B5EF4-FFF2-40B4-BE49-F238E27FC236}">
                <a16:creationId xmlns:a16="http://schemas.microsoft.com/office/drawing/2014/main" id="{0FE2A4AF-C457-48D7-B1DB-2C255196F9FC}"/>
              </a:ext>
            </a:extLst>
          </p:cNvPr>
          <p:cNvSpPr/>
          <p:nvPr/>
        </p:nvSpPr>
        <p:spPr>
          <a:xfrm>
            <a:off x="9793576" y="2603085"/>
            <a:ext cx="2160000" cy="2160000"/>
          </a:xfrm>
          <a:prstGeom prst="rect">
            <a:avLst/>
          </a:prstGeom>
          <a:solidFill>
            <a:srgbClr val="0F614F"/>
          </a:solidFill>
          <a:ln w="63500">
            <a:solidFill>
              <a:srgbClr val="0F6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Verdana Pro Light" panose="020B0304030504040204" pitchFamily="34" charset="0"/>
              </a:rPr>
              <a:t>TEST </a:t>
            </a:r>
          </a:p>
          <a:p>
            <a:pPr algn="ctr"/>
            <a:r>
              <a:rPr lang="en-US" b="1" dirty="0">
                <a:solidFill>
                  <a:schemeClr val="bg1"/>
                </a:solidFill>
                <a:latin typeface="Verdana Pro Light" panose="020B0304030504040204" pitchFamily="34" charset="0"/>
              </a:rPr>
              <a:t>THE </a:t>
            </a:r>
          </a:p>
          <a:p>
            <a:pPr algn="ctr"/>
            <a:r>
              <a:rPr lang="en-US" b="1" dirty="0">
                <a:solidFill>
                  <a:schemeClr val="bg1"/>
                </a:solidFill>
                <a:latin typeface="Verdana Pro Light" panose="020B0304030504040204" pitchFamily="34" charset="0"/>
              </a:rPr>
              <a:t>ACCURACY</a:t>
            </a:r>
            <a:endParaRPr lang="en-US" dirty="0">
              <a:solidFill>
                <a:schemeClr val="bg1"/>
              </a:solidFill>
              <a:latin typeface="Verdana Pro Light" panose="020B0304030504040204" pitchFamily="34" charset="0"/>
            </a:endParaRPr>
          </a:p>
          <a:p>
            <a:pPr algn="ctr"/>
            <a:endParaRPr lang="en-US" dirty="0">
              <a:solidFill>
                <a:schemeClr val="bg1"/>
              </a:solidFill>
            </a:endParaRPr>
          </a:p>
        </p:txBody>
      </p:sp>
      <p:sp>
        <p:nvSpPr>
          <p:cNvPr id="15" name="Oval 14">
            <a:extLst>
              <a:ext uri="{FF2B5EF4-FFF2-40B4-BE49-F238E27FC236}">
                <a16:creationId xmlns:a16="http://schemas.microsoft.com/office/drawing/2014/main" id="{C48EFE3F-28AE-4DB6-B534-9A8D91EF8EEE}"/>
              </a:ext>
              <a:ext uri="{C183D7F6-B498-43B3-948B-1728B52AA6E4}">
                <adec:decorative xmlns:adec="http://schemas.microsoft.com/office/drawing/2017/decorative" val="1"/>
              </a:ext>
            </a:extLst>
          </p:cNvPr>
          <p:cNvSpPr/>
          <p:nvPr/>
        </p:nvSpPr>
        <p:spPr>
          <a:xfrm>
            <a:off x="-1855475" y="4890352"/>
            <a:ext cx="5760000" cy="5760000"/>
          </a:xfrm>
          <a:prstGeom prst="ellipse">
            <a:avLst/>
          </a:prstGeom>
          <a:solidFill>
            <a:srgbClr val="0F61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dirty="0">
              <a:solidFill>
                <a:schemeClr val="bg1"/>
              </a:solidFill>
              <a:latin typeface="Verdana Pro Light" panose="020B0304030504040204" pitchFamily="34" charset="0"/>
            </a:endParaRPr>
          </a:p>
        </p:txBody>
      </p:sp>
    </p:spTree>
    <p:extLst>
      <p:ext uri="{BB962C8B-B14F-4D97-AF65-F5344CB8AC3E}">
        <p14:creationId xmlns:p14="http://schemas.microsoft.com/office/powerpoint/2010/main" val="40845062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n icon of a recipe book.">
            <a:extLst>
              <a:ext uri="{FF2B5EF4-FFF2-40B4-BE49-F238E27FC236}">
                <a16:creationId xmlns:a16="http://schemas.microsoft.com/office/drawing/2014/main" id="{2308006A-15E7-4BCB-91E5-6D854C8ED3FC}"/>
              </a:ext>
            </a:extLst>
          </p:cNvPr>
          <p:cNvPicPr>
            <a:picLocks/>
          </p:cNvPicPr>
          <p:nvPr/>
        </p:nvPicPr>
        <p:blipFill>
          <a:blip r:embed="rId2"/>
          <a:stretch>
            <a:fillRect/>
          </a:stretch>
        </p:blipFill>
        <p:spPr>
          <a:xfrm>
            <a:off x="107281" y="1230229"/>
            <a:ext cx="3810000" cy="3810000"/>
          </a:xfrm>
          <a:prstGeom prst="rect">
            <a:avLst/>
          </a:prstGeom>
        </p:spPr>
      </p:pic>
      <p:sp>
        <p:nvSpPr>
          <p:cNvPr id="5" name="Title 1">
            <a:extLst>
              <a:ext uri="{FF2B5EF4-FFF2-40B4-BE49-F238E27FC236}">
                <a16:creationId xmlns:a16="http://schemas.microsoft.com/office/drawing/2014/main" id="{46C973DC-9E72-44E0-9395-6CECFA5274C9}"/>
              </a:ext>
            </a:extLst>
          </p:cNvPr>
          <p:cNvSpPr>
            <a:spLocks noGrp="1"/>
          </p:cNvSpPr>
          <p:nvPr>
            <p:ph type="title"/>
          </p:nvPr>
        </p:nvSpPr>
        <p:spPr>
          <a:xfrm>
            <a:off x="3917281" y="2331830"/>
            <a:ext cx="7831242" cy="1325563"/>
          </a:xfrm>
        </p:spPr>
        <p:txBody>
          <a:bodyPr>
            <a:noAutofit/>
          </a:bodyPr>
          <a:lstStyle/>
          <a:p>
            <a:r>
              <a:rPr lang="en-GB" sz="20000" dirty="0">
                <a:solidFill>
                  <a:srgbClr val="554E4E"/>
                </a:solidFill>
                <a:latin typeface="Verdana Pro Light" panose="020B0304030504040204" pitchFamily="34" charset="0"/>
              </a:rPr>
              <a:t>recipe</a:t>
            </a:r>
            <a:endParaRPr lang="en-US" sz="20000" dirty="0">
              <a:solidFill>
                <a:srgbClr val="554E4E"/>
              </a:solidFill>
              <a:latin typeface="Verdana Pro Light" panose="020B0304030504040204" pitchFamily="34" charset="0"/>
            </a:endParaRPr>
          </a:p>
        </p:txBody>
      </p:sp>
    </p:spTree>
    <p:extLst>
      <p:ext uri="{BB962C8B-B14F-4D97-AF65-F5344CB8AC3E}">
        <p14:creationId xmlns:p14="http://schemas.microsoft.com/office/powerpoint/2010/main" val="31546835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n icon of a crayon drawing.">
            <a:extLst>
              <a:ext uri="{FF2B5EF4-FFF2-40B4-BE49-F238E27FC236}">
                <a16:creationId xmlns:a16="http://schemas.microsoft.com/office/drawing/2014/main" id="{D91AAA58-6341-4A8F-8180-8556F5F967EE}"/>
              </a:ext>
            </a:extLst>
          </p:cNvPr>
          <p:cNvPicPr>
            <a:picLocks/>
          </p:cNvPicPr>
          <p:nvPr/>
        </p:nvPicPr>
        <p:blipFill>
          <a:blip r:embed="rId2"/>
          <a:stretch>
            <a:fillRect/>
          </a:stretch>
        </p:blipFill>
        <p:spPr>
          <a:xfrm>
            <a:off x="4191000" y="1524000"/>
            <a:ext cx="3810000" cy="3810000"/>
          </a:xfrm>
          <a:prstGeom prst="rect">
            <a:avLst/>
          </a:prstGeom>
        </p:spPr>
      </p:pic>
    </p:spTree>
    <p:extLst>
      <p:ext uri="{BB962C8B-B14F-4D97-AF65-F5344CB8AC3E}">
        <p14:creationId xmlns:p14="http://schemas.microsoft.com/office/powerpoint/2010/main" val="33101833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pening quotation mark.">
            <a:extLst>
              <a:ext uri="{FF2B5EF4-FFF2-40B4-BE49-F238E27FC236}">
                <a16:creationId xmlns:a16="http://schemas.microsoft.com/office/drawing/2014/main" id="{8F9B09FD-91DD-4B68-B2AB-209C24063C4B}"/>
              </a:ext>
            </a:extLst>
          </p:cNvPr>
          <p:cNvPicPr>
            <a:picLocks/>
          </p:cNvPicPr>
          <p:nvPr/>
        </p:nvPicPr>
        <p:blipFill>
          <a:blip r:embed="rId2"/>
          <a:stretch>
            <a:fillRect/>
          </a:stretch>
        </p:blipFill>
        <p:spPr>
          <a:xfrm>
            <a:off x="1636880" y="0"/>
            <a:ext cx="1282390" cy="1260088"/>
          </a:xfrm>
          <a:prstGeom prst="rect">
            <a:avLst/>
          </a:prstGeom>
        </p:spPr>
      </p:pic>
      <p:sp>
        <p:nvSpPr>
          <p:cNvPr id="3" name="Content Placeholder 2">
            <a:extLst>
              <a:ext uri="{FF2B5EF4-FFF2-40B4-BE49-F238E27FC236}">
                <a16:creationId xmlns:a16="http://schemas.microsoft.com/office/drawing/2014/main" id="{6DE7B50B-72D0-4AE5-91C6-847BE103A245}"/>
              </a:ext>
            </a:extLst>
          </p:cNvPr>
          <p:cNvSpPr>
            <a:spLocks noGrp="1"/>
          </p:cNvSpPr>
          <p:nvPr>
            <p:ph idx="1"/>
          </p:nvPr>
        </p:nvSpPr>
        <p:spPr>
          <a:xfrm>
            <a:off x="3075695" y="744828"/>
            <a:ext cx="9116306" cy="5238514"/>
          </a:xfrm>
        </p:spPr>
        <p:txBody>
          <a:bodyPr>
            <a:normAutofit fontScale="25000" lnSpcReduction="20000"/>
          </a:bodyPr>
          <a:lstStyle/>
          <a:p>
            <a:pPr marL="0" indent="0">
              <a:buNone/>
            </a:pPr>
            <a:r>
              <a:rPr lang="en-US" sz="30800" dirty="0">
                <a:solidFill>
                  <a:srgbClr val="554E4E"/>
                </a:solidFill>
                <a:latin typeface="Verdana Pro Light" panose="020B0304030504040204" pitchFamily="34" charset="0"/>
              </a:rPr>
              <a:t>What is the use of </a:t>
            </a:r>
          </a:p>
          <a:p>
            <a:pPr marL="0" indent="0">
              <a:buNone/>
            </a:pPr>
            <a:r>
              <a:rPr lang="en-US" sz="30800" dirty="0">
                <a:solidFill>
                  <a:srgbClr val="554E4E"/>
                </a:solidFill>
                <a:latin typeface="Verdana Pro Light" panose="020B0304030504040204" pitchFamily="34" charset="0"/>
              </a:rPr>
              <a:t>a book, without pictures or conversations?</a:t>
            </a:r>
          </a:p>
          <a:p>
            <a:pPr marL="0" indent="0">
              <a:buNone/>
            </a:pPr>
            <a:endParaRPr lang="en-US" dirty="0"/>
          </a:p>
        </p:txBody>
      </p:sp>
      <p:pic>
        <p:nvPicPr>
          <p:cNvPr id="5" name="Picture 4" descr="Closing quotation mark.">
            <a:extLst>
              <a:ext uri="{FF2B5EF4-FFF2-40B4-BE49-F238E27FC236}">
                <a16:creationId xmlns:a16="http://schemas.microsoft.com/office/drawing/2014/main" id="{7BAE8CDC-BDCA-41D4-AD5D-F97B880A2608}"/>
              </a:ext>
            </a:extLst>
          </p:cNvPr>
          <p:cNvPicPr>
            <a:picLocks/>
          </p:cNvPicPr>
          <p:nvPr/>
        </p:nvPicPr>
        <p:blipFill>
          <a:blip r:embed="rId3"/>
          <a:stretch>
            <a:fillRect/>
          </a:stretch>
        </p:blipFill>
        <p:spPr>
          <a:xfrm>
            <a:off x="10161624" y="3456986"/>
            <a:ext cx="1372296" cy="1277862"/>
          </a:xfrm>
          <a:prstGeom prst="rect">
            <a:avLst/>
          </a:prstGeom>
        </p:spPr>
      </p:pic>
      <p:sp>
        <p:nvSpPr>
          <p:cNvPr id="8" name="Content Placeholder 2">
            <a:extLst>
              <a:ext uri="{FF2B5EF4-FFF2-40B4-BE49-F238E27FC236}">
                <a16:creationId xmlns:a16="http://schemas.microsoft.com/office/drawing/2014/main" id="{DB8A55CC-E98A-4FFB-AE49-F7C504606AE4}"/>
              </a:ext>
            </a:extLst>
          </p:cNvPr>
          <p:cNvSpPr txBox="1">
            <a:spLocks/>
          </p:cNvSpPr>
          <p:nvPr/>
        </p:nvSpPr>
        <p:spPr>
          <a:xfrm>
            <a:off x="3075694" y="4554376"/>
            <a:ext cx="6777116" cy="1558796"/>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0800" dirty="0">
                <a:solidFill>
                  <a:srgbClr val="6A6F66"/>
                </a:solidFill>
                <a:latin typeface="Verdana Pro Light" panose="020B0304030504040204" pitchFamily="34" charset="0"/>
              </a:rPr>
              <a:t>said Alice.</a:t>
            </a:r>
          </a:p>
          <a:p>
            <a:pPr marL="0" indent="0">
              <a:buFont typeface="Arial" panose="020B0604020202020204" pitchFamily="34" charset="0"/>
              <a:buNone/>
            </a:pPr>
            <a:endParaRPr lang="en-US" dirty="0"/>
          </a:p>
        </p:txBody>
      </p:sp>
      <p:pic>
        <p:nvPicPr>
          <p:cNvPr id="6146" name="Picture 2" descr="Alice in Wonderland illustration.">
            <a:extLst>
              <a:ext uri="{FF2B5EF4-FFF2-40B4-BE49-F238E27FC236}">
                <a16:creationId xmlns:a16="http://schemas.microsoft.com/office/drawing/2014/main" id="{E468287B-CBBD-4F9F-BF78-00E7705432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323" y="2348959"/>
            <a:ext cx="2877627" cy="3493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35584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B4D1C-2E1D-46D1-AAF9-84EC585AC619}"/>
              </a:ext>
            </a:extLst>
          </p:cNvPr>
          <p:cNvSpPr>
            <a:spLocks noGrp="1"/>
          </p:cNvSpPr>
          <p:nvPr>
            <p:ph type="title"/>
          </p:nvPr>
        </p:nvSpPr>
        <p:spPr>
          <a:xfrm>
            <a:off x="0" y="0"/>
            <a:ext cx="12192000" cy="3901440"/>
          </a:xfrm>
        </p:spPr>
        <p:txBody>
          <a:bodyPr>
            <a:noAutofit/>
          </a:bodyPr>
          <a:lstStyle/>
          <a:p>
            <a:pPr algn="r"/>
            <a:r>
              <a:rPr lang="en-GB" sz="15000" dirty="0">
                <a:solidFill>
                  <a:srgbClr val="6A6F66"/>
                </a:solidFill>
                <a:latin typeface="Verdana Pro Light" panose="020B0304030504040204" pitchFamily="34" charset="0"/>
              </a:rPr>
              <a:t>description</a:t>
            </a:r>
            <a:br>
              <a:rPr lang="en-GB" sz="15000" dirty="0">
                <a:solidFill>
                  <a:srgbClr val="554E4E"/>
                </a:solidFill>
                <a:latin typeface="Verdana Pro Light" panose="020B0304030504040204" pitchFamily="34" charset="0"/>
              </a:rPr>
            </a:br>
            <a:r>
              <a:rPr lang="en-GB" sz="15000" dirty="0">
                <a:solidFill>
                  <a:srgbClr val="554E4E"/>
                </a:solidFill>
                <a:latin typeface="Verdana Pro Light" panose="020B0304030504040204" pitchFamily="34" charset="0"/>
              </a:rPr>
              <a:t>ends</a:t>
            </a:r>
            <a:endParaRPr lang="en-US" sz="15000" dirty="0">
              <a:solidFill>
                <a:srgbClr val="554E4E"/>
              </a:solidFill>
              <a:latin typeface="Verdana Pro Light" panose="020B0304030504040204" pitchFamily="34" charset="0"/>
            </a:endParaRPr>
          </a:p>
        </p:txBody>
      </p:sp>
    </p:spTree>
    <p:extLst>
      <p:ext uri="{BB962C8B-B14F-4D97-AF65-F5344CB8AC3E}">
        <p14:creationId xmlns:p14="http://schemas.microsoft.com/office/powerpoint/2010/main" val="9509061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7985291-F634-4AD3-98A9-4FFABE712FA5}"/>
              </a:ext>
            </a:extLst>
          </p:cNvPr>
          <p:cNvSpPr txBox="1"/>
          <p:nvPr/>
        </p:nvSpPr>
        <p:spPr>
          <a:xfrm>
            <a:off x="0" y="-79653"/>
            <a:ext cx="12192000" cy="2246769"/>
          </a:xfrm>
          <a:prstGeom prst="rect">
            <a:avLst/>
          </a:prstGeom>
          <a:noFill/>
        </p:spPr>
        <p:txBody>
          <a:bodyPr wrap="square" rtlCol="0">
            <a:spAutoFit/>
          </a:bodyPr>
          <a:lstStyle/>
          <a:p>
            <a:r>
              <a:rPr lang="en-GB" sz="14000" dirty="0">
                <a:solidFill>
                  <a:srgbClr val="554E4E"/>
                </a:solidFill>
                <a:latin typeface="Verdana Pro Light" panose="020B0304030504040204" pitchFamily="34" charset="0"/>
              </a:rPr>
              <a:t>QUESTIONS</a:t>
            </a:r>
          </a:p>
        </p:txBody>
      </p:sp>
      <p:sp>
        <p:nvSpPr>
          <p:cNvPr id="3" name="Title 1">
            <a:extLst>
              <a:ext uri="{FF2B5EF4-FFF2-40B4-BE49-F238E27FC236}">
                <a16:creationId xmlns:a16="http://schemas.microsoft.com/office/drawing/2014/main" id="{EE9AC67D-9C0C-4A8C-98B3-12EEA2EB570D}"/>
              </a:ext>
            </a:extLst>
          </p:cNvPr>
          <p:cNvSpPr txBox="1">
            <a:spLocks/>
          </p:cNvSpPr>
          <p:nvPr/>
        </p:nvSpPr>
        <p:spPr>
          <a:xfrm>
            <a:off x="194933" y="2330606"/>
            <a:ext cx="10053037" cy="399213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a:lstStyle>
          <a:p>
            <a:r>
              <a:rPr lang="en-GB" sz="6600" dirty="0">
                <a:solidFill>
                  <a:srgbClr val="0F614F"/>
                </a:solidFill>
                <a:latin typeface="Verdana Pro Light" panose="020B0304030504040204" pitchFamily="34" charset="0"/>
              </a:rPr>
              <a:t>huw@textboxdigital.com</a:t>
            </a:r>
          </a:p>
          <a:p>
            <a:r>
              <a:rPr lang="en-GB" sz="6600" dirty="0">
                <a:solidFill>
                  <a:srgbClr val="0F614F"/>
                </a:solidFill>
                <a:latin typeface="Verdana Pro Light" panose="020B0304030504040204" pitchFamily="34" charset="0"/>
              </a:rPr>
              <a:t>@textboxdigital</a:t>
            </a:r>
          </a:p>
          <a:p>
            <a:r>
              <a:rPr lang="en-GB" sz="6600" dirty="0">
                <a:solidFill>
                  <a:srgbClr val="0F614F"/>
                </a:solidFill>
                <a:latin typeface="Verdana Pro Light" panose="020B0304030504040204" pitchFamily="34" charset="0"/>
              </a:rPr>
              <a:t>textboxdigital.com</a:t>
            </a:r>
            <a:endParaRPr lang="en-GB" sz="6600" dirty="0">
              <a:solidFill>
                <a:srgbClr val="554E4E"/>
              </a:solidFill>
              <a:latin typeface="Verdana Pro Light" panose="020B0304030504040204" pitchFamily="34" charset="0"/>
            </a:endParaRPr>
          </a:p>
        </p:txBody>
      </p:sp>
    </p:spTree>
    <p:extLst>
      <p:ext uri="{BB962C8B-B14F-4D97-AF65-F5344CB8AC3E}">
        <p14:creationId xmlns:p14="http://schemas.microsoft.com/office/powerpoint/2010/main" val="18388903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Oval 25" descr="A dotted line connects the locus elements."/>
          <p:cNvSpPr/>
          <p:nvPr/>
        </p:nvSpPr>
        <p:spPr>
          <a:xfrm>
            <a:off x="3213657" y="513080"/>
            <a:ext cx="5764685" cy="5831840"/>
          </a:xfrm>
          <a:prstGeom prst="ellipse">
            <a:avLst/>
          </a:prstGeom>
          <a:noFill/>
          <a:ln w="50800">
            <a:solidFill>
              <a:srgbClr val="79C899"/>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lumOff val="50000"/>
                </a:schemeClr>
              </a:solidFill>
              <a:latin typeface="Verdana Pro Light" panose="020B0304030504040204" pitchFamily="34" charset="0"/>
            </a:endParaRPr>
          </a:p>
        </p:txBody>
      </p:sp>
      <p:sp>
        <p:nvSpPr>
          <p:cNvPr id="4" name="Oval 3" descr="The focus element."/>
          <p:cNvSpPr/>
          <p:nvPr/>
        </p:nvSpPr>
        <p:spPr>
          <a:xfrm>
            <a:off x="5261956" y="2576483"/>
            <a:ext cx="1668088" cy="1705033"/>
          </a:xfrm>
          <a:prstGeom prst="ellipse">
            <a:avLst/>
          </a:prstGeom>
          <a:solidFill>
            <a:srgbClr val="0F614F"/>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bg1"/>
                </a:solidFill>
                <a:latin typeface="Verdana Pro Light" panose="020B0304030504040204" pitchFamily="34" charset="0"/>
              </a:rPr>
              <a:t>focus</a:t>
            </a:r>
          </a:p>
        </p:txBody>
      </p:sp>
      <p:sp>
        <p:nvSpPr>
          <p:cNvPr id="5" name="Oval 4" descr="Locus element one"/>
          <p:cNvSpPr/>
          <p:nvPr/>
        </p:nvSpPr>
        <p:spPr>
          <a:xfrm>
            <a:off x="7664605" y="954809"/>
            <a:ext cx="1067724" cy="1081116"/>
          </a:xfrm>
          <a:prstGeom prst="ellipse">
            <a:avLst/>
          </a:prstGeom>
          <a:solidFill>
            <a:srgbClr val="0F614F"/>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bg1"/>
                </a:solidFill>
                <a:latin typeface="Verdana Pro Light" panose="020B0304030504040204" pitchFamily="34" charset="0"/>
              </a:rPr>
              <a:t>element</a:t>
            </a:r>
            <a:r>
              <a:rPr lang="en-GB" sz="1600" dirty="0">
                <a:solidFill>
                  <a:schemeClr val="bg1"/>
                </a:solidFill>
                <a:latin typeface="Verdana Pro Light" panose="020B0304030504040204" pitchFamily="34" charset="0"/>
              </a:rPr>
              <a:t>1</a:t>
            </a:r>
          </a:p>
        </p:txBody>
      </p:sp>
      <p:sp>
        <p:nvSpPr>
          <p:cNvPr id="6" name="Oval 5" descr="locus element four"/>
          <p:cNvSpPr/>
          <p:nvPr/>
        </p:nvSpPr>
        <p:spPr>
          <a:xfrm>
            <a:off x="3468123" y="1029061"/>
            <a:ext cx="1067724" cy="1081116"/>
          </a:xfrm>
          <a:prstGeom prst="ellipse">
            <a:avLst/>
          </a:prstGeom>
          <a:solidFill>
            <a:srgbClr val="0F614F"/>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bg1"/>
                </a:solidFill>
                <a:latin typeface="Verdana Pro Light" panose="020B0304030504040204" pitchFamily="34" charset="0"/>
              </a:rPr>
              <a:t>element </a:t>
            </a:r>
            <a:r>
              <a:rPr lang="en-GB" sz="1600" dirty="0">
                <a:solidFill>
                  <a:schemeClr val="bg1"/>
                </a:solidFill>
                <a:latin typeface="Verdana Pro Light" panose="020B0304030504040204" pitchFamily="34" charset="0"/>
              </a:rPr>
              <a:t>4</a:t>
            </a:r>
          </a:p>
        </p:txBody>
      </p:sp>
      <p:sp>
        <p:nvSpPr>
          <p:cNvPr id="7" name="Oval 6" descr="locus element two."/>
          <p:cNvSpPr/>
          <p:nvPr/>
        </p:nvSpPr>
        <p:spPr>
          <a:xfrm>
            <a:off x="7664605" y="4800865"/>
            <a:ext cx="1067724" cy="1081116"/>
          </a:xfrm>
          <a:prstGeom prst="ellipse">
            <a:avLst/>
          </a:prstGeom>
          <a:solidFill>
            <a:srgbClr val="0F614F"/>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bg1"/>
                </a:solidFill>
                <a:latin typeface="Verdana Pro Light" panose="020B0304030504040204" pitchFamily="34" charset="0"/>
              </a:rPr>
              <a:t>element </a:t>
            </a:r>
            <a:r>
              <a:rPr lang="en-GB" sz="1600" dirty="0">
                <a:solidFill>
                  <a:schemeClr val="bg1"/>
                </a:solidFill>
                <a:latin typeface="Verdana Pro Light" panose="020B0304030504040204" pitchFamily="34" charset="0"/>
              </a:rPr>
              <a:t>2</a:t>
            </a:r>
          </a:p>
        </p:txBody>
      </p:sp>
      <p:sp>
        <p:nvSpPr>
          <p:cNvPr id="8" name="Oval 7" descr="locus element three"/>
          <p:cNvSpPr/>
          <p:nvPr/>
        </p:nvSpPr>
        <p:spPr>
          <a:xfrm>
            <a:off x="3459671" y="4800865"/>
            <a:ext cx="1067724" cy="1081116"/>
          </a:xfrm>
          <a:prstGeom prst="ellipse">
            <a:avLst/>
          </a:prstGeom>
          <a:solidFill>
            <a:srgbClr val="0F614F"/>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bg1"/>
                </a:solidFill>
                <a:latin typeface="Verdana Pro Light" panose="020B0304030504040204" pitchFamily="34" charset="0"/>
              </a:rPr>
              <a:t>element </a:t>
            </a:r>
            <a:r>
              <a:rPr lang="en-GB" sz="1600" dirty="0">
                <a:solidFill>
                  <a:schemeClr val="bg1"/>
                </a:solidFill>
                <a:latin typeface="Verdana Pro Light" panose="020B0304030504040204" pitchFamily="34" charset="0"/>
              </a:rPr>
              <a:t>3</a:t>
            </a:r>
          </a:p>
        </p:txBody>
      </p:sp>
      <p:cxnSp>
        <p:nvCxnSpPr>
          <p:cNvPr id="10" name="Straight Connector 9" descr="A line connects the locus element to the focus."/>
          <p:cNvCxnSpPr>
            <a:stCxn id="6" idx="5"/>
            <a:endCxn id="4" idx="1"/>
          </p:cNvCxnSpPr>
          <p:nvPr/>
        </p:nvCxnSpPr>
        <p:spPr>
          <a:xfrm>
            <a:off x="4379482" y="1951851"/>
            <a:ext cx="1126760" cy="874328"/>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descr="A line connects the locus element to the focus."/>
          <p:cNvCxnSpPr>
            <a:stCxn id="4" idx="7"/>
            <a:endCxn id="5" idx="3"/>
          </p:cNvCxnSpPr>
          <p:nvPr/>
        </p:nvCxnSpPr>
        <p:spPr>
          <a:xfrm flipV="1">
            <a:off x="6685758" y="1877599"/>
            <a:ext cx="1135212" cy="94858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descr="A line connects the locus element to the focus."/>
          <p:cNvCxnSpPr>
            <a:stCxn id="4" idx="5"/>
            <a:endCxn id="7" idx="1"/>
          </p:cNvCxnSpPr>
          <p:nvPr/>
        </p:nvCxnSpPr>
        <p:spPr>
          <a:xfrm>
            <a:off x="6685758" y="4031820"/>
            <a:ext cx="1135212" cy="927371"/>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descr="A line connects the locus element to the focus."/>
          <p:cNvCxnSpPr>
            <a:stCxn id="4" idx="3"/>
            <a:endCxn id="8" idx="7"/>
          </p:cNvCxnSpPr>
          <p:nvPr/>
        </p:nvCxnSpPr>
        <p:spPr>
          <a:xfrm flipH="1">
            <a:off x="4371030" y="4031820"/>
            <a:ext cx="1135212" cy="927371"/>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rot="19070497">
            <a:off x="6737952" y="2358820"/>
            <a:ext cx="1295547" cy="276999"/>
          </a:xfrm>
          <a:prstGeom prst="rect">
            <a:avLst/>
          </a:prstGeom>
          <a:noFill/>
        </p:spPr>
        <p:txBody>
          <a:bodyPr wrap="none" rtlCol="0">
            <a:spAutoFit/>
          </a:bodyPr>
          <a:lstStyle/>
          <a:p>
            <a:r>
              <a:rPr lang="en-GB" sz="1200" dirty="0">
                <a:solidFill>
                  <a:schemeClr val="tx1">
                    <a:lumMod val="50000"/>
                    <a:lumOff val="50000"/>
                  </a:schemeClr>
                </a:solidFill>
                <a:latin typeface="Verdana Pro Light" panose="020B0304030504040204" pitchFamily="34" charset="0"/>
              </a:rPr>
              <a:t>relationship (a)</a:t>
            </a:r>
          </a:p>
        </p:txBody>
      </p:sp>
      <p:sp>
        <p:nvSpPr>
          <p:cNvPr id="23" name="TextBox 22"/>
          <p:cNvSpPr txBox="1"/>
          <p:nvPr/>
        </p:nvSpPr>
        <p:spPr>
          <a:xfrm rot="2357334">
            <a:off x="4144861" y="2359672"/>
            <a:ext cx="1295547" cy="276999"/>
          </a:xfrm>
          <a:prstGeom prst="rect">
            <a:avLst/>
          </a:prstGeom>
          <a:noFill/>
        </p:spPr>
        <p:txBody>
          <a:bodyPr wrap="none" rtlCol="0">
            <a:spAutoFit/>
          </a:bodyPr>
          <a:lstStyle/>
          <a:p>
            <a:r>
              <a:rPr lang="en-GB" sz="1200" dirty="0">
                <a:solidFill>
                  <a:schemeClr val="tx1">
                    <a:lumMod val="50000"/>
                    <a:lumOff val="50000"/>
                  </a:schemeClr>
                </a:solidFill>
                <a:latin typeface="Verdana Pro Light" panose="020B0304030504040204" pitchFamily="34" charset="0"/>
              </a:rPr>
              <a:t>relationship (d)</a:t>
            </a:r>
          </a:p>
        </p:txBody>
      </p:sp>
      <p:sp>
        <p:nvSpPr>
          <p:cNvPr id="24" name="TextBox 23"/>
          <p:cNvSpPr txBox="1"/>
          <p:nvPr/>
        </p:nvSpPr>
        <p:spPr>
          <a:xfrm rot="19070497">
            <a:off x="4407994" y="4481854"/>
            <a:ext cx="1289135" cy="276999"/>
          </a:xfrm>
          <a:prstGeom prst="rect">
            <a:avLst/>
          </a:prstGeom>
          <a:noFill/>
        </p:spPr>
        <p:txBody>
          <a:bodyPr wrap="none" rtlCol="0">
            <a:spAutoFit/>
          </a:bodyPr>
          <a:lstStyle/>
          <a:p>
            <a:r>
              <a:rPr lang="en-GB" sz="1200" dirty="0">
                <a:solidFill>
                  <a:srgbClr val="6A6F66"/>
                </a:solidFill>
                <a:latin typeface="Verdana Pro Light" panose="020B0304030504040204" pitchFamily="34" charset="0"/>
              </a:rPr>
              <a:t>relationship (c)</a:t>
            </a:r>
          </a:p>
        </p:txBody>
      </p:sp>
      <p:sp>
        <p:nvSpPr>
          <p:cNvPr id="25" name="TextBox 24"/>
          <p:cNvSpPr txBox="1"/>
          <p:nvPr/>
        </p:nvSpPr>
        <p:spPr>
          <a:xfrm rot="2426093">
            <a:off x="6427877" y="4471530"/>
            <a:ext cx="1293944" cy="276999"/>
          </a:xfrm>
          <a:prstGeom prst="rect">
            <a:avLst/>
          </a:prstGeom>
          <a:noFill/>
        </p:spPr>
        <p:txBody>
          <a:bodyPr wrap="none" rtlCol="0">
            <a:spAutoFit/>
          </a:bodyPr>
          <a:lstStyle/>
          <a:p>
            <a:r>
              <a:rPr lang="en-GB" sz="1200" dirty="0">
                <a:solidFill>
                  <a:schemeClr val="tx1">
                    <a:lumMod val="50000"/>
                    <a:lumOff val="50000"/>
                  </a:schemeClr>
                </a:solidFill>
                <a:latin typeface="Verdana Pro Light" panose="020B0304030504040204" pitchFamily="34" charset="0"/>
              </a:rPr>
              <a:t>relationship (b)</a:t>
            </a:r>
          </a:p>
        </p:txBody>
      </p:sp>
      <p:sp>
        <p:nvSpPr>
          <p:cNvPr id="27" name="TextBox 26"/>
          <p:cNvSpPr txBox="1"/>
          <p:nvPr/>
        </p:nvSpPr>
        <p:spPr>
          <a:xfrm>
            <a:off x="8477712" y="3244334"/>
            <a:ext cx="946093" cy="369332"/>
          </a:xfrm>
          <a:prstGeom prst="rect">
            <a:avLst/>
          </a:prstGeom>
          <a:solidFill>
            <a:schemeClr val="bg1"/>
          </a:solidFill>
        </p:spPr>
        <p:txBody>
          <a:bodyPr wrap="none" rtlCol="0">
            <a:spAutoFit/>
          </a:bodyPr>
          <a:lstStyle/>
          <a:p>
            <a:r>
              <a:rPr lang="en-GB" dirty="0">
                <a:solidFill>
                  <a:schemeClr val="tx1">
                    <a:lumMod val="50000"/>
                    <a:lumOff val="50000"/>
                  </a:schemeClr>
                </a:solidFill>
                <a:latin typeface="Verdana Pro Light" panose="020B0304030504040204" pitchFamily="34" charset="0"/>
              </a:rPr>
              <a:t>LOCUS</a:t>
            </a:r>
          </a:p>
        </p:txBody>
      </p:sp>
      <p:sp>
        <p:nvSpPr>
          <p:cNvPr id="28" name="TextBox 27"/>
          <p:cNvSpPr txBox="1"/>
          <p:nvPr/>
        </p:nvSpPr>
        <p:spPr>
          <a:xfrm>
            <a:off x="2810469" y="3244334"/>
            <a:ext cx="946093" cy="369332"/>
          </a:xfrm>
          <a:prstGeom prst="rect">
            <a:avLst/>
          </a:prstGeom>
          <a:solidFill>
            <a:schemeClr val="bg1"/>
          </a:solidFill>
        </p:spPr>
        <p:txBody>
          <a:bodyPr wrap="none" rtlCol="0">
            <a:spAutoFit/>
          </a:bodyPr>
          <a:lstStyle/>
          <a:p>
            <a:r>
              <a:rPr lang="en-GB" dirty="0">
                <a:solidFill>
                  <a:schemeClr val="tx1">
                    <a:lumMod val="50000"/>
                    <a:lumOff val="50000"/>
                  </a:schemeClr>
                </a:solidFill>
                <a:latin typeface="Verdana Pro Light" panose="020B0304030504040204" pitchFamily="34" charset="0"/>
              </a:rPr>
              <a:t>LOCUS</a:t>
            </a:r>
          </a:p>
        </p:txBody>
      </p:sp>
    </p:spTree>
    <p:extLst>
      <p:ext uri="{BB962C8B-B14F-4D97-AF65-F5344CB8AC3E}">
        <p14:creationId xmlns:p14="http://schemas.microsoft.com/office/powerpoint/2010/main" val="42196338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98F9A-C840-4D92-960F-49017BC62F03}"/>
              </a:ext>
            </a:extLst>
          </p:cNvPr>
          <p:cNvSpPr>
            <a:spLocks noGrp="1"/>
          </p:cNvSpPr>
          <p:nvPr>
            <p:ph type="ctrTitle"/>
          </p:nvPr>
        </p:nvSpPr>
        <p:spPr/>
        <p:txBody>
          <a:bodyPr>
            <a:normAutofit/>
          </a:bodyPr>
          <a:lstStyle/>
          <a:p>
            <a:r>
              <a:rPr lang="en-GB" sz="4400" dirty="0"/>
              <a:t>Living Paintings: Touch to See Books and the Open University’s Arts and Humanities curriculum</a:t>
            </a:r>
          </a:p>
        </p:txBody>
      </p:sp>
      <p:sp>
        <p:nvSpPr>
          <p:cNvPr id="3" name="Subtitle 2">
            <a:extLst>
              <a:ext uri="{FF2B5EF4-FFF2-40B4-BE49-F238E27FC236}">
                <a16:creationId xmlns:a16="http://schemas.microsoft.com/office/drawing/2014/main" id="{5E0F2DAA-78DB-49DC-B821-1B652B35F046}"/>
              </a:ext>
            </a:extLst>
          </p:cNvPr>
          <p:cNvSpPr>
            <a:spLocks noGrp="1"/>
          </p:cNvSpPr>
          <p:nvPr>
            <p:ph type="subTitle" idx="1"/>
          </p:nvPr>
        </p:nvSpPr>
        <p:spPr/>
        <p:txBody>
          <a:bodyPr/>
          <a:lstStyle/>
          <a:p>
            <a:r>
              <a:rPr lang="en-GB" dirty="0"/>
              <a:t>Jenny Moakes, Production Manager in FASS</a:t>
            </a:r>
          </a:p>
        </p:txBody>
      </p:sp>
    </p:spTree>
    <p:extLst>
      <p:ext uri="{BB962C8B-B14F-4D97-AF65-F5344CB8AC3E}">
        <p14:creationId xmlns:p14="http://schemas.microsoft.com/office/powerpoint/2010/main" val="31777206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85932-6960-4935-A086-7C23B9CD6CD1}"/>
              </a:ext>
            </a:extLst>
          </p:cNvPr>
          <p:cNvSpPr>
            <a:spLocks noGrp="1"/>
          </p:cNvSpPr>
          <p:nvPr>
            <p:ph type="title"/>
          </p:nvPr>
        </p:nvSpPr>
        <p:spPr/>
        <p:txBody>
          <a:bodyPr>
            <a:normAutofit fontScale="90000"/>
          </a:bodyPr>
          <a:lstStyle/>
          <a:p>
            <a:r>
              <a:rPr lang="en-GB" dirty="0"/>
              <a:t>How do I enrich students’ learning?</a:t>
            </a:r>
          </a:p>
        </p:txBody>
      </p:sp>
      <p:sp>
        <p:nvSpPr>
          <p:cNvPr id="3" name="Content Placeholder 2">
            <a:extLst>
              <a:ext uri="{FF2B5EF4-FFF2-40B4-BE49-F238E27FC236}">
                <a16:creationId xmlns:a16="http://schemas.microsoft.com/office/drawing/2014/main" id="{DBCEF861-A6E0-4B0F-B247-2BFF39A1F08B}"/>
              </a:ext>
            </a:extLst>
          </p:cNvPr>
          <p:cNvSpPr>
            <a:spLocks noGrp="1"/>
          </p:cNvSpPr>
          <p:nvPr>
            <p:ph idx="1"/>
          </p:nvPr>
        </p:nvSpPr>
        <p:spPr>
          <a:xfrm>
            <a:off x="1066800" y="1769806"/>
            <a:ext cx="7900219" cy="4265234"/>
          </a:xfrm>
        </p:spPr>
        <p:txBody>
          <a:bodyPr>
            <a:normAutofit/>
          </a:bodyPr>
          <a:lstStyle/>
          <a:p>
            <a:r>
              <a:rPr lang="en-GB" sz="2400" dirty="0"/>
              <a:t>The Universal Design for Learning</a:t>
            </a:r>
            <a:r>
              <a:rPr lang="en-GB" sz="2400" baseline="30000" dirty="0"/>
              <a:t>1</a:t>
            </a:r>
            <a:r>
              <a:rPr lang="en-GB" sz="2400" dirty="0"/>
              <a:t> guidelines promote multiple means of representation in learning. </a:t>
            </a:r>
          </a:p>
          <a:p>
            <a:r>
              <a:rPr lang="en-GB" sz="2400" dirty="0"/>
              <a:t>In providing support for visually impaired students a reliance on image descriptions is the norm.</a:t>
            </a:r>
          </a:p>
          <a:p>
            <a:r>
              <a:rPr lang="en-GB" sz="2400" dirty="0"/>
              <a:t>Living Paintings</a:t>
            </a:r>
            <a:r>
              <a:rPr lang="en-GB" sz="2400" baseline="30000" dirty="0"/>
              <a:t>2</a:t>
            </a:r>
            <a:r>
              <a:rPr lang="en-GB" sz="2400" dirty="0"/>
              <a:t> made it possible to offer something different through their library of Touch to See Books.</a:t>
            </a:r>
          </a:p>
        </p:txBody>
      </p:sp>
      <p:pic>
        <p:nvPicPr>
          <p:cNvPr id="5" name="Picture 4">
            <a:extLst>
              <a:ext uri="{FF2B5EF4-FFF2-40B4-BE49-F238E27FC236}">
                <a16:creationId xmlns:a16="http://schemas.microsoft.com/office/drawing/2014/main" id="{4B3F1653-A285-46CA-ADA6-DB2BB3D599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7019" y="2092579"/>
            <a:ext cx="2989007" cy="3142727"/>
          </a:xfrm>
          <a:prstGeom prst="rect">
            <a:avLst/>
          </a:prstGeom>
        </p:spPr>
      </p:pic>
    </p:spTree>
    <p:extLst>
      <p:ext uri="{BB962C8B-B14F-4D97-AF65-F5344CB8AC3E}">
        <p14:creationId xmlns:p14="http://schemas.microsoft.com/office/powerpoint/2010/main" val="25557271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6600C-1759-4FC9-878E-EE7DB5A17871}"/>
              </a:ext>
            </a:extLst>
          </p:cNvPr>
          <p:cNvSpPr>
            <a:spLocks noGrp="1"/>
          </p:cNvSpPr>
          <p:nvPr>
            <p:ph type="title"/>
          </p:nvPr>
        </p:nvSpPr>
        <p:spPr/>
        <p:txBody>
          <a:bodyPr/>
          <a:lstStyle/>
          <a:p>
            <a:r>
              <a:rPr lang="en-GB" dirty="0"/>
              <a:t>73.4 miles from the OU…. </a:t>
            </a:r>
          </a:p>
        </p:txBody>
      </p:sp>
      <p:sp>
        <p:nvSpPr>
          <p:cNvPr id="3" name="Content Placeholder 2">
            <a:extLst>
              <a:ext uri="{FF2B5EF4-FFF2-40B4-BE49-F238E27FC236}">
                <a16:creationId xmlns:a16="http://schemas.microsoft.com/office/drawing/2014/main" id="{B275C957-9275-418B-BDCC-40302209EC90}"/>
              </a:ext>
            </a:extLst>
          </p:cNvPr>
          <p:cNvSpPr>
            <a:spLocks noGrp="1"/>
          </p:cNvSpPr>
          <p:nvPr>
            <p:ph idx="1"/>
          </p:nvPr>
        </p:nvSpPr>
        <p:spPr/>
        <p:txBody>
          <a:bodyPr/>
          <a:lstStyle/>
          <a:p>
            <a:r>
              <a:rPr lang="en-GB" sz="2400" dirty="0"/>
              <a:t>In Kingsclere, Newbury, Berkshire is the charity Living Paintings, founded in 1989 by Alison </a:t>
            </a:r>
            <a:r>
              <a:rPr lang="en-GB" sz="2400" dirty="0" err="1"/>
              <a:t>Oldland</a:t>
            </a:r>
            <a:r>
              <a:rPr lang="en-GB" sz="2400" dirty="0"/>
              <a:t> MBE. </a:t>
            </a:r>
          </a:p>
          <a:p>
            <a:r>
              <a:rPr lang="en-GB" sz="2400" dirty="0"/>
              <a:t>Alison had been a lecturer in Art History and was inspired to produce descriptions of paintings for the blind and visually impaired. She then decided to add relief images to the descriptions and Touch to See Books came about.</a:t>
            </a:r>
          </a:p>
          <a:p>
            <a:pPr marL="0" indent="0">
              <a:buNone/>
            </a:pPr>
            <a:endParaRPr lang="en-GB" b="1" dirty="0"/>
          </a:p>
          <a:p>
            <a:pPr marL="0" indent="0">
              <a:buNone/>
            </a:pPr>
            <a:r>
              <a:rPr lang="en-GB" b="1" dirty="0"/>
              <a:t>“As Chairman it gives me great pleasure to have seen this idea, which came to me more by chance than good management, grow into something which, to quote a blind member, “breaks down the barriers in a sighted world”. </a:t>
            </a:r>
            <a:r>
              <a:rPr lang="en-GB" dirty="0"/>
              <a:t>Alison </a:t>
            </a:r>
            <a:r>
              <a:rPr lang="en-GB" dirty="0" err="1"/>
              <a:t>Oldland</a:t>
            </a:r>
            <a:r>
              <a:rPr lang="en-GB" dirty="0"/>
              <a:t> MBE</a:t>
            </a:r>
          </a:p>
        </p:txBody>
      </p:sp>
    </p:spTree>
    <p:extLst>
      <p:ext uri="{BB962C8B-B14F-4D97-AF65-F5344CB8AC3E}">
        <p14:creationId xmlns:p14="http://schemas.microsoft.com/office/powerpoint/2010/main" val="33885328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EB86D-7B09-45EE-A67F-48E0F267D39B}"/>
              </a:ext>
            </a:extLst>
          </p:cNvPr>
          <p:cNvSpPr>
            <a:spLocks noGrp="1"/>
          </p:cNvSpPr>
          <p:nvPr>
            <p:ph type="title"/>
          </p:nvPr>
        </p:nvSpPr>
        <p:spPr/>
        <p:txBody>
          <a:bodyPr>
            <a:normAutofit fontScale="90000"/>
          </a:bodyPr>
          <a:lstStyle/>
          <a:p>
            <a:r>
              <a:rPr lang="en-GB" dirty="0"/>
              <a:t>A History of the World in 100 Objects</a:t>
            </a:r>
          </a:p>
        </p:txBody>
      </p:sp>
      <p:sp>
        <p:nvSpPr>
          <p:cNvPr id="3" name="Content Placeholder 2">
            <a:extLst>
              <a:ext uri="{FF2B5EF4-FFF2-40B4-BE49-F238E27FC236}">
                <a16:creationId xmlns:a16="http://schemas.microsoft.com/office/drawing/2014/main" id="{4FB1D7E0-9EBC-4832-A0EA-85D06D5AAC23}"/>
              </a:ext>
            </a:extLst>
          </p:cNvPr>
          <p:cNvSpPr>
            <a:spLocks noGrp="1"/>
          </p:cNvSpPr>
          <p:nvPr>
            <p:ph idx="1"/>
          </p:nvPr>
        </p:nvSpPr>
        <p:spPr/>
        <p:txBody>
          <a:bodyPr>
            <a:normAutofit/>
          </a:bodyPr>
          <a:lstStyle/>
          <a:p>
            <a:r>
              <a:rPr lang="en-GB" sz="2400" dirty="0"/>
              <a:t>A105 Voices Texts and Material Culture adopted the Living Paintings Touch to See Book, A History of the World in 100 Objects as an option for TMA 01 from 17B presentation for visually impaired students</a:t>
            </a:r>
          </a:p>
          <a:p>
            <a:pPr marL="0" indent="0">
              <a:buNone/>
            </a:pPr>
            <a:endParaRPr lang="en-GB" sz="2400" dirty="0"/>
          </a:p>
          <a:p>
            <a:r>
              <a:rPr lang="en-GB" sz="2400" dirty="0"/>
              <a:t>A227 Exploring Religion adopted the same book as a reasonable adjustment from its first presentation in 17J</a:t>
            </a:r>
          </a:p>
        </p:txBody>
      </p:sp>
    </p:spTree>
    <p:extLst>
      <p:ext uri="{BB962C8B-B14F-4D97-AF65-F5344CB8AC3E}">
        <p14:creationId xmlns:p14="http://schemas.microsoft.com/office/powerpoint/2010/main" val="8574340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166A7-545B-4F34-A36C-D3ADE3E0B056}"/>
              </a:ext>
            </a:extLst>
          </p:cNvPr>
          <p:cNvSpPr>
            <a:spLocks noGrp="1"/>
          </p:cNvSpPr>
          <p:nvPr>
            <p:ph type="title"/>
          </p:nvPr>
        </p:nvSpPr>
        <p:spPr/>
        <p:txBody>
          <a:bodyPr>
            <a:normAutofit fontScale="90000"/>
          </a:bodyPr>
          <a:lstStyle/>
          <a:p>
            <a:r>
              <a:rPr lang="en-GB" dirty="0"/>
              <a:t>Did this work and was it a success with our students?</a:t>
            </a:r>
          </a:p>
        </p:txBody>
      </p:sp>
      <p:sp>
        <p:nvSpPr>
          <p:cNvPr id="3" name="Content Placeholder 2">
            <a:extLst>
              <a:ext uri="{FF2B5EF4-FFF2-40B4-BE49-F238E27FC236}">
                <a16:creationId xmlns:a16="http://schemas.microsoft.com/office/drawing/2014/main" id="{907160E4-42AA-4BBC-9D25-FDFFE35D1ECE}"/>
              </a:ext>
            </a:extLst>
          </p:cNvPr>
          <p:cNvSpPr>
            <a:spLocks noGrp="1"/>
          </p:cNvSpPr>
          <p:nvPr>
            <p:ph idx="1"/>
          </p:nvPr>
        </p:nvSpPr>
        <p:spPr/>
        <p:txBody>
          <a:bodyPr/>
          <a:lstStyle/>
          <a:p>
            <a:r>
              <a:rPr lang="en-GB" sz="2400" dirty="0"/>
              <a:t>Issues</a:t>
            </a:r>
          </a:p>
          <a:p>
            <a:pPr lvl="1"/>
            <a:r>
              <a:rPr lang="en-GB" sz="2400" dirty="0"/>
              <a:t>No way of knowing how many students took up the alternative</a:t>
            </a:r>
          </a:p>
          <a:p>
            <a:pPr lvl="1"/>
            <a:r>
              <a:rPr lang="en-GB" sz="2400" dirty="0"/>
              <a:t>No feedback or quality assurance mechanisms focussing on alternative assessment (except academic expertise in module team)</a:t>
            </a:r>
          </a:p>
          <a:p>
            <a:pPr lvl="1"/>
            <a:r>
              <a:rPr lang="en-GB" sz="2400" dirty="0"/>
              <a:t>As such no real review can be done</a:t>
            </a:r>
          </a:p>
          <a:p>
            <a:pPr lvl="1"/>
            <a:endParaRPr lang="en-GB" sz="2400" dirty="0"/>
          </a:p>
          <a:p>
            <a:pPr lvl="1"/>
            <a:endParaRPr lang="en-GB" dirty="0"/>
          </a:p>
        </p:txBody>
      </p:sp>
    </p:spTree>
    <p:extLst>
      <p:ext uri="{BB962C8B-B14F-4D97-AF65-F5344CB8AC3E}">
        <p14:creationId xmlns:p14="http://schemas.microsoft.com/office/powerpoint/2010/main" val="10755964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5480F-D832-4FAA-8768-2124F37B81AD}"/>
              </a:ext>
            </a:extLst>
          </p:cNvPr>
          <p:cNvSpPr>
            <a:spLocks noGrp="1"/>
          </p:cNvSpPr>
          <p:nvPr>
            <p:ph type="title"/>
          </p:nvPr>
        </p:nvSpPr>
        <p:spPr/>
        <p:txBody>
          <a:bodyPr>
            <a:normAutofit fontScale="90000"/>
          </a:bodyPr>
          <a:lstStyle/>
          <a:p>
            <a:r>
              <a:rPr lang="en-GB" dirty="0"/>
              <a:t>National Gallery 2 and </a:t>
            </a:r>
            <a:br>
              <a:rPr lang="en-GB" dirty="0"/>
            </a:br>
            <a:r>
              <a:rPr lang="en-GB" dirty="0"/>
              <a:t>Architecture 08</a:t>
            </a:r>
          </a:p>
        </p:txBody>
      </p:sp>
      <p:sp>
        <p:nvSpPr>
          <p:cNvPr id="3" name="Content Placeholder 2">
            <a:extLst>
              <a:ext uri="{FF2B5EF4-FFF2-40B4-BE49-F238E27FC236}">
                <a16:creationId xmlns:a16="http://schemas.microsoft.com/office/drawing/2014/main" id="{3501BFFB-2E0A-46E0-A3E8-D9FD50481026}"/>
              </a:ext>
            </a:extLst>
          </p:cNvPr>
          <p:cNvSpPr>
            <a:spLocks noGrp="1"/>
          </p:cNvSpPr>
          <p:nvPr>
            <p:ph idx="1"/>
          </p:nvPr>
        </p:nvSpPr>
        <p:spPr/>
        <p:txBody>
          <a:bodyPr>
            <a:normAutofit fontScale="92500"/>
          </a:bodyPr>
          <a:lstStyle/>
          <a:p>
            <a:r>
              <a:rPr lang="en-GB" sz="2400" dirty="0"/>
              <a:t>A112 Cultures, a module which replaces A105 (alongside sister A113) in 20J is considering adopting two Living Paintings Touch to See Books to help enrich its Art History curriculum for visually impaired students (UK)</a:t>
            </a:r>
          </a:p>
          <a:p>
            <a:pPr marL="1082675" indent="-182563"/>
            <a:r>
              <a:rPr lang="en-GB" sz="2400" dirty="0"/>
              <a:t>How can we get feedback on VI and other alternatives?</a:t>
            </a:r>
          </a:p>
          <a:p>
            <a:pPr marL="1082675" indent="-182563"/>
            <a:r>
              <a:rPr lang="en-GB" sz="2400" dirty="0"/>
              <a:t>How can we make sure that our chosen alternative approaches are what our students need and want?</a:t>
            </a:r>
          </a:p>
          <a:p>
            <a:pPr marL="1082675" indent="-182563"/>
            <a:r>
              <a:rPr lang="en-GB" sz="2400" dirty="0"/>
              <a:t>How can we be more rigorous in this area and assess how our alternatives impact on student experience?</a:t>
            </a:r>
          </a:p>
          <a:p>
            <a:pPr marL="1082675" indent="-182563"/>
            <a:r>
              <a:rPr lang="en-GB" sz="2400" dirty="0"/>
              <a:t>How do we raise the profile of alternatives that really help, both across this University and in other Universities?</a:t>
            </a:r>
          </a:p>
        </p:txBody>
      </p:sp>
    </p:spTree>
    <p:extLst>
      <p:ext uri="{BB962C8B-B14F-4D97-AF65-F5344CB8AC3E}">
        <p14:creationId xmlns:p14="http://schemas.microsoft.com/office/powerpoint/2010/main" val="32678336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63047-E79E-4772-9E39-64FB1E031C85}"/>
              </a:ext>
            </a:extLst>
          </p:cNvPr>
          <p:cNvSpPr>
            <a:spLocks noGrp="1"/>
          </p:cNvSpPr>
          <p:nvPr>
            <p:ph type="title"/>
          </p:nvPr>
        </p:nvSpPr>
        <p:spPr/>
        <p:txBody>
          <a:bodyPr/>
          <a:lstStyle/>
          <a:p>
            <a:r>
              <a:rPr lang="en-GB" dirty="0"/>
              <a:t>Thank you</a:t>
            </a:r>
          </a:p>
        </p:txBody>
      </p:sp>
      <p:pic>
        <p:nvPicPr>
          <p:cNvPr id="5" name="Content Placeholder 4">
            <a:extLst>
              <a:ext uri="{FF2B5EF4-FFF2-40B4-BE49-F238E27FC236}">
                <a16:creationId xmlns:a16="http://schemas.microsoft.com/office/drawing/2014/main" id="{650EF298-D02D-4A93-B820-190C8F50A83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029858" y="543018"/>
            <a:ext cx="3790542" cy="5771963"/>
          </a:xfrm>
        </p:spPr>
      </p:pic>
    </p:spTree>
    <p:extLst>
      <p:ext uri="{BB962C8B-B14F-4D97-AF65-F5344CB8AC3E}">
        <p14:creationId xmlns:p14="http://schemas.microsoft.com/office/powerpoint/2010/main" val="14763513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B84AE588-999E-4DBE-A697-9B82EFF4C9A5}"/>
              </a:ext>
            </a:extLst>
          </p:cNvPr>
          <p:cNvPicPr/>
          <p:nvPr/>
        </p:nvPicPr>
        <p:blipFill>
          <a:blip r:embed="rId2"/>
          <a:stretch>
            <a:fillRect/>
          </a:stretch>
        </p:blipFill>
        <p:spPr>
          <a:xfrm>
            <a:off x="458909" y="1567832"/>
            <a:ext cx="10905066" cy="3162468"/>
          </a:xfrm>
          <a:prstGeom prst="rect">
            <a:avLst/>
          </a:prstGeom>
          <a:ln>
            <a:noFill/>
          </a:ln>
        </p:spPr>
      </p:pic>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65336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607714C-6F1B-4E70-B5CB-58019F73D483}"/>
              </a:ext>
            </a:extLst>
          </p:cNvPr>
          <p:cNvSpPr txBox="1">
            <a:spLocks/>
          </p:cNvSpPr>
          <p:nvPr/>
        </p:nvSpPr>
        <p:spPr>
          <a:xfrm>
            <a:off x="0" y="661738"/>
            <a:ext cx="12192000" cy="20403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3500" dirty="0">
                <a:solidFill>
                  <a:srgbClr val="554E4E"/>
                </a:solidFill>
                <a:latin typeface="Verdana Pro Light" panose="020B0304030504040204" pitchFamily="34" charset="0"/>
              </a:rPr>
              <a:t>deconstruction</a:t>
            </a:r>
            <a:endParaRPr lang="en-US" sz="13500" dirty="0">
              <a:solidFill>
                <a:srgbClr val="554E4E"/>
              </a:solidFill>
              <a:latin typeface="Verdana Pro Light" panose="020B0304030504040204" pitchFamily="34" charset="0"/>
            </a:endParaRPr>
          </a:p>
        </p:txBody>
      </p:sp>
      <p:sp>
        <p:nvSpPr>
          <p:cNvPr id="5" name="Rectangle 4">
            <a:extLst>
              <a:ext uri="{FF2B5EF4-FFF2-40B4-BE49-F238E27FC236}">
                <a16:creationId xmlns:a16="http://schemas.microsoft.com/office/drawing/2014/main" id="{CFE379B3-9624-49DD-8822-A7AB04455DF2}"/>
              </a:ext>
            </a:extLst>
          </p:cNvPr>
          <p:cNvSpPr/>
          <p:nvPr/>
        </p:nvSpPr>
        <p:spPr>
          <a:xfrm>
            <a:off x="288759" y="3070978"/>
            <a:ext cx="12192000" cy="2169825"/>
          </a:xfrm>
          <a:prstGeom prst="rect">
            <a:avLst/>
          </a:prstGeom>
        </p:spPr>
        <p:txBody>
          <a:bodyPr wrap="square">
            <a:spAutoFit/>
          </a:bodyPr>
          <a:lstStyle/>
          <a:p>
            <a:r>
              <a:rPr lang="en-GB" sz="13500" dirty="0">
                <a:solidFill>
                  <a:srgbClr val="6A6F66"/>
                </a:solidFill>
                <a:latin typeface="Verdana Pro Light" panose="020B0304030504040204" pitchFamily="34" charset="0"/>
              </a:rPr>
              <a:t>reconstruction</a:t>
            </a:r>
            <a:endParaRPr lang="en-US" sz="13500" dirty="0">
              <a:solidFill>
                <a:srgbClr val="6A6F66"/>
              </a:solidFill>
              <a:latin typeface="Verdana Pro Light" panose="020B0304030504040204" pitchFamily="34" charset="0"/>
            </a:endParaRPr>
          </a:p>
        </p:txBody>
      </p:sp>
      <p:sp>
        <p:nvSpPr>
          <p:cNvPr id="6" name="Arrow: Down 5">
            <a:extLst>
              <a:ext uri="{FF2B5EF4-FFF2-40B4-BE49-F238E27FC236}">
                <a16:creationId xmlns:a16="http://schemas.microsoft.com/office/drawing/2014/main" id="{6572A257-C0D8-433B-9729-0FD867DABADC}"/>
              </a:ext>
              <a:ext uri="{C183D7F6-B498-43B3-948B-1728B52AA6E4}">
                <adec:decorative xmlns:adec="http://schemas.microsoft.com/office/drawing/2017/decorative" val="1"/>
              </a:ext>
            </a:extLst>
          </p:cNvPr>
          <p:cNvSpPr/>
          <p:nvPr/>
        </p:nvSpPr>
        <p:spPr>
          <a:xfrm>
            <a:off x="2791326" y="2550695"/>
            <a:ext cx="1311442" cy="978408"/>
          </a:xfrm>
          <a:prstGeom prst="downArrow">
            <a:avLst/>
          </a:prstGeom>
          <a:solidFill>
            <a:srgbClr val="0F61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Down 6">
            <a:extLst>
              <a:ext uri="{FF2B5EF4-FFF2-40B4-BE49-F238E27FC236}">
                <a16:creationId xmlns:a16="http://schemas.microsoft.com/office/drawing/2014/main" id="{D07689AA-BC66-4B87-B8EC-4309457DB6DB}"/>
              </a:ext>
              <a:ext uri="{C183D7F6-B498-43B3-948B-1728B52AA6E4}">
                <adec:decorative xmlns:adec="http://schemas.microsoft.com/office/drawing/2017/decorative" val="1"/>
              </a:ext>
            </a:extLst>
          </p:cNvPr>
          <p:cNvSpPr/>
          <p:nvPr/>
        </p:nvSpPr>
        <p:spPr>
          <a:xfrm>
            <a:off x="7433513" y="2550695"/>
            <a:ext cx="1311442" cy="978408"/>
          </a:xfrm>
          <a:prstGeom prst="downArrow">
            <a:avLst/>
          </a:prstGeom>
          <a:solidFill>
            <a:srgbClr val="0F61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8806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open university 1969">
            <a:extLst>
              <a:ext uri="{FF2B5EF4-FFF2-40B4-BE49-F238E27FC236}">
                <a16:creationId xmlns:a16="http://schemas.microsoft.com/office/drawing/2014/main" id="{56F904ED-D6D3-462B-BF61-E559A14907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3424"/>
            <a:ext cx="8757061" cy="5254237"/>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descr="Photograph of an Open University distance learner.">
            <a:extLst>
              <a:ext uri="{FF2B5EF4-FFF2-40B4-BE49-F238E27FC236}">
                <a16:creationId xmlns:a16="http://schemas.microsoft.com/office/drawing/2014/main" id="{C2D81D7F-C278-4F67-AFF7-85C697AA6DEF}"/>
              </a:ext>
            </a:extLst>
          </p:cNvPr>
          <p:cNvSpPr/>
          <p:nvPr/>
        </p:nvSpPr>
        <p:spPr>
          <a:xfrm>
            <a:off x="1197427" y="4275115"/>
            <a:ext cx="1686297" cy="1662546"/>
          </a:xfrm>
          <a:prstGeom prst="ellipse">
            <a:avLst/>
          </a:prstGeom>
          <a:noFill/>
          <a:ln w="63500">
            <a:solidFill>
              <a:srgbClr val="0F6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E65993F3-383B-4AB1-8C62-7350DB7F1E8B}"/>
              </a:ext>
              <a:ext uri="{C183D7F6-B498-43B3-948B-1728B52AA6E4}">
                <adec:decorative xmlns:adec="http://schemas.microsoft.com/office/drawing/2017/decorative" val="1"/>
              </a:ext>
            </a:extLst>
          </p:cNvPr>
          <p:cNvSpPr/>
          <p:nvPr/>
        </p:nvSpPr>
        <p:spPr>
          <a:xfrm>
            <a:off x="2883724" y="2156656"/>
            <a:ext cx="1686297" cy="1662546"/>
          </a:xfrm>
          <a:prstGeom prst="ellipse">
            <a:avLst/>
          </a:prstGeom>
          <a:noFill/>
          <a:ln w="63500">
            <a:solidFill>
              <a:srgbClr val="0F6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99D2609-5108-40F0-BCD2-52F697DE8D52}"/>
              </a:ext>
              <a:ext uri="{C183D7F6-B498-43B3-948B-1728B52AA6E4}">
                <adec:decorative xmlns:adec="http://schemas.microsoft.com/office/drawing/2017/decorative" val="1"/>
              </a:ext>
            </a:extLst>
          </p:cNvPr>
          <p:cNvSpPr/>
          <p:nvPr/>
        </p:nvSpPr>
        <p:spPr>
          <a:xfrm>
            <a:off x="5888180" y="1800395"/>
            <a:ext cx="2555175" cy="2605349"/>
          </a:xfrm>
          <a:prstGeom prst="ellipse">
            <a:avLst/>
          </a:prstGeom>
          <a:noFill/>
          <a:ln w="63500">
            <a:solidFill>
              <a:srgbClr val="0F6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F1FDA36B-75EF-41F4-AC9D-14D931C18A3A}"/>
              </a:ext>
              <a:ext uri="{C183D7F6-B498-43B3-948B-1728B52AA6E4}">
                <adec:decorative xmlns:adec="http://schemas.microsoft.com/office/drawing/2017/decorative" val="1"/>
              </a:ext>
            </a:extLst>
          </p:cNvPr>
          <p:cNvSpPr/>
          <p:nvPr/>
        </p:nvSpPr>
        <p:spPr>
          <a:xfrm>
            <a:off x="2867394" y="266154"/>
            <a:ext cx="1686297" cy="1662546"/>
          </a:xfrm>
          <a:prstGeom prst="ellipse">
            <a:avLst/>
          </a:prstGeom>
          <a:noFill/>
          <a:ln w="63500">
            <a:solidFill>
              <a:srgbClr val="0F6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64A1CA17-F7B2-4EAC-ABE5-B3E90A1C955C}"/>
              </a:ext>
              <a:ext uri="{C183D7F6-B498-43B3-948B-1728B52AA6E4}">
                <adec:decorative xmlns:adec="http://schemas.microsoft.com/office/drawing/2017/decorative" val="1"/>
              </a:ext>
            </a:extLst>
          </p:cNvPr>
          <p:cNvSpPr/>
          <p:nvPr/>
        </p:nvSpPr>
        <p:spPr>
          <a:xfrm>
            <a:off x="3726872" y="4047158"/>
            <a:ext cx="1686297" cy="1662546"/>
          </a:xfrm>
          <a:prstGeom prst="ellipse">
            <a:avLst/>
          </a:prstGeom>
          <a:noFill/>
          <a:ln w="63500">
            <a:solidFill>
              <a:srgbClr val="0F6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4610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Kate Lister onstage at the Ted X Open University conference.">
            <a:extLst>
              <a:ext uri="{FF2B5EF4-FFF2-40B4-BE49-F238E27FC236}">
                <a16:creationId xmlns:a16="http://schemas.microsoft.com/office/drawing/2014/main" id="{3CA19726-6E89-4DEE-B6F5-E598BD0CAD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97000"/>
            <a:ext cx="12192000" cy="4064000"/>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a:extLst>
              <a:ext uri="{FF2B5EF4-FFF2-40B4-BE49-F238E27FC236}">
                <a16:creationId xmlns:a16="http://schemas.microsoft.com/office/drawing/2014/main" id="{6CD48882-3DFC-4E51-B86A-9C6628177732}"/>
              </a:ext>
              <a:ext uri="{C183D7F6-B498-43B3-948B-1728B52AA6E4}">
                <adec:decorative xmlns:adec="http://schemas.microsoft.com/office/drawing/2017/decorative" val="1"/>
              </a:ext>
            </a:extLst>
          </p:cNvPr>
          <p:cNvSpPr/>
          <p:nvPr/>
        </p:nvSpPr>
        <p:spPr>
          <a:xfrm>
            <a:off x="4409703" y="2997322"/>
            <a:ext cx="1686297" cy="1662546"/>
          </a:xfrm>
          <a:prstGeom prst="ellipse">
            <a:avLst/>
          </a:prstGeom>
          <a:noFill/>
          <a:ln w="63500">
            <a:solidFill>
              <a:srgbClr val="0F6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8DA8515-2BC0-4981-84CC-1D708C1813B4}"/>
              </a:ext>
              <a:ext uri="{C183D7F6-B498-43B3-948B-1728B52AA6E4}">
                <adec:decorative xmlns:adec="http://schemas.microsoft.com/office/drawing/2017/decorative" val="1"/>
              </a:ext>
            </a:extLst>
          </p:cNvPr>
          <p:cNvSpPr/>
          <p:nvPr/>
        </p:nvSpPr>
        <p:spPr>
          <a:xfrm>
            <a:off x="6284362" y="2287459"/>
            <a:ext cx="1686297" cy="1662546"/>
          </a:xfrm>
          <a:prstGeom prst="ellipse">
            <a:avLst/>
          </a:prstGeom>
          <a:noFill/>
          <a:ln w="63500">
            <a:solidFill>
              <a:srgbClr val="0F6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92661803-0AAE-4BC7-829C-CFBC5CEA17D3}"/>
              </a:ext>
              <a:ext uri="{C183D7F6-B498-43B3-948B-1728B52AA6E4}">
                <adec:decorative xmlns:adec="http://schemas.microsoft.com/office/drawing/2017/decorative" val="1"/>
              </a:ext>
            </a:extLst>
          </p:cNvPr>
          <p:cNvSpPr/>
          <p:nvPr/>
        </p:nvSpPr>
        <p:spPr>
          <a:xfrm>
            <a:off x="0" y="3118732"/>
            <a:ext cx="1686297" cy="1662546"/>
          </a:xfrm>
          <a:prstGeom prst="ellipse">
            <a:avLst/>
          </a:prstGeom>
          <a:noFill/>
          <a:ln w="63500">
            <a:solidFill>
              <a:srgbClr val="0F6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7A2F1C09-745D-474B-8DF0-D7A29139D2F0}"/>
              </a:ext>
              <a:ext uri="{C183D7F6-B498-43B3-948B-1728B52AA6E4}">
                <adec:decorative xmlns:adec="http://schemas.microsoft.com/office/drawing/2017/decorative" val="1"/>
              </a:ext>
            </a:extLst>
          </p:cNvPr>
          <p:cNvSpPr/>
          <p:nvPr/>
        </p:nvSpPr>
        <p:spPr>
          <a:xfrm>
            <a:off x="7030320" y="4009191"/>
            <a:ext cx="1686297" cy="1662546"/>
          </a:xfrm>
          <a:prstGeom prst="ellipse">
            <a:avLst/>
          </a:prstGeom>
          <a:noFill/>
          <a:ln w="63500">
            <a:solidFill>
              <a:srgbClr val="0F6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65CA3FB8-B10E-41E6-B1AF-810150A9CFDF}"/>
              </a:ext>
              <a:ext uri="{C183D7F6-B498-43B3-948B-1728B52AA6E4}">
                <adec:decorative xmlns:adec="http://schemas.microsoft.com/office/drawing/2017/decorative" val="1"/>
              </a:ext>
            </a:extLst>
          </p:cNvPr>
          <p:cNvSpPr/>
          <p:nvPr/>
        </p:nvSpPr>
        <p:spPr>
          <a:xfrm>
            <a:off x="9238181" y="1854323"/>
            <a:ext cx="1686297" cy="1662546"/>
          </a:xfrm>
          <a:prstGeom prst="ellipse">
            <a:avLst/>
          </a:prstGeom>
          <a:noFill/>
          <a:ln w="63500">
            <a:solidFill>
              <a:srgbClr val="0F6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6033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descr="Circle labelled Scene Setting.">
            <a:extLst>
              <a:ext uri="{FF2B5EF4-FFF2-40B4-BE49-F238E27FC236}">
                <a16:creationId xmlns:a16="http://schemas.microsoft.com/office/drawing/2014/main" id="{A911A101-D146-452D-89C7-7C85043378C6}"/>
              </a:ext>
              <a:ext uri="{C183D7F6-B498-43B3-948B-1728B52AA6E4}">
                <adec:decorative xmlns:adec="http://schemas.microsoft.com/office/drawing/2017/decorative" val="0"/>
              </a:ext>
            </a:extLst>
          </p:cNvPr>
          <p:cNvSpPr/>
          <p:nvPr/>
        </p:nvSpPr>
        <p:spPr>
          <a:xfrm>
            <a:off x="3216000" y="549000"/>
            <a:ext cx="5760000" cy="5760000"/>
          </a:xfrm>
          <a:prstGeom prst="ellipse">
            <a:avLst/>
          </a:prstGeom>
          <a:solidFill>
            <a:srgbClr val="0F61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dirty="0">
              <a:solidFill>
                <a:schemeClr val="bg1"/>
              </a:solidFill>
              <a:latin typeface="Verdana Pro Light" panose="020B0304030504040204" pitchFamily="34" charset="0"/>
            </a:endParaRPr>
          </a:p>
        </p:txBody>
      </p:sp>
      <p:sp>
        <p:nvSpPr>
          <p:cNvPr id="6" name="Oval 5">
            <a:extLst>
              <a:ext uri="{FF2B5EF4-FFF2-40B4-BE49-F238E27FC236}">
                <a16:creationId xmlns:a16="http://schemas.microsoft.com/office/drawing/2014/main" id="{04877A13-B27F-4A39-B730-75E2B2BA4F8C}"/>
              </a:ext>
              <a:ext uri="{C183D7F6-B498-43B3-948B-1728B52AA6E4}">
                <adec:decorative xmlns:adec="http://schemas.microsoft.com/office/drawing/2017/decorative" val="1"/>
              </a:ext>
            </a:extLst>
          </p:cNvPr>
          <p:cNvSpPr/>
          <p:nvPr/>
        </p:nvSpPr>
        <p:spPr>
          <a:xfrm>
            <a:off x="3936000" y="1989000"/>
            <a:ext cx="4320000" cy="432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dirty="0">
              <a:solidFill>
                <a:schemeClr val="bg1"/>
              </a:solidFill>
              <a:latin typeface="Verdana Pro Light" panose="020B0304030504040204" pitchFamily="34" charset="0"/>
            </a:endParaRPr>
          </a:p>
        </p:txBody>
      </p:sp>
      <p:sp>
        <p:nvSpPr>
          <p:cNvPr id="4" name="Oval 3" descr="Smaller circle labelled Story telling.">
            <a:extLst>
              <a:ext uri="{FF2B5EF4-FFF2-40B4-BE49-F238E27FC236}">
                <a16:creationId xmlns:a16="http://schemas.microsoft.com/office/drawing/2014/main" id="{5509E9E1-5BF6-43F7-9D1B-4F43799CA733}"/>
              </a:ext>
            </a:extLst>
          </p:cNvPr>
          <p:cNvSpPr/>
          <p:nvPr/>
        </p:nvSpPr>
        <p:spPr>
          <a:xfrm>
            <a:off x="4296000" y="2709000"/>
            <a:ext cx="3600000" cy="3600000"/>
          </a:xfrm>
          <a:prstGeom prst="ellipse">
            <a:avLst/>
          </a:prstGeom>
          <a:solidFill>
            <a:srgbClr val="0F61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solidFill>
                  <a:schemeClr val="bg1"/>
                </a:solidFill>
                <a:latin typeface="Verdana Pro Light" panose="020B0304030504040204" pitchFamily="34" charset="0"/>
              </a:rPr>
              <a:t>STORY</a:t>
            </a:r>
          </a:p>
          <a:p>
            <a:pPr algn="ctr"/>
            <a:r>
              <a:rPr lang="en-GB" sz="4400" dirty="0">
                <a:solidFill>
                  <a:schemeClr val="bg1"/>
                </a:solidFill>
                <a:latin typeface="Verdana Pro Light" panose="020B0304030504040204" pitchFamily="34" charset="0"/>
              </a:rPr>
              <a:t>TELLING</a:t>
            </a:r>
            <a:endParaRPr lang="en-US" sz="4400" dirty="0">
              <a:solidFill>
                <a:schemeClr val="bg1"/>
              </a:solidFill>
              <a:latin typeface="Verdana Pro Light" panose="020B0304030504040204" pitchFamily="34" charset="0"/>
            </a:endParaRPr>
          </a:p>
        </p:txBody>
      </p:sp>
      <p:sp>
        <p:nvSpPr>
          <p:cNvPr id="8" name="TextBox 7">
            <a:extLst>
              <a:ext uri="{FF2B5EF4-FFF2-40B4-BE49-F238E27FC236}">
                <a16:creationId xmlns:a16="http://schemas.microsoft.com/office/drawing/2014/main" id="{265CE879-6EA0-490E-9D87-576413C5B7B5}"/>
              </a:ext>
            </a:extLst>
          </p:cNvPr>
          <p:cNvSpPr txBox="1"/>
          <p:nvPr/>
        </p:nvSpPr>
        <p:spPr>
          <a:xfrm>
            <a:off x="4798209" y="545725"/>
            <a:ext cx="2595582" cy="1446550"/>
          </a:xfrm>
          <a:prstGeom prst="rect">
            <a:avLst/>
          </a:prstGeom>
          <a:noFill/>
        </p:spPr>
        <p:txBody>
          <a:bodyPr wrap="none" rtlCol="0">
            <a:spAutoFit/>
          </a:bodyPr>
          <a:lstStyle/>
          <a:p>
            <a:pPr algn="ctr"/>
            <a:r>
              <a:rPr lang="en-GB" sz="4400" dirty="0">
                <a:solidFill>
                  <a:schemeClr val="bg1"/>
                </a:solidFill>
                <a:latin typeface="Verdana Pro Light" panose="020B0304030504040204" pitchFamily="34" charset="0"/>
              </a:rPr>
              <a:t>SCENE</a:t>
            </a:r>
          </a:p>
          <a:p>
            <a:pPr algn="ctr"/>
            <a:r>
              <a:rPr lang="en-GB" sz="4400" dirty="0">
                <a:solidFill>
                  <a:schemeClr val="bg1"/>
                </a:solidFill>
                <a:latin typeface="Verdana Pro Light" panose="020B0304030504040204" pitchFamily="34" charset="0"/>
              </a:rPr>
              <a:t>SETTING</a:t>
            </a:r>
            <a:endParaRPr lang="en-US" sz="4400" dirty="0">
              <a:solidFill>
                <a:schemeClr val="bg1"/>
              </a:solidFill>
              <a:latin typeface="Verdana Pro Light" panose="020B0304030504040204" pitchFamily="34" charset="0"/>
            </a:endParaRPr>
          </a:p>
        </p:txBody>
      </p:sp>
    </p:spTree>
    <p:extLst>
      <p:ext uri="{BB962C8B-B14F-4D97-AF65-F5344CB8AC3E}">
        <p14:creationId xmlns:p14="http://schemas.microsoft.com/office/powerpoint/2010/main" val="802924236"/>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TotalTime>
  <Words>2381</Words>
  <Application>Microsoft Office PowerPoint</Application>
  <PresentationFormat>Widescreen</PresentationFormat>
  <Paragraphs>268</Paragraphs>
  <Slides>57</Slides>
  <Notes>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57</vt:i4>
      </vt:variant>
    </vt:vector>
  </HeadingPairs>
  <TitlesOfParts>
    <vt:vector size="65" baseType="lpstr">
      <vt:lpstr>Arial</vt:lpstr>
      <vt:lpstr>Calibri</vt:lpstr>
      <vt:lpstr>Calibri Light</vt:lpstr>
      <vt:lpstr>Century Gothic</vt:lpstr>
      <vt:lpstr>Garamond</vt:lpstr>
      <vt:lpstr>Verdana Pro Light</vt:lpstr>
      <vt:lpstr>Office Theme</vt:lpstr>
      <vt:lpstr>Savon</vt:lpstr>
      <vt:lpstr>PowerPoint Presentation</vt:lpstr>
      <vt:lpstr>once upon </vt:lpstr>
      <vt:lpstr>method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scene setting rules</vt:lpstr>
      <vt:lpstr>story-telling rules</vt:lpstr>
      <vt:lpstr>PowerPoint Presentation</vt:lpstr>
      <vt:lpstr>quality control</vt:lpstr>
      <vt:lpstr>PowerPoint Presentation</vt:lpstr>
      <vt:lpstr>PowerPoint Presentation</vt:lpstr>
      <vt:lpstr>PowerPoint Presentation</vt:lpstr>
      <vt:lpstr>PowerPoint Presentation</vt:lpstr>
      <vt:lpstr>…probably the best statistical graphic ever drawn. </vt:lpstr>
      <vt:lpstr>PowerPoint Presentation</vt:lpstr>
      <vt:lpstr>PowerPoint Presentation</vt:lpstr>
      <vt:lpstr>PowerPoint Presentation</vt:lpstr>
      <vt:lpstr>PowerPoint Presentation</vt:lpstr>
      <vt:lpstr>PowerPoint Presentation</vt:lpstr>
      <vt:lpstr>bar charts</vt:lpstr>
      <vt:lpstr>PowerPoint Presentation</vt:lpstr>
      <vt:lpstr>PowerPoint Presentation</vt:lpstr>
      <vt:lpstr>line charts</vt:lpstr>
      <vt:lpstr>PowerPoint Presentation</vt:lpstr>
      <vt:lpstr>PowerPoint Presentation</vt:lpstr>
      <vt:lpstr>Venn diagram</vt:lpstr>
      <vt:lpstr>PowerPoint Presentation</vt:lpstr>
      <vt:lpstr>flowcharts</vt:lpstr>
      <vt:lpstr>PowerPoint Presentation</vt:lpstr>
      <vt:lpstr>PowerPoint Presentation</vt:lpstr>
      <vt:lpstr>equations</vt:lpstr>
      <vt:lpstr>PowerPoint Presentation</vt:lpstr>
      <vt:lpstr>MathSpeak</vt:lpstr>
      <vt:lpstr>PowerPoint Presentation</vt:lpstr>
      <vt:lpstr>PowerPoint Presentation</vt:lpstr>
      <vt:lpstr>PowerPoint Presentation</vt:lpstr>
      <vt:lpstr>PowerPoint Presentation</vt:lpstr>
      <vt:lpstr>recap</vt:lpstr>
      <vt:lpstr>rules</vt:lpstr>
      <vt:lpstr>recipe</vt:lpstr>
      <vt:lpstr>PowerPoint Presentation</vt:lpstr>
      <vt:lpstr>PowerPoint Presentation</vt:lpstr>
      <vt:lpstr>description ends</vt:lpstr>
      <vt:lpstr>PowerPoint Presentation</vt:lpstr>
      <vt:lpstr>Living Paintings: Touch to See Books and the Open University’s Arts and Humanities curriculum</vt:lpstr>
      <vt:lpstr>How do I enrich students’ learning?</vt:lpstr>
      <vt:lpstr>73.4 miles from the OU…. </vt:lpstr>
      <vt:lpstr>A History of the World in 100 Objects</vt:lpstr>
      <vt:lpstr>Did this work and was it a success with our students?</vt:lpstr>
      <vt:lpstr>National Gallery 2 and  Architecture 08</vt:lpstr>
      <vt:lpstr>Thank you</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Kristiina.Bax</dc:creator>
  <cp:lastModifiedBy>Kristiina.Bax</cp:lastModifiedBy>
  <cp:revision>3</cp:revision>
  <dcterms:created xsi:type="dcterms:W3CDTF">2020-01-16T10:51:12Z</dcterms:created>
  <dcterms:modified xsi:type="dcterms:W3CDTF">2020-01-16T11:05:45Z</dcterms:modified>
</cp:coreProperties>
</file>