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7" r:id="rId3"/>
  </p:sldMasterIdLst>
  <p:notesMasterIdLst>
    <p:notesMasterId r:id="rId21"/>
  </p:notesMasterIdLst>
  <p:sldIdLst>
    <p:sldId id="272" r:id="rId4"/>
    <p:sldId id="277" r:id="rId5"/>
    <p:sldId id="275" r:id="rId6"/>
    <p:sldId id="276" r:id="rId7"/>
    <p:sldId id="286" r:id="rId8"/>
    <p:sldId id="261" r:id="rId9"/>
    <p:sldId id="273" r:id="rId10"/>
    <p:sldId id="274" r:id="rId11"/>
    <p:sldId id="278" r:id="rId12"/>
    <p:sldId id="279" r:id="rId13"/>
    <p:sldId id="281" r:id="rId14"/>
    <p:sldId id="282" r:id="rId15"/>
    <p:sldId id="283" r:id="rId16"/>
    <p:sldId id="284" r:id="rId17"/>
    <p:sldId id="285" r:id="rId18"/>
    <p:sldId id="280" r:id="rId19"/>
    <p:sldId id="270"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7614" autoAdjust="0"/>
  </p:normalViewPr>
  <p:slideViewPr>
    <p:cSldViewPr snapToGrid="0">
      <p:cViewPr varScale="1">
        <p:scale>
          <a:sx n="63" d="100"/>
          <a:sy n="63" d="100"/>
        </p:scale>
        <p:origin x="162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jk2534\Work%20Folders\Documents\Admin\Director%20of%20Teaching\Exams%20position%20paper\T207%2016J.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jk2534\Work%20Folders\Documents\Admin\Director%20of%20Teaching\Exams%20position%20paper\T218%2017J.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baseline="0" dirty="0"/>
              <a:t>Module A: Continuous assessment</a:t>
            </a:r>
            <a:r>
              <a:rPr lang="en-GB" dirty="0"/>
              <a:t> vs Examinable</a:t>
            </a:r>
            <a:r>
              <a:rPr lang="en-GB" baseline="0" dirty="0"/>
              <a:t> component score</a:t>
            </a:r>
            <a:endParaRPr lang="en-GB" dirty="0"/>
          </a:p>
        </c:rich>
      </c:tx>
      <c:layout>
        <c:manualLayout>
          <c:xMode val="edge"/>
          <c:yMode val="edge"/>
          <c:x val="0.12381679157669398"/>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2114014007761152E-2"/>
          <c:y val="9.6864477804687751E-2"/>
          <c:w val="0.89762936951377148"/>
          <c:h val="0.87335090406169114"/>
        </c:manualLayout>
      </c:layout>
      <c:scatterChart>
        <c:scatterStyle val="lineMarker"/>
        <c:varyColors val="0"/>
        <c:ser>
          <c:idx val="0"/>
          <c:order val="0"/>
          <c:tx>
            <c:strRef>
              <c:f>'T207 16J'!$C$1</c:f>
              <c:strCache>
                <c:ptCount val="1"/>
                <c:pt idx="0">
                  <c:v>Final OCAS</c:v>
                </c:pt>
              </c:strCache>
            </c:strRef>
          </c:tx>
          <c:spPr>
            <a:ln w="19050" cap="rnd">
              <a:noFill/>
              <a:round/>
            </a:ln>
            <a:effectLst/>
          </c:spPr>
          <c:marker>
            <c:symbol val="x"/>
            <c:size val="3"/>
            <c:spPr>
              <a:noFill/>
              <a:ln w="9525">
                <a:solidFill>
                  <a:schemeClr val="accent1"/>
                </a:solidFill>
              </a:ln>
              <a:effectLst/>
            </c:spPr>
          </c:marker>
          <c:dPt>
            <c:idx val="149"/>
            <c:marker>
              <c:symbol val="x"/>
              <c:size val="3"/>
              <c:spPr>
                <a:noFill/>
                <a:ln w="9525">
                  <a:solidFill>
                    <a:schemeClr val="accent2">
                      <a:lumMod val="75000"/>
                    </a:schemeClr>
                  </a:solidFill>
                </a:ln>
                <a:effectLst/>
              </c:spPr>
            </c:marker>
            <c:bubble3D val="0"/>
            <c:extLst>
              <c:ext xmlns:c16="http://schemas.microsoft.com/office/drawing/2014/chart" uri="{C3380CC4-5D6E-409C-BE32-E72D297353CC}">
                <c16:uniqueId val="{00000000-6D0D-427C-82B3-21928096CEE3}"/>
              </c:ext>
            </c:extLst>
          </c:dPt>
          <c:trendline>
            <c:spPr>
              <a:ln w="19050" cap="rnd">
                <a:solidFill>
                  <a:schemeClr val="accent1"/>
                </a:solidFill>
                <a:prstDash val="sysDot"/>
              </a:ln>
              <a:effectLst/>
            </c:spPr>
            <c:trendlineType val="linear"/>
            <c:dispRSqr val="1"/>
            <c:dispEq val="0"/>
            <c:trendlineLbl>
              <c:layout>
                <c:manualLayout>
                  <c:x val="3.4741987939819932E-2"/>
                  <c:y val="0.27032715606618302"/>
                </c:manualLayout>
              </c:layout>
              <c:numFmt formatCode="General" sourceLinked="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rendlineLbl>
          </c:trendline>
          <c:xVal>
            <c:numRef>
              <c:f>'T207 16J'!$B$2:$B$520</c:f>
              <c:numCache>
                <c:formatCode>General</c:formatCode>
                <c:ptCount val="519"/>
                <c:pt idx="0">
                  <c:v>92</c:v>
                </c:pt>
                <c:pt idx="1">
                  <c:v>90</c:v>
                </c:pt>
                <c:pt idx="2">
                  <c:v>89</c:v>
                </c:pt>
                <c:pt idx="3">
                  <c:v>95</c:v>
                </c:pt>
                <c:pt idx="4">
                  <c:v>89</c:v>
                </c:pt>
                <c:pt idx="5">
                  <c:v>88</c:v>
                </c:pt>
                <c:pt idx="6">
                  <c:v>87</c:v>
                </c:pt>
                <c:pt idx="7">
                  <c:v>85</c:v>
                </c:pt>
                <c:pt idx="8">
                  <c:v>90</c:v>
                </c:pt>
                <c:pt idx="9">
                  <c:v>87</c:v>
                </c:pt>
                <c:pt idx="10">
                  <c:v>85</c:v>
                </c:pt>
                <c:pt idx="11">
                  <c:v>89</c:v>
                </c:pt>
                <c:pt idx="12">
                  <c:v>86</c:v>
                </c:pt>
                <c:pt idx="13">
                  <c:v>85</c:v>
                </c:pt>
                <c:pt idx="14">
                  <c:v>88</c:v>
                </c:pt>
                <c:pt idx="15">
                  <c:v>86</c:v>
                </c:pt>
                <c:pt idx="16">
                  <c:v>85</c:v>
                </c:pt>
                <c:pt idx="17">
                  <c:v>85</c:v>
                </c:pt>
                <c:pt idx="18">
                  <c:v>85</c:v>
                </c:pt>
                <c:pt idx="19">
                  <c:v>86</c:v>
                </c:pt>
                <c:pt idx="20">
                  <c:v>85</c:v>
                </c:pt>
                <c:pt idx="21">
                  <c:v>85</c:v>
                </c:pt>
                <c:pt idx="22">
                  <c:v>86</c:v>
                </c:pt>
                <c:pt idx="23">
                  <c:v>86</c:v>
                </c:pt>
                <c:pt idx="24">
                  <c:v>82</c:v>
                </c:pt>
                <c:pt idx="25">
                  <c:v>81</c:v>
                </c:pt>
                <c:pt idx="26">
                  <c:v>83</c:v>
                </c:pt>
                <c:pt idx="27">
                  <c:v>84</c:v>
                </c:pt>
                <c:pt idx="28">
                  <c:v>81</c:v>
                </c:pt>
                <c:pt idx="29">
                  <c:v>81</c:v>
                </c:pt>
                <c:pt idx="30">
                  <c:v>78</c:v>
                </c:pt>
                <c:pt idx="31">
                  <c:v>83</c:v>
                </c:pt>
                <c:pt idx="32">
                  <c:v>82</c:v>
                </c:pt>
                <c:pt idx="33">
                  <c:v>82</c:v>
                </c:pt>
                <c:pt idx="34">
                  <c:v>80</c:v>
                </c:pt>
                <c:pt idx="35">
                  <c:v>80</c:v>
                </c:pt>
                <c:pt idx="36">
                  <c:v>83</c:v>
                </c:pt>
                <c:pt idx="37">
                  <c:v>82</c:v>
                </c:pt>
                <c:pt idx="38">
                  <c:v>81</c:v>
                </c:pt>
                <c:pt idx="39">
                  <c:v>80</c:v>
                </c:pt>
                <c:pt idx="40">
                  <c:v>78</c:v>
                </c:pt>
                <c:pt idx="41">
                  <c:v>78</c:v>
                </c:pt>
                <c:pt idx="42">
                  <c:v>84</c:v>
                </c:pt>
                <c:pt idx="43">
                  <c:v>83</c:v>
                </c:pt>
                <c:pt idx="44">
                  <c:v>81</c:v>
                </c:pt>
                <c:pt idx="45">
                  <c:v>83</c:v>
                </c:pt>
                <c:pt idx="46">
                  <c:v>81</c:v>
                </c:pt>
                <c:pt idx="47">
                  <c:v>81</c:v>
                </c:pt>
                <c:pt idx="48">
                  <c:v>81</c:v>
                </c:pt>
                <c:pt idx="49">
                  <c:v>80</c:v>
                </c:pt>
                <c:pt idx="50">
                  <c:v>80</c:v>
                </c:pt>
                <c:pt idx="51">
                  <c:v>76</c:v>
                </c:pt>
                <c:pt idx="52">
                  <c:v>75</c:v>
                </c:pt>
                <c:pt idx="53">
                  <c:v>74</c:v>
                </c:pt>
                <c:pt idx="54">
                  <c:v>80</c:v>
                </c:pt>
                <c:pt idx="55">
                  <c:v>80</c:v>
                </c:pt>
                <c:pt idx="56">
                  <c:v>80</c:v>
                </c:pt>
                <c:pt idx="57">
                  <c:v>75</c:v>
                </c:pt>
                <c:pt idx="58">
                  <c:v>73</c:v>
                </c:pt>
                <c:pt idx="59">
                  <c:v>80</c:v>
                </c:pt>
                <c:pt idx="60">
                  <c:v>80</c:v>
                </c:pt>
                <c:pt idx="61">
                  <c:v>73</c:v>
                </c:pt>
                <c:pt idx="62">
                  <c:v>72</c:v>
                </c:pt>
                <c:pt idx="63">
                  <c:v>87</c:v>
                </c:pt>
                <c:pt idx="64">
                  <c:v>80</c:v>
                </c:pt>
                <c:pt idx="65">
                  <c:v>80</c:v>
                </c:pt>
                <c:pt idx="66">
                  <c:v>77</c:v>
                </c:pt>
                <c:pt idx="67">
                  <c:v>77</c:v>
                </c:pt>
                <c:pt idx="68">
                  <c:v>75</c:v>
                </c:pt>
                <c:pt idx="69">
                  <c:v>80</c:v>
                </c:pt>
                <c:pt idx="70">
                  <c:v>80</c:v>
                </c:pt>
                <c:pt idx="71">
                  <c:v>77</c:v>
                </c:pt>
                <c:pt idx="72">
                  <c:v>73</c:v>
                </c:pt>
                <c:pt idx="73">
                  <c:v>73</c:v>
                </c:pt>
                <c:pt idx="74">
                  <c:v>82</c:v>
                </c:pt>
                <c:pt idx="75">
                  <c:v>78</c:v>
                </c:pt>
                <c:pt idx="76">
                  <c:v>77</c:v>
                </c:pt>
                <c:pt idx="77">
                  <c:v>76</c:v>
                </c:pt>
                <c:pt idx="78">
                  <c:v>76</c:v>
                </c:pt>
                <c:pt idx="79">
                  <c:v>74</c:v>
                </c:pt>
                <c:pt idx="80">
                  <c:v>74</c:v>
                </c:pt>
                <c:pt idx="81">
                  <c:v>74</c:v>
                </c:pt>
                <c:pt idx="82">
                  <c:v>73</c:v>
                </c:pt>
                <c:pt idx="83">
                  <c:v>72</c:v>
                </c:pt>
                <c:pt idx="84">
                  <c:v>72</c:v>
                </c:pt>
                <c:pt idx="85">
                  <c:v>70</c:v>
                </c:pt>
                <c:pt idx="86">
                  <c:v>80</c:v>
                </c:pt>
                <c:pt idx="87">
                  <c:v>78</c:v>
                </c:pt>
                <c:pt idx="88">
                  <c:v>77</c:v>
                </c:pt>
                <c:pt idx="89">
                  <c:v>73</c:v>
                </c:pt>
                <c:pt idx="90">
                  <c:v>71</c:v>
                </c:pt>
                <c:pt idx="91">
                  <c:v>71</c:v>
                </c:pt>
                <c:pt idx="92">
                  <c:v>73</c:v>
                </c:pt>
                <c:pt idx="93">
                  <c:v>73</c:v>
                </c:pt>
                <c:pt idx="94">
                  <c:v>72</c:v>
                </c:pt>
                <c:pt idx="95">
                  <c:v>70</c:v>
                </c:pt>
                <c:pt idx="96">
                  <c:v>85</c:v>
                </c:pt>
                <c:pt idx="97">
                  <c:v>83</c:v>
                </c:pt>
                <c:pt idx="98">
                  <c:v>72</c:v>
                </c:pt>
                <c:pt idx="99">
                  <c:v>71</c:v>
                </c:pt>
                <c:pt idx="100">
                  <c:v>74</c:v>
                </c:pt>
                <c:pt idx="101">
                  <c:v>74</c:v>
                </c:pt>
                <c:pt idx="102">
                  <c:v>74</c:v>
                </c:pt>
                <c:pt idx="103">
                  <c:v>73</c:v>
                </c:pt>
                <c:pt idx="104">
                  <c:v>72</c:v>
                </c:pt>
                <c:pt idx="105">
                  <c:v>72</c:v>
                </c:pt>
                <c:pt idx="106">
                  <c:v>70</c:v>
                </c:pt>
                <c:pt idx="107">
                  <c:v>77</c:v>
                </c:pt>
                <c:pt idx="108">
                  <c:v>75</c:v>
                </c:pt>
                <c:pt idx="109">
                  <c:v>72</c:v>
                </c:pt>
                <c:pt idx="110">
                  <c:v>72</c:v>
                </c:pt>
                <c:pt idx="111">
                  <c:v>72</c:v>
                </c:pt>
                <c:pt idx="112">
                  <c:v>71</c:v>
                </c:pt>
                <c:pt idx="113">
                  <c:v>71</c:v>
                </c:pt>
                <c:pt idx="114">
                  <c:v>76</c:v>
                </c:pt>
                <c:pt idx="115">
                  <c:v>73</c:v>
                </c:pt>
                <c:pt idx="116">
                  <c:v>73</c:v>
                </c:pt>
                <c:pt idx="117">
                  <c:v>70</c:v>
                </c:pt>
                <c:pt idx="118">
                  <c:v>70</c:v>
                </c:pt>
                <c:pt idx="119">
                  <c:v>70</c:v>
                </c:pt>
                <c:pt idx="120">
                  <c:v>70</c:v>
                </c:pt>
                <c:pt idx="121">
                  <c:v>70</c:v>
                </c:pt>
                <c:pt idx="122">
                  <c:v>74</c:v>
                </c:pt>
                <c:pt idx="123">
                  <c:v>72</c:v>
                </c:pt>
                <c:pt idx="124">
                  <c:v>71</c:v>
                </c:pt>
                <c:pt idx="125">
                  <c:v>73</c:v>
                </c:pt>
                <c:pt idx="126">
                  <c:v>71</c:v>
                </c:pt>
                <c:pt idx="127">
                  <c:v>70</c:v>
                </c:pt>
                <c:pt idx="128">
                  <c:v>75</c:v>
                </c:pt>
                <c:pt idx="129">
                  <c:v>73</c:v>
                </c:pt>
                <c:pt idx="130">
                  <c:v>72</c:v>
                </c:pt>
                <c:pt idx="131">
                  <c:v>71</c:v>
                </c:pt>
                <c:pt idx="132">
                  <c:v>70</c:v>
                </c:pt>
                <c:pt idx="133">
                  <c:v>70</c:v>
                </c:pt>
                <c:pt idx="134">
                  <c:v>79</c:v>
                </c:pt>
                <c:pt idx="135">
                  <c:v>75</c:v>
                </c:pt>
                <c:pt idx="136">
                  <c:v>78</c:v>
                </c:pt>
                <c:pt idx="137">
                  <c:v>76</c:v>
                </c:pt>
                <c:pt idx="138">
                  <c:v>74</c:v>
                </c:pt>
                <c:pt idx="139">
                  <c:v>71</c:v>
                </c:pt>
                <c:pt idx="140">
                  <c:v>71</c:v>
                </c:pt>
                <c:pt idx="141">
                  <c:v>71</c:v>
                </c:pt>
                <c:pt idx="142">
                  <c:v>73</c:v>
                </c:pt>
                <c:pt idx="143">
                  <c:v>70</c:v>
                </c:pt>
                <c:pt idx="144">
                  <c:v>72</c:v>
                </c:pt>
                <c:pt idx="145">
                  <c:v>72</c:v>
                </c:pt>
                <c:pt idx="146">
                  <c:v>70</c:v>
                </c:pt>
                <c:pt idx="147">
                  <c:v>69</c:v>
                </c:pt>
                <c:pt idx="148">
                  <c:v>69</c:v>
                </c:pt>
                <c:pt idx="149">
                  <c:v>66</c:v>
                </c:pt>
                <c:pt idx="150">
                  <c:v>69</c:v>
                </c:pt>
                <c:pt idx="151">
                  <c:v>67</c:v>
                </c:pt>
                <c:pt idx="152">
                  <c:v>69</c:v>
                </c:pt>
                <c:pt idx="153">
                  <c:v>67</c:v>
                </c:pt>
                <c:pt idx="154">
                  <c:v>69</c:v>
                </c:pt>
                <c:pt idx="155">
                  <c:v>61</c:v>
                </c:pt>
                <c:pt idx="156">
                  <c:v>69</c:v>
                </c:pt>
                <c:pt idx="157">
                  <c:v>66</c:v>
                </c:pt>
                <c:pt idx="158">
                  <c:v>69</c:v>
                </c:pt>
                <c:pt idx="159">
                  <c:v>69</c:v>
                </c:pt>
                <c:pt idx="160">
                  <c:v>67</c:v>
                </c:pt>
                <c:pt idx="161">
                  <c:v>69</c:v>
                </c:pt>
                <c:pt idx="162">
                  <c:v>67</c:v>
                </c:pt>
                <c:pt idx="163">
                  <c:v>64</c:v>
                </c:pt>
                <c:pt idx="164">
                  <c:v>69</c:v>
                </c:pt>
                <c:pt idx="165">
                  <c:v>64</c:v>
                </c:pt>
                <c:pt idx="166">
                  <c:v>60</c:v>
                </c:pt>
                <c:pt idx="167">
                  <c:v>58</c:v>
                </c:pt>
                <c:pt idx="168">
                  <c:v>66</c:v>
                </c:pt>
                <c:pt idx="169">
                  <c:v>65</c:v>
                </c:pt>
                <c:pt idx="170">
                  <c:v>61</c:v>
                </c:pt>
                <c:pt idx="171">
                  <c:v>68</c:v>
                </c:pt>
                <c:pt idx="172">
                  <c:v>68</c:v>
                </c:pt>
                <c:pt idx="173">
                  <c:v>66</c:v>
                </c:pt>
                <c:pt idx="174">
                  <c:v>66</c:v>
                </c:pt>
                <c:pt idx="175">
                  <c:v>64</c:v>
                </c:pt>
                <c:pt idx="176">
                  <c:v>63</c:v>
                </c:pt>
                <c:pt idx="177">
                  <c:v>62</c:v>
                </c:pt>
                <c:pt idx="178">
                  <c:v>61</c:v>
                </c:pt>
                <c:pt idx="179">
                  <c:v>68</c:v>
                </c:pt>
                <c:pt idx="180">
                  <c:v>65</c:v>
                </c:pt>
                <c:pt idx="181">
                  <c:v>63</c:v>
                </c:pt>
                <c:pt idx="182">
                  <c:v>63</c:v>
                </c:pt>
                <c:pt idx="183">
                  <c:v>62</c:v>
                </c:pt>
                <c:pt idx="184">
                  <c:v>56</c:v>
                </c:pt>
                <c:pt idx="185">
                  <c:v>69</c:v>
                </c:pt>
                <c:pt idx="186">
                  <c:v>61</c:v>
                </c:pt>
                <c:pt idx="187">
                  <c:v>67</c:v>
                </c:pt>
                <c:pt idx="188">
                  <c:v>67</c:v>
                </c:pt>
                <c:pt idx="189">
                  <c:v>63</c:v>
                </c:pt>
                <c:pt idx="190">
                  <c:v>62</c:v>
                </c:pt>
                <c:pt idx="191">
                  <c:v>58</c:v>
                </c:pt>
                <c:pt idx="192">
                  <c:v>56</c:v>
                </c:pt>
                <c:pt idx="193">
                  <c:v>69</c:v>
                </c:pt>
                <c:pt idx="194">
                  <c:v>67</c:v>
                </c:pt>
                <c:pt idx="195">
                  <c:v>65</c:v>
                </c:pt>
                <c:pt idx="196">
                  <c:v>64</c:v>
                </c:pt>
                <c:pt idx="197">
                  <c:v>63</c:v>
                </c:pt>
                <c:pt idx="198">
                  <c:v>61</c:v>
                </c:pt>
                <c:pt idx="199">
                  <c:v>60</c:v>
                </c:pt>
                <c:pt idx="200">
                  <c:v>66</c:v>
                </c:pt>
                <c:pt idx="201">
                  <c:v>65</c:v>
                </c:pt>
                <c:pt idx="202">
                  <c:v>63</c:v>
                </c:pt>
                <c:pt idx="203">
                  <c:v>63</c:v>
                </c:pt>
                <c:pt idx="204">
                  <c:v>63</c:v>
                </c:pt>
                <c:pt idx="205">
                  <c:v>60</c:v>
                </c:pt>
                <c:pt idx="206">
                  <c:v>59</c:v>
                </c:pt>
                <c:pt idx="207">
                  <c:v>59</c:v>
                </c:pt>
                <c:pt idx="208">
                  <c:v>56</c:v>
                </c:pt>
                <c:pt idx="209">
                  <c:v>56</c:v>
                </c:pt>
                <c:pt idx="210">
                  <c:v>56</c:v>
                </c:pt>
                <c:pt idx="211">
                  <c:v>55</c:v>
                </c:pt>
                <c:pt idx="212">
                  <c:v>64</c:v>
                </c:pt>
                <c:pt idx="213">
                  <c:v>62</c:v>
                </c:pt>
                <c:pt idx="214">
                  <c:v>58</c:v>
                </c:pt>
                <c:pt idx="215">
                  <c:v>58</c:v>
                </c:pt>
                <c:pt idx="216">
                  <c:v>57</c:v>
                </c:pt>
                <c:pt idx="217">
                  <c:v>56</c:v>
                </c:pt>
                <c:pt idx="218">
                  <c:v>56</c:v>
                </c:pt>
                <c:pt idx="219">
                  <c:v>66</c:v>
                </c:pt>
                <c:pt idx="220">
                  <c:v>63</c:v>
                </c:pt>
                <c:pt idx="221">
                  <c:v>63</c:v>
                </c:pt>
                <c:pt idx="222">
                  <c:v>62</c:v>
                </c:pt>
                <c:pt idx="223">
                  <c:v>58</c:v>
                </c:pt>
                <c:pt idx="224">
                  <c:v>65</c:v>
                </c:pt>
                <c:pt idx="225">
                  <c:v>63</c:v>
                </c:pt>
                <c:pt idx="226">
                  <c:v>58</c:v>
                </c:pt>
                <c:pt idx="227">
                  <c:v>66</c:v>
                </c:pt>
                <c:pt idx="228">
                  <c:v>64</c:v>
                </c:pt>
                <c:pt idx="229">
                  <c:v>63</c:v>
                </c:pt>
                <c:pt idx="230">
                  <c:v>62</c:v>
                </c:pt>
                <c:pt idx="231">
                  <c:v>61</c:v>
                </c:pt>
                <c:pt idx="232">
                  <c:v>60</c:v>
                </c:pt>
                <c:pt idx="233">
                  <c:v>60</c:v>
                </c:pt>
                <c:pt idx="234">
                  <c:v>59</c:v>
                </c:pt>
                <c:pt idx="235">
                  <c:v>56</c:v>
                </c:pt>
                <c:pt idx="236">
                  <c:v>70</c:v>
                </c:pt>
                <c:pt idx="237">
                  <c:v>64</c:v>
                </c:pt>
                <c:pt idx="238">
                  <c:v>64</c:v>
                </c:pt>
                <c:pt idx="239">
                  <c:v>63</c:v>
                </c:pt>
                <c:pt idx="240">
                  <c:v>59</c:v>
                </c:pt>
                <c:pt idx="241">
                  <c:v>58</c:v>
                </c:pt>
                <c:pt idx="242">
                  <c:v>55</c:v>
                </c:pt>
                <c:pt idx="243">
                  <c:v>71</c:v>
                </c:pt>
                <c:pt idx="244">
                  <c:v>66</c:v>
                </c:pt>
                <c:pt idx="245">
                  <c:v>64</c:v>
                </c:pt>
                <c:pt idx="246">
                  <c:v>57</c:v>
                </c:pt>
                <c:pt idx="247">
                  <c:v>55</c:v>
                </c:pt>
                <c:pt idx="248">
                  <c:v>66</c:v>
                </c:pt>
                <c:pt idx="249">
                  <c:v>61</c:v>
                </c:pt>
                <c:pt idx="250">
                  <c:v>61</c:v>
                </c:pt>
                <c:pt idx="251">
                  <c:v>59</c:v>
                </c:pt>
                <c:pt idx="252">
                  <c:v>56</c:v>
                </c:pt>
                <c:pt idx="253">
                  <c:v>55</c:v>
                </c:pt>
                <c:pt idx="254">
                  <c:v>55</c:v>
                </c:pt>
                <c:pt idx="255">
                  <c:v>77</c:v>
                </c:pt>
                <c:pt idx="256">
                  <c:v>63</c:v>
                </c:pt>
                <c:pt idx="257">
                  <c:v>59</c:v>
                </c:pt>
                <c:pt idx="258">
                  <c:v>57</c:v>
                </c:pt>
                <c:pt idx="259">
                  <c:v>56</c:v>
                </c:pt>
                <c:pt idx="260">
                  <c:v>56</c:v>
                </c:pt>
                <c:pt idx="261">
                  <c:v>64</c:v>
                </c:pt>
                <c:pt idx="262">
                  <c:v>63</c:v>
                </c:pt>
                <c:pt idx="263">
                  <c:v>62</c:v>
                </c:pt>
                <c:pt idx="264">
                  <c:v>59</c:v>
                </c:pt>
                <c:pt idx="265">
                  <c:v>58</c:v>
                </c:pt>
                <c:pt idx="266">
                  <c:v>56</c:v>
                </c:pt>
                <c:pt idx="267">
                  <c:v>61</c:v>
                </c:pt>
                <c:pt idx="268">
                  <c:v>58</c:v>
                </c:pt>
                <c:pt idx="269">
                  <c:v>56</c:v>
                </c:pt>
                <c:pt idx="270">
                  <c:v>55</c:v>
                </c:pt>
                <c:pt idx="271">
                  <c:v>68</c:v>
                </c:pt>
                <c:pt idx="272">
                  <c:v>60</c:v>
                </c:pt>
                <c:pt idx="273">
                  <c:v>59</c:v>
                </c:pt>
                <c:pt idx="274">
                  <c:v>57</c:v>
                </c:pt>
                <c:pt idx="275">
                  <c:v>69</c:v>
                </c:pt>
                <c:pt idx="276">
                  <c:v>65</c:v>
                </c:pt>
                <c:pt idx="277">
                  <c:v>61</c:v>
                </c:pt>
                <c:pt idx="278">
                  <c:v>57</c:v>
                </c:pt>
                <c:pt idx="279">
                  <c:v>55</c:v>
                </c:pt>
                <c:pt idx="280">
                  <c:v>62</c:v>
                </c:pt>
                <c:pt idx="281">
                  <c:v>59</c:v>
                </c:pt>
                <c:pt idx="282">
                  <c:v>56</c:v>
                </c:pt>
                <c:pt idx="283">
                  <c:v>62</c:v>
                </c:pt>
                <c:pt idx="284">
                  <c:v>60</c:v>
                </c:pt>
                <c:pt idx="285">
                  <c:v>57</c:v>
                </c:pt>
                <c:pt idx="286">
                  <c:v>56</c:v>
                </c:pt>
                <c:pt idx="287">
                  <c:v>58</c:v>
                </c:pt>
                <c:pt idx="288">
                  <c:v>56</c:v>
                </c:pt>
                <c:pt idx="289">
                  <c:v>55</c:v>
                </c:pt>
                <c:pt idx="290">
                  <c:v>59</c:v>
                </c:pt>
                <c:pt idx="291">
                  <c:v>58</c:v>
                </c:pt>
                <c:pt idx="292">
                  <c:v>56</c:v>
                </c:pt>
                <c:pt idx="293">
                  <c:v>55</c:v>
                </c:pt>
                <c:pt idx="294">
                  <c:v>62</c:v>
                </c:pt>
                <c:pt idx="295">
                  <c:v>56</c:v>
                </c:pt>
                <c:pt idx="296">
                  <c:v>60</c:v>
                </c:pt>
                <c:pt idx="297">
                  <c:v>61</c:v>
                </c:pt>
                <c:pt idx="298">
                  <c:v>56</c:v>
                </c:pt>
                <c:pt idx="299">
                  <c:v>59</c:v>
                </c:pt>
                <c:pt idx="300">
                  <c:v>61</c:v>
                </c:pt>
                <c:pt idx="301">
                  <c:v>49</c:v>
                </c:pt>
                <c:pt idx="302">
                  <c:v>54</c:v>
                </c:pt>
                <c:pt idx="303">
                  <c:v>53</c:v>
                </c:pt>
                <c:pt idx="304">
                  <c:v>54</c:v>
                </c:pt>
                <c:pt idx="305">
                  <c:v>54</c:v>
                </c:pt>
                <c:pt idx="306">
                  <c:v>50</c:v>
                </c:pt>
                <c:pt idx="307">
                  <c:v>48</c:v>
                </c:pt>
                <c:pt idx="308">
                  <c:v>50</c:v>
                </c:pt>
                <c:pt idx="309">
                  <c:v>53</c:v>
                </c:pt>
                <c:pt idx="310">
                  <c:v>48</c:v>
                </c:pt>
                <c:pt idx="311">
                  <c:v>52</c:v>
                </c:pt>
                <c:pt idx="312">
                  <c:v>44</c:v>
                </c:pt>
                <c:pt idx="313">
                  <c:v>50</c:v>
                </c:pt>
                <c:pt idx="314">
                  <c:v>53</c:v>
                </c:pt>
                <c:pt idx="315">
                  <c:v>47</c:v>
                </c:pt>
                <c:pt idx="316">
                  <c:v>45</c:v>
                </c:pt>
                <c:pt idx="317">
                  <c:v>51</c:v>
                </c:pt>
                <c:pt idx="318">
                  <c:v>44</c:v>
                </c:pt>
                <c:pt idx="319">
                  <c:v>54</c:v>
                </c:pt>
                <c:pt idx="320">
                  <c:v>54</c:v>
                </c:pt>
                <c:pt idx="321">
                  <c:v>52</c:v>
                </c:pt>
                <c:pt idx="322">
                  <c:v>51</c:v>
                </c:pt>
                <c:pt idx="323">
                  <c:v>40</c:v>
                </c:pt>
                <c:pt idx="324">
                  <c:v>54</c:v>
                </c:pt>
                <c:pt idx="325">
                  <c:v>49</c:v>
                </c:pt>
                <c:pt idx="326">
                  <c:v>51</c:v>
                </c:pt>
                <c:pt idx="327">
                  <c:v>45</c:v>
                </c:pt>
                <c:pt idx="328">
                  <c:v>43</c:v>
                </c:pt>
                <c:pt idx="329">
                  <c:v>43</c:v>
                </c:pt>
                <c:pt idx="330">
                  <c:v>41</c:v>
                </c:pt>
                <c:pt idx="331">
                  <c:v>40</c:v>
                </c:pt>
                <c:pt idx="332">
                  <c:v>49</c:v>
                </c:pt>
                <c:pt idx="333">
                  <c:v>48</c:v>
                </c:pt>
                <c:pt idx="334">
                  <c:v>47</c:v>
                </c:pt>
                <c:pt idx="335">
                  <c:v>41</c:v>
                </c:pt>
                <c:pt idx="336">
                  <c:v>54</c:v>
                </c:pt>
                <c:pt idx="337">
                  <c:v>53</c:v>
                </c:pt>
                <c:pt idx="338">
                  <c:v>52</c:v>
                </c:pt>
                <c:pt idx="339">
                  <c:v>46</c:v>
                </c:pt>
                <c:pt idx="340">
                  <c:v>40</c:v>
                </c:pt>
                <c:pt idx="341">
                  <c:v>48</c:v>
                </c:pt>
                <c:pt idx="342">
                  <c:v>48</c:v>
                </c:pt>
                <c:pt idx="343">
                  <c:v>52</c:v>
                </c:pt>
                <c:pt idx="344">
                  <c:v>48</c:v>
                </c:pt>
                <c:pt idx="345">
                  <c:v>49</c:v>
                </c:pt>
                <c:pt idx="346">
                  <c:v>49</c:v>
                </c:pt>
                <c:pt idx="347">
                  <c:v>45</c:v>
                </c:pt>
                <c:pt idx="348">
                  <c:v>51</c:v>
                </c:pt>
                <c:pt idx="349">
                  <c:v>50</c:v>
                </c:pt>
                <c:pt idx="350">
                  <c:v>50</c:v>
                </c:pt>
                <c:pt idx="351">
                  <c:v>50</c:v>
                </c:pt>
                <c:pt idx="352">
                  <c:v>68</c:v>
                </c:pt>
                <c:pt idx="353">
                  <c:v>49</c:v>
                </c:pt>
                <c:pt idx="354">
                  <c:v>43</c:v>
                </c:pt>
                <c:pt idx="355">
                  <c:v>43</c:v>
                </c:pt>
                <c:pt idx="356">
                  <c:v>42</c:v>
                </c:pt>
                <c:pt idx="357">
                  <c:v>40</c:v>
                </c:pt>
                <c:pt idx="358">
                  <c:v>53</c:v>
                </c:pt>
                <c:pt idx="359">
                  <c:v>46</c:v>
                </c:pt>
                <c:pt idx="360">
                  <c:v>45</c:v>
                </c:pt>
                <c:pt idx="361">
                  <c:v>51</c:v>
                </c:pt>
                <c:pt idx="362">
                  <c:v>46</c:v>
                </c:pt>
                <c:pt idx="363">
                  <c:v>46</c:v>
                </c:pt>
                <c:pt idx="364">
                  <c:v>45</c:v>
                </c:pt>
                <c:pt idx="365">
                  <c:v>45</c:v>
                </c:pt>
                <c:pt idx="366">
                  <c:v>40</c:v>
                </c:pt>
                <c:pt idx="367">
                  <c:v>52</c:v>
                </c:pt>
                <c:pt idx="368">
                  <c:v>48</c:v>
                </c:pt>
                <c:pt idx="369">
                  <c:v>40</c:v>
                </c:pt>
                <c:pt idx="370">
                  <c:v>63</c:v>
                </c:pt>
                <c:pt idx="371">
                  <c:v>41</c:v>
                </c:pt>
                <c:pt idx="372">
                  <c:v>40</c:v>
                </c:pt>
                <c:pt idx="373">
                  <c:v>51</c:v>
                </c:pt>
                <c:pt idx="374">
                  <c:v>44</c:v>
                </c:pt>
                <c:pt idx="375">
                  <c:v>40</c:v>
                </c:pt>
                <c:pt idx="376">
                  <c:v>51</c:v>
                </c:pt>
                <c:pt idx="377">
                  <c:v>50</c:v>
                </c:pt>
                <c:pt idx="378">
                  <c:v>50</c:v>
                </c:pt>
                <c:pt idx="379">
                  <c:v>45</c:v>
                </c:pt>
                <c:pt idx="380">
                  <c:v>40</c:v>
                </c:pt>
                <c:pt idx="381">
                  <c:v>61</c:v>
                </c:pt>
                <c:pt idx="382">
                  <c:v>51</c:v>
                </c:pt>
                <c:pt idx="383">
                  <c:v>43</c:v>
                </c:pt>
                <c:pt idx="384">
                  <c:v>41</c:v>
                </c:pt>
                <c:pt idx="385">
                  <c:v>52</c:v>
                </c:pt>
                <c:pt idx="386">
                  <c:v>50</c:v>
                </c:pt>
                <c:pt idx="387">
                  <c:v>47</c:v>
                </c:pt>
                <c:pt idx="388">
                  <c:v>41</c:v>
                </c:pt>
                <c:pt idx="389">
                  <c:v>40</c:v>
                </c:pt>
                <c:pt idx="390">
                  <c:v>40</c:v>
                </c:pt>
                <c:pt idx="391">
                  <c:v>40</c:v>
                </c:pt>
                <c:pt idx="392">
                  <c:v>55</c:v>
                </c:pt>
                <c:pt idx="393">
                  <c:v>53</c:v>
                </c:pt>
                <c:pt idx="394">
                  <c:v>49</c:v>
                </c:pt>
                <c:pt idx="395">
                  <c:v>44</c:v>
                </c:pt>
                <c:pt idx="396">
                  <c:v>48</c:v>
                </c:pt>
                <c:pt idx="397">
                  <c:v>41</c:v>
                </c:pt>
                <c:pt idx="398">
                  <c:v>40</c:v>
                </c:pt>
                <c:pt idx="399">
                  <c:v>43</c:v>
                </c:pt>
                <c:pt idx="400">
                  <c:v>46</c:v>
                </c:pt>
                <c:pt idx="401">
                  <c:v>43</c:v>
                </c:pt>
                <c:pt idx="402">
                  <c:v>42</c:v>
                </c:pt>
                <c:pt idx="403">
                  <c:v>40</c:v>
                </c:pt>
                <c:pt idx="404">
                  <c:v>40</c:v>
                </c:pt>
                <c:pt idx="405">
                  <c:v>55</c:v>
                </c:pt>
                <c:pt idx="406">
                  <c:v>43</c:v>
                </c:pt>
                <c:pt idx="407">
                  <c:v>41</c:v>
                </c:pt>
                <c:pt idx="408">
                  <c:v>55</c:v>
                </c:pt>
                <c:pt idx="409">
                  <c:v>40</c:v>
                </c:pt>
                <c:pt idx="410">
                  <c:v>40</c:v>
                </c:pt>
                <c:pt idx="411">
                  <c:v>43</c:v>
                </c:pt>
                <c:pt idx="412">
                  <c:v>42</c:v>
                </c:pt>
                <c:pt idx="413">
                  <c:v>55</c:v>
                </c:pt>
                <c:pt idx="414">
                  <c:v>44</c:v>
                </c:pt>
                <c:pt idx="415">
                  <c:v>40</c:v>
                </c:pt>
                <c:pt idx="416">
                  <c:v>48</c:v>
                </c:pt>
                <c:pt idx="417">
                  <c:v>45</c:v>
                </c:pt>
                <c:pt idx="418">
                  <c:v>44</c:v>
                </c:pt>
                <c:pt idx="419">
                  <c:v>41</c:v>
                </c:pt>
                <c:pt idx="420">
                  <c:v>40</c:v>
                </c:pt>
                <c:pt idx="421">
                  <c:v>57</c:v>
                </c:pt>
                <c:pt idx="422">
                  <c:v>53</c:v>
                </c:pt>
                <c:pt idx="423">
                  <c:v>41</c:v>
                </c:pt>
                <c:pt idx="424">
                  <c:v>56</c:v>
                </c:pt>
                <c:pt idx="425">
                  <c:v>40</c:v>
                </c:pt>
                <c:pt idx="426">
                  <c:v>49</c:v>
                </c:pt>
                <c:pt idx="427">
                  <c:v>45</c:v>
                </c:pt>
                <c:pt idx="428">
                  <c:v>45</c:v>
                </c:pt>
                <c:pt idx="429">
                  <c:v>44</c:v>
                </c:pt>
                <c:pt idx="430">
                  <c:v>40</c:v>
                </c:pt>
                <c:pt idx="431">
                  <c:v>37</c:v>
                </c:pt>
                <c:pt idx="432">
                  <c:v>37</c:v>
                </c:pt>
                <c:pt idx="433">
                  <c:v>38</c:v>
                </c:pt>
                <c:pt idx="434">
                  <c:v>36</c:v>
                </c:pt>
                <c:pt idx="435">
                  <c:v>37</c:v>
                </c:pt>
                <c:pt idx="436">
                  <c:v>35</c:v>
                </c:pt>
                <c:pt idx="437">
                  <c:v>37</c:v>
                </c:pt>
                <c:pt idx="438">
                  <c:v>36</c:v>
                </c:pt>
                <c:pt idx="439">
                  <c:v>32</c:v>
                </c:pt>
                <c:pt idx="440">
                  <c:v>38</c:v>
                </c:pt>
                <c:pt idx="441">
                  <c:v>33</c:v>
                </c:pt>
                <c:pt idx="442">
                  <c:v>37</c:v>
                </c:pt>
                <c:pt idx="443">
                  <c:v>37</c:v>
                </c:pt>
                <c:pt idx="444">
                  <c:v>38</c:v>
                </c:pt>
                <c:pt idx="445">
                  <c:v>35</c:v>
                </c:pt>
                <c:pt idx="446">
                  <c:v>33</c:v>
                </c:pt>
                <c:pt idx="447">
                  <c:v>34</c:v>
                </c:pt>
                <c:pt idx="448">
                  <c:v>32</c:v>
                </c:pt>
                <c:pt idx="449">
                  <c:v>37</c:v>
                </c:pt>
                <c:pt idx="450">
                  <c:v>37</c:v>
                </c:pt>
                <c:pt idx="451">
                  <c:v>34</c:v>
                </c:pt>
                <c:pt idx="452">
                  <c:v>34</c:v>
                </c:pt>
                <c:pt idx="453">
                  <c:v>37</c:v>
                </c:pt>
                <c:pt idx="454">
                  <c:v>39</c:v>
                </c:pt>
                <c:pt idx="455">
                  <c:v>33</c:v>
                </c:pt>
                <c:pt idx="456">
                  <c:v>31</c:v>
                </c:pt>
                <c:pt idx="457">
                  <c:v>35</c:v>
                </c:pt>
                <c:pt idx="458">
                  <c:v>38</c:v>
                </c:pt>
                <c:pt idx="459">
                  <c:v>30</c:v>
                </c:pt>
                <c:pt idx="460">
                  <c:v>39</c:v>
                </c:pt>
                <c:pt idx="461">
                  <c:v>31</c:v>
                </c:pt>
                <c:pt idx="462">
                  <c:v>43</c:v>
                </c:pt>
                <c:pt idx="463">
                  <c:v>30</c:v>
                </c:pt>
                <c:pt idx="464">
                  <c:v>29</c:v>
                </c:pt>
                <c:pt idx="465">
                  <c:v>24</c:v>
                </c:pt>
                <c:pt idx="466">
                  <c:v>19</c:v>
                </c:pt>
                <c:pt idx="467">
                  <c:v>23</c:v>
                </c:pt>
                <c:pt idx="468">
                  <c:v>28</c:v>
                </c:pt>
                <c:pt idx="469">
                  <c:v>26</c:v>
                </c:pt>
                <c:pt idx="470">
                  <c:v>17</c:v>
                </c:pt>
                <c:pt idx="471">
                  <c:v>28</c:v>
                </c:pt>
                <c:pt idx="472">
                  <c:v>15</c:v>
                </c:pt>
                <c:pt idx="473">
                  <c:v>7</c:v>
                </c:pt>
                <c:pt idx="474">
                  <c:v>27</c:v>
                </c:pt>
                <c:pt idx="475">
                  <c:v>22</c:v>
                </c:pt>
                <c:pt idx="476">
                  <c:v>25</c:v>
                </c:pt>
                <c:pt idx="477">
                  <c:v>20</c:v>
                </c:pt>
                <c:pt idx="478">
                  <c:v>28</c:v>
                </c:pt>
                <c:pt idx="479">
                  <c:v>25</c:v>
                </c:pt>
                <c:pt idx="480">
                  <c:v>29</c:v>
                </c:pt>
                <c:pt idx="481">
                  <c:v>25</c:v>
                </c:pt>
                <c:pt idx="482">
                  <c:v>23</c:v>
                </c:pt>
                <c:pt idx="483">
                  <c:v>24</c:v>
                </c:pt>
                <c:pt idx="484">
                  <c:v>17</c:v>
                </c:pt>
                <c:pt idx="485">
                  <c:v>0</c:v>
                </c:pt>
                <c:pt idx="486">
                  <c:v>34</c:v>
                </c:pt>
                <c:pt idx="487">
                  <c:v>28</c:v>
                </c:pt>
                <c:pt idx="488">
                  <c:v>21</c:v>
                </c:pt>
                <c:pt idx="489">
                  <c:v>27</c:v>
                </c:pt>
                <c:pt idx="490">
                  <c:v>17</c:v>
                </c:pt>
                <c:pt idx="491">
                  <c:v>28</c:v>
                </c:pt>
                <c:pt idx="492">
                  <c:v>23</c:v>
                </c:pt>
                <c:pt idx="493">
                  <c:v>8</c:v>
                </c:pt>
                <c:pt idx="494">
                  <c:v>14</c:v>
                </c:pt>
                <c:pt idx="495">
                  <c:v>28</c:v>
                </c:pt>
                <c:pt idx="496">
                  <c:v>27</c:v>
                </c:pt>
                <c:pt idx="497">
                  <c:v>20</c:v>
                </c:pt>
                <c:pt idx="498">
                  <c:v>18</c:v>
                </c:pt>
                <c:pt idx="499">
                  <c:v>23</c:v>
                </c:pt>
                <c:pt idx="500">
                  <c:v>23</c:v>
                </c:pt>
                <c:pt idx="501">
                  <c:v>0</c:v>
                </c:pt>
                <c:pt idx="502">
                  <c:v>23</c:v>
                </c:pt>
                <c:pt idx="503">
                  <c:v>9</c:v>
                </c:pt>
                <c:pt idx="504">
                  <c:v>21</c:v>
                </c:pt>
                <c:pt idx="505">
                  <c:v>26</c:v>
                </c:pt>
                <c:pt idx="506">
                  <c:v>24</c:v>
                </c:pt>
                <c:pt idx="507">
                  <c:v>16</c:v>
                </c:pt>
                <c:pt idx="508">
                  <c:v>20</c:v>
                </c:pt>
                <c:pt idx="509">
                  <c:v>12</c:v>
                </c:pt>
                <c:pt idx="510">
                  <c:v>21</c:v>
                </c:pt>
                <c:pt idx="511">
                  <c:v>16</c:v>
                </c:pt>
                <c:pt idx="512">
                  <c:v>15</c:v>
                </c:pt>
                <c:pt idx="513">
                  <c:v>13</c:v>
                </c:pt>
                <c:pt idx="514">
                  <c:v>19</c:v>
                </c:pt>
                <c:pt idx="515">
                  <c:v>10</c:v>
                </c:pt>
                <c:pt idx="516">
                  <c:v>25</c:v>
                </c:pt>
                <c:pt idx="517">
                  <c:v>31</c:v>
                </c:pt>
                <c:pt idx="518">
                  <c:v>3</c:v>
                </c:pt>
              </c:numCache>
            </c:numRef>
          </c:xVal>
          <c:yVal>
            <c:numRef>
              <c:f>'T207 16J'!$C$2:$C$520</c:f>
              <c:numCache>
                <c:formatCode>General</c:formatCode>
                <c:ptCount val="519"/>
                <c:pt idx="0">
                  <c:v>97</c:v>
                </c:pt>
                <c:pt idx="1">
                  <c:v>98</c:v>
                </c:pt>
                <c:pt idx="2">
                  <c:v>97</c:v>
                </c:pt>
                <c:pt idx="3">
                  <c:v>89</c:v>
                </c:pt>
                <c:pt idx="4">
                  <c:v>94</c:v>
                </c:pt>
                <c:pt idx="5">
                  <c:v>95</c:v>
                </c:pt>
                <c:pt idx="6">
                  <c:v>95</c:v>
                </c:pt>
                <c:pt idx="7">
                  <c:v>97</c:v>
                </c:pt>
                <c:pt idx="8">
                  <c:v>91</c:v>
                </c:pt>
                <c:pt idx="9">
                  <c:v>94</c:v>
                </c:pt>
                <c:pt idx="10">
                  <c:v>96</c:v>
                </c:pt>
                <c:pt idx="11">
                  <c:v>91</c:v>
                </c:pt>
                <c:pt idx="12">
                  <c:v>94</c:v>
                </c:pt>
                <c:pt idx="13">
                  <c:v>94</c:v>
                </c:pt>
                <c:pt idx="14">
                  <c:v>90</c:v>
                </c:pt>
                <c:pt idx="15">
                  <c:v>92</c:v>
                </c:pt>
                <c:pt idx="16">
                  <c:v>92</c:v>
                </c:pt>
                <c:pt idx="17">
                  <c:v>92</c:v>
                </c:pt>
                <c:pt idx="18">
                  <c:v>91</c:v>
                </c:pt>
                <c:pt idx="19">
                  <c:v>89</c:v>
                </c:pt>
                <c:pt idx="20">
                  <c:v>90</c:v>
                </c:pt>
                <c:pt idx="21">
                  <c:v>88</c:v>
                </c:pt>
                <c:pt idx="22">
                  <c:v>86</c:v>
                </c:pt>
                <c:pt idx="23">
                  <c:v>86</c:v>
                </c:pt>
                <c:pt idx="24">
                  <c:v>97</c:v>
                </c:pt>
                <c:pt idx="25">
                  <c:v>97</c:v>
                </c:pt>
                <c:pt idx="26">
                  <c:v>94</c:v>
                </c:pt>
                <c:pt idx="27">
                  <c:v>92</c:v>
                </c:pt>
                <c:pt idx="28">
                  <c:v>95</c:v>
                </c:pt>
                <c:pt idx="29">
                  <c:v>94</c:v>
                </c:pt>
                <c:pt idx="30">
                  <c:v>97</c:v>
                </c:pt>
                <c:pt idx="31">
                  <c:v>91</c:v>
                </c:pt>
                <c:pt idx="32">
                  <c:v>92</c:v>
                </c:pt>
                <c:pt idx="33">
                  <c:v>92</c:v>
                </c:pt>
                <c:pt idx="34">
                  <c:v>94</c:v>
                </c:pt>
                <c:pt idx="35">
                  <c:v>94</c:v>
                </c:pt>
                <c:pt idx="36">
                  <c:v>90</c:v>
                </c:pt>
                <c:pt idx="37">
                  <c:v>91</c:v>
                </c:pt>
                <c:pt idx="38">
                  <c:v>92</c:v>
                </c:pt>
                <c:pt idx="39">
                  <c:v>93</c:v>
                </c:pt>
                <c:pt idx="40">
                  <c:v>94</c:v>
                </c:pt>
                <c:pt idx="41">
                  <c:v>94</c:v>
                </c:pt>
                <c:pt idx="42">
                  <c:v>87</c:v>
                </c:pt>
                <c:pt idx="43">
                  <c:v>88</c:v>
                </c:pt>
                <c:pt idx="44">
                  <c:v>90</c:v>
                </c:pt>
                <c:pt idx="45">
                  <c:v>87</c:v>
                </c:pt>
                <c:pt idx="46">
                  <c:v>89</c:v>
                </c:pt>
                <c:pt idx="47">
                  <c:v>89</c:v>
                </c:pt>
                <c:pt idx="48">
                  <c:v>89</c:v>
                </c:pt>
                <c:pt idx="49">
                  <c:v>90</c:v>
                </c:pt>
                <c:pt idx="50">
                  <c:v>90</c:v>
                </c:pt>
                <c:pt idx="51">
                  <c:v>94</c:v>
                </c:pt>
                <c:pt idx="52">
                  <c:v>95</c:v>
                </c:pt>
                <c:pt idx="53">
                  <c:v>96</c:v>
                </c:pt>
                <c:pt idx="54">
                  <c:v>89</c:v>
                </c:pt>
                <c:pt idx="55">
                  <c:v>89</c:v>
                </c:pt>
                <c:pt idx="56">
                  <c:v>89</c:v>
                </c:pt>
                <c:pt idx="57">
                  <c:v>94</c:v>
                </c:pt>
                <c:pt idx="58">
                  <c:v>96</c:v>
                </c:pt>
                <c:pt idx="59">
                  <c:v>88</c:v>
                </c:pt>
                <c:pt idx="60">
                  <c:v>88</c:v>
                </c:pt>
                <c:pt idx="61">
                  <c:v>95</c:v>
                </c:pt>
                <c:pt idx="62">
                  <c:v>96</c:v>
                </c:pt>
                <c:pt idx="63">
                  <c:v>80</c:v>
                </c:pt>
                <c:pt idx="64">
                  <c:v>87</c:v>
                </c:pt>
                <c:pt idx="65">
                  <c:v>87</c:v>
                </c:pt>
                <c:pt idx="66">
                  <c:v>90</c:v>
                </c:pt>
                <c:pt idx="67">
                  <c:v>90</c:v>
                </c:pt>
                <c:pt idx="68">
                  <c:v>92</c:v>
                </c:pt>
                <c:pt idx="69">
                  <c:v>86</c:v>
                </c:pt>
                <c:pt idx="70">
                  <c:v>86</c:v>
                </c:pt>
                <c:pt idx="71">
                  <c:v>89</c:v>
                </c:pt>
                <c:pt idx="72">
                  <c:v>93</c:v>
                </c:pt>
                <c:pt idx="73">
                  <c:v>93</c:v>
                </c:pt>
                <c:pt idx="74">
                  <c:v>83</c:v>
                </c:pt>
                <c:pt idx="75">
                  <c:v>87</c:v>
                </c:pt>
                <c:pt idx="76">
                  <c:v>88</c:v>
                </c:pt>
                <c:pt idx="77">
                  <c:v>89</c:v>
                </c:pt>
                <c:pt idx="78">
                  <c:v>89</c:v>
                </c:pt>
                <c:pt idx="79">
                  <c:v>91</c:v>
                </c:pt>
                <c:pt idx="80">
                  <c:v>91</c:v>
                </c:pt>
                <c:pt idx="81">
                  <c:v>91</c:v>
                </c:pt>
                <c:pt idx="82">
                  <c:v>92</c:v>
                </c:pt>
                <c:pt idx="83">
                  <c:v>93</c:v>
                </c:pt>
                <c:pt idx="84">
                  <c:v>93</c:v>
                </c:pt>
                <c:pt idx="85">
                  <c:v>95</c:v>
                </c:pt>
                <c:pt idx="86">
                  <c:v>84</c:v>
                </c:pt>
                <c:pt idx="87">
                  <c:v>86</c:v>
                </c:pt>
                <c:pt idx="88">
                  <c:v>87</c:v>
                </c:pt>
                <c:pt idx="89">
                  <c:v>91</c:v>
                </c:pt>
                <c:pt idx="90">
                  <c:v>93</c:v>
                </c:pt>
                <c:pt idx="91">
                  <c:v>93</c:v>
                </c:pt>
                <c:pt idx="92">
                  <c:v>90</c:v>
                </c:pt>
                <c:pt idx="93">
                  <c:v>90</c:v>
                </c:pt>
                <c:pt idx="94">
                  <c:v>91</c:v>
                </c:pt>
                <c:pt idx="95">
                  <c:v>93</c:v>
                </c:pt>
                <c:pt idx="96">
                  <c:v>77</c:v>
                </c:pt>
                <c:pt idx="97">
                  <c:v>79</c:v>
                </c:pt>
                <c:pt idx="98">
                  <c:v>90</c:v>
                </c:pt>
                <c:pt idx="99">
                  <c:v>91</c:v>
                </c:pt>
                <c:pt idx="100">
                  <c:v>87</c:v>
                </c:pt>
                <c:pt idx="101">
                  <c:v>87</c:v>
                </c:pt>
                <c:pt idx="102">
                  <c:v>87</c:v>
                </c:pt>
                <c:pt idx="103">
                  <c:v>88</c:v>
                </c:pt>
                <c:pt idx="104">
                  <c:v>89</c:v>
                </c:pt>
                <c:pt idx="105">
                  <c:v>89</c:v>
                </c:pt>
                <c:pt idx="106">
                  <c:v>91</c:v>
                </c:pt>
                <c:pt idx="107">
                  <c:v>83</c:v>
                </c:pt>
                <c:pt idx="108">
                  <c:v>85</c:v>
                </c:pt>
                <c:pt idx="109">
                  <c:v>88</c:v>
                </c:pt>
                <c:pt idx="110">
                  <c:v>88</c:v>
                </c:pt>
                <c:pt idx="111">
                  <c:v>88</c:v>
                </c:pt>
                <c:pt idx="112">
                  <c:v>89</c:v>
                </c:pt>
                <c:pt idx="113">
                  <c:v>89</c:v>
                </c:pt>
                <c:pt idx="114">
                  <c:v>83</c:v>
                </c:pt>
                <c:pt idx="115">
                  <c:v>86</c:v>
                </c:pt>
                <c:pt idx="116">
                  <c:v>86</c:v>
                </c:pt>
                <c:pt idx="117">
                  <c:v>89</c:v>
                </c:pt>
                <c:pt idx="118">
                  <c:v>89</c:v>
                </c:pt>
                <c:pt idx="119">
                  <c:v>89</c:v>
                </c:pt>
                <c:pt idx="120">
                  <c:v>89</c:v>
                </c:pt>
                <c:pt idx="121">
                  <c:v>89</c:v>
                </c:pt>
                <c:pt idx="122">
                  <c:v>84</c:v>
                </c:pt>
                <c:pt idx="123">
                  <c:v>86</c:v>
                </c:pt>
                <c:pt idx="124">
                  <c:v>87</c:v>
                </c:pt>
                <c:pt idx="125">
                  <c:v>84</c:v>
                </c:pt>
                <c:pt idx="126">
                  <c:v>86</c:v>
                </c:pt>
                <c:pt idx="127">
                  <c:v>87</c:v>
                </c:pt>
                <c:pt idx="128">
                  <c:v>81</c:v>
                </c:pt>
                <c:pt idx="129">
                  <c:v>83</c:v>
                </c:pt>
                <c:pt idx="130">
                  <c:v>83</c:v>
                </c:pt>
                <c:pt idx="131">
                  <c:v>84</c:v>
                </c:pt>
                <c:pt idx="132">
                  <c:v>85</c:v>
                </c:pt>
                <c:pt idx="133">
                  <c:v>85</c:v>
                </c:pt>
                <c:pt idx="134">
                  <c:v>75</c:v>
                </c:pt>
                <c:pt idx="135">
                  <c:v>78</c:v>
                </c:pt>
                <c:pt idx="136">
                  <c:v>74</c:v>
                </c:pt>
                <c:pt idx="137">
                  <c:v>76</c:v>
                </c:pt>
                <c:pt idx="138">
                  <c:v>78</c:v>
                </c:pt>
                <c:pt idx="139">
                  <c:v>81</c:v>
                </c:pt>
                <c:pt idx="140">
                  <c:v>81</c:v>
                </c:pt>
                <c:pt idx="141">
                  <c:v>79</c:v>
                </c:pt>
                <c:pt idx="142">
                  <c:v>76</c:v>
                </c:pt>
                <c:pt idx="143">
                  <c:v>78</c:v>
                </c:pt>
                <c:pt idx="144">
                  <c:v>75</c:v>
                </c:pt>
                <c:pt idx="145">
                  <c:v>74</c:v>
                </c:pt>
                <c:pt idx="146">
                  <c:v>75</c:v>
                </c:pt>
                <c:pt idx="147">
                  <c:v>97</c:v>
                </c:pt>
                <c:pt idx="148">
                  <c:v>95</c:v>
                </c:pt>
                <c:pt idx="149">
                  <c:v>97</c:v>
                </c:pt>
                <c:pt idx="150">
                  <c:v>92</c:v>
                </c:pt>
                <c:pt idx="151">
                  <c:v>94</c:v>
                </c:pt>
                <c:pt idx="152">
                  <c:v>91</c:v>
                </c:pt>
                <c:pt idx="153">
                  <c:v>93</c:v>
                </c:pt>
                <c:pt idx="154">
                  <c:v>90</c:v>
                </c:pt>
                <c:pt idx="155">
                  <c:v>97</c:v>
                </c:pt>
                <c:pt idx="156">
                  <c:v>88</c:v>
                </c:pt>
                <c:pt idx="157">
                  <c:v>91</c:v>
                </c:pt>
                <c:pt idx="158">
                  <c:v>87</c:v>
                </c:pt>
                <c:pt idx="159">
                  <c:v>86</c:v>
                </c:pt>
                <c:pt idx="160">
                  <c:v>88</c:v>
                </c:pt>
                <c:pt idx="161">
                  <c:v>85</c:v>
                </c:pt>
                <c:pt idx="162">
                  <c:v>87</c:v>
                </c:pt>
                <c:pt idx="163">
                  <c:v>90</c:v>
                </c:pt>
                <c:pt idx="164">
                  <c:v>84</c:v>
                </c:pt>
                <c:pt idx="165">
                  <c:v>89</c:v>
                </c:pt>
                <c:pt idx="166">
                  <c:v>93</c:v>
                </c:pt>
                <c:pt idx="167">
                  <c:v>95</c:v>
                </c:pt>
                <c:pt idx="168">
                  <c:v>86</c:v>
                </c:pt>
                <c:pt idx="169">
                  <c:v>87</c:v>
                </c:pt>
                <c:pt idx="170">
                  <c:v>91</c:v>
                </c:pt>
                <c:pt idx="171">
                  <c:v>83</c:v>
                </c:pt>
                <c:pt idx="172">
                  <c:v>83</c:v>
                </c:pt>
                <c:pt idx="173">
                  <c:v>85</c:v>
                </c:pt>
                <c:pt idx="174">
                  <c:v>85</c:v>
                </c:pt>
                <c:pt idx="175">
                  <c:v>87</c:v>
                </c:pt>
                <c:pt idx="176">
                  <c:v>88</c:v>
                </c:pt>
                <c:pt idx="177">
                  <c:v>89</c:v>
                </c:pt>
                <c:pt idx="178">
                  <c:v>90</c:v>
                </c:pt>
                <c:pt idx="179">
                  <c:v>82</c:v>
                </c:pt>
                <c:pt idx="180">
                  <c:v>85</c:v>
                </c:pt>
                <c:pt idx="181">
                  <c:v>87</c:v>
                </c:pt>
                <c:pt idx="182">
                  <c:v>87</c:v>
                </c:pt>
                <c:pt idx="183">
                  <c:v>87</c:v>
                </c:pt>
                <c:pt idx="184">
                  <c:v>93</c:v>
                </c:pt>
                <c:pt idx="185">
                  <c:v>79</c:v>
                </c:pt>
                <c:pt idx="186">
                  <c:v>87</c:v>
                </c:pt>
                <c:pt idx="187">
                  <c:v>80</c:v>
                </c:pt>
                <c:pt idx="188">
                  <c:v>80</c:v>
                </c:pt>
                <c:pt idx="189">
                  <c:v>83</c:v>
                </c:pt>
                <c:pt idx="190">
                  <c:v>84</c:v>
                </c:pt>
                <c:pt idx="191">
                  <c:v>88</c:v>
                </c:pt>
                <c:pt idx="192">
                  <c:v>90</c:v>
                </c:pt>
                <c:pt idx="193">
                  <c:v>76</c:v>
                </c:pt>
                <c:pt idx="194">
                  <c:v>78</c:v>
                </c:pt>
                <c:pt idx="195">
                  <c:v>80</c:v>
                </c:pt>
                <c:pt idx="196">
                  <c:v>81</c:v>
                </c:pt>
                <c:pt idx="197">
                  <c:v>82</c:v>
                </c:pt>
                <c:pt idx="198">
                  <c:v>84</c:v>
                </c:pt>
                <c:pt idx="199">
                  <c:v>85</c:v>
                </c:pt>
                <c:pt idx="200">
                  <c:v>78</c:v>
                </c:pt>
                <c:pt idx="201">
                  <c:v>79</c:v>
                </c:pt>
                <c:pt idx="202">
                  <c:v>81</c:v>
                </c:pt>
                <c:pt idx="203">
                  <c:v>81</c:v>
                </c:pt>
                <c:pt idx="204">
                  <c:v>81</c:v>
                </c:pt>
                <c:pt idx="205">
                  <c:v>84</c:v>
                </c:pt>
                <c:pt idx="206">
                  <c:v>85</c:v>
                </c:pt>
                <c:pt idx="207">
                  <c:v>85</c:v>
                </c:pt>
                <c:pt idx="208">
                  <c:v>88</c:v>
                </c:pt>
                <c:pt idx="209">
                  <c:v>88</c:v>
                </c:pt>
                <c:pt idx="210">
                  <c:v>88</c:v>
                </c:pt>
                <c:pt idx="211">
                  <c:v>89</c:v>
                </c:pt>
                <c:pt idx="212">
                  <c:v>79</c:v>
                </c:pt>
                <c:pt idx="213">
                  <c:v>81</c:v>
                </c:pt>
                <c:pt idx="214">
                  <c:v>85</c:v>
                </c:pt>
                <c:pt idx="215">
                  <c:v>85</c:v>
                </c:pt>
                <c:pt idx="216">
                  <c:v>86</c:v>
                </c:pt>
                <c:pt idx="217">
                  <c:v>87</c:v>
                </c:pt>
                <c:pt idx="218">
                  <c:v>87</c:v>
                </c:pt>
                <c:pt idx="219">
                  <c:v>76</c:v>
                </c:pt>
                <c:pt idx="220">
                  <c:v>79</c:v>
                </c:pt>
                <c:pt idx="221">
                  <c:v>79</c:v>
                </c:pt>
                <c:pt idx="222">
                  <c:v>80</c:v>
                </c:pt>
                <c:pt idx="223">
                  <c:v>84</c:v>
                </c:pt>
                <c:pt idx="224">
                  <c:v>76</c:v>
                </c:pt>
                <c:pt idx="225">
                  <c:v>78</c:v>
                </c:pt>
                <c:pt idx="226">
                  <c:v>83</c:v>
                </c:pt>
                <c:pt idx="227">
                  <c:v>74</c:v>
                </c:pt>
                <c:pt idx="228">
                  <c:v>76</c:v>
                </c:pt>
                <c:pt idx="229">
                  <c:v>77</c:v>
                </c:pt>
                <c:pt idx="230">
                  <c:v>78</c:v>
                </c:pt>
                <c:pt idx="231">
                  <c:v>79</c:v>
                </c:pt>
                <c:pt idx="232">
                  <c:v>80</c:v>
                </c:pt>
                <c:pt idx="233">
                  <c:v>80</c:v>
                </c:pt>
                <c:pt idx="234">
                  <c:v>81</c:v>
                </c:pt>
                <c:pt idx="235">
                  <c:v>84</c:v>
                </c:pt>
                <c:pt idx="236">
                  <c:v>69</c:v>
                </c:pt>
                <c:pt idx="237">
                  <c:v>75</c:v>
                </c:pt>
                <c:pt idx="238">
                  <c:v>75</c:v>
                </c:pt>
                <c:pt idx="239">
                  <c:v>76</c:v>
                </c:pt>
                <c:pt idx="240">
                  <c:v>80</c:v>
                </c:pt>
                <c:pt idx="241">
                  <c:v>81</c:v>
                </c:pt>
                <c:pt idx="242">
                  <c:v>84</c:v>
                </c:pt>
                <c:pt idx="243">
                  <c:v>67</c:v>
                </c:pt>
                <c:pt idx="244">
                  <c:v>72</c:v>
                </c:pt>
                <c:pt idx="245">
                  <c:v>74</c:v>
                </c:pt>
                <c:pt idx="246">
                  <c:v>81</c:v>
                </c:pt>
                <c:pt idx="247">
                  <c:v>83</c:v>
                </c:pt>
                <c:pt idx="248">
                  <c:v>71</c:v>
                </c:pt>
                <c:pt idx="249">
                  <c:v>76</c:v>
                </c:pt>
                <c:pt idx="250">
                  <c:v>76</c:v>
                </c:pt>
                <c:pt idx="251">
                  <c:v>78</c:v>
                </c:pt>
                <c:pt idx="252">
                  <c:v>81</c:v>
                </c:pt>
                <c:pt idx="253">
                  <c:v>82</c:v>
                </c:pt>
                <c:pt idx="254">
                  <c:v>81</c:v>
                </c:pt>
                <c:pt idx="255">
                  <c:v>58</c:v>
                </c:pt>
                <c:pt idx="256">
                  <c:v>72</c:v>
                </c:pt>
                <c:pt idx="257">
                  <c:v>76</c:v>
                </c:pt>
                <c:pt idx="258">
                  <c:v>78</c:v>
                </c:pt>
                <c:pt idx="259">
                  <c:v>78</c:v>
                </c:pt>
                <c:pt idx="260">
                  <c:v>78</c:v>
                </c:pt>
                <c:pt idx="261">
                  <c:v>69</c:v>
                </c:pt>
                <c:pt idx="262">
                  <c:v>70</c:v>
                </c:pt>
                <c:pt idx="263">
                  <c:v>71</c:v>
                </c:pt>
                <c:pt idx="264">
                  <c:v>74</c:v>
                </c:pt>
                <c:pt idx="265">
                  <c:v>75</c:v>
                </c:pt>
                <c:pt idx="266">
                  <c:v>77</c:v>
                </c:pt>
                <c:pt idx="267">
                  <c:v>71</c:v>
                </c:pt>
                <c:pt idx="268">
                  <c:v>74</c:v>
                </c:pt>
                <c:pt idx="269">
                  <c:v>76</c:v>
                </c:pt>
                <c:pt idx="270">
                  <c:v>77</c:v>
                </c:pt>
                <c:pt idx="271">
                  <c:v>63</c:v>
                </c:pt>
                <c:pt idx="272">
                  <c:v>71</c:v>
                </c:pt>
                <c:pt idx="273">
                  <c:v>72</c:v>
                </c:pt>
                <c:pt idx="274">
                  <c:v>74</c:v>
                </c:pt>
                <c:pt idx="275">
                  <c:v>61</c:v>
                </c:pt>
                <c:pt idx="276">
                  <c:v>65</c:v>
                </c:pt>
                <c:pt idx="277">
                  <c:v>69</c:v>
                </c:pt>
                <c:pt idx="278">
                  <c:v>73</c:v>
                </c:pt>
                <c:pt idx="279">
                  <c:v>75</c:v>
                </c:pt>
                <c:pt idx="280">
                  <c:v>67</c:v>
                </c:pt>
                <c:pt idx="281">
                  <c:v>69</c:v>
                </c:pt>
                <c:pt idx="282">
                  <c:v>72</c:v>
                </c:pt>
                <c:pt idx="283">
                  <c:v>65</c:v>
                </c:pt>
                <c:pt idx="284">
                  <c:v>67</c:v>
                </c:pt>
                <c:pt idx="285">
                  <c:v>70</c:v>
                </c:pt>
                <c:pt idx="286">
                  <c:v>71</c:v>
                </c:pt>
                <c:pt idx="287">
                  <c:v>68</c:v>
                </c:pt>
                <c:pt idx="288">
                  <c:v>70</c:v>
                </c:pt>
                <c:pt idx="289">
                  <c:v>71</c:v>
                </c:pt>
                <c:pt idx="290">
                  <c:v>66</c:v>
                </c:pt>
                <c:pt idx="291">
                  <c:v>67</c:v>
                </c:pt>
                <c:pt idx="292">
                  <c:v>69</c:v>
                </c:pt>
                <c:pt idx="293">
                  <c:v>69</c:v>
                </c:pt>
                <c:pt idx="294">
                  <c:v>61</c:v>
                </c:pt>
                <c:pt idx="295">
                  <c:v>66</c:v>
                </c:pt>
                <c:pt idx="296">
                  <c:v>61</c:v>
                </c:pt>
                <c:pt idx="297">
                  <c:v>59</c:v>
                </c:pt>
                <c:pt idx="298">
                  <c:v>63</c:v>
                </c:pt>
                <c:pt idx="299">
                  <c:v>59</c:v>
                </c:pt>
                <c:pt idx="300">
                  <c:v>55</c:v>
                </c:pt>
                <c:pt idx="301">
                  <c:v>97</c:v>
                </c:pt>
                <c:pt idx="302">
                  <c:v>89</c:v>
                </c:pt>
                <c:pt idx="303">
                  <c:v>90</c:v>
                </c:pt>
                <c:pt idx="304">
                  <c:v>88</c:v>
                </c:pt>
                <c:pt idx="305">
                  <c:v>85</c:v>
                </c:pt>
                <c:pt idx="306">
                  <c:v>89</c:v>
                </c:pt>
                <c:pt idx="307">
                  <c:v>91</c:v>
                </c:pt>
                <c:pt idx="308">
                  <c:v>88</c:v>
                </c:pt>
                <c:pt idx="309">
                  <c:v>83</c:v>
                </c:pt>
                <c:pt idx="310">
                  <c:v>88</c:v>
                </c:pt>
                <c:pt idx="311">
                  <c:v>82</c:v>
                </c:pt>
                <c:pt idx="312">
                  <c:v>90</c:v>
                </c:pt>
                <c:pt idx="313">
                  <c:v>83</c:v>
                </c:pt>
                <c:pt idx="314">
                  <c:v>79</c:v>
                </c:pt>
                <c:pt idx="315">
                  <c:v>85</c:v>
                </c:pt>
                <c:pt idx="316">
                  <c:v>87</c:v>
                </c:pt>
                <c:pt idx="317">
                  <c:v>80</c:v>
                </c:pt>
                <c:pt idx="318">
                  <c:v>87</c:v>
                </c:pt>
                <c:pt idx="319">
                  <c:v>76</c:v>
                </c:pt>
                <c:pt idx="320">
                  <c:v>76</c:v>
                </c:pt>
                <c:pt idx="321">
                  <c:v>78</c:v>
                </c:pt>
                <c:pt idx="322">
                  <c:v>79</c:v>
                </c:pt>
                <c:pt idx="323">
                  <c:v>90</c:v>
                </c:pt>
                <c:pt idx="324">
                  <c:v>75</c:v>
                </c:pt>
                <c:pt idx="325">
                  <c:v>80</c:v>
                </c:pt>
                <c:pt idx="326">
                  <c:v>77</c:v>
                </c:pt>
                <c:pt idx="327">
                  <c:v>83</c:v>
                </c:pt>
                <c:pt idx="328">
                  <c:v>85</c:v>
                </c:pt>
                <c:pt idx="329">
                  <c:v>85</c:v>
                </c:pt>
                <c:pt idx="330">
                  <c:v>86</c:v>
                </c:pt>
                <c:pt idx="331">
                  <c:v>87</c:v>
                </c:pt>
                <c:pt idx="332">
                  <c:v>77</c:v>
                </c:pt>
                <c:pt idx="333">
                  <c:v>78</c:v>
                </c:pt>
                <c:pt idx="334">
                  <c:v>79</c:v>
                </c:pt>
                <c:pt idx="335">
                  <c:v>85</c:v>
                </c:pt>
                <c:pt idx="336">
                  <c:v>71</c:v>
                </c:pt>
                <c:pt idx="337">
                  <c:v>72</c:v>
                </c:pt>
                <c:pt idx="338">
                  <c:v>73</c:v>
                </c:pt>
                <c:pt idx="339">
                  <c:v>79</c:v>
                </c:pt>
                <c:pt idx="340">
                  <c:v>85</c:v>
                </c:pt>
                <c:pt idx="341">
                  <c:v>76</c:v>
                </c:pt>
                <c:pt idx="342">
                  <c:v>76</c:v>
                </c:pt>
                <c:pt idx="343">
                  <c:v>71</c:v>
                </c:pt>
                <c:pt idx="344">
                  <c:v>75</c:v>
                </c:pt>
                <c:pt idx="345">
                  <c:v>73</c:v>
                </c:pt>
                <c:pt idx="346">
                  <c:v>73</c:v>
                </c:pt>
                <c:pt idx="347">
                  <c:v>77</c:v>
                </c:pt>
                <c:pt idx="348">
                  <c:v>70</c:v>
                </c:pt>
                <c:pt idx="349">
                  <c:v>71</c:v>
                </c:pt>
                <c:pt idx="350">
                  <c:v>71</c:v>
                </c:pt>
                <c:pt idx="351">
                  <c:v>71</c:v>
                </c:pt>
                <c:pt idx="352">
                  <c:v>52</c:v>
                </c:pt>
                <c:pt idx="353">
                  <c:v>71</c:v>
                </c:pt>
                <c:pt idx="354">
                  <c:v>77</c:v>
                </c:pt>
                <c:pt idx="355">
                  <c:v>77</c:v>
                </c:pt>
                <c:pt idx="356">
                  <c:v>78</c:v>
                </c:pt>
                <c:pt idx="357">
                  <c:v>80</c:v>
                </c:pt>
                <c:pt idx="358">
                  <c:v>66</c:v>
                </c:pt>
                <c:pt idx="359">
                  <c:v>72</c:v>
                </c:pt>
                <c:pt idx="360">
                  <c:v>73</c:v>
                </c:pt>
                <c:pt idx="361">
                  <c:v>66</c:v>
                </c:pt>
                <c:pt idx="362">
                  <c:v>71</c:v>
                </c:pt>
                <c:pt idx="363">
                  <c:v>71</c:v>
                </c:pt>
                <c:pt idx="364">
                  <c:v>72</c:v>
                </c:pt>
                <c:pt idx="365">
                  <c:v>72</c:v>
                </c:pt>
                <c:pt idx="366">
                  <c:v>77</c:v>
                </c:pt>
                <c:pt idx="367">
                  <c:v>64</c:v>
                </c:pt>
                <c:pt idx="368">
                  <c:v>68</c:v>
                </c:pt>
                <c:pt idx="369">
                  <c:v>76</c:v>
                </c:pt>
                <c:pt idx="370">
                  <c:v>52</c:v>
                </c:pt>
                <c:pt idx="371">
                  <c:v>74</c:v>
                </c:pt>
                <c:pt idx="372">
                  <c:v>75</c:v>
                </c:pt>
                <c:pt idx="373">
                  <c:v>62</c:v>
                </c:pt>
                <c:pt idx="374">
                  <c:v>69</c:v>
                </c:pt>
                <c:pt idx="375">
                  <c:v>73</c:v>
                </c:pt>
                <c:pt idx="376">
                  <c:v>61</c:v>
                </c:pt>
                <c:pt idx="377">
                  <c:v>62</c:v>
                </c:pt>
                <c:pt idx="378">
                  <c:v>62</c:v>
                </c:pt>
                <c:pt idx="379">
                  <c:v>67</c:v>
                </c:pt>
                <c:pt idx="380">
                  <c:v>72</c:v>
                </c:pt>
                <c:pt idx="381">
                  <c:v>50</c:v>
                </c:pt>
                <c:pt idx="382">
                  <c:v>60</c:v>
                </c:pt>
                <c:pt idx="383">
                  <c:v>68</c:v>
                </c:pt>
                <c:pt idx="384">
                  <c:v>70</c:v>
                </c:pt>
                <c:pt idx="385">
                  <c:v>58</c:v>
                </c:pt>
                <c:pt idx="386">
                  <c:v>60</c:v>
                </c:pt>
                <c:pt idx="387">
                  <c:v>63</c:v>
                </c:pt>
                <c:pt idx="388">
                  <c:v>69</c:v>
                </c:pt>
                <c:pt idx="389">
                  <c:v>70</c:v>
                </c:pt>
                <c:pt idx="390">
                  <c:v>70</c:v>
                </c:pt>
                <c:pt idx="391">
                  <c:v>69</c:v>
                </c:pt>
                <c:pt idx="392">
                  <c:v>53</c:v>
                </c:pt>
                <c:pt idx="393">
                  <c:v>55</c:v>
                </c:pt>
                <c:pt idx="394">
                  <c:v>58</c:v>
                </c:pt>
                <c:pt idx="395">
                  <c:v>63</c:v>
                </c:pt>
                <c:pt idx="396">
                  <c:v>58</c:v>
                </c:pt>
                <c:pt idx="397">
                  <c:v>65</c:v>
                </c:pt>
                <c:pt idx="398">
                  <c:v>66</c:v>
                </c:pt>
                <c:pt idx="399">
                  <c:v>62</c:v>
                </c:pt>
                <c:pt idx="400">
                  <c:v>58</c:v>
                </c:pt>
                <c:pt idx="401">
                  <c:v>61</c:v>
                </c:pt>
                <c:pt idx="402">
                  <c:v>62</c:v>
                </c:pt>
                <c:pt idx="403">
                  <c:v>64</c:v>
                </c:pt>
                <c:pt idx="404">
                  <c:v>64</c:v>
                </c:pt>
                <c:pt idx="405">
                  <c:v>48</c:v>
                </c:pt>
                <c:pt idx="406">
                  <c:v>60</c:v>
                </c:pt>
                <c:pt idx="407">
                  <c:v>62</c:v>
                </c:pt>
                <c:pt idx="408">
                  <c:v>47</c:v>
                </c:pt>
                <c:pt idx="409">
                  <c:v>62</c:v>
                </c:pt>
                <c:pt idx="410">
                  <c:v>62</c:v>
                </c:pt>
                <c:pt idx="411">
                  <c:v>58</c:v>
                </c:pt>
                <c:pt idx="412">
                  <c:v>59</c:v>
                </c:pt>
                <c:pt idx="413">
                  <c:v>45</c:v>
                </c:pt>
                <c:pt idx="414">
                  <c:v>56</c:v>
                </c:pt>
                <c:pt idx="415">
                  <c:v>60</c:v>
                </c:pt>
                <c:pt idx="416">
                  <c:v>51</c:v>
                </c:pt>
                <c:pt idx="417">
                  <c:v>54</c:v>
                </c:pt>
                <c:pt idx="418">
                  <c:v>55</c:v>
                </c:pt>
                <c:pt idx="419">
                  <c:v>58</c:v>
                </c:pt>
                <c:pt idx="420">
                  <c:v>58</c:v>
                </c:pt>
                <c:pt idx="421">
                  <c:v>40</c:v>
                </c:pt>
                <c:pt idx="422">
                  <c:v>44</c:v>
                </c:pt>
                <c:pt idx="423">
                  <c:v>56</c:v>
                </c:pt>
                <c:pt idx="424">
                  <c:v>40</c:v>
                </c:pt>
                <c:pt idx="425">
                  <c:v>56</c:v>
                </c:pt>
                <c:pt idx="426">
                  <c:v>44</c:v>
                </c:pt>
                <c:pt idx="427">
                  <c:v>47</c:v>
                </c:pt>
                <c:pt idx="428">
                  <c:v>46</c:v>
                </c:pt>
                <c:pt idx="429">
                  <c:v>44</c:v>
                </c:pt>
                <c:pt idx="430">
                  <c:v>47</c:v>
                </c:pt>
                <c:pt idx="431">
                  <c:v>91</c:v>
                </c:pt>
                <c:pt idx="432">
                  <c:v>84</c:v>
                </c:pt>
                <c:pt idx="433">
                  <c:v>81</c:v>
                </c:pt>
                <c:pt idx="434">
                  <c:v>82</c:v>
                </c:pt>
                <c:pt idx="435">
                  <c:v>80</c:v>
                </c:pt>
                <c:pt idx="436">
                  <c:v>82</c:v>
                </c:pt>
                <c:pt idx="437">
                  <c:v>79</c:v>
                </c:pt>
                <c:pt idx="438">
                  <c:v>79</c:v>
                </c:pt>
                <c:pt idx="439">
                  <c:v>78</c:v>
                </c:pt>
                <c:pt idx="440">
                  <c:v>71</c:v>
                </c:pt>
                <c:pt idx="441">
                  <c:v>76</c:v>
                </c:pt>
                <c:pt idx="442">
                  <c:v>71</c:v>
                </c:pt>
                <c:pt idx="443">
                  <c:v>71</c:v>
                </c:pt>
                <c:pt idx="444">
                  <c:v>69</c:v>
                </c:pt>
                <c:pt idx="445">
                  <c:v>72</c:v>
                </c:pt>
                <c:pt idx="446">
                  <c:v>74</c:v>
                </c:pt>
                <c:pt idx="447">
                  <c:v>72</c:v>
                </c:pt>
                <c:pt idx="448">
                  <c:v>74</c:v>
                </c:pt>
                <c:pt idx="449">
                  <c:v>68</c:v>
                </c:pt>
                <c:pt idx="450">
                  <c:v>66</c:v>
                </c:pt>
                <c:pt idx="451">
                  <c:v>69</c:v>
                </c:pt>
                <c:pt idx="452">
                  <c:v>69</c:v>
                </c:pt>
                <c:pt idx="453">
                  <c:v>65</c:v>
                </c:pt>
                <c:pt idx="454">
                  <c:v>61</c:v>
                </c:pt>
                <c:pt idx="455">
                  <c:v>66</c:v>
                </c:pt>
                <c:pt idx="456">
                  <c:v>65</c:v>
                </c:pt>
                <c:pt idx="457">
                  <c:v>60</c:v>
                </c:pt>
                <c:pt idx="458">
                  <c:v>55</c:v>
                </c:pt>
                <c:pt idx="459">
                  <c:v>62</c:v>
                </c:pt>
                <c:pt idx="460">
                  <c:v>50</c:v>
                </c:pt>
                <c:pt idx="461">
                  <c:v>57</c:v>
                </c:pt>
                <c:pt idx="462">
                  <c:v>38</c:v>
                </c:pt>
                <c:pt idx="463">
                  <c:v>50</c:v>
                </c:pt>
                <c:pt idx="464">
                  <c:v>85</c:v>
                </c:pt>
                <c:pt idx="465">
                  <c:v>83</c:v>
                </c:pt>
                <c:pt idx="466">
                  <c:v>88</c:v>
                </c:pt>
                <c:pt idx="467">
                  <c:v>75</c:v>
                </c:pt>
                <c:pt idx="468">
                  <c:v>68</c:v>
                </c:pt>
                <c:pt idx="469">
                  <c:v>70</c:v>
                </c:pt>
                <c:pt idx="470">
                  <c:v>77</c:v>
                </c:pt>
                <c:pt idx="471">
                  <c:v>65</c:v>
                </c:pt>
                <c:pt idx="472">
                  <c:v>76</c:v>
                </c:pt>
                <c:pt idx="473">
                  <c:v>84</c:v>
                </c:pt>
                <c:pt idx="474">
                  <c:v>62</c:v>
                </c:pt>
                <c:pt idx="475">
                  <c:v>65</c:v>
                </c:pt>
                <c:pt idx="476">
                  <c:v>61</c:v>
                </c:pt>
                <c:pt idx="477">
                  <c:v>66</c:v>
                </c:pt>
                <c:pt idx="478">
                  <c:v>57</c:v>
                </c:pt>
                <c:pt idx="479">
                  <c:v>59</c:v>
                </c:pt>
                <c:pt idx="480">
                  <c:v>53</c:v>
                </c:pt>
                <c:pt idx="481">
                  <c:v>57</c:v>
                </c:pt>
                <c:pt idx="482">
                  <c:v>59</c:v>
                </c:pt>
                <c:pt idx="483">
                  <c:v>56</c:v>
                </c:pt>
                <c:pt idx="484">
                  <c:v>63</c:v>
                </c:pt>
                <c:pt idx="485">
                  <c:v>80</c:v>
                </c:pt>
                <c:pt idx="486">
                  <c:v>45</c:v>
                </c:pt>
                <c:pt idx="487">
                  <c:v>51</c:v>
                </c:pt>
                <c:pt idx="488">
                  <c:v>58</c:v>
                </c:pt>
                <c:pt idx="489">
                  <c:v>50</c:v>
                </c:pt>
                <c:pt idx="490">
                  <c:v>60</c:v>
                </c:pt>
                <c:pt idx="491">
                  <c:v>46</c:v>
                </c:pt>
                <c:pt idx="492">
                  <c:v>51</c:v>
                </c:pt>
                <c:pt idx="493">
                  <c:v>66</c:v>
                </c:pt>
                <c:pt idx="494">
                  <c:v>59</c:v>
                </c:pt>
                <c:pt idx="495">
                  <c:v>43</c:v>
                </c:pt>
                <c:pt idx="496">
                  <c:v>44</c:v>
                </c:pt>
                <c:pt idx="497">
                  <c:v>51</c:v>
                </c:pt>
                <c:pt idx="498">
                  <c:v>53</c:v>
                </c:pt>
                <c:pt idx="499">
                  <c:v>47</c:v>
                </c:pt>
                <c:pt idx="500">
                  <c:v>47</c:v>
                </c:pt>
                <c:pt idx="501">
                  <c:v>70</c:v>
                </c:pt>
                <c:pt idx="502">
                  <c:v>46</c:v>
                </c:pt>
                <c:pt idx="503">
                  <c:v>60</c:v>
                </c:pt>
                <c:pt idx="504">
                  <c:v>47</c:v>
                </c:pt>
                <c:pt idx="505">
                  <c:v>41</c:v>
                </c:pt>
                <c:pt idx="506">
                  <c:v>43</c:v>
                </c:pt>
                <c:pt idx="507">
                  <c:v>50</c:v>
                </c:pt>
                <c:pt idx="508">
                  <c:v>43</c:v>
                </c:pt>
                <c:pt idx="509">
                  <c:v>50</c:v>
                </c:pt>
                <c:pt idx="510">
                  <c:v>40</c:v>
                </c:pt>
                <c:pt idx="511">
                  <c:v>44</c:v>
                </c:pt>
                <c:pt idx="512">
                  <c:v>45</c:v>
                </c:pt>
                <c:pt idx="513">
                  <c:v>47</c:v>
                </c:pt>
                <c:pt idx="514">
                  <c:v>40</c:v>
                </c:pt>
                <c:pt idx="515">
                  <c:v>48</c:v>
                </c:pt>
                <c:pt idx="516">
                  <c:v>38</c:v>
                </c:pt>
                <c:pt idx="517">
                  <c:v>30</c:v>
                </c:pt>
                <c:pt idx="518">
                  <c:v>38</c:v>
                </c:pt>
              </c:numCache>
            </c:numRef>
          </c:yVal>
          <c:smooth val="0"/>
          <c:extLst>
            <c:ext xmlns:c16="http://schemas.microsoft.com/office/drawing/2014/chart" uri="{C3380CC4-5D6E-409C-BE32-E72D297353CC}">
              <c16:uniqueId val="{00000002-6D0D-427C-82B3-21928096CEE3}"/>
            </c:ext>
          </c:extLst>
        </c:ser>
        <c:dLbls>
          <c:showLegendKey val="0"/>
          <c:showVal val="0"/>
          <c:showCatName val="0"/>
          <c:showSerName val="0"/>
          <c:showPercent val="0"/>
          <c:showBubbleSize val="0"/>
        </c:dLbls>
        <c:axId val="430229984"/>
        <c:axId val="430228672"/>
      </c:scatterChart>
      <c:valAx>
        <c:axId val="430229984"/>
        <c:scaling>
          <c:orientation val="minMax"/>
          <c:max val="10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0228672"/>
        <c:crosses val="autoZero"/>
        <c:crossBetween val="midCat"/>
      </c:valAx>
      <c:valAx>
        <c:axId val="430228672"/>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0229984"/>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dirty="0"/>
              <a:t>Module B: Continuous assessment versus</a:t>
            </a:r>
            <a:r>
              <a:rPr lang="en-GB" baseline="0" dirty="0"/>
              <a:t> EMA score</a:t>
            </a:r>
            <a:endParaRPr lang="en-GB"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'T218 17J'!$C$1</c:f>
              <c:strCache>
                <c:ptCount val="1"/>
                <c:pt idx="0">
                  <c:v>Final OCAS</c:v>
                </c:pt>
              </c:strCache>
            </c:strRef>
          </c:tx>
          <c:spPr>
            <a:ln w="19050" cap="rnd">
              <a:noFill/>
              <a:round/>
            </a:ln>
            <a:effectLst/>
          </c:spPr>
          <c:marker>
            <c:symbol val="x"/>
            <c:size val="3"/>
            <c:spPr>
              <a:noFill/>
              <a:ln w="9525">
                <a:solidFill>
                  <a:schemeClr val="accent1"/>
                </a:solidFill>
              </a:ln>
              <a:effectLst/>
            </c:spPr>
          </c:marker>
          <c:dPt>
            <c:idx val="149"/>
            <c:marker>
              <c:symbol val="x"/>
              <c:size val="3"/>
              <c:spPr>
                <a:noFill/>
                <a:ln w="9525">
                  <a:solidFill>
                    <a:schemeClr val="accent2">
                      <a:lumMod val="75000"/>
                    </a:schemeClr>
                  </a:solidFill>
                </a:ln>
                <a:effectLst/>
              </c:spPr>
            </c:marker>
            <c:bubble3D val="0"/>
            <c:extLst>
              <c:ext xmlns:c16="http://schemas.microsoft.com/office/drawing/2014/chart" uri="{C3380CC4-5D6E-409C-BE32-E72D297353CC}">
                <c16:uniqueId val="{00000000-E594-4462-9F3B-BA54E11B48FE}"/>
              </c:ext>
            </c:extLst>
          </c:dPt>
          <c:trendline>
            <c:spPr>
              <a:ln w="19050" cap="rnd">
                <a:solidFill>
                  <a:schemeClr val="accent1"/>
                </a:solidFill>
                <a:prstDash val="sysDot"/>
              </a:ln>
              <a:effectLst/>
            </c:spPr>
            <c:trendlineType val="linear"/>
            <c:dispRSqr val="1"/>
            <c:dispEq val="0"/>
            <c:trendlineLbl>
              <c:layout>
                <c:manualLayout>
                  <c:x val="3.4741987939819932E-2"/>
                  <c:y val="0.27032715606618302"/>
                </c:manualLayout>
              </c:layout>
              <c:numFmt formatCode="General" sourceLinked="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rendlineLbl>
          </c:trendline>
          <c:xVal>
            <c:numRef>
              <c:f>'T218 17J'!$B$2:$B$215</c:f>
              <c:numCache>
                <c:formatCode>General</c:formatCode>
                <c:ptCount val="214"/>
                <c:pt idx="0">
                  <c:v>96</c:v>
                </c:pt>
                <c:pt idx="1">
                  <c:v>96</c:v>
                </c:pt>
                <c:pt idx="2">
                  <c:v>94</c:v>
                </c:pt>
                <c:pt idx="3">
                  <c:v>94</c:v>
                </c:pt>
                <c:pt idx="4">
                  <c:v>94</c:v>
                </c:pt>
                <c:pt idx="5">
                  <c:v>93</c:v>
                </c:pt>
                <c:pt idx="6">
                  <c:v>93</c:v>
                </c:pt>
                <c:pt idx="7">
                  <c:v>93</c:v>
                </c:pt>
                <c:pt idx="8">
                  <c:v>93</c:v>
                </c:pt>
                <c:pt idx="9">
                  <c:v>92</c:v>
                </c:pt>
                <c:pt idx="10">
                  <c:v>92</c:v>
                </c:pt>
                <c:pt idx="11">
                  <c:v>92</c:v>
                </c:pt>
                <c:pt idx="12">
                  <c:v>91</c:v>
                </c:pt>
                <c:pt idx="13">
                  <c:v>91</c:v>
                </c:pt>
                <c:pt idx="14">
                  <c:v>91</c:v>
                </c:pt>
                <c:pt idx="15">
                  <c:v>91</c:v>
                </c:pt>
                <c:pt idx="16">
                  <c:v>91</c:v>
                </c:pt>
                <c:pt idx="17">
                  <c:v>91</c:v>
                </c:pt>
                <c:pt idx="18">
                  <c:v>91</c:v>
                </c:pt>
                <c:pt idx="19">
                  <c:v>90</c:v>
                </c:pt>
                <c:pt idx="20">
                  <c:v>90</c:v>
                </c:pt>
                <c:pt idx="21">
                  <c:v>90</c:v>
                </c:pt>
                <c:pt idx="22">
                  <c:v>90</c:v>
                </c:pt>
                <c:pt idx="23">
                  <c:v>90</c:v>
                </c:pt>
                <c:pt idx="24">
                  <c:v>90</c:v>
                </c:pt>
                <c:pt idx="25">
                  <c:v>90</c:v>
                </c:pt>
                <c:pt idx="26">
                  <c:v>90</c:v>
                </c:pt>
                <c:pt idx="27">
                  <c:v>89</c:v>
                </c:pt>
                <c:pt idx="28">
                  <c:v>89</c:v>
                </c:pt>
                <c:pt idx="29">
                  <c:v>89</c:v>
                </c:pt>
                <c:pt idx="30">
                  <c:v>88</c:v>
                </c:pt>
                <c:pt idx="31">
                  <c:v>88</c:v>
                </c:pt>
                <c:pt idx="32">
                  <c:v>88</c:v>
                </c:pt>
                <c:pt idx="33">
                  <c:v>88</c:v>
                </c:pt>
                <c:pt idx="34">
                  <c:v>88</c:v>
                </c:pt>
                <c:pt idx="35">
                  <c:v>88</c:v>
                </c:pt>
                <c:pt idx="36">
                  <c:v>88</c:v>
                </c:pt>
                <c:pt idx="37">
                  <c:v>88</c:v>
                </c:pt>
                <c:pt idx="38">
                  <c:v>87</c:v>
                </c:pt>
                <c:pt idx="39">
                  <c:v>87</c:v>
                </c:pt>
                <c:pt idx="40">
                  <c:v>87</c:v>
                </c:pt>
                <c:pt idx="41">
                  <c:v>87</c:v>
                </c:pt>
                <c:pt idx="42">
                  <c:v>87</c:v>
                </c:pt>
                <c:pt idx="43">
                  <c:v>87</c:v>
                </c:pt>
                <c:pt idx="44">
                  <c:v>87</c:v>
                </c:pt>
                <c:pt idx="45">
                  <c:v>87</c:v>
                </c:pt>
                <c:pt idx="46">
                  <c:v>87</c:v>
                </c:pt>
                <c:pt idx="47">
                  <c:v>86</c:v>
                </c:pt>
                <c:pt idx="48">
                  <c:v>86</c:v>
                </c:pt>
                <c:pt idx="49">
                  <c:v>86</c:v>
                </c:pt>
                <c:pt idx="50">
                  <c:v>86</c:v>
                </c:pt>
                <c:pt idx="51">
                  <c:v>86</c:v>
                </c:pt>
                <c:pt idx="52">
                  <c:v>86</c:v>
                </c:pt>
                <c:pt idx="53">
                  <c:v>86</c:v>
                </c:pt>
                <c:pt idx="54">
                  <c:v>86</c:v>
                </c:pt>
                <c:pt idx="55">
                  <c:v>85</c:v>
                </c:pt>
                <c:pt idx="56">
                  <c:v>85</c:v>
                </c:pt>
                <c:pt idx="57">
                  <c:v>85</c:v>
                </c:pt>
                <c:pt idx="58">
                  <c:v>85</c:v>
                </c:pt>
                <c:pt idx="59">
                  <c:v>85</c:v>
                </c:pt>
                <c:pt idx="60">
                  <c:v>85</c:v>
                </c:pt>
                <c:pt idx="61">
                  <c:v>85</c:v>
                </c:pt>
                <c:pt idx="62">
                  <c:v>84</c:v>
                </c:pt>
                <c:pt idx="63">
                  <c:v>84</c:v>
                </c:pt>
                <c:pt idx="64">
                  <c:v>84</c:v>
                </c:pt>
                <c:pt idx="65">
                  <c:v>84</c:v>
                </c:pt>
                <c:pt idx="66">
                  <c:v>84</c:v>
                </c:pt>
                <c:pt idx="67">
                  <c:v>84</c:v>
                </c:pt>
                <c:pt idx="68">
                  <c:v>84</c:v>
                </c:pt>
                <c:pt idx="69">
                  <c:v>84</c:v>
                </c:pt>
                <c:pt idx="70">
                  <c:v>84</c:v>
                </c:pt>
                <c:pt idx="71">
                  <c:v>84</c:v>
                </c:pt>
                <c:pt idx="72">
                  <c:v>83</c:v>
                </c:pt>
                <c:pt idx="73">
                  <c:v>83</c:v>
                </c:pt>
                <c:pt idx="74">
                  <c:v>83</c:v>
                </c:pt>
                <c:pt idx="75">
                  <c:v>83</c:v>
                </c:pt>
                <c:pt idx="76">
                  <c:v>83</c:v>
                </c:pt>
                <c:pt idx="77">
                  <c:v>83</c:v>
                </c:pt>
                <c:pt idx="78">
                  <c:v>83</c:v>
                </c:pt>
                <c:pt idx="79">
                  <c:v>83</c:v>
                </c:pt>
                <c:pt idx="80">
                  <c:v>83</c:v>
                </c:pt>
                <c:pt idx="81">
                  <c:v>83</c:v>
                </c:pt>
                <c:pt idx="82">
                  <c:v>83</c:v>
                </c:pt>
                <c:pt idx="83">
                  <c:v>83</c:v>
                </c:pt>
                <c:pt idx="84">
                  <c:v>83</c:v>
                </c:pt>
                <c:pt idx="85">
                  <c:v>83</c:v>
                </c:pt>
                <c:pt idx="86">
                  <c:v>82</c:v>
                </c:pt>
                <c:pt idx="87">
                  <c:v>82</c:v>
                </c:pt>
                <c:pt idx="88">
                  <c:v>82</c:v>
                </c:pt>
                <c:pt idx="89">
                  <c:v>82</c:v>
                </c:pt>
                <c:pt idx="90">
                  <c:v>82</c:v>
                </c:pt>
                <c:pt idx="91">
                  <c:v>82</c:v>
                </c:pt>
                <c:pt idx="92">
                  <c:v>82</c:v>
                </c:pt>
                <c:pt idx="93">
                  <c:v>81</c:v>
                </c:pt>
                <c:pt idx="94">
                  <c:v>81</c:v>
                </c:pt>
                <c:pt idx="95">
                  <c:v>81</c:v>
                </c:pt>
                <c:pt idx="96">
                  <c:v>81</c:v>
                </c:pt>
                <c:pt idx="97">
                  <c:v>80</c:v>
                </c:pt>
                <c:pt idx="98">
                  <c:v>80</c:v>
                </c:pt>
                <c:pt idx="99">
                  <c:v>80</c:v>
                </c:pt>
                <c:pt idx="100">
                  <c:v>80</c:v>
                </c:pt>
                <c:pt idx="101">
                  <c:v>80</c:v>
                </c:pt>
                <c:pt idx="102">
                  <c:v>80</c:v>
                </c:pt>
                <c:pt idx="103">
                  <c:v>80</c:v>
                </c:pt>
                <c:pt idx="104">
                  <c:v>80</c:v>
                </c:pt>
                <c:pt idx="105">
                  <c:v>80</c:v>
                </c:pt>
                <c:pt idx="106">
                  <c:v>79</c:v>
                </c:pt>
                <c:pt idx="107">
                  <c:v>79</c:v>
                </c:pt>
                <c:pt idx="108">
                  <c:v>79</c:v>
                </c:pt>
                <c:pt idx="109">
                  <c:v>79</c:v>
                </c:pt>
                <c:pt idx="110">
                  <c:v>79</c:v>
                </c:pt>
                <c:pt idx="111">
                  <c:v>79</c:v>
                </c:pt>
                <c:pt idx="112">
                  <c:v>79</c:v>
                </c:pt>
                <c:pt idx="113">
                  <c:v>78</c:v>
                </c:pt>
                <c:pt idx="114">
                  <c:v>78</c:v>
                </c:pt>
                <c:pt idx="115">
                  <c:v>78</c:v>
                </c:pt>
                <c:pt idx="116">
                  <c:v>78</c:v>
                </c:pt>
                <c:pt idx="117">
                  <c:v>78</c:v>
                </c:pt>
                <c:pt idx="118">
                  <c:v>78</c:v>
                </c:pt>
                <c:pt idx="119">
                  <c:v>77</c:v>
                </c:pt>
                <c:pt idx="120">
                  <c:v>77</c:v>
                </c:pt>
                <c:pt idx="121">
                  <c:v>77</c:v>
                </c:pt>
                <c:pt idx="122">
                  <c:v>77</c:v>
                </c:pt>
                <c:pt idx="123">
                  <c:v>77</c:v>
                </c:pt>
                <c:pt idx="124">
                  <c:v>77</c:v>
                </c:pt>
                <c:pt idx="125">
                  <c:v>77</c:v>
                </c:pt>
                <c:pt idx="126">
                  <c:v>77</c:v>
                </c:pt>
                <c:pt idx="127">
                  <c:v>76</c:v>
                </c:pt>
                <c:pt idx="128">
                  <c:v>76</c:v>
                </c:pt>
                <c:pt idx="129">
                  <c:v>76</c:v>
                </c:pt>
                <c:pt idx="130">
                  <c:v>76</c:v>
                </c:pt>
                <c:pt idx="131">
                  <c:v>76</c:v>
                </c:pt>
                <c:pt idx="132">
                  <c:v>76</c:v>
                </c:pt>
                <c:pt idx="133">
                  <c:v>76</c:v>
                </c:pt>
                <c:pt idx="134">
                  <c:v>76</c:v>
                </c:pt>
                <c:pt idx="135">
                  <c:v>76</c:v>
                </c:pt>
                <c:pt idx="136">
                  <c:v>76</c:v>
                </c:pt>
                <c:pt idx="137">
                  <c:v>76</c:v>
                </c:pt>
                <c:pt idx="138">
                  <c:v>75</c:v>
                </c:pt>
                <c:pt idx="139">
                  <c:v>75</c:v>
                </c:pt>
                <c:pt idx="140">
                  <c:v>75</c:v>
                </c:pt>
                <c:pt idx="141">
                  <c:v>75</c:v>
                </c:pt>
                <c:pt idx="142">
                  <c:v>75</c:v>
                </c:pt>
                <c:pt idx="143">
                  <c:v>74</c:v>
                </c:pt>
                <c:pt idx="144">
                  <c:v>74</c:v>
                </c:pt>
                <c:pt idx="145">
                  <c:v>74</c:v>
                </c:pt>
                <c:pt idx="146">
                  <c:v>74</c:v>
                </c:pt>
                <c:pt idx="147">
                  <c:v>74</c:v>
                </c:pt>
                <c:pt idx="148">
                  <c:v>74</c:v>
                </c:pt>
                <c:pt idx="149">
                  <c:v>74</c:v>
                </c:pt>
                <c:pt idx="150">
                  <c:v>74</c:v>
                </c:pt>
                <c:pt idx="151">
                  <c:v>73</c:v>
                </c:pt>
                <c:pt idx="152">
                  <c:v>73</c:v>
                </c:pt>
                <c:pt idx="153">
                  <c:v>73</c:v>
                </c:pt>
                <c:pt idx="154">
                  <c:v>73</c:v>
                </c:pt>
                <c:pt idx="155">
                  <c:v>72</c:v>
                </c:pt>
                <c:pt idx="156">
                  <c:v>72</c:v>
                </c:pt>
                <c:pt idx="157">
                  <c:v>72</c:v>
                </c:pt>
                <c:pt idx="158">
                  <c:v>72</c:v>
                </c:pt>
                <c:pt idx="159">
                  <c:v>72</c:v>
                </c:pt>
                <c:pt idx="160">
                  <c:v>72</c:v>
                </c:pt>
                <c:pt idx="161">
                  <c:v>72</c:v>
                </c:pt>
                <c:pt idx="162">
                  <c:v>71</c:v>
                </c:pt>
                <c:pt idx="163">
                  <c:v>71</c:v>
                </c:pt>
                <c:pt idx="164">
                  <c:v>71</c:v>
                </c:pt>
                <c:pt idx="165">
                  <c:v>71</c:v>
                </c:pt>
                <c:pt idx="166">
                  <c:v>70</c:v>
                </c:pt>
                <c:pt idx="167">
                  <c:v>70</c:v>
                </c:pt>
                <c:pt idx="168">
                  <c:v>70</c:v>
                </c:pt>
                <c:pt idx="169">
                  <c:v>70</c:v>
                </c:pt>
                <c:pt idx="170">
                  <c:v>70</c:v>
                </c:pt>
                <c:pt idx="171">
                  <c:v>69</c:v>
                </c:pt>
                <c:pt idx="172">
                  <c:v>69</c:v>
                </c:pt>
                <c:pt idx="173">
                  <c:v>69</c:v>
                </c:pt>
                <c:pt idx="174">
                  <c:v>69</c:v>
                </c:pt>
                <c:pt idx="175">
                  <c:v>69</c:v>
                </c:pt>
                <c:pt idx="176">
                  <c:v>69</c:v>
                </c:pt>
                <c:pt idx="177">
                  <c:v>68</c:v>
                </c:pt>
                <c:pt idx="178">
                  <c:v>67</c:v>
                </c:pt>
                <c:pt idx="179">
                  <c:v>67</c:v>
                </c:pt>
                <c:pt idx="180">
                  <c:v>67</c:v>
                </c:pt>
                <c:pt idx="181">
                  <c:v>67</c:v>
                </c:pt>
                <c:pt idx="182">
                  <c:v>66</c:v>
                </c:pt>
                <c:pt idx="183">
                  <c:v>66</c:v>
                </c:pt>
                <c:pt idx="184">
                  <c:v>64</c:v>
                </c:pt>
                <c:pt idx="185">
                  <c:v>64</c:v>
                </c:pt>
                <c:pt idx="186">
                  <c:v>64</c:v>
                </c:pt>
                <c:pt idx="187">
                  <c:v>64</c:v>
                </c:pt>
                <c:pt idx="188">
                  <c:v>63</c:v>
                </c:pt>
                <c:pt idx="189">
                  <c:v>63</c:v>
                </c:pt>
                <c:pt idx="190">
                  <c:v>62</c:v>
                </c:pt>
                <c:pt idx="191">
                  <c:v>62</c:v>
                </c:pt>
                <c:pt idx="192">
                  <c:v>62</c:v>
                </c:pt>
                <c:pt idx="193">
                  <c:v>62</c:v>
                </c:pt>
                <c:pt idx="194">
                  <c:v>60</c:v>
                </c:pt>
                <c:pt idx="195">
                  <c:v>60</c:v>
                </c:pt>
                <c:pt idx="196">
                  <c:v>59</c:v>
                </c:pt>
                <c:pt idx="197">
                  <c:v>59</c:v>
                </c:pt>
                <c:pt idx="198">
                  <c:v>58</c:v>
                </c:pt>
                <c:pt idx="199">
                  <c:v>57</c:v>
                </c:pt>
                <c:pt idx="200">
                  <c:v>56</c:v>
                </c:pt>
                <c:pt idx="201">
                  <c:v>56</c:v>
                </c:pt>
                <c:pt idx="202">
                  <c:v>52</c:v>
                </c:pt>
                <c:pt idx="203">
                  <c:v>52</c:v>
                </c:pt>
                <c:pt idx="204">
                  <c:v>50</c:v>
                </c:pt>
                <c:pt idx="205">
                  <c:v>46</c:v>
                </c:pt>
                <c:pt idx="206">
                  <c:v>46</c:v>
                </c:pt>
                <c:pt idx="207">
                  <c:v>44</c:v>
                </c:pt>
                <c:pt idx="208">
                  <c:v>42</c:v>
                </c:pt>
                <c:pt idx="209">
                  <c:v>35</c:v>
                </c:pt>
                <c:pt idx="210">
                  <c:v>26</c:v>
                </c:pt>
                <c:pt idx="211">
                  <c:v>15</c:v>
                </c:pt>
                <c:pt idx="212">
                  <c:v>2</c:v>
                </c:pt>
                <c:pt idx="213">
                  <c:v>0</c:v>
                </c:pt>
              </c:numCache>
            </c:numRef>
          </c:xVal>
          <c:yVal>
            <c:numRef>
              <c:f>'T218 17J'!$C$2:$C$215</c:f>
              <c:numCache>
                <c:formatCode>General</c:formatCode>
                <c:ptCount val="214"/>
                <c:pt idx="0">
                  <c:v>96</c:v>
                </c:pt>
                <c:pt idx="1">
                  <c:v>93</c:v>
                </c:pt>
                <c:pt idx="2">
                  <c:v>92</c:v>
                </c:pt>
                <c:pt idx="3">
                  <c:v>90</c:v>
                </c:pt>
                <c:pt idx="4">
                  <c:v>86</c:v>
                </c:pt>
                <c:pt idx="5">
                  <c:v>88</c:v>
                </c:pt>
                <c:pt idx="6">
                  <c:v>87</c:v>
                </c:pt>
                <c:pt idx="7">
                  <c:v>86</c:v>
                </c:pt>
                <c:pt idx="8">
                  <c:v>85</c:v>
                </c:pt>
                <c:pt idx="9">
                  <c:v>96</c:v>
                </c:pt>
                <c:pt idx="10">
                  <c:v>86</c:v>
                </c:pt>
                <c:pt idx="11">
                  <c:v>86</c:v>
                </c:pt>
                <c:pt idx="12">
                  <c:v>94</c:v>
                </c:pt>
                <c:pt idx="13">
                  <c:v>92</c:v>
                </c:pt>
                <c:pt idx="14">
                  <c:v>88</c:v>
                </c:pt>
                <c:pt idx="15">
                  <c:v>83</c:v>
                </c:pt>
                <c:pt idx="16">
                  <c:v>81</c:v>
                </c:pt>
                <c:pt idx="17">
                  <c:v>79</c:v>
                </c:pt>
                <c:pt idx="18">
                  <c:v>79</c:v>
                </c:pt>
                <c:pt idx="19">
                  <c:v>94</c:v>
                </c:pt>
                <c:pt idx="20">
                  <c:v>91</c:v>
                </c:pt>
                <c:pt idx="21">
                  <c:v>86</c:v>
                </c:pt>
                <c:pt idx="22">
                  <c:v>85</c:v>
                </c:pt>
                <c:pt idx="23">
                  <c:v>84</c:v>
                </c:pt>
                <c:pt idx="24">
                  <c:v>82</c:v>
                </c:pt>
                <c:pt idx="25">
                  <c:v>80</c:v>
                </c:pt>
                <c:pt idx="26">
                  <c:v>79</c:v>
                </c:pt>
                <c:pt idx="27">
                  <c:v>91</c:v>
                </c:pt>
                <c:pt idx="28">
                  <c:v>85</c:v>
                </c:pt>
                <c:pt idx="29">
                  <c:v>79</c:v>
                </c:pt>
                <c:pt idx="30">
                  <c:v>88</c:v>
                </c:pt>
                <c:pt idx="31">
                  <c:v>87</c:v>
                </c:pt>
                <c:pt idx="32">
                  <c:v>86</c:v>
                </c:pt>
                <c:pt idx="33">
                  <c:v>83</c:v>
                </c:pt>
                <c:pt idx="34">
                  <c:v>82</c:v>
                </c:pt>
                <c:pt idx="35">
                  <c:v>81</c:v>
                </c:pt>
                <c:pt idx="36">
                  <c:v>80</c:v>
                </c:pt>
                <c:pt idx="37">
                  <c:v>78</c:v>
                </c:pt>
                <c:pt idx="38">
                  <c:v>91</c:v>
                </c:pt>
                <c:pt idx="39">
                  <c:v>90</c:v>
                </c:pt>
                <c:pt idx="40">
                  <c:v>85</c:v>
                </c:pt>
                <c:pt idx="41">
                  <c:v>83</c:v>
                </c:pt>
                <c:pt idx="42">
                  <c:v>78</c:v>
                </c:pt>
                <c:pt idx="43">
                  <c:v>77</c:v>
                </c:pt>
                <c:pt idx="44">
                  <c:v>75</c:v>
                </c:pt>
                <c:pt idx="45">
                  <c:v>65</c:v>
                </c:pt>
                <c:pt idx="46">
                  <c:v>53</c:v>
                </c:pt>
                <c:pt idx="47">
                  <c:v>93</c:v>
                </c:pt>
                <c:pt idx="48">
                  <c:v>91</c:v>
                </c:pt>
                <c:pt idx="49">
                  <c:v>85</c:v>
                </c:pt>
                <c:pt idx="50">
                  <c:v>84</c:v>
                </c:pt>
                <c:pt idx="51">
                  <c:v>81</c:v>
                </c:pt>
                <c:pt idx="52">
                  <c:v>80</c:v>
                </c:pt>
                <c:pt idx="53">
                  <c:v>74</c:v>
                </c:pt>
                <c:pt idx="54">
                  <c:v>72</c:v>
                </c:pt>
                <c:pt idx="55">
                  <c:v>97</c:v>
                </c:pt>
                <c:pt idx="56">
                  <c:v>84</c:v>
                </c:pt>
                <c:pt idx="57">
                  <c:v>83</c:v>
                </c:pt>
                <c:pt idx="58">
                  <c:v>77</c:v>
                </c:pt>
                <c:pt idx="59">
                  <c:v>74</c:v>
                </c:pt>
                <c:pt idx="60">
                  <c:v>74</c:v>
                </c:pt>
                <c:pt idx="61">
                  <c:v>64</c:v>
                </c:pt>
                <c:pt idx="62">
                  <c:v>87</c:v>
                </c:pt>
                <c:pt idx="63">
                  <c:v>81</c:v>
                </c:pt>
                <c:pt idx="64">
                  <c:v>81</c:v>
                </c:pt>
                <c:pt idx="65">
                  <c:v>81</c:v>
                </c:pt>
                <c:pt idx="66">
                  <c:v>79</c:v>
                </c:pt>
                <c:pt idx="67">
                  <c:v>78</c:v>
                </c:pt>
                <c:pt idx="68">
                  <c:v>76</c:v>
                </c:pt>
                <c:pt idx="69">
                  <c:v>74</c:v>
                </c:pt>
                <c:pt idx="70">
                  <c:v>71</c:v>
                </c:pt>
                <c:pt idx="71">
                  <c:v>70</c:v>
                </c:pt>
                <c:pt idx="72">
                  <c:v>91</c:v>
                </c:pt>
                <c:pt idx="73">
                  <c:v>88</c:v>
                </c:pt>
                <c:pt idx="74">
                  <c:v>82</c:v>
                </c:pt>
                <c:pt idx="75">
                  <c:v>78</c:v>
                </c:pt>
                <c:pt idx="76">
                  <c:v>77</c:v>
                </c:pt>
                <c:pt idx="77">
                  <c:v>76</c:v>
                </c:pt>
                <c:pt idx="78">
                  <c:v>73</c:v>
                </c:pt>
                <c:pt idx="79">
                  <c:v>73</c:v>
                </c:pt>
                <c:pt idx="80">
                  <c:v>72</c:v>
                </c:pt>
                <c:pt idx="81">
                  <c:v>72</c:v>
                </c:pt>
                <c:pt idx="82">
                  <c:v>70</c:v>
                </c:pt>
                <c:pt idx="83">
                  <c:v>70</c:v>
                </c:pt>
                <c:pt idx="84">
                  <c:v>68</c:v>
                </c:pt>
                <c:pt idx="85">
                  <c:v>65</c:v>
                </c:pt>
                <c:pt idx="86">
                  <c:v>86</c:v>
                </c:pt>
                <c:pt idx="87">
                  <c:v>86</c:v>
                </c:pt>
                <c:pt idx="88">
                  <c:v>80</c:v>
                </c:pt>
                <c:pt idx="89">
                  <c:v>75</c:v>
                </c:pt>
                <c:pt idx="90">
                  <c:v>75</c:v>
                </c:pt>
                <c:pt idx="91">
                  <c:v>73</c:v>
                </c:pt>
                <c:pt idx="92">
                  <c:v>73</c:v>
                </c:pt>
                <c:pt idx="93">
                  <c:v>89</c:v>
                </c:pt>
                <c:pt idx="94">
                  <c:v>81</c:v>
                </c:pt>
                <c:pt idx="95">
                  <c:v>80</c:v>
                </c:pt>
                <c:pt idx="96">
                  <c:v>70</c:v>
                </c:pt>
                <c:pt idx="97">
                  <c:v>86</c:v>
                </c:pt>
                <c:pt idx="98">
                  <c:v>83</c:v>
                </c:pt>
                <c:pt idx="99">
                  <c:v>78</c:v>
                </c:pt>
                <c:pt idx="100">
                  <c:v>77</c:v>
                </c:pt>
                <c:pt idx="101">
                  <c:v>75</c:v>
                </c:pt>
                <c:pt idx="102">
                  <c:v>73</c:v>
                </c:pt>
                <c:pt idx="103">
                  <c:v>67</c:v>
                </c:pt>
                <c:pt idx="104">
                  <c:v>63</c:v>
                </c:pt>
                <c:pt idx="105">
                  <c:v>51</c:v>
                </c:pt>
                <c:pt idx="106">
                  <c:v>88</c:v>
                </c:pt>
                <c:pt idx="107">
                  <c:v>85</c:v>
                </c:pt>
                <c:pt idx="108">
                  <c:v>77</c:v>
                </c:pt>
                <c:pt idx="109">
                  <c:v>76</c:v>
                </c:pt>
                <c:pt idx="110">
                  <c:v>75</c:v>
                </c:pt>
                <c:pt idx="111">
                  <c:v>72</c:v>
                </c:pt>
                <c:pt idx="112">
                  <c:v>64</c:v>
                </c:pt>
                <c:pt idx="113">
                  <c:v>84</c:v>
                </c:pt>
                <c:pt idx="114">
                  <c:v>84</c:v>
                </c:pt>
                <c:pt idx="115">
                  <c:v>84</c:v>
                </c:pt>
                <c:pt idx="116">
                  <c:v>71</c:v>
                </c:pt>
                <c:pt idx="117">
                  <c:v>69</c:v>
                </c:pt>
                <c:pt idx="118">
                  <c:v>67</c:v>
                </c:pt>
                <c:pt idx="119">
                  <c:v>79</c:v>
                </c:pt>
                <c:pt idx="120">
                  <c:v>77</c:v>
                </c:pt>
                <c:pt idx="121">
                  <c:v>76</c:v>
                </c:pt>
                <c:pt idx="122">
                  <c:v>75</c:v>
                </c:pt>
                <c:pt idx="123">
                  <c:v>75</c:v>
                </c:pt>
                <c:pt idx="124">
                  <c:v>73</c:v>
                </c:pt>
                <c:pt idx="125">
                  <c:v>72</c:v>
                </c:pt>
                <c:pt idx="126">
                  <c:v>69</c:v>
                </c:pt>
                <c:pt idx="127">
                  <c:v>92</c:v>
                </c:pt>
                <c:pt idx="128">
                  <c:v>85</c:v>
                </c:pt>
                <c:pt idx="129">
                  <c:v>78</c:v>
                </c:pt>
                <c:pt idx="130">
                  <c:v>75</c:v>
                </c:pt>
                <c:pt idx="131">
                  <c:v>75</c:v>
                </c:pt>
                <c:pt idx="132">
                  <c:v>74</c:v>
                </c:pt>
                <c:pt idx="133">
                  <c:v>72</c:v>
                </c:pt>
                <c:pt idx="134">
                  <c:v>71</c:v>
                </c:pt>
                <c:pt idx="135">
                  <c:v>70</c:v>
                </c:pt>
                <c:pt idx="136">
                  <c:v>65</c:v>
                </c:pt>
                <c:pt idx="137">
                  <c:v>62</c:v>
                </c:pt>
                <c:pt idx="138">
                  <c:v>82</c:v>
                </c:pt>
                <c:pt idx="139">
                  <c:v>76</c:v>
                </c:pt>
                <c:pt idx="140">
                  <c:v>74</c:v>
                </c:pt>
                <c:pt idx="141">
                  <c:v>70</c:v>
                </c:pt>
                <c:pt idx="142">
                  <c:v>66</c:v>
                </c:pt>
                <c:pt idx="143">
                  <c:v>86</c:v>
                </c:pt>
                <c:pt idx="144">
                  <c:v>79</c:v>
                </c:pt>
                <c:pt idx="145">
                  <c:v>75</c:v>
                </c:pt>
                <c:pt idx="146">
                  <c:v>71</c:v>
                </c:pt>
                <c:pt idx="147">
                  <c:v>70</c:v>
                </c:pt>
                <c:pt idx="148">
                  <c:v>67</c:v>
                </c:pt>
                <c:pt idx="149">
                  <c:v>59</c:v>
                </c:pt>
                <c:pt idx="150">
                  <c:v>57</c:v>
                </c:pt>
                <c:pt idx="151">
                  <c:v>72</c:v>
                </c:pt>
                <c:pt idx="152">
                  <c:v>70</c:v>
                </c:pt>
                <c:pt idx="153">
                  <c:v>70</c:v>
                </c:pt>
                <c:pt idx="154">
                  <c:v>69</c:v>
                </c:pt>
                <c:pt idx="155">
                  <c:v>78</c:v>
                </c:pt>
                <c:pt idx="156">
                  <c:v>77</c:v>
                </c:pt>
                <c:pt idx="157">
                  <c:v>76</c:v>
                </c:pt>
                <c:pt idx="158">
                  <c:v>75</c:v>
                </c:pt>
                <c:pt idx="159">
                  <c:v>74</c:v>
                </c:pt>
                <c:pt idx="160">
                  <c:v>64</c:v>
                </c:pt>
                <c:pt idx="161">
                  <c:v>56</c:v>
                </c:pt>
                <c:pt idx="162">
                  <c:v>79</c:v>
                </c:pt>
                <c:pt idx="163">
                  <c:v>75</c:v>
                </c:pt>
                <c:pt idx="164">
                  <c:v>72</c:v>
                </c:pt>
                <c:pt idx="165">
                  <c:v>69</c:v>
                </c:pt>
                <c:pt idx="166">
                  <c:v>75</c:v>
                </c:pt>
                <c:pt idx="167">
                  <c:v>73</c:v>
                </c:pt>
                <c:pt idx="168">
                  <c:v>62</c:v>
                </c:pt>
                <c:pt idx="169">
                  <c:v>57</c:v>
                </c:pt>
                <c:pt idx="170">
                  <c:v>47</c:v>
                </c:pt>
                <c:pt idx="171">
                  <c:v>88</c:v>
                </c:pt>
                <c:pt idx="172">
                  <c:v>82</c:v>
                </c:pt>
                <c:pt idx="173">
                  <c:v>74</c:v>
                </c:pt>
                <c:pt idx="174">
                  <c:v>72</c:v>
                </c:pt>
                <c:pt idx="175">
                  <c:v>71</c:v>
                </c:pt>
                <c:pt idx="176">
                  <c:v>65</c:v>
                </c:pt>
                <c:pt idx="177">
                  <c:v>73</c:v>
                </c:pt>
                <c:pt idx="178">
                  <c:v>74</c:v>
                </c:pt>
                <c:pt idx="179">
                  <c:v>74</c:v>
                </c:pt>
                <c:pt idx="180">
                  <c:v>68</c:v>
                </c:pt>
                <c:pt idx="181">
                  <c:v>61</c:v>
                </c:pt>
                <c:pt idx="182">
                  <c:v>72</c:v>
                </c:pt>
                <c:pt idx="183">
                  <c:v>55</c:v>
                </c:pt>
                <c:pt idx="184">
                  <c:v>68</c:v>
                </c:pt>
                <c:pt idx="185">
                  <c:v>64</c:v>
                </c:pt>
                <c:pt idx="186">
                  <c:v>60</c:v>
                </c:pt>
                <c:pt idx="187">
                  <c:v>56</c:v>
                </c:pt>
                <c:pt idx="188">
                  <c:v>80</c:v>
                </c:pt>
                <c:pt idx="189">
                  <c:v>73</c:v>
                </c:pt>
                <c:pt idx="190">
                  <c:v>71</c:v>
                </c:pt>
                <c:pt idx="191">
                  <c:v>64</c:v>
                </c:pt>
                <c:pt idx="192">
                  <c:v>61</c:v>
                </c:pt>
                <c:pt idx="193">
                  <c:v>54</c:v>
                </c:pt>
                <c:pt idx="194">
                  <c:v>63</c:v>
                </c:pt>
                <c:pt idx="195">
                  <c:v>48</c:v>
                </c:pt>
                <c:pt idx="196">
                  <c:v>55</c:v>
                </c:pt>
                <c:pt idx="197">
                  <c:v>48</c:v>
                </c:pt>
                <c:pt idx="198">
                  <c:v>60</c:v>
                </c:pt>
                <c:pt idx="199">
                  <c:v>74</c:v>
                </c:pt>
                <c:pt idx="200">
                  <c:v>69</c:v>
                </c:pt>
                <c:pt idx="201">
                  <c:v>67</c:v>
                </c:pt>
                <c:pt idx="202">
                  <c:v>56</c:v>
                </c:pt>
                <c:pt idx="203">
                  <c:v>50</c:v>
                </c:pt>
                <c:pt idx="204">
                  <c:v>44</c:v>
                </c:pt>
                <c:pt idx="205">
                  <c:v>67</c:v>
                </c:pt>
                <c:pt idx="206">
                  <c:v>43</c:v>
                </c:pt>
                <c:pt idx="207">
                  <c:v>42</c:v>
                </c:pt>
                <c:pt idx="208">
                  <c:v>59</c:v>
                </c:pt>
                <c:pt idx="209">
                  <c:v>63</c:v>
                </c:pt>
                <c:pt idx="210">
                  <c:v>38</c:v>
                </c:pt>
                <c:pt idx="211">
                  <c:v>78</c:v>
                </c:pt>
                <c:pt idx="212">
                  <c:v>0</c:v>
                </c:pt>
                <c:pt idx="213">
                  <c:v>0</c:v>
                </c:pt>
              </c:numCache>
            </c:numRef>
          </c:yVal>
          <c:smooth val="0"/>
          <c:extLst>
            <c:ext xmlns:c16="http://schemas.microsoft.com/office/drawing/2014/chart" uri="{C3380CC4-5D6E-409C-BE32-E72D297353CC}">
              <c16:uniqueId val="{00000002-E594-4462-9F3B-BA54E11B48FE}"/>
            </c:ext>
          </c:extLst>
        </c:ser>
        <c:dLbls>
          <c:showLegendKey val="0"/>
          <c:showVal val="0"/>
          <c:showCatName val="0"/>
          <c:showSerName val="0"/>
          <c:showPercent val="0"/>
          <c:showBubbleSize val="0"/>
        </c:dLbls>
        <c:axId val="430229984"/>
        <c:axId val="430228672"/>
      </c:scatterChart>
      <c:valAx>
        <c:axId val="430229984"/>
        <c:scaling>
          <c:orientation val="minMax"/>
          <c:max val="10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0228672"/>
        <c:crosses val="autoZero"/>
        <c:crossBetween val="midCat"/>
      </c:valAx>
      <c:valAx>
        <c:axId val="430228672"/>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0229984"/>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E7F1D3-7659-4608-A64B-F22413824682}" type="datetimeFigureOut">
              <a:rPr lang="en-GB" smtClean="0"/>
              <a:t>18/02/2020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D7ED96-CD53-46B9-A4D8-D528021355FC}" type="slidenum">
              <a:rPr lang="en-GB" smtClean="0"/>
              <a:t>‹#›</a:t>
            </a:fld>
            <a:endParaRPr lang="en-GB"/>
          </a:p>
        </p:txBody>
      </p:sp>
    </p:spTree>
    <p:extLst>
      <p:ext uri="{BB962C8B-B14F-4D97-AF65-F5344CB8AC3E}">
        <p14:creationId xmlns:p14="http://schemas.microsoft.com/office/powerpoint/2010/main" val="4165447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What’s your reaction to this picture? Mine is “Thank goodness that’s all over for me”.</a:t>
            </a:r>
          </a:p>
        </p:txBody>
      </p:sp>
      <p:sp>
        <p:nvSpPr>
          <p:cNvPr id="4" name="Slide Number Placeholder 3"/>
          <p:cNvSpPr>
            <a:spLocks noGrp="1"/>
          </p:cNvSpPr>
          <p:nvPr>
            <p:ph type="sldNum" sz="quarter" idx="5"/>
          </p:nvPr>
        </p:nvSpPr>
        <p:spPr/>
        <p:txBody>
          <a:bodyPr/>
          <a:lstStyle/>
          <a:p>
            <a:fld id="{A0D7ED96-CD53-46B9-A4D8-D528021355FC}" type="slidenum">
              <a:rPr lang="en-GB" smtClean="0"/>
              <a:t>2</a:t>
            </a:fld>
            <a:endParaRPr lang="en-GB"/>
          </a:p>
        </p:txBody>
      </p:sp>
    </p:spTree>
    <p:extLst>
      <p:ext uri="{BB962C8B-B14F-4D97-AF65-F5344CB8AC3E}">
        <p14:creationId xmlns:p14="http://schemas.microsoft.com/office/powerpoint/2010/main" val="26303599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Validity means the extent to which the assessment relates to achievement of the module learning outcomes </a:t>
            </a:r>
          </a:p>
          <a:p>
            <a:r>
              <a:rPr lang="en-GB" dirty="0"/>
              <a:t>Fairness is the extent to which the assessment results are independent of characteristics of the student unrelated to their learning achievement</a:t>
            </a:r>
          </a:p>
          <a:p>
            <a:r>
              <a:rPr lang="en-GB" dirty="0"/>
              <a:t>Whodunit is Phil Race’s term for what we at the OU call “authentication”.</a:t>
            </a:r>
          </a:p>
          <a:p>
            <a:r>
              <a:rPr lang="en-GB" dirty="0"/>
              <a:t>Real world is a measure of the similarity of the assessment tasks to what the student will be doing “in real life”.</a:t>
            </a:r>
          </a:p>
          <a:p>
            <a:r>
              <a:rPr lang="en-GB" dirty="0"/>
              <a:t>Feedback is the quality and timeliness of the information returned to the student about their performance on the assessment task. </a:t>
            </a:r>
          </a:p>
          <a:p>
            <a:endParaRPr lang="en-GB" dirty="0"/>
          </a:p>
        </p:txBody>
      </p:sp>
      <p:sp>
        <p:nvSpPr>
          <p:cNvPr id="4" name="Slide Number Placeholder 3"/>
          <p:cNvSpPr>
            <a:spLocks noGrp="1"/>
          </p:cNvSpPr>
          <p:nvPr>
            <p:ph type="sldNum" sz="quarter" idx="5"/>
          </p:nvPr>
        </p:nvSpPr>
        <p:spPr/>
        <p:txBody>
          <a:bodyPr/>
          <a:lstStyle/>
          <a:p>
            <a:fld id="{A0D7ED96-CD53-46B9-A4D8-D528021355FC}" type="slidenum">
              <a:rPr lang="en-GB" smtClean="0"/>
              <a:t>13</a:t>
            </a:fld>
            <a:endParaRPr lang="en-GB"/>
          </a:p>
        </p:txBody>
      </p:sp>
    </p:spTree>
    <p:extLst>
      <p:ext uri="{BB962C8B-B14F-4D97-AF65-F5344CB8AC3E}">
        <p14:creationId xmlns:p14="http://schemas.microsoft.com/office/powerpoint/2010/main" val="30343910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Validity means the extent to which the assessment relates to achievement of the module learning outcomes </a:t>
            </a:r>
          </a:p>
          <a:p>
            <a:r>
              <a:rPr lang="en-GB" dirty="0"/>
              <a:t>Fairness is the extent to which the assessment results are independent of characteristics of the student unrelated to their learning achievement</a:t>
            </a:r>
          </a:p>
          <a:p>
            <a:r>
              <a:rPr lang="en-GB" dirty="0"/>
              <a:t>Whodunit is Phil Race’s term for what we at the OU call “authentication”.</a:t>
            </a:r>
          </a:p>
          <a:p>
            <a:r>
              <a:rPr lang="en-GB" dirty="0"/>
              <a:t>Real world is a measure of the similarity of the assessment tasks to what the student will be doing “in real life”.</a:t>
            </a:r>
          </a:p>
          <a:p>
            <a:r>
              <a:rPr lang="en-GB" dirty="0"/>
              <a:t>Feedback is the quality and timeliness of the information returned to the student about their performance on the assessment task. </a:t>
            </a:r>
          </a:p>
          <a:p>
            <a:endParaRPr lang="en-GB" dirty="0"/>
          </a:p>
        </p:txBody>
      </p:sp>
      <p:sp>
        <p:nvSpPr>
          <p:cNvPr id="4" name="Slide Number Placeholder 3"/>
          <p:cNvSpPr>
            <a:spLocks noGrp="1"/>
          </p:cNvSpPr>
          <p:nvPr>
            <p:ph type="sldNum" sz="quarter" idx="5"/>
          </p:nvPr>
        </p:nvSpPr>
        <p:spPr/>
        <p:txBody>
          <a:bodyPr/>
          <a:lstStyle/>
          <a:p>
            <a:fld id="{A0D7ED96-CD53-46B9-A4D8-D528021355FC}" type="slidenum">
              <a:rPr lang="en-GB" smtClean="0"/>
              <a:t>14</a:t>
            </a:fld>
            <a:endParaRPr lang="en-GB"/>
          </a:p>
        </p:txBody>
      </p:sp>
    </p:spTree>
    <p:extLst>
      <p:ext uri="{BB962C8B-B14F-4D97-AF65-F5344CB8AC3E}">
        <p14:creationId xmlns:p14="http://schemas.microsoft.com/office/powerpoint/2010/main" val="41937780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Validity means the extent to which the assessment relates to achievement of the module learning outcomes </a:t>
            </a:r>
          </a:p>
          <a:p>
            <a:r>
              <a:rPr lang="en-GB" dirty="0"/>
              <a:t>Fairness is the extent to which the assessment results are independent of characteristics of the student unrelated to their learning achievement</a:t>
            </a:r>
          </a:p>
          <a:p>
            <a:r>
              <a:rPr lang="en-GB" dirty="0"/>
              <a:t>Whodunit is Phil Race’s term for what we at the OU call “authentication”.</a:t>
            </a:r>
          </a:p>
          <a:p>
            <a:r>
              <a:rPr lang="en-GB" dirty="0"/>
              <a:t>Real world is a measure of the similarity of the assessment tasks to what the student will be doing “in real life”.</a:t>
            </a:r>
          </a:p>
          <a:p>
            <a:r>
              <a:rPr lang="en-GB" dirty="0"/>
              <a:t>Feedback is the quality and timeliness of the information returned to the student about their performance on the assessment task. </a:t>
            </a:r>
          </a:p>
          <a:p>
            <a:endParaRPr lang="en-GB" dirty="0"/>
          </a:p>
        </p:txBody>
      </p:sp>
      <p:sp>
        <p:nvSpPr>
          <p:cNvPr id="4" name="Slide Number Placeholder 3"/>
          <p:cNvSpPr>
            <a:spLocks noGrp="1"/>
          </p:cNvSpPr>
          <p:nvPr>
            <p:ph type="sldNum" sz="quarter" idx="5"/>
          </p:nvPr>
        </p:nvSpPr>
        <p:spPr/>
        <p:txBody>
          <a:bodyPr/>
          <a:lstStyle/>
          <a:p>
            <a:fld id="{A0D7ED96-CD53-46B9-A4D8-D528021355FC}" type="slidenum">
              <a:rPr lang="en-GB" smtClean="0"/>
              <a:t>15</a:t>
            </a:fld>
            <a:endParaRPr lang="en-GB"/>
          </a:p>
        </p:txBody>
      </p:sp>
    </p:spTree>
    <p:extLst>
      <p:ext uri="{BB962C8B-B14F-4D97-AF65-F5344CB8AC3E}">
        <p14:creationId xmlns:p14="http://schemas.microsoft.com/office/powerpoint/2010/main" val="1450012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sz="1200" dirty="0"/>
              <a:t>Your ability to adapt instantly from the more iterative composing of written work on a computer to the more linear approach for handwriting</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GB" sz="1200" dirty="0"/>
              <a:t>Your ability to write legibly at speed, and (for some students only) the marker’s patience and willingness to decipher untidy handwriting</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GB" sz="1200" dirty="0"/>
              <a:t>(for some exams) Your ability to memorize large numbers of facts and recall them accurately under time pressure</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GB" sz="1200" dirty="0"/>
              <a:t>Your ability (or luck) in predicting exam questions to minimize the number of facts you have to memorize for outcome 3</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GB" sz="1200" dirty="0"/>
              <a:t>Your exam technique: the skill of choosing the order in which to tackle questions, knowing what to do when stuck, and (for some exams) which questions to answer</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GB" sz="1200" dirty="0"/>
              <a:t>Your ability to answer questions under time pressure whilst affected by a headache, heartache or other preoccupation</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GB" sz="1200" dirty="0"/>
              <a:t>Your ability to overcome psychological barriers built up from previous unhappy exam experiences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GB" sz="1200" dirty="0"/>
              <a:t>Your educational capital: how long since you last took an exam, what kind of school you went to and how well they taught exam technique.</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GB" sz="1200" dirty="0"/>
              <a:t>How long since you last took an exam, what kind of school you went to and how well they taught exam technique</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GB" sz="1200" dirty="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GB" sz="1200" dirty="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GB" sz="1200" dirty="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GB" sz="1200" dirty="0"/>
          </a:p>
          <a:p>
            <a:pPr marL="228600" indent="-228600">
              <a:buAutoNum type="arabicPeriod"/>
            </a:pPr>
            <a:endParaRPr lang="en-GB" dirty="0"/>
          </a:p>
        </p:txBody>
      </p:sp>
      <p:sp>
        <p:nvSpPr>
          <p:cNvPr id="4" name="Slide Number Placeholder 3"/>
          <p:cNvSpPr>
            <a:spLocks noGrp="1"/>
          </p:cNvSpPr>
          <p:nvPr>
            <p:ph type="sldNum" sz="quarter" idx="5"/>
          </p:nvPr>
        </p:nvSpPr>
        <p:spPr/>
        <p:txBody>
          <a:bodyPr/>
          <a:lstStyle/>
          <a:p>
            <a:fld id="{A0D7ED96-CD53-46B9-A4D8-D528021355FC}" type="slidenum">
              <a:rPr lang="en-GB" smtClean="0"/>
              <a:t>3</a:t>
            </a:fld>
            <a:endParaRPr lang="en-GB"/>
          </a:p>
        </p:txBody>
      </p:sp>
    </p:spTree>
    <p:extLst>
      <p:ext uri="{BB962C8B-B14F-4D97-AF65-F5344CB8AC3E}">
        <p14:creationId xmlns:p14="http://schemas.microsoft.com/office/powerpoint/2010/main" val="27665117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GB" sz="1200" dirty="0"/>
              <a:t>(severe time constraint plus denial or severe restriction of access to reference material. These in turn constrain the kind of problem it is possible to set the student). </a:t>
            </a:r>
            <a:r>
              <a:rPr lang="en-GB" dirty="0"/>
              <a:t>For example, in engineering, rather than asking the student to do a full design evaluation, which would require making use of, say, a material properties database in addition to contextual information that provides additional design constraints, the question has to be restricted to a few key calculations. Sometimes these questions rely on recall of an equation or mathematical technique, whereas a professional engineer would always be expected to check their work. This is an important point for employability.</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GB" sz="1200" dirty="0"/>
              <a:t>Realistic, longer-form assignments bring the student into the world of the question and offer greater scope for creativity. The student feels drawn into the profession. It is self-evident that r</a:t>
            </a:r>
            <a:r>
              <a:rPr lang="en-GB" dirty="0"/>
              <a:t>ewarding tasks are more motivating to students. They are much more likely to progress through the qualification if they enjoyed their assignments, and for that, they have to be meaningful and significant tasks.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GB" sz="1200" dirty="0"/>
              <a:t>Revision for exams tends to consist of re-reading the module materials and practising past papers. Writing a dissertation or completing a small project requires students to find, organise and use information effectively.</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GB" sz="1200" dirty="0"/>
              <a:t>Feedback is usually just the exam mark or grade. It could be so much richer and more useful to the student.</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GB" sz="1200" dirty="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GB" dirty="0"/>
          </a:p>
          <a:p>
            <a:pPr marL="228600" indent="-228600">
              <a:buAutoNum type="arabicPeriod"/>
            </a:pPr>
            <a:endParaRPr lang="en-GB" dirty="0"/>
          </a:p>
          <a:p>
            <a:pPr marL="228600" indent="-228600">
              <a:buAutoNum type="arabicPeriod"/>
            </a:pPr>
            <a:r>
              <a:rPr lang="en-GB" dirty="0"/>
              <a:t>Exams are set at the ends of modules but within qualifications. Good feedback from the end of module assessment could help the student understand what skills or knowledge to concentrate on to progress. The mere awarding of a grade does not achieve the level of detail required, and which is more possible on a longer-form assignment.</a:t>
            </a:r>
          </a:p>
        </p:txBody>
      </p:sp>
      <p:sp>
        <p:nvSpPr>
          <p:cNvPr id="4" name="Slide Number Placeholder 3"/>
          <p:cNvSpPr>
            <a:spLocks noGrp="1"/>
          </p:cNvSpPr>
          <p:nvPr>
            <p:ph type="sldNum" sz="quarter" idx="5"/>
          </p:nvPr>
        </p:nvSpPr>
        <p:spPr/>
        <p:txBody>
          <a:bodyPr/>
          <a:lstStyle/>
          <a:p>
            <a:fld id="{A0D7ED96-CD53-46B9-A4D8-D528021355FC}" type="slidenum">
              <a:rPr lang="en-GB" smtClean="0"/>
              <a:t>4</a:t>
            </a:fld>
            <a:endParaRPr lang="en-GB"/>
          </a:p>
        </p:txBody>
      </p:sp>
    </p:spTree>
    <p:extLst>
      <p:ext uri="{BB962C8B-B14F-4D97-AF65-F5344CB8AC3E}">
        <p14:creationId xmlns:p14="http://schemas.microsoft.com/office/powerpoint/2010/main" val="2527480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dirty="0"/>
          </a:p>
        </p:txBody>
      </p:sp>
      <p:sp>
        <p:nvSpPr>
          <p:cNvPr id="4" name="Slide Number Placeholder 3"/>
          <p:cNvSpPr>
            <a:spLocks noGrp="1"/>
          </p:cNvSpPr>
          <p:nvPr>
            <p:ph type="sldNum" sz="quarter" idx="5"/>
          </p:nvPr>
        </p:nvSpPr>
        <p:spPr/>
        <p:txBody>
          <a:bodyPr/>
          <a:lstStyle/>
          <a:p>
            <a:fld id="{A0D7ED96-CD53-46B9-A4D8-D528021355FC}" type="slidenum">
              <a:rPr lang="en-GB" smtClean="0"/>
              <a:t>5</a:t>
            </a:fld>
            <a:endParaRPr lang="en-GB"/>
          </a:p>
        </p:txBody>
      </p:sp>
    </p:spTree>
    <p:extLst>
      <p:ext uri="{BB962C8B-B14F-4D97-AF65-F5344CB8AC3E}">
        <p14:creationId xmlns:p14="http://schemas.microsoft.com/office/powerpoint/2010/main" val="34397710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Typical scatter diagram from a Stage 2 engineering module with an exam</a:t>
            </a:r>
          </a:p>
          <a:p>
            <a:r>
              <a:rPr lang="en-GB" dirty="0"/>
              <a:t>Things to notice:	1) OCAS scores generally higher than exam scores. Very few students have higher exam scores than OCAS This is typical of findings in the 		literature</a:t>
            </a:r>
          </a:p>
          <a:p>
            <a:r>
              <a:rPr lang="en-GB" dirty="0"/>
              <a:t>		</a:t>
            </a:r>
          </a:p>
          <a:p>
            <a:r>
              <a:rPr lang="en-GB" dirty="0"/>
              <a:t>		2) The correlation is not great for two measures of supposedly the same thing</a:t>
            </a:r>
          </a:p>
          <a:p>
            <a:endParaRPr lang="en-GB" dirty="0"/>
          </a:p>
          <a:p>
            <a:r>
              <a:rPr lang="en-GB" dirty="0"/>
              <a:t>		3) Looking at students on the mandatory 1-2 boundary for OCAS, the range of exam scores is from 6% to 85%</a:t>
            </a:r>
          </a:p>
          <a:p>
            <a:endParaRPr lang="en-GB" dirty="0"/>
          </a:p>
          <a:p>
            <a:r>
              <a:rPr lang="en-GB" dirty="0"/>
              <a:t>		4) The group of students in the top left loop might be described as ones who “blew” the exam. </a:t>
            </a:r>
          </a:p>
          <a:p>
            <a:endParaRPr lang="en-GB" dirty="0"/>
          </a:p>
          <a:p>
            <a:r>
              <a:rPr lang="en-GB" dirty="0"/>
              <a:t> </a:t>
            </a:r>
          </a:p>
        </p:txBody>
      </p:sp>
      <p:sp>
        <p:nvSpPr>
          <p:cNvPr id="4" name="Slide Number Placeholder 3"/>
          <p:cNvSpPr>
            <a:spLocks noGrp="1"/>
          </p:cNvSpPr>
          <p:nvPr>
            <p:ph type="sldNum" sz="quarter" idx="5"/>
          </p:nvPr>
        </p:nvSpPr>
        <p:spPr/>
        <p:txBody>
          <a:bodyPr/>
          <a:lstStyle/>
          <a:p>
            <a:fld id="{A0D7ED96-CD53-46B9-A4D8-D528021355FC}" type="slidenum">
              <a:rPr lang="en-GB" smtClean="0"/>
              <a:t>7</a:t>
            </a:fld>
            <a:endParaRPr lang="en-GB"/>
          </a:p>
        </p:txBody>
      </p:sp>
    </p:spTree>
    <p:extLst>
      <p:ext uri="{BB962C8B-B14F-4D97-AF65-F5344CB8AC3E}">
        <p14:creationId xmlns:p14="http://schemas.microsoft.com/office/powerpoint/2010/main" val="1577558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Typical scatter diagram from a Stage 2 engineering module with an end of module report</a:t>
            </a:r>
          </a:p>
          <a:p>
            <a:r>
              <a:rPr lang="en-GB" dirty="0"/>
              <a:t>Things to notice:</a:t>
            </a:r>
          </a:p>
          <a:p>
            <a:endParaRPr lang="en-GB" dirty="0"/>
          </a:p>
          <a:p>
            <a:pPr marL="228600" indent="-228600">
              <a:buAutoNum type="arabicParenR"/>
            </a:pPr>
            <a:r>
              <a:rPr lang="en-GB" dirty="0"/>
              <a:t>OCAS and EMA scores more similar to one another.</a:t>
            </a:r>
          </a:p>
          <a:p>
            <a:pPr marL="228600" indent="-228600">
              <a:buAutoNum type="arabicParenR"/>
            </a:pPr>
            <a:endParaRPr lang="en-GB" dirty="0"/>
          </a:p>
          <a:p>
            <a:pPr marL="228600" indent="-228600">
              <a:buAutoNum type="arabicParenR"/>
            </a:pPr>
            <a:r>
              <a:rPr lang="en-GB" dirty="0"/>
              <a:t>Better correlation for the regression line</a:t>
            </a:r>
          </a:p>
          <a:p>
            <a:pPr marL="228600" indent="-228600">
              <a:buAutoNum type="arabicParenR"/>
            </a:pPr>
            <a:endParaRPr lang="en-GB" dirty="0"/>
          </a:p>
          <a:p>
            <a:pPr marL="228600" indent="-228600">
              <a:buAutoNum type="arabicParenR"/>
            </a:pPr>
            <a:r>
              <a:rPr lang="en-GB" dirty="0"/>
              <a:t>For students on the mandatory ½ boundary for OCAS, the spread of EMA marks is much narrower, from 70% to 85%</a:t>
            </a:r>
          </a:p>
          <a:p>
            <a:pPr marL="228600" indent="-228600">
              <a:buAutoNum type="arabicParenR"/>
            </a:pPr>
            <a:endParaRPr lang="en-GB" dirty="0"/>
          </a:p>
        </p:txBody>
      </p:sp>
      <p:sp>
        <p:nvSpPr>
          <p:cNvPr id="4" name="Slide Number Placeholder 3"/>
          <p:cNvSpPr>
            <a:spLocks noGrp="1"/>
          </p:cNvSpPr>
          <p:nvPr>
            <p:ph type="sldNum" sz="quarter" idx="5"/>
          </p:nvPr>
        </p:nvSpPr>
        <p:spPr/>
        <p:txBody>
          <a:bodyPr/>
          <a:lstStyle/>
          <a:p>
            <a:fld id="{A0D7ED96-CD53-46B9-A4D8-D528021355FC}" type="slidenum">
              <a:rPr lang="en-GB" smtClean="0"/>
              <a:t>8</a:t>
            </a:fld>
            <a:endParaRPr lang="en-GB"/>
          </a:p>
        </p:txBody>
      </p:sp>
    </p:spTree>
    <p:extLst>
      <p:ext uri="{BB962C8B-B14F-4D97-AF65-F5344CB8AC3E}">
        <p14:creationId xmlns:p14="http://schemas.microsoft.com/office/powerpoint/2010/main" val="22988223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a:solidFill>
                  <a:schemeClr val="tx1"/>
                </a:solidFill>
                <a:latin typeface="+mn-lt"/>
                <a:ea typeface="+mn-ea"/>
                <a:cs typeface="+mn-cs"/>
              </a:rPr>
              <a:t>The literature reveals that authentic assessment is not only a difficult notion to define</a:t>
            </a:r>
          </a:p>
          <a:p>
            <a:r>
              <a:rPr lang="en-GB" sz="1200" b="0" i="0" u="none" strike="noStrike" kern="1200" baseline="0" dirty="0">
                <a:solidFill>
                  <a:schemeClr val="tx1"/>
                </a:solidFill>
                <a:latin typeface="+mn-lt"/>
                <a:ea typeface="+mn-ea"/>
                <a:cs typeface="+mn-cs"/>
              </a:rPr>
              <a:t>but it is also problematic to collate features within an assessment task that define it</a:t>
            </a:r>
          </a:p>
          <a:p>
            <a:r>
              <a:rPr lang="en-GB" sz="1200" b="0" i="0" u="none" strike="noStrike" kern="1200" baseline="0" dirty="0">
                <a:solidFill>
                  <a:schemeClr val="tx1"/>
                </a:solidFill>
                <a:latin typeface="+mn-lt"/>
                <a:ea typeface="+mn-ea"/>
                <a:cs typeface="+mn-cs"/>
              </a:rPr>
              <a:t>as an authentic assessment. </a:t>
            </a:r>
            <a:r>
              <a:rPr lang="en-GB" sz="1200" b="0" i="0" u="none" strike="noStrike" kern="1200" baseline="0" dirty="0" err="1">
                <a:solidFill>
                  <a:schemeClr val="tx1"/>
                </a:solidFill>
                <a:latin typeface="+mn-lt"/>
                <a:ea typeface="+mn-ea"/>
                <a:cs typeface="+mn-cs"/>
              </a:rPr>
              <a:t>Whitelock</a:t>
            </a:r>
            <a:r>
              <a:rPr lang="en-GB" sz="1200" b="0" i="0" u="none" strike="noStrike" kern="1200" baseline="0" dirty="0">
                <a:solidFill>
                  <a:schemeClr val="tx1"/>
                </a:solidFill>
                <a:latin typeface="+mn-lt"/>
                <a:ea typeface="+mn-ea"/>
                <a:cs typeface="+mn-cs"/>
              </a:rPr>
              <a:t> and Cross have drawn on the work of </a:t>
            </a:r>
            <a:r>
              <a:rPr lang="en-GB" sz="1200" b="0" i="0" u="none" strike="noStrike" kern="1200" baseline="0" dirty="0" err="1">
                <a:solidFill>
                  <a:schemeClr val="tx1"/>
                </a:solidFill>
                <a:latin typeface="+mn-lt"/>
                <a:ea typeface="+mn-ea"/>
                <a:cs typeface="+mn-cs"/>
              </a:rPr>
              <a:t>Savery</a:t>
            </a:r>
            <a:r>
              <a:rPr lang="en-GB" sz="1200" b="0" i="0" u="none" strike="noStrike" kern="1200" baseline="0" dirty="0">
                <a:solidFill>
                  <a:schemeClr val="tx1"/>
                </a:solidFill>
                <a:latin typeface="+mn-lt"/>
                <a:ea typeface="+mn-ea"/>
                <a:cs typeface="+mn-cs"/>
              </a:rPr>
              <a:t> and Duffy</a:t>
            </a:r>
          </a:p>
          <a:p>
            <a:r>
              <a:rPr lang="en-GB" sz="1200" b="0" i="0" u="none" strike="noStrike" kern="1200" baseline="0" dirty="0">
                <a:solidFill>
                  <a:schemeClr val="tx1"/>
                </a:solidFill>
                <a:latin typeface="+mn-lt"/>
                <a:ea typeface="+mn-ea"/>
                <a:cs typeface="+mn-cs"/>
              </a:rPr>
              <a:t>(1995)’ McDowell (1995)’ Hart (1994)’ Herrington and Herrington (1998)’ Cronin</a:t>
            </a:r>
          </a:p>
          <a:p>
            <a:r>
              <a:rPr lang="en-GB" sz="1200" b="0" i="0" u="none" strike="noStrike" kern="1200" baseline="0" dirty="0">
                <a:solidFill>
                  <a:schemeClr val="tx1"/>
                </a:solidFill>
                <a:latin typeface="+mn-lt"/>
                <a:ea typeface="+mn-ea"/>
                <a:cs typeface="+mn-cs"/>
              </a:rPr>
              <a:t>(1993) and </a:t>
            </a:r>
            <a:r>
              <a:rPr lang="en-GB" sz="1200" b="0" i="0" u="none" strike="noStrike" kern="1200" baseline="0" dirty="0" err="1">
                <a:solidFill>
                  <a:schemeClr val="tx1"/>
                </a:solidFill>
                <a:latin typeface="+mn-lt"/>
                <a:ea typeface="+mn-ea"/>
                <a:cs typeface="+mn-cs"/>
              </a:rPr>
              <a:t>Struyven</a:t>
            </a:r>
            <a:r>
              <a:rPr lang="en-GB" sz="1200" b="0" i="0" u="none" strike="noStrike" kern="1200" baseline="0" dirty="0">
                <a:solidFill>
                  <a:schemeClr val="tx1"/>
                </a:solidFill>
                <a:latin typeface="+mn-lt"/>
                <a:ea typeface="+mn-ea"/>
                <a:cs typeface="+mn-cs"/>
              </a:rPr>
              <a:t> et al. (2003) to counter a number of features that were common</a:t>
            </a:r>
          </a:p>
          <a:p>
            <a:r>
              <a:rPr lang="en-GB" sz="1200" b="0" i="0" u="none" strike="noStrike" kern="1200" baseline="0" dirty="0">
                <a:solidFill>
                  <a:schemeClr val="tx1"/>
                </a:solidFill>
                <a:latin typeface="+mn-lt"/>
                <a:ea typeface="+mn-ea"/>
                <a:cs typeface="+mn-cs"/>
              </a:rPr>
              <a:t>to a range of ‘authentic’ assessment tasks.</a:t>
            </a:r>
            <a:endParaRPr lang="en-GB" dirty="0"/>
          </a:p>
        </p:txBody>
      </p:sp>
      <p:sp>
        <p:nvSpPr>
          <p:cNvPr id="4" name="Slide Number Placeholder 3"/>
          <p:cNvSpPr>
            <a:spLocks noGrp="1"/>
          </p:cNvSpPr>
          <p:nvPr>
            <p:ph type="sldNum" sz="quarter" idx="5"/>
          </p:nvPr>
        </p:nvSpPr>
        <p:spPr/>
        <p:txBody>
          <a:bodyPr/>
          <a:lstStyle/>
          <a:p>
            <a:fld id="{A0D7ED96-CD53-46B9-A4D8-D528021355FC}" type="slidenum">
              <a:rPr lang="en-GB" smtClean="0"/>
              <a:t>10</a:t>
            </a:fld>
            <a:endParaRPr lang="en-GB"/>
          </a:p>
        </p:txBody>
      </p:sp>
    </p:spTree>
    <p:extLst>
      <p:ext uri="{BB962C8B-B14F-4D97-AF65-F5344CB8AC3E}">
        <p14:creationId xmlns:p14="http://schemas.microsoft.com/office/powerpoint/2010/main" val="25461281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a:solidFill>
                  <a:schemeClr val="tx1"/>
                </a:solidFill>
                <a:latin typeface="+mn-lt"/>
                <a:ea typeface="+mn-ea"/>
                <a:cs typeface="+mn-cs"/>
              </a:rPr>
              <a:t>I would argue that these properties can found in exam questions, so in these terms, exams are not necessarily always inauthentic</a:t>
            </a:r>
            <a:endParaRPr lang="en-GB" dirty="0"/>
          </a:p>
        </p:txBody>
      </p:sp>
      <p:sp>
        <p:nvSpPr>
          <p:cNvPr id="4" name="Slide Number Placeholder 3"/>
          <p:cNvSpPr>
            <a:spLocks noGrp="1"/>
          </p:cNvSpPr>
          <p:nvPr>
            <p:ph type="sldNum" sz="quarter" idx="5"/>
          </p:nvPr>
        </p:nvSpPr>
        <p:spPr/>
        <p:txBody>
          <a:bodyPr/>
          <a:lstStyle/>
          <a:p>
            <a:fld id="{A0D7ED96-CD53-46B9-A4D8-D528021355FC}" type="slidenum">
              <a:rPr lang="en-GB" smtClean="0"/>
              <a:t>11</a:t>
            </a:fld>
            <a:endParaRPr lang="en-GB"/>
          </a:p>
        </p:txBody>
      </p:sp>
    </p:spTree>
    <p:extLst>
      <p:ext uri="{BB962C8B-B14F-4D97-AF65-F5344CB8AC3E}">
        <p14:creationId xmlns:p14="http://schemas.microsoft.com/office/powerpoint/2010/main" val="1105614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Validity means the extent to which the assessment relates to achievement of the module learning outcomes </a:t>
            </a:r>
          </a:p>
          <a:p>
            <a:r>
              <a:rPr lang="en-GB" dirty="0"/>
              <a:t>Fairness is the extent to which the assessment results are independent of characteristics of the student unrelated to their learning achievement</a:t>
            </a:r>
          </a:p>
          <a:p>
            <a:r>
              <a:rPr lang="en-GB" dirty="0"/>
              <a:t>Whodunit is Phil Race’s term for what we at the OU call “authentication”.</a:t>
            </a:r>
          </a:p>
          <a:p>
            <a:r>
              <a:rPr lang="en-GB" dirty="0"/>
              <a:t>Real world is a measure of the similarity of the assessment tasks to what the student will be doing “in real life”.</a:t>
            </a:r>
          </a:p>
          <a:p>
            <a:r>
              <a:rPr lang="en-GB" dirty="0"/>
              <a:t>Feedback is the quality and timeliness of the information returned to the student about their performance on the assessment task. </a:t>
            </a:r>
          </a:p>
        </p:txBody>
      </p:sp>
      <p:sp>
        <p:nvSpPr>
          <p:cNvPr id="4" name="Slide Number Placeholder 3"/>
          <p:cNvSpPr>
            <a:spLocks noGrp="1"/>
          </p:cNvSpPr>
          <p:nvPr>
            <p:ph type="sldNum" sz="quarter" idx="5"/>
          </p:nvPr>
        </p:nvSpPr>
        <p:spPr/>
        <p:txBody>
          <a:bodyPr/>
          <a:lstStyle/>
          <a:p>
            <a:fld id="{A0D7ED96-CD53-46B9-A4D8-D528021355FC}" type="slidenum">
              <a:rPr lang="en-GB" smtClean="0"/>
              <a:t>12</a:t>
            </a:fld>
            <a:endParaRPr lang="en-GB"/>
          </a:p>
        </p:txBody>
      </p:sp>
    </p:spTree>
    <p:extLst>
      <p:ext uri="{BB962C8B-B14F-4D97-AF65-F5344CB8AC3E}">
        <p14:creationId xmlns:p14="http://schemas.microsoft.com/office/powerpoint/2010/main" val="27196876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168418F8-B52F-4661-8ABA-69BB3ADD6675}"/>
              </a:ext>
            </a:extLst>
          </p:cNvPr>
          <p:cNvSpPr>
            <a:spLocks noGrp="1"/>
          </p:cNvSpPr>
          <p:nvPr>
            <p:ph type="ctrTitle" hasCustomPrompt="1"/>
          </p:nvPr>
        </p:nvSpPr>
        <p:spPr>
          <a:xfrm>
            <a:off x="515861" y="2160001"/>
            <a:ext cx="7920773" cy="997196"/>
          </a:xfrm>
          <a:prstGeom prst="rect">
            <a:avLst/>
          </a:prstGeom>
        </p:spPr>
        <p:txBody>
          <a:bodyPr wrap="square" lIns="0" tIns="0" rIns="0" bIns="0" anchor="t" anchorCtr="0">
            <a:spAutoFit/>
          </a:bodyPr>
          <a:lstStyle>
            <a:lvl1pPr algn="l">
              <a:defRPr sz="3600" b="1">
                <a:solidFill>
                  <a:schemeClr val="bg1"/>
                </a:solidFill>
              </a:defRPr>
            </a:lvl1pPr>
          </a:lstStyle>
          <a:p>
            <a:r>
              <a:rPr lang="en-US" dirty="0"/>
              <a:t>PRESENTATION</a:t>
            </a:r>
            <a:br>
              <a:rPr lang="en-US" dirty="0"/>
            </a:br>
            <a:r>
              <a:rPr lang="en-US" dirty="0"/>
              <a:t>TITLE</a:t>
            </a:r>
          </a:p>
        </p:txBody>
      </p:sp>
      <p:sp>
        <p:nvSpPr>
          <p:cNvPr id="8" name="Subtitle 2">
            <a:extLst>
              <a:ext uri="{FF2B5EF4-FFF2-40B4-BE49-F238E27FC236}">
                <a16:creationId xmlns:a16="http://schemas.microsoft.com/office/drawing/2014/main" id="{52444CB2-243C-41A0-8F6C-F772E768A38C}"/>
              </a:ext>
            </a:extLst>
          </p:cNvPr>
          <p:cNvSpPr>
            <a:spLocks noGrp="1"/>
          </p:cNvSpPr>
          <p:nvPr>
            <p:ph type="subTitle" idx="1" hasCustomPrompt="1"/>
          </p:nvPr>
        </p:nvSpPr>
        <p:spPr>
          <a:xfrm>
            <a:off x="515861" y="3166992"/>
            <a:ext cx="7920774" cy="249299"/>
          </a:xfrm>
          <a:prstGeom prst="rect">
            <a:avLst/>
          </a:prstGeom>
        </p:spPr>
        <p:txBody>
          <a:bodyPr wrap="square" lIns="0" tIns="0" rIns="0" bIns="0">
            <a:spAutoFit/>
          </a:bodyPr>
          <a:lstStyle>
            <a:lvl1pPr marL="0" indent="0" algn="l">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SUB TITLE IN HERE</a:t>
            </a:r>
          </a:p>
        </p:txBody>
      </p:sp>
      <p:sp>
        <p:nvSpPr>
          <p:cNvPr id="9" name="Date Placeholder 3">
            <a:extLst>
              <a:ext uri="{FF2B5EF4-FFF2-40B4-BE49-F238E27FC236}">
                <a16:creationId xmlns:a16="http://schemas.microsoft.com/office/drawing/2014/main" id="{924475ED-B6F3-4114-A316-943C1E2B2DB2}"/>
              </a:ext>
            </a:extLst>
          </p:cNvPr>
          <p:cNvSpPr>
            <a:spLocks noGrp="1"/>
          </p:cNvSpPr>
          <p:nvPr>
            <p:ph type="dt" sz="half" idx="10"/>
          </p:nvPr>
        </p:nvSpPr>
        <p:spPr>
          <a:xfrm>
            <a:off x="274319" y="6431961"/>
            <a:ext cx="2057400" cy="138499"/>
          </a:xfrm>
          <a:prstGeom prst="rect">
            <a:avLst/>
          </a:prstGeom>
        </p:spPr>
        <p:txBody>
          <a:bodyPr lIns="0" tIns="0" rIns="0" bIns="0" anchor="t" anchorCtr="0">
            <a:noAutofit/>
          </a:bodyPr>
          <a:lstStyle>
            <a:lvl1pPr>
              <a:defRPr sz="1000">
                <a:solidFill>
                  <a:schemeClr val="bg1"/>
                </a:solidFill>
              </a:defRPr>
            </a:lvl1pPr>
          </a:lstStyle>
          <a:p>
            <a:endParaRPr lang="en-US" dirty="0"/>
          </a:p>
        </p:txBody>
      </p:sp>
      <p:pic>
        <p:nvPicPr>
          <p:cNvPr id="11" name="Picture 10">
            <a:extLst>
              <a:ext uri="{FF2B5EF4-FFF2-40B4-BE49-F238E27FC236}">
                <a16:creationId xmlns:a16="http://schemas.microsoft.com/office/drawing/2014/main" id="{EDC1F67E-6248-496F-8483-98A65C33F83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0107" y="5538158"/>
            <a:ext cx="1508916" cy="1032300"/>
          </a:xfrm>
          <a:prstGeom prst="rect">
            <a:avLst/>
          </a:prstGeom>
        </p:spPr>
      </p:pic>
    </p:spTree>
    <p:extLst>
      <p:ext uri="{BB962C8B-B14F-4D97-AF65-F5344CB8AC3E}">
        <p14:creationId xmlns:p14="http://schemas.microsoft.com/office/powerpoint/2010/main" val="4235318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yout - just an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388601" y="1150618"/>
            <a:ext cx="8263493"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7" name="Title 1">
            <a:extLst>
              <a:ext uri="{FF2B5EF4-FFF2-40B4-BE49-F238E27FC236}">
                <a16:creationId xmlns:a16="http://schemas.microsoft.com/office/drawing/2014/main" id="{4A7B25A5-6B91-4CE2-93B8-754812DA0292}"/>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494489560"/>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yout - 2 col text / med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2644140" y="1150618"/>
            <a:ext cx="60079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2072459" cy="5214347"/>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br>
              <a:rPr lang="en-US" dirty="0"/>
            </a:br>
            <a:r>
              <a:rPr lang="en-US" dirty="0"/>
              <a:t>Graphs and graphics can be positioned over the grey box</a:t>
            </a:r>
          </a:p>
        </p:txBody>
      </p:sp>
      <p:sp>
        <p:nvSpPr>
          <p:cNvPr id="14" name="Title 1">
            <a:extLst>
              <a:ext uri="{FF2B5EF4-FFF2-40B4-BE49-F238E27FC236}">
                <a16:creationId xmlns:a16="http://schemas.microsoft.com/office/drawing/2014/main" id="{07EECFAC-7182-49C4-A276-219F1E7C7BC8}"/>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3144966946"/>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yout - 2 col text /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4434840" y="1150618"/>
            <a:ext cx="42172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3855539" cy="5214347"/>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8" name="Title 1">
            <a:extLst>
              <a:ext uri="{FF2B5EF4-FFF2-40B4-BE49-F238E27FC236}">
                <a16:creationId xmlns:a16="http://schemas.microsoft.com/office/drawing/2014/main" id="{5E866B34-8A6C-492A-96F1-5F307C6EA659}"/>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8832785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yout - 2 col text / char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4434840" y="1150618"/>
            <a:ext cx="42172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3855539" cy="2486367"/>
          </a:xfrm>
          <a:prstGeom prst="rect">
            <a:avLst/>
          </a:prstGeom>
        </p:spPr>
        <p:txBody>
          <a:bodyPr lIns="36000" tIns="36000" rIns="36000" bIns="36000" numCol="2"/>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br>
              <a:rPr lang="en-US" dirty="0"/>
            </a:br>
            <a:r>
              <a:rPr lang="en-US" dirty="0"/>
              <a:t>Charts, graphs and graphics can be positioned over the grey box.</a:t>
            </a:r>
            <a:br>
              <a:rPr lang="en-US" dirty="0"/>
            </a:br>
            <a:endParaRPr lang="en-US" dirty="0"/>
          </a:p>
          <a:p>
            <a:pPr lvl="0"/>
            <a:endParaRPr lang="en-US" dirty="0"/>
          </a:p>
          <a:p>
            <a:pPr lvl="0"/>
            <a:endParaRPr lang="en-US" dirty="0"/>
          </a:p>
          <a:p>
            <a:pPr lvl="0"/>
            <a:endParaRPr lang="en-US" dirty="0"/>
          </a:p>
          <a:p>
            <a:pPr lvl="0"/>
            <a:br>
              <a:rPr lang="en-US" dirty="0"/>
            </a:br>
            <a:endParaRPr lang="en-US" dirty="0"/>
          </a:p>
          <a:p>
            <a:pPr lvl="0"/>
            <a:r>
              <a:rPr lang="en-US" dirty="0"/>
              <a:t>Body text</a:t>
            </a:r>
          </a:p>
        </p:txBody>
      </p:sp>
      <p:sp>
        <p:nvSpPr>
          <p:cNvPr id="8" name="Text Placeholder 2">
            <a:extLst>
              <a:ext uri="{FF2B5EF4-FFF2-40B4-BE49-F238E27FC236}">
                <a16:creationId xmlns:a16="http://schemas.microsoft.com/office/drawing/2014/main" id="{1870E1B6-0ECF-4B89-8FAB-09D00538EB52}"/>
              </a:ext>
            </a:extLst>
          </p:cNvPr>
          <p:cNvSpPr>
            <a:spLocks noGrp="1"/>
          </p:cNvSpPr>
          <p:nvPr>
            <p:ph type="body" sz="quarter" idx="16" hasCustomPrompt="1"/>
          </p:nvPr>
        </p:nvSpPr>
        <p:spPr>
          <a:xfrm>
            <a:off x="388800" y="3873242"/>
            <a:ext cx="3855539" cy="2486367"/>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0" name="Title 1">
            <a:extLst>
              <a:ext uri="{FF2B5EF4-FFF2-40B4-BE49-F238E27FC236}">
                <a16:creationId xmlns:a16="http://schemas.microsoft.com/office/drawing/2014/main" id="{25259958-3FB9-4566-8AB7-D98E4FCD49D5}"/>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611611332"/>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ayout - 3 column">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2552519" cy="5214348"/>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9" name="Text Placeholder 2">
            <a:extLst>
              <a:ext uri="{FF2B5EF4-FFF2-40B4-BE49-F238E27FC236}">
                <a16:creationId xmlns:a16="http://schemas.microsoft.com/office/drawing/2014/main" id="{4E768777-3248-42B2-85F9-58D5B20C6E63}"/>
              </a:ext>
            </a:extLst>
          </p:cNvPr>
          <p:cNvSpPr>
            <a:spLocks noGrp="1"/>
          </p:cNvSpPr>
          <p:nvPr>
            <p:ph type="body" sz="quarter" idx="17" hasCustomPrompt="1"/>
          </p:nvPr>
        </p:nvSpPr>
        <p:spPr>
          <a:xfrm>
            <a:off x="3086030" y="1150618"/>
            <a:ext cx="2552519" cy="5214348"/>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3" name="Text Placeholder 2">
            <a:extLst>
              <a:ext uri="{FF2B5EF4-FFF2-40B4-BE49-F238E27FC236}">
                <a16:creationId xmlns:a16="http://schemas.microsoft.com/office/drawing/2014/main" id="{F7E46CCE-0535-4E3E-9668-C3EC281E6A5C}"/>
              </a:ext>
            </a:extLst>
          </p:cNvPr>
          <p:cNvSpPr>
            <a:spLocks noGrp="1"/>
          </p:cNvSpPr>
          <p:nvPr>
            <p:ph type="body" sz="quarter" idx="16" hasCustomPrompt="1"/>
          </p:nvPr>
        </p:nvSpPr>
        <p:spPr>
          <a:xfrm>
            <a:off x="5783259" y="1150615"/>
            <a:ext cx="2869035" cy="5214348"/>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6" name="Title 1">
            <a:extLst>
              <a:ext uri="{FF2B5EF4-FFF2-40B4-BE49-F238E27FC236}">
                <a16:creationId xmlns:a16="http://schemas.microsoft.com/office/drawing/2014/main" id="{99316F6E-405A-4A01-9184-79CC1058A919}"/>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749459937"/>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ayout - 2 rows">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8263493" cy="2278381"/>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br>
              <a:rPr lang="en-US" dirty="0"/>
            </a:br>
            <a:r>
              <a:rPr lang="en-US" dirty="0"/>
              <a:t>Charts, graphs and graphics can be positioned over the grey box.</a:t>
            </a:r>
            <a:br>
              <a:rPr lang="en-US" dirty="0"/>
            </a:br>
            <a:br>
              <a:rPr lang="en-US" dirty="0"/>
            </a:br>
            <a:br>
              <a:rPr lang="en-US" dirty="0"/>
            </a:br>
            <a:r>
              <a:rPr lang="en-US"/>
              <a:t>Body text</a:t>
            </a:r>
            <a:endParaRPr lang="en-US" dirty="0"/>
          </a:p>
        </p:txBody>
      </p:sp>
      <p:sp>
        <p:nvSpPr>
          <p:cNvPr id="13" name="Text Placeholder 2">
            <a:extLst>
              <a:ext uri="{FF2B5EF4-FFF2-40B4-BE49-F238E27FC236}">
                <a16:creationId xmlns:a16="http://schemas.microsoft.com/office/drawing/2014/main" id="{F7E46CCE-0535-4E3E-9668-C3EC281E6A5C}"/>
              </a:ext>
            </a:extLst>
          </p:cNvPr>
          <p:cNvSpPr>
            <a:spLocks noGrp="1"/>
          </p:cNvSpPr>
          <p:nvPr>
            <p:ph type="body" sz="quarter" idx="16" hasCustomPrompt="1"/>
          </p:nvPr>
        </p:nvSpPr>
        <p:spPr>
          <a:xfrm>
            <a:off x="388801" y="3566179"/>
            <a:ext cx="8263493" cy="2798784"/>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8" name="Title 1">
            <a:extLst>
              <a:ext uri="{FF2B5EF4-FFF2-40B4-BE49-F238E27FC236}">
                <a16:creationId xmlns:a16="http://schemas.microsoft.com/office/drawing/2014/main" id="{D65438FC-7DE5-43FA-96AA-BA01B74D04BF}"/>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639672044"/>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Section title - pink">
    <p:bg>
      <p:bgPr>
        <a:solidFill>
          <a:schemeClr val="accent2"/>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D79BA80-1E7F-4F47-AF07-7A70474A6CD2}"/>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id="{881FAF16-A8F7-4BA6-B2B7-5BF7AFA61EAD}"/>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4008511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layout - contents 1">
    <p:bg>
      <p:bgRef idx="1001">
        <a:schemeClr val="bg1"/>
      </p:bgRef>
    </p:bg>
    <p:spTree>
      <p:nvGrpSpPr>
        <p:cNvPr id="1" name=""/>
        <p:cNvGrpSpPr/>
        <p:nvPr/>
      </p:nvGrpSpPr>
      <p:grpSpPr>
        <a:xfrm>
          <a:off x="0" y="0"/>
          <a:ext cx="0" cy="0"/>
          <a:chOff x="0" y="0"/>
          <a:chExt cx="0" cy="0"/>
        </a:xfrm>
      </p:grpSpPr>
      <p:sp>
        <p:nvSpPr>
          <p:cNvPr id="6" name="Text Placeholder 4">
            <a:extLst>
              <a:ext uri="{FF2B5EF4-FFF2-40B4-BE49-F238E27FC236}">
                <a16:creationId xmlns:a16="http://schemas.microsoft.com/office/drawing/2014/main" id="{E2698E74-DBB1-4C41-81D5-108634391B7E}"/>
              </a:ext>
            </a:extLst>
          </p:cNvPr>
          <p:cNvSpPr>
            <a:spLocks noGrp="1"/>
          </p:cNvSpPr>
          <p:nvPr>
            <p:ph type="body" sz="quarter" idx="11" hasCustomPrompt="1"/>
          </p:nvPr>
        </p:nvSpPr>
        <p:spPr>
          <a:xfrm>
            <a:off x="4232378" y="1176736"/>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01</a:t>
            </a:r>
          </a:p>
        </p:txBody>
      </p:sp>
      <p:sp>
        <p:nvSpPr>
          <p:cNvPr id="7" name="Text Placeholder 31">
            <a:extLst>
              <a:ext uri="{FF2B5EF4-FFF2-40B4-BE49-F238E27FC236}">
                <a16:creationId xmlns:a16="http://schemas.microsoft.com/office/drawing/2014/main" id="{27D262DD-86D2-472F-9233-2CA4C4F3C48D}"/>
              </a:ext>
            </a:extLst>
          </p:cNvPr>
          <p:cNvSpPr>
            <a:spLocks noGrp="1"/>
          </p:cNvSpPr>
          <p:nvPr>
            <p:ph type="body" sz="quarter" idx="12" hasCustomPrompt="1"/>
          </p:nvPr>
        </p:nvSpPr>
        <p:spPr>
          <a:xfrm>
            <a:off x="4772378" y="1176734"/>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8" name="Text Placeholder 31">
            <a:extLst>
              <a:ext uri="{FF2B5EF4-FFF2-40B4-BE49-F238E27FC236}">
                <a16:creationId xmlns:a16="http://schemas.microsoft.com/office/drawing/2014/main" id="{C0A8910E-3E33-41A3-816B-CD71BE1D50DC}"/>
              </a:ext>
            </a:extLst>
          </p:cNvPr>
          <p:cNvSpPr>
            <a:spLocks noGrp="1"/>
          </p:cNvSpPr>
          <p:nvPr>
            <p:ph type="body" sz="quarter" idx="13" hasCustomPrompt="1"/>
          </p:nvPr>
        </p:nvSpPr>
        <p:spPr>
          <a:xfrm>
            <a:off x="4772378" y="1445872"/>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9" name="Text Placeholder 4">
            <a:extLst>
              <a:ext uri="{FF2B5EF4-FFF2-40B4-BE49-F238E27FC236}">
                <a16:creationId xmlns:a16="http://schemas.microsoft.com/office/drawing/2014/main" id="{DC7DBC2F-B4BA-4FA1-AC8F-C1FB5D329C35}"/>
              </a:ext>
            </a:extLst>
          </p:cNvPr>
          <p:cNvSpPr>
            <a:spLocks noGrp="1"/>
          </p:cNvSpPr>
          <p:nvPr>
            <p:ph type="body" sz="quarter" idx="14" hasCustomPrompt="1"/>
          </p:nvPr>
        </p:nvSpPr>
        <p:spPr>
          <a:xfrm>
            <a:off x="4232378" y="1877243"/>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02</a:t>
            </a:r>
          </a:p>
        </p:txBody>
      </p:sp>
      <p:sp>
        <p:nvSpPr>
          <p:cNvPr id="10" name="Text Placeholder 31">
            <a:extLst>
              <a:ext uri="{FF2B5EF4-FFF2-40B4-BE49-F238E27FC236}">
                <a16:creationId xmlns:a16="http://schemas.microsoft.com/office/drawing/2014/main" id="{E96BEFDD-99B7-4B7A-A883-501F05DEBEB2}"/>
              </a:ext>
            </a:extLst>
          </p:cNvPr>
          <p:cNvSpPr>
            <a:spLocks noGrp="1"/>
          </p:cNvSpPr>
          <p:nvPr>
            <p:ph type="body" sz="quarter" idx="15" hasCustomPrompt="1"/>
          </p:nvPr>
        </p:nvSpPr>
        <p:spPr>
          <a:xfrm>
            <a:off x="4772378" y="1877241"/>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1" name="Text Placeholder 31">
            <a:extLst>
              <a:ext uri="{FF2B5EF4-FFF2-40B4-BE49-F238E27FC236}">
                <a16:creationId xmlns:a16="http://schemas.microsoft.com/office/drawing/2014/main" id="{8F24DFEC-E082-454B-B5C3-50F1E1DD3224}"/>
              </a:ext>
            </a:extLst>
          </p:cNvPr>
          <p:cNvSpPr>
            <a:spLocks noGrp="1"/>
          </p:cNvSpPr>
          <p:nvPr>
            <p:ph type="body" sz="quarter" idx="16" hasCustomPrompt="1"/>
          </p:nvPr>
        </p:nvSpPr>
        <p:spPr>
          <a:xfrm>
            <a:off x="4772378" y="2146379"/>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12" name="Text Placeholder 4">
            <a:extLst>
              <a:ext uri="{FF2B5EF4-FFF2-40B4-BE49-F238E27FC236}">
                <a16:creationId xmlns:a16="http://schemas.microsoft.com/office/drawing/2014/main" id="{C3A914CD-C11D-48A8-88E1-538FBD109669}"/>
              </a:ext>
            </a:extLst>
          </p:cNvPr>
          <p:cNvSpPr>
            <a:spLocks noGrp="1"/>
          </p:cNvSpPr>
          <p:nvPr>
            <p:ph type="body" sz="quarter" idx="17" hasCustomPrompt="1"/>
          </p:nvPr>
        </p:nvSpPr>
        <p:spPr>
          <a:xfrm>
            <a:off x="4232378" y="2577750"/>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03</a:t>
            </a:r>
          </a:p>
        </p:txBody>
      </p:sp>
      <p:sp>
        <p:nvSpPr>
          <p:cNvPr id="15" name="Text Placeholder 31">
            <a:extLst>
              <a:ext uri="{FF2B5EF4-FFF2-40B4-BE49-F238E27FC236}">
                <a16:creationId xmlns:a16="http://schemas.microsoft.com/office/drawing/2014/main" id="{5E5D34B7-01F5-4524-B815-3E8FD22045B4}"/>
              </a:ext>
            </a:extLst>
          </p:cNvPr>
          <p:cNvSpPr>
            <a:spLocks noGrp="1"/>
          </p:cNvSpPr>
          <p:nvPr>
            <p:ph type="body" sz="quarter" idx="18" hasCustomPrompt="1"/>
          </p:nvPr>
        </p:nvSpPr>
        <p:spPr>
          <a:xfrm>
            <a:off x="4772378" y="2577748"/>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6" name="Text Placeholder 31">
            <a:extLst>
              <a:ext uri="{FF2B5EF4-FFF2-40B4-BE49-F238E27FC236}">
                <a16:creationId xmlns:a16="http://schemas.microsoft.com/office/drawing/2014/main" id="{745E9020-E3D4-4B2E-AF64-3BC2BA80998B}"/>
              </a:ext>
            </a:extLst>
          </p:cNvPr>
          <p:cNvSpPr>
            <a:spLocks noGrp="1"/>
          </p:cNvSpPr>
          <p:nvPr>
            <p:ph type="body" sz="quarter" idx="19" hasCustomPrompt="1"/>
          </p:nvPr>
        </p:nvSpPr>
        <p:spPr>
          <a:xfrm>
            <a:off x="4772378" y="2846886"/>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17" name="Text Placeholder 4">
            <a:extLst>
              <a:ext uri="{FF2B5EF4-FFF2-40B4-BE49-F238E27FC236}">
                <a16:creationId xmlns:a16="http://schemas.microsoft.com/office/drawing/2014/main" id="{6E31EB1E-53F8-4104-A8D0-0BEFB18961C6}"/>
              </a:ext>
            </a:extLst>
          </p:cNvPr>
          <p:cNvSpPr>
            <a:spLocks noGrp="1"/>
          </p:cNvSpPr>
          <p:nvPr>
            <p:ph type="body" sz="quarter" idx="20" hasCustomPrompt="1"/>
          </p:nvPr>
        </p:nvSpPr>
        <p:spPr>
          <a:xfrm>
            <a:off x="4232378" y="3278255"/>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04</a:t>
            </a:r>
          </a:p>
        </p:txBody>
      </p:sp>
      <p:sp>
        <p:nvSpPr>
          <p:cNvPr id="18" name="Text Placeholder 31">
            <a:extLst>
              <a:ext uri="{FF2B5EF4-FFF2-40B4-BE49-F238E27FC236}">
                <a16:creationId xmlns:a16="http://schemas.microsoft.com/office/drawing/2014/main" id="{3DEAAE69-8D81-471C-A294-06DD17336F63}"/>
              </a:ext>
            </a:extLst>
          </p:cNvPr>
          <p:cNvSpPr>
            <a:spLocks noGrp="1"/>
          </p:cNvSpPr>
          <p:nvPr>
            <p:ph type="body" sz="quarter" idx="21" hasCustomPrompt="1"/>
          </p:nvPr>
        </p:nvSpPr>
        <p:spPr>
          <a:xfrm>
            <a:off x="4772378" y="3278255"/>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9" name="Text Placeholder 31">
            <a:extLst>
              <a:ext uri="{FF2B5EF4-FFF2-40B4-BE49-F238E27FC236}">
                <a16:creationId xmlns:a16="http://schemas.microsoft.com/office/drawing/2014/main" id="{01E75DFE-469F-4162-BFD7-0AD3CC0605D3}"/>
              </a:ext>
            </a:extLst>
          </p:cNvPr>
          <p:cNvSpPr>
            <a:spLocks noGrp="1"/>
          </p:cNvSpPr>
          <p:nvPr>
            <p:ph type="body" sz="quarter" idx="22" hasCustomPrompt="1"/>
          </p:nvPr>
        </p:nvSpPr>
        <p:spPr>
          <a:xfrm>
            <a:off x="4772378" y="3547393"/>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20" name="Text Placeholder 4">
            <a:extLst>
              <a:ext uri="{FF2B5EF4-FFF2-40B4-BE49-F238E27FC236}">
                <a16:creationId xmlns:a16="http://schemas.microsoft.com/office/drawing/2014/main" id="{16FACADA-AE0B-4A02-B7FE-F03E903A2008}"/>
              </a:ext>
            </a:extLst>
          </p:cNvPr>
          <p:cNvSpPr>
            <a:spLocks noGrp="1"/>
          </p:cNvSpPr>
          <p:nvPr>
            <p:ph type="body" sz="quarter" idx="23" hasCustomPrompt="1"/>
          </p:nvPr>
        </p:nvSpPr>
        <p:spPr>
          <a:xfrm>
            <a:off x="4232378" y="3978763"/>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05</a:t>
            </a:r>
          </a:p>
        </p:txBody>
      </p:sp>
      <p:sp>
        <p:nvSpPr>
          <p:cNvPr id="21" name="Text Placeholder 31">
            <a:extLst>
              <a:ext uri="{FF2B5EF4-FFF2-40B4-BE49-F238E27FC236}">
                <a16:creationId xmlns:a16="http://schemas.microsoft.com/office/drawing/2014/main" id="{1BE90D09-E40F-4E07-8A6C-C34ECB3A0C75}"/>
              </a:ext>
            </a:extLst>
          </p:cNvPr>
          <p:cNvSpPr>
            <a:spLocks noGrp="1"/>
          </p:cNvSpPr>
          <p:nvPr>
            <p:ph type="body" sz="quarter" idx="24" hasCustomPrompt="1"/>
          </p:nvPr>
        </p:nvSpPr>
        <p:spPr>
          <a:xfrm>
            <a:off x="4772378" y="3978762"/>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22" name="Text Placeholder 31">
            <a:extLst>
              <a:ext uri="{FF2B5EF4-FFF2-40B4-BE49-F238E27FC236}">
                <a16:creationId xmlns:a16="http://schemas.microsoft.com/office/drawing/2014/main" id="{E8BCD20F-DF5A-4D1F-AB59-8992CCEB4E71}"/>
              </a:ext>
            </a:extLst>
          </p:cNvPr>
          <p:cNvSpPr>
            <a:spLocks noGrp="1"/>
          </p:cNvSpPr>
          <p:nvPr>
            <p:ph type="body" sz="quarter" idx="25" hasCustomPrompt="1"/>
          </p:nvPr>
        </p:nvSpPr>
        <p:spPr>
          <a:xfrm>
            <a:off x="4772378" y="4247900"/>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23" name="Text Placeholder 4">
            <a:extLst>
              <a:ext uri="{FF2B5EF4-FFF2-40B4-BE49-F238E27FC236}">
                <a16:creationId xmlns:a16="http://schemas.microsoft.com/office/drawing/2014/main" id="{2CA99EFB-8D03-4007-813F-E6174F0308EE}"/>
              </a:ext>
            </a:extLst>
          </p:cNvPr>
          <p:cNvSpPr>
            <a:spLocks noGrp="1"/>
          </p:cNvSpPr>
          <p:nvPr>
            <p:ph type="body" sz="quarter" idx="26" hasCustomPrompt="1"/>
          </p:nvPr>
        </p:nvSpPr>
        <p:spPr>
          <a:xfrm>
            <a:off x="4232378" y="4679271"/>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06</a:t>
            </a:r>
          </a:p>
        </p:txBody>
      </p:sp>
      <p:sp>
        <p:nvSpPr>
          <p:cNvPr id="24" name="Text Placeholder 31">
            <a:extLst>
              <a:ext uri="{FF2B5EF4-FFF2-40B4-BE49-F238E27FC236}">
                <a16:creationId xmlns:a16="http://schemas.microsoft.com/office/drawing/2014/main" id="{75297938-8904-4A58-BECE-919189BAA548}"/>
              </a:ext>
            </a:extLst>
          </p:cNvPr>
          <p:cNvSpPr>
            <a:spLocks noGrp="1"/>
          </p:cNvSpPr>
          <p:nvPr>
            <p:ph type="body" sz="quarter" idx="27" hasCustomPrompt="1"/>
          </p:nvPr>
        </p:nvSpPr>
        <p:spPr>
          <a:xfrm>
            <a:off x="4772378" y="4679269"/>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25" name="Text Placeholder 31">
            <a:extLst>
              <a:ext uri="{FF2B5EF4-FFF2-40B4-BE49-F238E27FC236}">
                <a16:creationId xmlns:a16="http://schemas.microsoft.com/office/drawing/2014/main" id="{EF1B2FF4-CFE5-4357-917A-02669822510A}"/>
              </a:ext>
            </a:extLst>
          </p:cNvPr>
          <p:cNvSpPr>
            <a:spLocks noGrp="1"/>
          </p:cNvSpPr>
          <p:nvPr>
            <p:ph type="body" sz="quarter" idx="28" hasCustomPrompt="1"/>
          </p:nvPr>
        </p:nvSpPr>
        <p:spPr>
          <a:xfrm>
            <a:off x="4772378" y="4948407"/>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3" name="Picture Placeholder 2">
            <a:extLst>
              <a:ext uri="{FF2B5EF4-FFF2-40B4-BE49-F238E27FC236}">
                <a16:creationId xmlns:a16="http://schemas.microsoft.com/office/drawing/2014/main" id="{09ABF0E3-1A7E-434D-B96E-F3343B8E07D9}"/>
              </a:ext>
            </a:extLst>
          </p:cNvPr>
          <p:cNvSpPr>
            <a:spLocks noGrp="1"/>
          </p:cNvSpPr>
          <p:nvPr>
            <p:ph type="pic" sz="quarter" idx="29" hasCustomPrompt="1"/>
          </p:nvPr>
        </p:nvSpPr>
        <p:spPr>
          <a:xfrm>
            <a:off x="0" y="0"/>
            <a:ext cx="3825920" cy="6858000"/>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31" name="Title 1">
            <a:extLst>
              <a:ext uri="{FF2B5EF4-FFF2-40B4-BE49-F238E27FC236}">
                <a16:creationId xmlns:a16="http://schemas.microsoft.com/office/drawing/2014/main" id="{25039EFD-26D4-4EFF-80C8-2DEC577006FA}"/>
              </a:ext>
            </a:extLst>
          </p:cNvPr>
          <p:cNvSpPr>
            <a:spLocks noGrp="1"/>
          </p:cNvSpPr>
          <p:nvPr>
            <p:ph type="ctrTitle" hasCustomPrompt="1"/>
          </p:nvPr>
        </p:nvSpPr>
        <p:spPr>
          <a:xfrm>
            <a:off x="4232378" y="770472"/>
            <a:ext cx="1044375"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CONTENTS</a:t>
            </a:r>
          </a:p>
        </p:txBody>
      </p:sp>
      <p:sp>
        <p:nvSpPr>
          <p:cNvPr id="32" name="Slide Number Placeholder 8">
            <a:extLst>
              <a:ext uri="{FF2B5EF4-FFF2-40B4-BE49-F238E27FC236}">
                <a16:creationId xmlns:a16="http://schemas.microsoft.com/office/drawing/2014/main" id="{6FBBA16B-4607-4475-9AA9-35D51BE89C52}"/>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Tree>
    <p:extLst>
      <p:ext uri="{BB962C8B-B14F-4D97-AF65-F5344CB8AC3E}">
        <p14:creationId xmlns:p14="http://schemas.microsoft.com/office/powerpoint/2010/main" val="380234615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 blue">
    <p:bg>
      <p:bgPr>
        <a:solidFill>
          <a:schemeClr val="accent1"/>
        </a:solidFill>
        <a:effectLst/>
      </p:bgPr>
    </p:bg>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9FC8E3CA-4735-4448-B024-8A121DADF818}"/>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14" name="Subtitle 2">
            <a:extLst>
              <a:ext uri="{FF2B5EF4-FFF2-40B4-BE49-F238E27FC236}">
                <a16:creationId xmlns:a16="http://schemas.microsoft.com/office/drawing/2014/main" id="{A7A647E4-605B-4961-B4D2-DBA88509304E}"/>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1365598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itle - orange">
    <p:bg>
      <p:bgPr>
        <a:solidFill>
          <a:schemeClr val="accent4"/>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F192859-C46A-4829-96AF-7D408294B889}"/>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id="{D94ECEE5-5A94-4126-92B2-4FA9605C9D9F}"/>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385018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title - pink">
    <p:bg>
      <p:bgPr>
        <a:solidFill>
          <a:schemeClr val="accent2"/>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D79BA80-1E7F-4F47-AF07-7A70474A6CD2}"/>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id="{881FAF16-A8F7-4BA6-B2B7-5BF7AFA61EAD}"/>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77944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title - turquoise">
    <p:bg>
      <p:bgPr>
        <a:solidFill>
          <a:schemeClr val="accent3"/>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E406321-A4C9-4532-B695-2ECC82CCAE9F}"/>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id="{11A37CB7-C061-4C30-8C0D-36C06AE61161}"/>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938964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yout - contents 1">
    <p:bg>
      <p:bgRef idx="1001">
        <a:schemeClr val="bg1"/>
      </p:bgRef>
    </p:bg>
    <p:spTree>
      <p:nvGrpSpPr>
        <p:cNvPr id="1" name=""/>
        <p:cNvGrpSpPr/>
        <p:nvPr/>
      </p:nvGrpSpPr>
      <p:grpSpPr>
        <a:xfrm>
          <a:off x="0" y="0"/>
          <a:ext cx="0" cy="0"/>
          <a:chOff x="0" y="0"/>
          <a:chExt cx="0" cy="0"/>
        </a:xfrm>
      </p:grpSpPr>
      <p:sp>
        <p:nvSpPr>
          <p:cNvPr id="6" name="Text Placeholder 4">
            <a:extLst>
              <a:ext uri="{FF2B5EF4-FFF2-40B4-BE49-F238E27FC236}">
                <a16:creationId xmlns:a16="http://schemas.microsoft.com/office/drawing/2014/main" id="{E2698E74-DBB1-4C41-81D5-108634391B7E}"/>
              </a:ext>
            </a:extLst>
          </p:cNvPr>
          <p:cNvSpPr>
            <a:spLocks noGrp="1"/>
          </p:cNvSpPr>
          <p:nvPr>
            <p:ph type="body" sz="quarter" idx="11" hasCustomPrompt="1"/>
          </p:nvPr>
        </p:nvSpPr>
        <p:spPr>
          <a:xfrm>
            <a:off x="4232378" y="1176736"/>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01</a:t>
            </a:r>
          </a:p>
        </p:txBody>
      </p:sp>
      <p:sp>
        <p:nvSpPr>
          <p:cNvPr id="7" name="Text Placeholder 31">
            <a:extLst>
              <a:ext uri="{FF2B5EF4-FFF2-40B4-BE49-F238E27FC236}">
                <a16:creationId xmlns:a16="http://schemas.microsoft.com/office/drawing/2014/main" id="{27D262DD-86D2-472F-9233-2CA4C4F3C48D}"/>
              </a:ext>
            </a:extLst>
          </p:cNvPr>
          <p:cNvSpPr>
            <a:spLocks noGrp="1"/>
          </p:cNvSpPr>
          <p:nvPr>
            <p:ph type="body" sz="quarter" idx="12" hasCustomPrompt="1"/>
          </p:nvPr>
        </p:nvSpPr>
        <p:spPr>
          <a:xfrm>
            <a:off x="4772378" y="1176734"/>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8" name="Text Placeholder 31">
            <a:extLst>
              <a:ext uri="{FF2B5EF4-FFF2-40B4-BE49-F238E27FC236}">
                <a16:creationId xmlns:a16="http://schemas.microsoft.com/office/drawing/2014/main" id="{C0A8910E-3E33-41A3-816B-CD71BE1D50DC}"/>
              </a:ext>
            </a:extLst>
          </p:cNvPr>
          <p:cNvSpPr>
            <a:spLocks noGrp="1"/>
          </p:cNvSpPr>
          <p:nvPr>
            <p:ph type="body" sz="quarter" idx="13" hasCustomPrompt="1"/>
          </p:nvPr>
        </p:nvSpPr>
        <p:spPr>
          <a:xfrm>
            <a:off x="4772378" y="1445872"/>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9" name="Text Placeholder 4">
            <a:extLst>
              <a:ext uri="{FF2B5EF4-FFF2-40B4-BE49-F238E27FC236}">
                <a16:creationId xmlns:a16="http://schemas.microsoft.com/office/drawing/2014/main" id="{DC7DBC2F-B4BA-4FA1-AC8F-C1FB5D329C35}"/>
              </a:ext>
            </a:extLst>
          </p:cNvPr>
          <p:cNvSpPr>
            <a:spLocks noGrp="1"/>
          </p:cNvSpPr>
          <p:nvPr>
            <p:ph type="body" sz="quarter" idx="14" hasCustomPrompt="1"/>
          </p:nvPr>
        </p:nvSpPr>
        <p:spPr>
          <a:xfrm>
            <a:off x="4232378" y="1877243"/>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02</a:t>
            </a:r>
          </a:p>
        </p:txBody>
      </p:sp>
      <p:sp>
        <p:nvSpPr>
          <p:cNvPr id="10" name="Text Placeholder 31">
            <a:extLst>
              <a:ext uri="{FF2B5EF4-FFF2-40B4-BE49-F238E27FC236}">
                <a16:creationId xmlns:a16="http://schemas.microsoft.com/office/drawing/2014/main" id="{E96BEFDD-99B7-4B7A-A883-501F05DEBEB2}"/>
              </a:ext>
            </a:extLst>
          </p:cNvPr>
          <p:cNvSpPr>
            <a:spLocks noGrp="1"/>
          </p:cNvSpPr>
          <p:nvPr>
            <p:ph type="body" sz="quarter" idx="15" hasCustomPrompt="1"/>
          </p:nvPr>
        </p:nvSpPr>
        <p:spPr>
          <a:xfrm>
            <a:off x="4772378" y="1877241"/>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1" name="Text Placeholder 31">
            <a:extLst>
              <a:ext uri="{FF2B5EF4-FFF2-40B4-BE49-F238E27FC236}">
                <a16:creationId xmlns:a16="http://schemas.microsoft.com/office/drawing/2014/main" id="{8F24DFEC-E082-454B-B5C3-50F1E1DD3224}"/>
              </a:ext>
            </a:extLst>
          </p:cNvPr>
          <p:cNvSpPr>
            <a:spLocks noGrp="1"/>
          </p:cNvSpPr>
          <p:nvPr>
            <p:ph type="body" sz="quarter" idx="16" hasCustomPrompt="1"/>
          </p:nvPr>
        </p:nvSpPr>
        <p:spPr>
          <a:xfrm>
            <a:off x="4772378" y="2146379"/>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12" name="Text Placeholder 4">
            <a:extLst>
              <a:ext uri="{FF2B5EF4-FFF2-40B4-BE49-F238E27FC236}">
                <a16:creationId xmlns:a16="http://schemas.microsoft.com/office/drawing/2014/main" id="{C3A914CD-C11D-48A8-88E1-538FBD109669}"/>
              </a:ext>
            </a:extLst>
          </p:cNvPr>
          <p:cNvSpPr>
            <a:spLocks noGrp="1"/>
          </p:cNvSpPr>
          <p:nvPr>
            <p:ph type="body" sz="quarter" idx="17" hasCustomPrompt="1"/>
          </p:nvPr>
        </p:nvSpPr>
        <p:spPr>
          <a:xfrm>
            <a:off x="4232378" y="2577750"/>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03</a:t>
            </a:r>
          </a:p>
        </p:txBody>
      </p:sp>
      <p:sp>
        <p:nvSpPr>
          <p:cNvPr id="15" name="Text Placeholder 31">
            <a:extLst>
              <a:ext uri="{FF2B5EF4-FFF2-40B4-BE49-F238E27FC236}">
                <a16:creationId xmlns:a16="http://schemas.microsoft.com/office/drawing/2014/main" id="{5E5D34B7-01F5-4524-B815-3E8FD22045B4}"/>
              </a:ext>
            </a:extLst>
          </p:cNvPr>
          <p:cNvSpPr>
            <a:spLocks noGrp="1"/>
          </p:cNvSpPr>
          <p:nvPr>
            <p:ph type="body" sz="quarter" idx="18" hasCustomPrompt="1"/>
          </p:nvPr>
        </p:nvSpPr>
        <p:spPr>
          <a:xfrm>
            <a:off x="4772378" y="2577748"/>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6" name="Text Placeholder 31">
            <a:extLst>
              <a:ext uri="{FF2B5EF4-FFF2-40B4-BE49-F238E27FC236}">
                <a16:creationId xmlns:a16="http://schemas.microsoft.com/office/drawing/2014/main" id="{745E9020-E3D4-4B2E-AF64-3BC2BA80998B}"/>
              </a:ext>
            </a:extLst>
          </p:cNvPr>
          <p:cNvSpPr>
            <a:spLocks noGrp="1"/>
          </p:cNvSpPr>
          <p:nvPr>
            <p:ph type="body" sz="quarter" idx="19" hasCustomPrompt="1"/>
          </p:nvPr>
        </p:nvSpPr>
        <p:spPr>
          <a:xfrm>
            <a:off x="4772378" y="2846886"/>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17" name="Text Placeholder 4">
            <a:extLst>
              <a:ext uri="{FF2B5EF4-FFF2-40B4-BE49-F238E27FC236}">
                <a16:creationId xmlns:a16="http://schemas.microsoft.com/office/drawing/2014/main" id="{6E31EB1E-53F8-4104-A8D0-0BEFB18961C6}"/>
              </a:ext>
            </a:extLst>
          </p:cNvPr>
          <p:cNvSpPr>
            <a:spLocks noGrp="1"/>
          </p:cNvSpPr>
          <p:nvPr>
            <p:ph type="body" sz="quarter" idx="20" hasCustomPrompt="1"/>
          </p:nvPr>
        </p:nvSpPr>
        <p:spPr>
          <a:xfrm>
            <a:off x="4232378" y="3278255"/>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04</a:t>
            </a:r>
          </a:p>
        </p:txBody>
      </p:sp>
      <p:sp>
        <p:nvSpPr>
          <p:cNvPr id="18" name="Text Placeholder 31">
            <a:extLst>
              <a:ext uri="{FF2B5EF4-FFF2-40B4-BE49-F238E27FC236}">
                <a16:creationId xmlns:a16="http://schemas.microsoft.com/office/drawing/2014/main" id="{3DEAAE69-8D81-471C-A294-06DD17336F63}"/>
              </a:ext>
            </a:extLst>
          </p:cNvPr>
          <p:cNvSpPr>
            <a:spLocks noGrp="1"/>
          </p:cNvSpPr>
          <p:nvPr>
            <p:ph type="body" sz="quarter" idx="21" hasCustomPrompt="1"/>
          </p:nvPr>
        </p:nvSpPr>
        <p:spPr>
          <a:xfrm>
            <a:off x="4772378" y="3278255"/>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9" name="Text Placeholder 31">
            <a:extLst>
              <a:ext uri="{FF2B5EF4-FFF2-40B4-BE49-F238E27FC236}">
                <a16:creationId xmlns:a16="http://schemas.microsoft.com/office/drawing/2014/main" id="{01E75DFE-469F-4162-BFD7-0AD3CC0605D3}"/>
              </a:ext>
            </a:extLst>
          </p:cNvPr>
          <p:cNvSpPr>
            <a:spLocks noGrp="1"/>
          </p:cNvSpPr>
          <p:nvPr>
            <p:ph type="body" sz="quarter" idx="22" hasCustomPrompt="1"/>
          </p:nvPr>
        </p:nvSpPr>
        <p:spPr>
          <a:xfrm>
            <a:off x="4772378" y="3547393"/>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20" name="Text Placeholder 4">
            <a:extLst>
              <a:ext uri="{FF2B5EF4-FFF2-40B4-BE49-F238E27FC236}">
                <a16:creationId xmlns:a16="http://schemas.microsoft.com/office/drawing/2014/main" id="{16FACADA-AE0B-4A02-B7FE-F03E903A2008}"/>
              </a:ext>
            </a:extLst>
          </p:cNvPr>
          <p:cNvSpPr>
            <a:spLocks noGrp="1"/>
          </p:cNvSpPr>
          <p:nvPr>
            <p:ph type="body" sz="quarter" idx="23" hasCustomPrompt="1"/>
          </p:nvPr>
        </p:nvSpPr>
        <p:spPr>
          <a:xfrm>
            <a:off x="4232378" y="3978763"/>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05</a:t>
            </a:r>
          </a:p>
        </p:txBody>
      </p:sp>
      <p:sp>
        <p:nvSpPr>
          <p:cNvPr id="21" name="Text Placeholder 31">
            <a:extLst>
              <a:ext uri="{FF2B5EF4-FFF2-40B4-BE49-F238E27FC236}">
                <a16:creationId xmlns:a16="http://schemas.microsoft.com/office/drawing/2014/main" id="{1BE90D09-E40F-4E07-8A6C-C34ECB3A0C75}"/>
              </a:ext>
            </a:extLst>
          </p:cNvPr>
          <p:cNvSpPr>
            <a:spLocks noGrp="1"/>
          </p:cNvSpPr>
          <p:nvPr>
            <p:ph type="body" sz="quarter" idx="24" hasCustomPrompt="1"/>
          </p:nvPr>
        </p:nvSpPr>
        <p:spPr>
          <a:xfrm>
            <a:off x="4772378" y="3978762"/>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22" name="Text Placeholder 31">
            <a:extLst>
              <a:ext uri="{FF2B5EF4-FFF2-40B4-BE49-F238E27FC236}">
                <a16:creationId xmlns:a16="http://schemas.microsoft.com/office/drawing/2014/main" id="{E8BCD20F-DF5A-4D1F-AB59-8992CCEB4E71}"/>
              </a:ext>
            </a:extLst>
          </p:cNvPr>
          <p:cNvSpPr>
            <a:spLocks noGrp="1"/>
          </p:cNvSpPr>
          <p:nvPr>
            <p:ph type="body" sz="quarter" idx="25" hasCustomPrompt="1"/>
          </p:nvPr>
        </p:nvSpPr>
        <p:spPr>
          <a:xfrm>
            <a:off x="4772378" y="4247900"/>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23" name="Text Placeholder 4">
            <a:extLst>
              <a:ext uri="{FF2B5EF4-FFF2-40B4-BE49-F238E27FC236}">
                <a16:creationId xmlns:a16="http://schemas.microsoft.com/office/drawing/2014/main" id="{2CA99EFB-8D03-4007-813F-E6174F0308EE}"/>
              </a:ext>
            </a:extLst>
          </p:cNvPr>
          <p:cNvSpPr>
            <a:spLocks noGrp="1"/>
          </p:cNvSpPr>
          <p:nvPr>
            <p:ph type="body" sz="quarter" idx="26" hasCustomPrompt="1"/>
          </p:nvPr>
        </p:nvSpPr>
        <p:spPr>
          <a:xfrm>
            <a:off x="4232378" y="4679271"/>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06</a:t>
            </a:r>
          </a:p>
        </p:txBody>
      </p:sp>
      <p:sp>
        <p:nvSpPr>
          <p:cNvPr id="24" name="Text Placeholder 31">
            <a:extLst>
              <a:ext uri="{FF2B5EF4-FFF2-40B4-BE49-F238E27FC236}">
                <a16:creationId xmlns:a16="http://schemas.microsoft.com/office/drawing/2014/main" id="{75297938-8904-4A58-BECE-919189BAA548}"/>
              </a:ext>
            </a:extLst>
          </p:cNvPr>
          <p:cNvSpPr>
            <a:spLocks noGrp="1"/>
          </p:cNvSpPr>
          <p:nvPr>
            <p:ph type="body" sz="quarter" idx="27" hasCustomPrompt="1"/>
          </p:nvPr>
        </p:nvSpPr>
        <p:spPr>
          <a:xfrm>
            <a:off x="4772378" y="4679269"/>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25" name="Text Placeholder 31">
            <a:extLst>
              <a:ext uri="{FF2B5EF4-FFF2-40B4-BE49-F238E27FC236}">
                <a16:creationId xmlns:a16="http://schemas.microsoft.com/office/drawing/2014/main" id="{EF1B2FF4-CFE5-4357-917A-02669822510A}"/>
              </a:ext>
            </a:extLst>
          </p:cNvPr>
          <p:cNvSpPr>
            <a:spLocks noGrp="1"/>
          </p:cNvSpPr>
          <p:nvPr>
            <p:ph type="body" sz="quarter" idx="28" hasCustomPrompt="1"/>
          </p:nvPr>
        </p:nvSpPr>
        <p:spPr>
          <a:xfrm>
            <a:off x="4772378" y="4948407"/>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3" name="Picture Placeholder 2">
            <a:extLst>
              <a:ext uri="{FF2B5EF4-FFF2-40B4-BE49-F238E27FC236}">
                <a16:creationId xmlns:a16="http://schemas.microsoft.com/office/drawing/2014/main" id="{09ABF0E3-1A7E-434D-B96E-F3343B8E07D9}"/>
              </a:ext>
            </a:extLst>
          </p:cNvPr>
          <p:cNvSpPr>
            <a:spLocks noGrp="1"/>
          </p:cNvSpPr>
          <p:nvPr>
            <p:ph type="pic" sz="quarter" idx="29" hasCustomPrompt="1"/>
          </p:nvPr>
        </p:nvSpPr>
        <p:spPr>
          <a:xfrm>
            <a:off x="0" y="0"/>
            <a:ext cx="3825920" cy="6858000"/>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31" name="Title 1">
            <a:extLst>
              <a:ext uri="{FF2B5EF4-FFF2-40B4-BE49-F238E27FC236}">
                <a16:creationId xmlns:a16="http://schemas.microsoft.com/office/drawing/2014/main" id="{25039EFD-26D4-4EFF-80C8-2DEC577006FA}"/>
              </a:ext>
            </a:extLst>
          </p:cNvPr>
          <p:cNvSpPr>
            <a:spLocks noGrp="1"/>
          </p:cNvSpPr>
          <p:nvPr>
            <p:ph type="ctrTitle" hasCustomPrompt="1"/>
          </p:nvPr>
        </p:nvSpPr>
        <p:spPr>
          <a:xfrm>
            <a:off x="4232378" y="770472"/>
            <a:ext cx="1044375"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CONTENTS</a:t>
            </a:r>
          </a:p>
        </p:txBody>
      </p:sp>
      <p:sp>
        <p:nvSpPr>
          <p:cNvPr id="32" name="Slide Number Placeholder 8">
            <a:extLst>
              <a:ext uri="{FF2B5EF4-FFF2-40B4-BE49-F238E27FC236}">
                <a16:creationId xmlns:a16="http://schemas.microsoft.com/office/drawing/2014/main" id="{6FBBA16B-4607-4475-9AA9-35D51BE89C52}"/>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Tree>
    <p:extLst>
      <p:ext uri="{BB962C8B-B14F-4D97-AF65-F5344CB8AC3E}">
        <p14:creationId xmlns:p14="http://schemas.microsoft.com/office/powerpoint/2010/main" val="3144632019"/>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yout - contents 2">
    <p:bg>
      <p:bgRef idx="1001">
        <a:schemeClr val="bg1"/>
      </p:bgRef>
    </p:bg>
    <p:spTree>
      <p:nvGrpSpPr>
        <p:cNvPr id="1" name=""/>
        <p:cNvGrpSpPr/>
        <p:nvPr/>
      </p:nvGrpSpPr>
      <p:grpSpPr>
        <a:xfrm>
          <a:off x="0" y="0"/>
          <a:ext cx="0" cy="0"/>
          <a:chOff x="0" y="0"/>
          <a:chExt cx="0" cy="0"/>
        </a:xfrm>
      </p:grpSpPr>
      <p:sp>
        <p:nvSpPr>
          <p:cNvPr id="29" name="Text Placeholder 9">
            <a:extLst>
              <a:ext uri="{FF2B5EF4-FFF2-40B4-BE49-F238E27FC236}">
                <a16:creationId xmlns:a16="http://schemas.microsoft.com/office/drawing/2014/main" id="{FF9A53DE-293F-4D46-94A3-8EB81742DFCF}"/>
              </a:ext>
            </a:extLst>
          </p:cNvPr>
          <p:cNvSpPr>
            <a:spLocks noGrp="1"/>
          </p:cNvSpPr>
          <p:nvPr>
            <p:ph type="body" sz="quarter" idx="11" hasCustomPrompt="1"/>
          </p:nvPr>
        </p:nvSpPr>
        <p:spPr>
          <a:xfrm>
            <a:off x="432000" y="1079999"/>
            <a:ext cx="8220294" cy="5284967"/>
          </a:xfrm>
          <a:prstGeom prst="rect">
            <a:avLst/>
          </a:prstGeom>
        </p:spPr>
        <p:txBody>
          <a:bodyPr lIns="36000" tIns="36000" rIns="36000" bIns="36000" numCol="2" spcCol="360000"/>
          <a:lstStyle>
            <a:lvl1pPr marL="0" indent="0" algn="l" defTabSz="287993">
              <a:lnSpc>
                <a:spcPts val="1600"/>
              </a:lnSpc>
              <a:buNone/>
              <a:defRPr sz="1200" b="1" baseline="0"/>
            </a:lvl1pPr>
            <a:lvl2pPr algn="l">
              <a:defRPr/>
            </a:lvl2pPr>
            <a:lvl3pPr algn="l">
              <a:defRPr/>
            </a:lvl3pPr>
            <a:lvl4pPr algn="l">
              <a:defRPr/>
            </a:lvl4pPr>
            <a:lvl5pPr algn="l">
              <a:defRPr/>
            </a:lvl5pPr>
          </a:lstStyle>
          <a:p>
            <a:pPr lvl="0"/>
            <a:r>
              <a:rPr lang="en-US" dirty="0"/>
              <a:t>00	Insert contents listing (2 columns)</a:t>
            </a:r>
          </a:p>
        </p:txBody>
      </p:sp>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34" name="Title 1">
            <a:extLst>
              <a:ext uri="{FF2B5EF4-FFF2-40B4-BE49-F238E27FC236}">
                <a16:creationId xmlns:a16="http://schemas.microsoft.com/office/drawing/2014/main" id="{091B7A03-C365-4ED6-962E-93EA096F7A2D}"/>
              </a:ext>
            </a:extLst>
          </p:cNvPr>
          <p:cNvSpPr>
            <a:spLocks noGrp="1"/>
          </p:cNvSpPr>
          <p:nvPr>
            <p:ph type="ctrTitle" hasCustomPrompt="1"/>
          </p:nvPr>
        </p:nvSpPr>
        <p:spPr>
          <a:xfrm>
            <a:off x="432000" y="544317"/>
            <a:ext cx="1044375"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CONTENTS</a:t>
            </a:r>
          </a:p>
        </p:txBody>
      </p:sp>
    </p:spTree>
    <p:extLst>
      <p:ext uri="{BB962C8B-B14F-4D97-AF65-F5344CB8AC3E}">
        <p14:creationId xmlns:p14="http://schemas.microsoft.com/office/powerpoint/2010/main" val="77805865"/>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yout - just tex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3" name="Title 1">
            <a:extLst>
              <a:ext uri="{FF2B5EF4-FFF2-40B4-BE49-F238E27FC236}">
                <a16:creationId xmlns:a16="http://schemas.microsoft.com/office/drawing/2014/main" id="{56ABEA7B-7448-4E43-A7A4-3421CD2E272B}"/>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7" name="Content Placeholder 2">
            <a:extLst>
              <a:ext uri="{FF2B5EF4-FFF2-40B4-BE49-F238E27FC236}">
                <a16:creationId xmlns:a16="http://schemas.microsoft.com/office/drawing/2014/main" id="{FDA22121-4331-41E2-B269-75755B804956}"/>
              </a:ext>
            </a:extLst>
          </p:cNvPr>
          <p:cNvSpPr>
            <a:spLocks noGrp="1"/>
          </p:cNvSpPr>
          <p:nvPr>
            <p:ph idx="1" hasCustomPrompt="1"/>
          </p:nvPr>
        </p:nvSpPr>
        <p:spPr>
          <a:xfrm>
            <a:off x="388801" y="1150618"/>
            <a:ext cx="8263493" cy="5214348"/>
          </a:xfrm>
          <a:prstGeom prst="rect">
            <a:avLst/>
          </a:prstGeom>
        </p:spPr>
        <p:txBody>
          <a:bodyPr lIns="36000" tIns="36000" rIns="36000" bIns="36000"/>
          <a:lstStyle>
            <a:lvl1pPr marL="0" indent="0">
              <a:buNone/>
              <a:defRPr sz="1200"/>
            </a:lvl1pPr>
            <a:lvl2pPr marL="457189" indent="0">
              <a:buNone/>
              <a:defRPr sz="1200"/>
            </a:lvl2pPr>
            <a:lvl3pPr marL="914377" indent="0">
              <a:buNone/>
              <a:defRPr sz="1200"/>
            </a:lvl3pPr>
            <a:lvl4pPr marL="1371566" indent="0">
              <a:buNone/>
              <a:defRPr sz="1200"/>
            </a:lvl4pPr>
            <a:lvl5pPr marL="1828754" indent="0">
              <a:buNone/>
              <a:defRPr sz="1200"/>
            </a:lvl5pPr>
          </a:lstStyle>
          <a:p>
            <a:pPr lvl="0"/>
            <a:r>
              <a:rPr lang="en-US" dirty="0"/>
              <a:t>Body text</a:t>
            </a:r>
          </a:p>
        </p:txBody>
      </p:sp>
    </p:spTree>
    <p:extLst>
      <p:ext uri="{BB962C8B-B14F-4D97-AF65-F5344CB8AC3E}">
        <p14:creationId xmlns:p14="http://schemas.microsoft.com/office/powerpoint/2010/main" val="3027451399"/>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image" Target="../media/image3.png"/><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theme" Target="../theme/theme3.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0857011"/>
      </p:ext>
    </p:extLst>
  </p:cSld>
  <p:clrMap bg1="lt1" tx1="dk1" bg2="lt2" tx2="dk2" accent1="accent1" accent2="accent2" accent3="accent3" accent4="accent4" accent5="accent5" accent6="accent6" hlink="hlink" folHlink="folHlink"/>
  <p:sldLayoutIdLst>
    <p:sldLayoutId id="2147483661" r:id="rId1"/>
    <p:sldLayoutId id="2147483677"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C850A13-8E99-49E2-9165-C76685B082C7}"/>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061342" y="226559"/>
            <a:ext cx="838348" cy="573541"/>
          </a:xfrm>
          <a:prstGeom prst="rect">
            <a:avLst/>
          </a:prstGeom>
        </p:spPr>
      </p:pic>
    </p:spTree>
    <p:extLst>
      <p:ext uri="{BB962C8B-B14F-4D97-AF65-F5344CB8AC3E}">
        <p14:creationId xmlns:p14="http://schemas.microsoft.com/office/powerpoint/2010/main" val="420199727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3ED99F8-E22C-4D15-85F7-8D466F90469F}"/>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8093932" y="200297"/>
            <a:ext cx="812841" cy="558826"/>
          </a:xfrm>
          <a:prstGeom prst="rect">
            <a:avLst/>
          </a:prstGeom>
        </p:spPr>
      </p:pic>
    </p:spTree>
    <p:extLst>
      <p:ext uri="{BB962C8B-B14F-4D97-AF65-F5344CB8AC3E}">
        <p14:creationId xmlns:p14="http://schemas.microsoft.com/office/powerpoint/2010/main" val="4019861772"/>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1" r:id="rId3"/>
    <p:sldLayoutId id="2147483672" r:id="rId4"/>
    <p:sldLayoutId id="2147483670" r:id="rId5"/>
    <p:sldLayoutId id="2147483673" r:id="rId6"/>
    <p:sldLayoutId id="2147483674" r:id="rId7"/>
    <p:sldLayoutId id="2147483675" r:id="rId8"/>
    <p:sldLayoutId id="2147483676" r:id="rId9"/>
    <p:sldLayoutId id="214748367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D35A2-212B-4253-8D50-FD1945F2BFB6}"/>
              </a:ext>
            </a:extLst>
          </p:cNvPr>
          <p:cNvSpPr>
            <a:spLocks noGrp="1"/>
          </p:cNvSpPr>
          <p:nvPr>
            <p:ph type="ctrTitle"/>
          </p:nvPr>
        </p:nvSpPr>
        <p:spPr>
          <a:xfrm>
            <a:off x="515861" y="2930402"/>
            <a:ext cx="7920773" cy="470898"/>
          </a:xfrm>
        </p:spPr>
        <p:txBody>
          <a:bodyPr/>
          <a:lstStyle/>
          <a:p>
            <a:r>
              <a:rPr lang="en-GB" sz="3400" dirty="0"/>
              <a:t>Verdict on exams: “Could do better.”</a:t>
            </a:r>
          </a:p>
        </p:txBody>
      </p:sp>
      <p:sp>
        <p:nvSpPr>
          <p:cNvPr id="3" name="Subtitle 2">
            <a:extLst>
              <a:ext uri="{FF2B5EF4-FFF2-40B4-BE49-F238E27FC236}">
                <a16:creationId xmlns:a16="http://schemas.microsoft.com/office/drawing/2014/main" id="{0BD11A33-AC46-4B11-BB79-1093594918F3}"/>
              </a:ext>
            </a:extLst>
          </p:cNvPr>
          <p:cNvSpPr>
            <a:spLocks noGrp="1"/>
          </p:cNvSpPr>
          <p:nvPr>
            <p:ph type="subTitle" idx="1"/>
          </p:nvPr>
        </p:nvSpPr>
        <p:spPr>
          <a:xfrm>
            <a:off x="515861" y="3937393"/>
            <a:ext cx="7920774" cy="249299"/>
          </a:xfrm>
        </p:spPr>
        <p:txBody>
          <a:bodyPr/>
          <a:lstStyle/>
          <a:p>
            <a:r>
              <a:rPr lang="en-GB" dirty="0"/>
              <a:t>Jan Kowal, School of Engineering and Innovation, Faculty of STEM</a:t>
            </a:r>
          </a:p>
        </p:txBody>
      </p:sp>
    </p:spTree>
    <p:extLst>
      <p:ext uri="{BB962C8B-B14F-4D97-AF65-F5344CB8AC3E}">
        <p14:creationId xmlns:p14="http://schemas.microsoft.com/office/powerpoint/2010/main" val="2656156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B2DBF3D-D192-4CD9-959A-B6567B5BB0BE}"/>
              </a:ext>
            </a:extLst>
          </p:cNvPr>
          <p:cNvSpPr>
            <a:spLocks noGrp="1"/>
          </p:cNvSpPr>
          <p:nvPr>
            <p:ph type="ctrTitle"/>
          </p:nvPr>
        </p:nvSpPr>
        <p:spPr>
          <a:xfrm>
            <a:off x="432000" y="277617"/>
            <a:ext cx="2920800" cy="458983"/>
          </a:xfrm>
        </p:spPr>
        <p:txBody>
          <a:bodyPr>
            <a:noAutofit/>
          </a:bodyPr>
          <a:lstStyle/>
          <a:p>
            <a:r>
              <a:rPr lang="en-GB" sz="1800" dirty="0"/>
              <a:t>Authentic Assessment</a:t>
            </a:r>
          </a:p>
        </p:txBody>
      </p:sp>
      <p:sp>
        <p:nvSpPr>
          <p:cNvPr id="4" name="Content Placeholder 3">
            <a:extLst>
              <a:ext uri="{FF2B5EF4-FFF2-40B4-BE49-F238E27FC236}">
                <a16:creationId xmlns:a16="http://schemas.microsoft.com/office/drawing/2014/main" id="{5E5F35E3-2A61-488E-9BC1-D4FAAD867B6F}"/>
              </a:ext>
            </a:extLst>
          </p:cNvPr>
          <p:cNvSpPr>
            <a:spLocks noGrp="1"/>
          </p:cNvSpPr>
          <p:nvPr>
            <p:ph idx="1"/>
          </p:nvPr>
        </p:nvSpPr>
        <p:spPr>
          <a:xfrm>
            <a:off x="432000" y="736600"/>
            <a:ext cx="8263493" cy="6032500"/>
          </a:xfrm>
        </p:spPr>
        <p:txBody>
          <a:bodyPr/>
          <a:lstStyle/>
          <a:p>
            <a:pPr>
              <a:lnSpc>
                <a:spcPct val="150000"/>
              </a:lnSpc>
            </a:pPr>
            <a:r>
              <a:rPr lang="en-GB" sz="1600" dirty="0"/>
              <a:t>• collaboration that is similar to that experienced by practitioners or experts in the field</a:t>
            </a:r>
          </a:p>
          <a:p>
            <a:pPr>
              <a:lnSpc>
                <a:spcPct val="150000"/>
              </a:lnSpc>
            </a:pPr>
            <a:r>
              <a:rPr lang="en-GB" sz="1600" dirty="0"/>
              <a:t>• simulations of role-play or scenarios;</a:t>
            </a:r>
          </a:p>
          <a:p>
            <a:pPr>
              <a:lnSpc>
                <a:spcPct val="150000"/>
              </a:lnSpc>
            </a:pPr>
            <a:r>
              <a:rPr lang="en-GB" sz="1600" dirty="0"/>
              <a:t>• problem tasks that are like those encountered by practitioners or experts in the field;</a:t>
            </a:r>
          </a:p>
          <a:p>
            <a:pPr>
              <a:lnSpc>
                <a:spcPct val="150000"/>
              </a:lnSpc>
            </a:pPr>
            <a:r>
              <a:rPr lang="en-GB" sz="1600" dirty="0"/>
              <a:t>• resources (documents, data, etc.) taken specifically from real-world case studies or research;</a:t>
            </a:r>
          </a:p>
          <a:p>
            <a:pPr>
              <a:lnSpc>
                <a:spcPct val="150000"/>
              </a:lnSpc>
            </a:pPr>
            <a:r>
              <a:rPr lang="en-GB" sz="1600" dirty="0"/>
              <a:t>• tasks that students find meaningful;</a:t>
            </a:r>
          </a:p>
          <a:p>
            <a:pPr>
              <a:lnSpc>
                <a:spcPct val="150000"/>
              </a:lnSpc>
            </a:pPr>
            <a:r>
              <a:rPr lang="en-GB" sz="1600" dirty="0"/>
              <a:t>• examinations taking place in real-world settings;</a:t>
            </a:r>
          </a:p>
          <a:p>
            <a:pPr>
              <a:lnSpc>
                <a:spcPct val="150000"/>
              </a:lnSpc>
            </a:pPr>
            <a:r>
              <a:rPr lang="en-GB" sz="1600" dirty="0"/>
              <a:t>• a range of assessment tasks rather than just the ‘traditional’ ones;</a:t>
            </a:r>
          </a:p>
          <a:p>
            <a:pPr>
              <a:lnSpc>
                <a:spcPct val="150000"/>
              </a:lnSpc>
            </a:pPr>
            <a:r>
              <a:rPr lang="en-GB" sz="1600" dirty="0"/>
              <a:t>• demonstration and use of judgment;</a:t>
            </a:r>
          </a:p>
          <a:p>
            <a:pPr>
              <a:lnSpc>
                <a:spcPct val="150000"/>
              </a:lnSpc>
            </a:pPr>
            <a:r>
              <a:rPr lang="en-GB" sz="1600" dirty="0"/>
              <a:t>• students being involved in the negotiation of the assessment task;</a:t>
            </a:r>
          </a:p>
          <a:p>
            <a:pPr>
              <a:lnSpc>
                <a:spcPct val="150000"/>
              </a:lnSpc>
            </a:pPr>
            <a:r>
              <a:rPr lang="en-GB" sz="1600" dirty="0"/>
              <a:t>• a test of how well the student thinks like a practitioner/expert in the field (i.e. ‘in tune’ with     the ‘disciplinary mind’).                     </a:t>
            </a:r>
          </a:p>
          <a:p>
            <a:pPr>
              <a:lnSpc>
                <a:spcPct val="150000"/>
              </a:lnSpc>
            </a:pPr>
            <a:r>
              <a:rPr lang="en-GB" sz="1600" dirty="0"/>
              <a:t>                                                                                            (</a:t>
            </a:r>
            <a:r>
              <a:rPr lang="en-GB" sz="1600" dirty="0" err="1"/>
              <a:t>Whitelock</a:t>
            </a:r>
            <a:r>
              <a:rPr lang="en-GB" sz="1600" dirty="0"/>
              <a:t> and Cross, 2012)</a:t>
            </a:r>
          </a:p>
        </p:txBody>
      </p:sp>
    </p:spTree>
    <p:extLst>
      <p:ext uri="{BB962C8B-B14F-4D97-AF65-F5344CB8AC3E}">
        <p14:creationId xmlns:p14="http://schemas.microsoft.com/office/powerpoint/2010/main" val="8928315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B2DBF3D-D192-4CD9-959A-B6567B5BB0BE}"/>
              </a:ext>
            </a:extLst>
          </p:cNvPr>
          <p:cNvSpPr>
            <a:spLocks noGrp="1"/>
          </p:cNvSpPr>
          <p:nvPr>
            <p:ph type="ctrTitle"/>
          </p:nvPr>
        </p:nvSpPr>
        <p:spPr>
          <a:xfrm>
            <a:off x="432000" y="277617"/>
            <a:ext cx="2920800" cy="458983"/>
          </a:xfrm>
        </p:spPr>
        <p:txBody>
          <a:bodyPr>
            <a:noAutofit/>
          </a:bodyPr>
          <a:lstStyle/>
          <a:p>
            <a:r>
              <a:rPr lang="en-GB" sz="1800" dirty="0"/>
              <a:t>Authentic Assessment</a:t>
            </a:r>
          </a:p>
        </p:txBody>
      </p:sp>
      <p:sp>
        <p:nvSpPr>
          <p:cNvPr id="4" name="Content Placeholder 3">
            <a:extLst>
              <a:ext uri="{FF2B5EF4-FFF2-40B4-BE49-F238E27FC236}">
                <a16:creationId xmlns:a16="http://schemas.microsoft.com/office/drawing/2014/main" id="{5E5F35E3-2A61-488E-9BC1-D4FAAD867B6F}"/>
              </a:ext>
            </a:extLst>
          </p:cNvPr>
          <p:cNvSpPr>
            <a:spLocks noGrp="1"/>
          </p:cNvSpPr>
          <p:nvPr>
            <p:ph idx="1"/>
          </p:nvPr>
        </p:nvSpPr>
        <p:spPr>
          <a:xfrm>
            <a:off x="431900" y="1333500"/>
            <a:ext cx="8280200" cy="4191000"/>
          </a:xfrm>
        </p:spPr>
        <p:txBody>
          <a:bodyPr/>
          <a:lstStyle/>
          <a:p>
            <a:r>
              <a:rPr lang="en-GB" sz="1600" dirty="0"/>
              <a:t>• meaningful</a:t>
            </a:r>
          </a:p>
          <a:p>
            <a:endParaRPr lang="en-GB" sz="1600" dirty="0"/>
          </a:p>
          <a:p>
            <a:r>
              <a:rPr lang="en-GB" sz="1600" dirty="0"/>
              <a:t>• aligned to learning outcomes or objectives (which implicitly would be termed as authentic)</a:t>
            </a:r>
          </a:p>
          <a:p>
            <a:endParaRPr lang="en-GB" sz="1600" dirty="0"/>
          </a:p>
          <a:p>
            <a:r>
              <a:rPr lang="en-GB" sz="1600" dirty="0"/>
              <a:t>• resources taken specially from real world case studies or research.</a:t>
            </a:r>
          </a:p>
          <a:p>
            <a:endParaRPr lang="en-GB" sz="1600" dirty="0"/>
          </a:p>
          <a:p>
            <a:r>
              <a:rPr lang="en-GB" sz="1600" dirty="0"/>
              <a:t>                   </a:t>
            </a:r>
          </a:p>
          <a:p>
            <a:pPr>
              <a:lnSpc>
                <a:spcPct val="150000"/>
              </a:lnSpc>
            </a:pPr>
            <a:r>
              <a:rPr lang="en-GB" sz="1600" dirty="0"/>
              <a:t>                                                                                            (</a:t>
            </a:r>
            <a:r>
              <a:rPr lang="en-GB" sz="1600" dirty="0" err="1"/>
              <a:t>Whitelock</a:t>
            </a:r>
            <a:r>
              <a:rPr lang="en-GB" sz="1600" dirty="0"/>
              <a:t> and Cross, 2012)</a:t>
            </a:r>
          </a:p>
        </p:txBody>
      </p:sp>
    </p:spTree>
    <p:extLst>
      <p:ext uri="{BB962C8B-B14F-4D97-AF65-F5344CB8AC3E}">
        <p14:creationId xmlns:p14="http://schemas.microsoft.com/office/powerpoint/2010/main" val="1298062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67A40CC-9204-4E42-AE39-7C4BDC2B5FC6}"/>
              </a:ext>
            </a:extLst>
          </p:cNvPr>
          <p:cNvSpPr>
            <a:spLocks noGrp="1"/>
          </p:cNvSpPr>
          <p:nvPr>
            <p:ph type="ctrTitle"/>
          </p:nvPr>
        </p:nvSpPr>
        <p:spPr>
          <a:xfrm>
            <a:off x="438450" y="239517"/>
            <a:ext cx="6819700" cy="497083"/>
          </a:xfrm>
        </p:spPr>
        <p:txBody>
          <a:bodyPr/>
          <a:lstStyle/>
          <a:p>
            <a:r>
              <a:rPr lang="en-GB" sz="1600" dirty="0"/>
              <a:t>Comparison of assessment types against five usefulness criteria </a:t>
            </a:r>
            <a:br>
              <a:rPr lang="en-GB" sz="1600" dirty="0"/>
            </a:br>
            <a:r>
              <a:rPr lang="en-GB" sz="1600" dirty="0"/>
              <a:t>(Highly abridged and crudely adapted from Race, 2014)</a:t>
            </a:r>
          </a:p>
        </p:txBody>
      </p:sp>
      <p:graphicFrame>
        <p:nvGraphicFramePr>
          <p:cNvPr id="5" name="Table 4">
            <a:extLst>
              <a:ext uri="{FF2B5EF4-FFF2-40B4-BE49-F238E27FC236}">
                <a16:creationId xmlns:a16="http://schemas.microsoft.com/office/drawing/2014/main" id="{BDD5FD67-8EB4-42EB-A7D8-C7AEE89FBC00}"/>
              </a:ext>
            </a:extLst>
          </p:cNvPr>
          <p:cNvGraphicFramePr>
            <a:graphicFrameLocks noGrp="1"/>
          </p:cNvGraphicFramePr>
          <p:nvPr>
            <p:extLst>
              <p:ext uri="{D42A27DB-BD31-4B8C-83A1-F6EECF244321}">
                <p14:modId xmlns:p14="http://schemas.microsoft.com/office/powerpoint/2010/main" val="2828338943"/>
              </p:ext>
            </p:extLst>
          </p:nvPr>
        </p:nvGraphicFramePr>
        <p:xfrm>
          <a:off x="479685" y="1028700"/>
          <a:ext cx="8296019" cy="5577840"/>
        </p:xfrm>
        <a:graphic>
          <a:graphicData uri="http://schemas.openxmlformats.org/drawingml/2006/table">
            <a:tbl>
              <a:tblPr firstRow="1" bandRow="1">
                <a:tableStyleId>{5C22544A-7EE6-4342-B048-85BDC9FD1C3A}</a:tableStyleId>
              </a:tblPr>
              <a:tblGrid>
                <a:gridCol w="1573967">
                  <a:extLst>
                    <a:ext uri="{9D8B030D-6E8A-4147-A177-3AD203B41FA5}">
                      <a16:colId xmlns:a16="http://schemas.microsoft.com/office/drawing/2014/main" val="3517443625"/>
                    </a:ext>
                  </a:extLst>
                </a:gridCol>
                <a:gridCol w="1843791">
                  <a:extLst>
                    <a:ext uri="{9D8B030D-6E8A-4147-A177-3AD203B41FA5}">
                      <a16:colId xmlns:a16="http://schemas.microsoft.com/office/drawing/2014/main" val="3995948702"/>
                    </a:ext>
                  </a:extLst>
                </a:gridCol>
                <a:gridCol w="2488367">
                  <a:extLst>
                    <a:ext uri="{9D8B030D-6E8A-4147-A177-3AD203B41FA5}">
                      <a16:colId xmlns:a16="http://schemas.microsoft.com/office/drawing/2014/main" val="4059697661"/>
                    </a:ext>
                  </a:extLst>
                </a:gridCol>
                <a:gridCol w="2389894">
                  <a:extLst>
                    <a:ext uri="{9D8B030D-6E8A-4147-A177-3AD203B41FA5}">
                      <a16:colId xmlns:a16="http://schemas.microsoft.com/office/drawing/2014/main" val="2607563163"/>
                    </a:ext>
                  </a:extLst>
                </a:gridCol>
              </a:tblGrid>
              <a:tr h="1590911">
                <a:tc>
                  <a:txBody>
                    <a:bodyPr/>
                    <a:lstStyle/>
                    <a:p>
                      <a:r>
                        <a:rPr lang="en-GB" dirty="0"/>
                        <a:t>Assessment</a:t>
                      </a:r>
                    </a:p>
                  </a:txBody>
                  <a:tcPr/>
                </a:tc>
                <a:tc>
                  <a:txBody>
                    <a:bodyPr/>
                    <a:lstStyle/>
                    <a:p>
                      <a:r>
                        <a:rPr lang="en-GB" dirty="0"/>
                        <a:t>Rating against criteria:</a:t>
                      </a:r>
                    </a:p>
                    <a:p>
                      <a:r>
                        <a:rPr lang="en-GB" dirty="0"/>
                        <a:t>Validity (V)</a:t>
                      </a:r>
                    </a:p>
                    <a:p>
                      <a:r>
                        <a:rPr lang="en-GB" dirty="0"/>
                        <a:t>Fairness (F)</a:t>
                      </a:r>
                    </a:p>
                    <a:p>
                      <a:r>
                        <a:rPr lang="en-GB" dirty="0"/>
                        <a:t>Whodunit? (W)</a:t>
                      </a:r>
                    </a:p>
                    <a:p>
                      <a:r>
                        <a:rPr lang="en-GB" dirty="0"/>
                        <a:t>Real world (R)</a:t>
                      </a:r>
                    </a:p>
                    <a:p>
                      <a:r>
                        <a:rPr lang="en-GB" dirty="0"/>
                        <a:t>Feedback (Fb)</a:t>
                      </a:r>
                    </a:p>
                  </a:txBody>
                  <a:tcPr/>
                </a:tc>
                <a:tc>
                  <a:txBody>
                    <a:bodyPr/>
                    <a:lstStyle/>
                    <a:p>
                      <a:r>
                        <a:rPr lang="en-GB" dirty="0"/>
                        <a:t>Advantage</a:t>
                      </a:r>
                    </a:p>
                  </a:txBody>
                  <a:tcPr/>
                </a:tc>
                <a:tc>
                  <a:txBody>
                    <a:bodyPr/>
                    <a:lstStyle/>
                    <a:p>
                      <a:r>
                        <a:rPr lang="en-GB" dirty="0"/>
                        <a:t>Disadvantage</a:t>
                      </a:r>
                    </a:p>
                  </a:txBody>
                  <a:tcPr/>
                </a:tc>
                <a:extLst>
                  <a:ext uri="{0D108BD9-81ED-4DB2-BD59-A6C34878D82A}">
                    <a16:rowId xmlns:a16="http://schemas.microsoft.com/office/drawing/2014/main" val="2041496044"/>
                  </a:ext>
                </a:extLst>
              </a:tr>
              <a:tr h="723141">
                <a:tc>
                  <a:txBody>
                    <a:bodyPr/>
                    <a:lstStyle/>
                    <a:p>
                      <a:r>
                        <a:rPr lang="en-GB" dirty="0"/>
                        <a:t>Traditional exam</a:t>
                      </a:r>
                    </a:p>
                  </a:txBody>
                  <a:tcPr/>
                </a:tc>
                <a:tc>
                  <a:txBody>
                    <a:bodyPr/>
                    <a:lstStyle/>
                    <a:p>
                      <a:r>
                        <a:rPr lang="en-GB" dirty="0"/>
                        <a:t>V  F  W  R  Fb</a:t>
                      </a:r>
                    </a:p>
                    <a:p>
                      <a:r>
                        <a:rPr lang="en-GB" dirty="0"/>
                        <a:t>1  2   5   2   1</a:t>
                      </a:r>
                    </a:p>
                  </a:txBody>
                  <a:tcPr/>
                </a:tc>
                <a:tc>
                  <a:txBody>
                    <a:bodyPr/>
                    <a:lstStyle/>
                    <a:p>
                      <a:r>
                        <a:rPr lang="en-GB" dirty="0"/>
                        <a:t>High on whodunit.</a:t>
                      </a:r>
                    </a:p>
                    <a:p>
                      <a:r>
                        <a:rPr lang="en-GB" dirty="0"/>
                        <a:t>Quick to mark.</a:t>
                      </a:r>
                    </a:p>
                  </a:txBody>
                  <a:tcPr/>
                </a:tc>
                <a:tc>
                  <a:txBody>
                    <a:bodyPr/>
                    <a:lstStyle/>
                    <a:p>
                      <a:r>
                        <a:rPr lang="en-GB" dirty="0"/>
                        <a:t>Unfair to many.</a:t>
                      </a:r>
                    </a:p>
                    <a:p>
                      <a:r>
                        <a:rPr lang="en-GB" dirty="0"/>
                        <a:t>Poor range of tasks.</a:t>
                      </a:r>
                    </a:p>
                    <a:p>
                      <a:r>
                        <a:rPr lang="en-GB" dirty="0"/>
                        <a:t>Little feedback.</a:t>
                      </a:r>
                    </a:p>
                  </a:txBody>
                  <a:tcPr/>
                </a:tc>
                <a:extLst>
                  <a:ext uri="{0D108BD9-81ED-4DB2-BD59-A6C34878D82A}">
                    <a16:rowId xmlns:a16="http://schemas.microsoft.com/office/drawing/2014/main" val="2075974600"/>
                  </a:ext>
                </a:extLst>
              </a:tr>
              <a:tr h="723141">
                <a:tc>
                  <a:txBody>
                    <a:bodyPr/>
                    <a:lstStyle/>
                    <a:p>
                      <a:r>
                        <a:rPr lang="en-GB" dirty="0"/>
                        <a:t>Short answer exam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  F  W  R  Fb</a:t>
                      </a:r>
                    </a:p>
                    <a:p>
                      <a:r>
                        <a:rPr lang="en-GB" dirty="0"/>
                        <a:t>3  3   5   3   1</a:t>
                      </a:r>
                    </a:p>
                  </a:txBody>
                  <a:tcPr/>
                </a:tc>
                <a:tc>
                  <a:txBody>
                    <a:bodyPr/>
                    <a:lstStyle/>
                    <a:p>
                      <a:r>
                        <a:rPr lang="en-GB" dirty="0"/>
                        <a:t>Fairer on writing speed.</a:t>
                      </a:r>
                    </a:p>
                    <a:p>
                      <a:r>
                        <a:rPr lang="en-GB" dirty="0"/>
                        <a:t>Breadth of knowledge.</a:t>
                      </a:r>
                    </a:p>
                  </a:txBody>
                  <a:tcPr/>
                </a:tc>
                <a:tc>
                  <a:txBody>
                    <a:bodyPr/>
                    <a:lstStyle/>
                    <a:p>
                      <a:r>
                        <a:rPr lang="en-GB" dirty="0"/>
                        <a:t>Poor on depth of knowledge.</a:t>
                      </a:r>
                    </a:p>
                    <a:p>
                      <a:r>
                        <a:rPr lang="en-GB" dirty="0"/>
                        <a:t>Little feedback.</a:t>
                      </a:r>
                    </a:p>
                  </a:txBody>
                  <a:tcPr/>
                </a:tc>
                <a:extLst>
                  <a:ext uri="{0D108BD9-81ED-4DB2-BD59-A6C34878D82A}">
                    <a16:rowId xmlns:a16="http://schemas.microsoft.com/office/drawing/2014/main" val="4040318538"/>
                  </a:ext>
                </a:extLst>
              </a:tr>
              <a:tr h="1373968">
                <a:tc>
                  <a:txBody>
                    <a:bodyPr/>
                    <a:lstStyle/>
                    <a:p>
                      <a:r>
                        <a:rPr lang="en-GB" dirty="0"/>
                        <a:t>Multiple-choice exam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  F  W  R  Fb</a:t>
                      </a:r>
                    </a:p>
                    <a:p>
                      <a:r>
                        <a:rPr lang="en-GB" dirty="0"/>
                        <a:t>3  3  4/5  3  3/4</a:t>
                      </a:r>
                    </a:p>
                  </a:txBody>
                  <a:tcPr/>
                </a:tc>
                <a:tc>
                  <a:txBody>
                    <a:bodyPr/>
                    <a:lstStyle/>
                    <a:p>
                      <a:r>
                        <a:rPr lang="en-GB" dirty="0"/>
                        <a:t>Can quickly test a wide range.</a:t>
                      </a:r>
                    </a:p>
                    <a:p>
                      <a:r>
                        <a:rPr lang="en-GB" dirty="0"/>
                        <a:t>Can be good where quick decision-making is a LO.</a:t>
                      </a:r>
                    </a:p>
                    <a:p>
                      <a:endParaRPr lang="en-GB" dirty="0"/>
                    </a:p>
                  </a:txBody>
                  <a:tcPr/>
                </a:tc>
                <a:tc>
                  <a:txBody>
                    <a:bodyPr/>
                    <a:lstStyle/>
                    <a:p>
                      <a:r>
                        <a:rPr lang="en-GB" dirty="0"/>
                        <a:t>Hard to design well.</a:t>
                      </a:r>
                    </a:p>
                    <a:p>
                      <a:r>
                        <a:rPr lang="en-GB" dirty="0"/>
                        <a:t>Element of luck.</a:t>
                      </a:r>
                    </a:p>
                    <a:p>
                      <a:r>
                        <a:rPr lang="en-GB" dirty="0"/>
                        <a:t>Emphasises accurate reading of question.</a:t>
                      </a:r>
                    </a:p>
                  </a:txBody>
                  <a:tcPr/>
                </a:tc>
                <a:extLst>
                  <a:ext uri="{0D108BD9-81ED-4DB2-BD59-A6C34878D82A}">
                    <a16:rowId xmlns:a16="http://schemas.microsoft.com/office/drawing/2014/main" val="560654984"/>
                  </a:ext>
                </a:extLst>
              </a:tr>
            </a:tbl>
          </a:graphicData>
        </a:graphic>
      </p:graphicFrame>
    </p:spTree>
    <p:extLst>
      <p:ext uri="{BB962C8B-B14F-4D97-AF65-F5344CB8AC3E}">
        <p14:creationId xmlns:p14="http://schemas.microsoft.com/office/powerpoint/2010/main" val="2025407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67A40CC-9204-4E42-AE39-7C4BDC2B5FC6}"/>
              </a:ext>
            </a:extLst>
          </p:cNvPr>
          <p:cNvSpPr>
            <a:spLocks noGrp="1"/>
          </p:cNvSpPr>
          <p:nvPr>
            <p:ph type="ctrTitle"/>
          </p:nvPr>
        </p:nvSpPr>
        <p:spPr>
          <a:xfrm>
            <a:off x="438450" y="239517"/>
            <a:ext cx="6819700" cy="497083"/>
          </a:xfrm>
        </p:spPr>
        <p:txBody>
          <a:bodyPr/>
          <a:lstStyle/>
          <a:p>
            <a:r>
              <a:rPr lang="en-GB" sz="1600" dirty="0"/>
              <a:t>Comparison of assessment types against five usefulness criteria </a:t>
            </a:r>
            <a:br>
              <a:rPr lang="en-GB" sz="1600" dirty="0"/>
            </a:br>
            <a:r>
              <a:rPr lang="en-GB" sz="1600" dirty="0"/>
              <a:t>(Highly abridged and crudely adapted from Race, 2014)</a:t>
            </a:r>
          </a:p>
        </p:txBody>
      </p:sp>
      <p:graphicFrame>
        <p:nvGraphicFramePr>
          <p:cNvPr id="5" name="Table 4">
            <a:extLst>
              <a:ext uri="{FF2B5EF4-FFF2-40B4-BE49-F238E27FC236}">
                <a16:creationId xmlns:a16="http://schemas.microsoft.com/office/drawing/2014/main" id="{BDD5FD67-8EB4-42EB-A7D8-C7AEE89FBC00}"/>
              </a:ext>
            </a:extLst>
          </p:cNvPr>
          <p:cNvGraphicFramePr>
            <a:graphicFrameLocks noGrp="1"/>
          </p:cNvGraphicFramePr>
          <p:nvPr>
            <p:extLst>
              <p:ext uri="{D42A27DB-BD31-4B8C-83A1-F6EECF244321}">
                <p14:modId xmlns:p14="http://schemas.microsoft.com/office/powerpoint/2010/main" val="3795619231"/>
              </p:ext>
            </p:extLst>
          </p:nvPr>
        </p:nvGraphicFramePr>
        <p:xfrm>
          <a:off x="438450" y="893788"/>
          <a:ext cx="8296019" cy="5852160"/>
        </p:xfrm>
        <a:graphic>
          <a:graphicData uri="http://schemas.openxmlformats.org/drawingml/2006/table">
            <a:tbl>
              <a:tblPr firstRow="1" bandRow="1">
                <a:tableStyleId>{5C22544A-7EE6-4342-B048-85BDC9FD1C3A}</a:tableStyleId>
              </a:tblPr>
              <a:tblGrid>
                <a:gridCol w="1573967">
                  <a:extLst>
                    <a:ext uri="{9D8B030D-6E8A-4147-A177-3AD203B41FA5}">
                      <a16:colId xmlns:a16="http://schemas.microsoft.com/office/drawing/2014/main" val="3517443625"/>
                    </a:ext>
                  </a:extLst>
                </a:gridCol>
                <a:gridCol w="1843791">
                  <a:extLst>
                    <a:ext uri="{9D8B030D-6E8A-4147-A177-3AD203B41FA5}">
                      <a16:colId xmlns:a16="http://schemas.microsoft.com/office/drawing/2014/main" val="3995948702"/>
                    </a:ext>
                  </a:extLst>
                </a:gridCol>
                <a:gridCol w="2488367">
                  <a:extLst>
                    <a:ext uri="{9D8B030D-6E8A-4147-A177-3AD203B41FA5}">
                      <a16:colId xmlns:a16="http://schemas.microsoft.com/office/drawing/2014/main" val="4059697661"/>
                    </a:ext>
                  </a:extLst>
                </a:gridCol>
                <a:gridCol w="2389894">
                  <a:extLst>
                    <a:ext uri="{9D8B030D-6E8A-4147-A177-3AD203B41FA5}">
                      <a16:colId xmlns:a16="http://schemas.microsoft.com/office/drawing/2014/main" val="2607563163"/>
                    </a:ext>
                  </a:extLst>
                </a:gridCol>
              </a:tblGrid>
              <a:tr h="1590911">
                <a:tc>
                  <a:txBody>
                    <a:bodyPr/>
                    <a:lstStyle/>
                    <a:p>
                      <a:r>
                        <a:rPr lang="en-GB" dirty="0"/>
                        <a:t>Assessment</a:t>
                      </a:r>
                    </a:p>
                  </a:txBody>
                  <a:tcPr/>
                </a:tc>
                <a:tc>
                  <a:txBody>
                    <a:bodyPr/>
                    <a:lstStyle/>
                    <a:p>
                      <a:r>
                        <a:rPr lang="en-GB" dirty="0"/>
                        <a:t>Rating against criteria:</a:t>
                      </a:r>
                    </a:p>
                    <a:p>
                      <a:r>
                        <a:rPr lang="en-GB" dirty="0"/>
                        <a:t>Validity (V)</a:t>
                      </a:r>
                    </a:p>
                    <a:p>
                      <a:r>
                        <a:rPr lang="en-GB" dirty="0"/>
                        <a:t>Fairness (F)</a:t>
                      </a:r>
                    </a:p>
                    <a:p>
                      <a:r>
                        <a:rPr lang="en-GB" dirty="0"/>
                        <a:t>Whodunit? (W)</a:t>
                      </a:r>
                    </a:p>
                    <a:p>
                      <a:r>
                        <a:rPr lang="en-GB" dirty="0"/>
                        <a:t>Real world (R)</a:t>
                      </a:r>
                    </a:p>
                    <a:p>
                      <a:r>
                        <a:rPr lang="en-GB" dirty="0"/>
                        <a:t>Feedback (Fb)</a:t>
                      </a:r>
                    </a:p>
                  </a:txBody>
                  <a:tcPr/>
                </a:tc>
                <a:tc>
                  <a:txBody>
                    <a:bodyPr/>
                    <a:lstStyle/>
                    <a:p>
                      <a:r>
                        <a:rPr lang="en-GB" dirty="0"/>
                        <a:t>Advantage</a:t>
                      </a:r>
                    </a:p>
                  </a:txBody>
                  <a:tcPr/>
                </a:tc>
                <a:tc>
                  <a:txBody>
                    <a:bodyPr/>
                    <a:lstStyle/>
                    <a:p>
                      <a:r>
                        <a:rPr lang="en-GB" dirty="0"/>
                        <a:t>Disadvantage</a:t>
                      </a:r>
                    </a:p>
                  </a:txBody>
                  <a:tcPr/>
                </a:tc>
                <a:extLst>
                  <a:ext uri="{0D108BD9-81ED-4DB2-BD59-A6C34878D82A}">
                    <a16:rowId xmlns:a16="http://schemas.microsoft.com/office/drawing/2014/main" val="2041496044"/>
                  </a:ext>
                </a:extLst>
              </a:tr>
              <a:tr h="723141">
                <a:tc>
                  <a:txBody>
                    <a:bodyPr/>
                    <a:lstStyle/>
                    <a:p>
                      <a:r>
                        <a:rPr lang="en-GB" dirty="0"/>
                        <a:t>Essay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  F  W  R  Fb</a:t>
                      </a:r>
                    </a:p>
                    <a:p>
                      <a:r>
                        <a:rPr lang="en-GB" dirty="0"/>
                        <a:t>2  1  1/2 2  2/3</a:t>
                      </a:r>
                    </a:p>
                  </a:txBody>
                  <a:tcPr/>
                </a:tc>
                <a:tc>
                  <a:txBody>
                    <a:bodyPr/>
                    <a:lstStyle/>
                    <a:p>
                      <a:r>
                        <a:rPr lang="en-GB" dirty="0"/>
                        <a:t>Rewards ability to argue well.</a:t>
                      </a:r>
                    </a:p>
                    <a:p>
                      <a:r>
                        <a:rPr lang="en-GB" dirty="0"/>
                        <a:t>Rewards depth of knowledge.</a:t>
                      </a:r>
                    </a:p>
                  </a:txBody>
                  <a:tcPr/>
                </a:tc>
                <a:tc>
                  <a:txBody>
                    <a:bodyPr/>
                    <a:lstStyle/>
                    <a:p>
                      <a:r>
                        <a:rPr lang="en-GB" dirty="0"/>
                        <a:t>Marking takes long.</a:t>
                      </a:r>
                    </a:p>
                    <a:p>
                      <a:r>
                        <a:rPr lang="en-GB" dirty="0"/>
                        <a:t>Writing style too strong an influence.</a:t>
                      </a:r>
                    </a:p>
                  </a:txBody>
                  <a:tcPr/>
                </a:tc>
                <a:extLst>
                  <a:ext uri="{0D108BD9-81ED-4DB2-BD59-A6C34878D82A}">
                    <a16:rowId xmlns:a16="http://schemas.microsoft.com/office/drawing/2014/main" val="2075974600"/>
                  </a:ext>
                </a:extLst>
              </a:tr>
              <a:tr h="723141">
                <a:tc>
                  <a:txBody>
                    <a:bodyPr/>
                    <a:lstStyle/>
                    <a:p>
                      <a:r>
                        <a:rPr lang="en-GB" dirty="0"/>
                        <a:t>Annotated bibliography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  F  W  R  Fb</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4  4   4   5   4</a:t>
                      </a:r>
                    </a:p>
                  </a:txBody>
                  <a:tcPr/>
                </a:tc>
                <a:tc>
                  <a:txBody>
                    <a:bodyPr/>
                    <a:lstStyle/>
                    <a:p>
                      <a:r>
                        <a:rPr lang="en-GB" dirty="0"/>
                        <a:t>Rewards reading around.</a:t>
                      </a:r>
                    </a:p>
                    <a:p>
                      <a:r>
                        <a:rPr lang="en-GB" dirty="0"/>
                        <a:t>Breadth and depth.</a:t>
                      </a:r>
                    </a:p>
                  </a:txBody>
                  <a:tcPr/>
                </a:tc>
                <a:tc>
                  <a:txBody>
                    <a:bodyPr/>
                    <a:lstStyle/>
                    <a:p>
                      <a:r>
                        <a:rPr lang="en-GB" dirty="0"/>
                        <a:t>Highly dependent on information literacy.</a:t>
                      </a:r>
                    </a:p>
                    <a:p>
                      <a:r>
                        <a:rPr lang="en-GB" dirty="0"/>
                        <a:t>Google and Wikipedia too tempting.</a:t>
                      </a:r>
                    </a:p>
                  </a:txBody>
                  <a:tcPr/>
                </a:tc>
                <a:extLst>
                  <a:ext uri="{0D108BD9-81ED-4DB2-BD59-A6C34878D82A}">
                    <a16:rowId xmlns:a16="http://schemas.microsoft.com/office/drawing/2014/main" val="4040318538"/>
                  </a:ext>
                </a:extLst>
              </a:tr>
              <a:tr h="978483">
                <a:tc>
                  <a:txBody>
                    <a:bodyPr/>
                    <a:lstStyle/>
                    <a:p>
                      <a:r>
                        <a:rPr lang="en-GB" dirty="0"/>
                        <a:t>Report</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    F  W  R  Fb</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3/4 3  2-4 4  4/5</a:t>
                      </a:r>
                    </a:p>
                  </a:txBody>
                  <a:tcPr/>
                </a:tc>
                <a:tc>
                  <a:txBody>
                    <a:bodyPr/>
                    <a:lstStyle/>
                    <a:p>
                      <a:r>
                        <a:rPr lang="en-GB" dirty="0"/>
                        <a:t>Avoids “sudden death”</a:t>
                      </a:r>
                    </a:p>
                    <a:p>
                      <a:r>
                        <a:rPr lang="en-GB" dirty="0"/>
                        <a:t>Can blend collaborative and individual work.</a:t>
                      </a:r>
                    </a:p>
                  </a:txBody>
                  <a:tcPr/>
                </a:tc>
                <a:tc>
                  <a:txBody>
                    <a:bodyPr/>
                    <a:lstStyle/>
                    <a:p>
                      <a:r>
                        <a:rPr lang="en-GB" dirty="0"/>
                        <a:t>Strict word limits to prevent too much time spent by student</a:t>
                      </a:r>
                    </a:p>
                    <a:p>
                      <a:endParaRPr lang="en-GB" dirty="0"/>
                    </a:p>
                  </a:txBody>
                  <a:tcPr/>
                </a:tc>
                <a:extLst>
                  <a:ext uri="{0D108BD9-81ED-4DB2-BD59-A6C34878D82A}">
                    <a16:rowId xmlns:a16="http://schemas.microsoft.com/office/drawing/2014/main" val="560654984"/>
                  </a:ext>
                </a:extLst>
              </a:tr>
            </a:tbl>
          </a:graphicData>
        </a:graphic>
      </p:graphicFrame>
    </p:spTree>
    <p:extLst>
      <p:ext uri="{BB962C8B-B14F-4D97-AF65-F5344CB8AC3E}">
        <p14:creationId xmlns:p14="http://schemas.microsoft.com/office/powerpoint/2010/main" val="2518011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67A40CC-9204-4E42-AE39-7C4BDC2B5FC6}"/>
              </a:ext>
            </a:extLst>
          </p:cNvPr>
          <p:cNvSpPr>
            <a:spLocks noGrp="1"/>
          </p:cNvSpPr>
          <p:nvPr>
            <p:ph type="ctrTitle"/>
          </p:nvPr>
        </p:nvSpPr>
        <p:spPr>
          <a:xfrm>
            <a:off x="438450" y="239517"/>
            <a:ext cx="6819700" cy="497083"/>
          </a:xfrm>
        </p:spPr>
        <p:txBody>
          <a:bodyPr/>
          <a:lstStyle/>
          <a:p>
            <a:r>
              <a:rPr lang="en-GB" sz="1600" dirty="0"/>
              <a:t>Comparison of assessment types against five usefulness criteria </a:t>
            </a:r>
            <a:br>
              <a:rPr lang="en-GB" sz="1600" dirty="0"/>
            </a:br>
            <a:r>
              <a:rPr lang="en-GB" sz="1600" dirty="0"/>
              <a:t>(Highly abridged and crudely adapted from Race, 2014)</a:t>
            </a:r>
          </a:p>
        </p:txBody>
      </p:sp>
      <p:graphicFrame>
        <p:nvGraphicFramePr>
          <p:cNvPr id="5" name="Table 4">
            <a:extLst>
              <a:ext uri="{FF2B5EF4-FFF2-40B4-BE49-F238E27FC236}">
                <a16:creationId xmlns:a16="http://schemas.microsoft.com/office/drawing/2014/main" id="{BDD5FD67-8EB4-42EB-A7D8-C7AEE89FBC00}"/>
              </a:ext>
            </a:extLst>
          </p:cNvPr>
          <p:cNvGraphicFramePr>
            <a:graphicFrameLocks noGrp="1"/>
          </p:cNvGraphicFramePr>
          <p:nvPr>
            <p:extLst>
              <p:ext uri="{D42A27DB-BD31-4B8C-83A1-F6EECF244321}">
                <p14:modId xmlns:p14="http://schemas.microsoft.com/office/powerpoint/2010/main" val="3976613026"/>
              </p:ext>
            </p:extLst>
          </p:nvPr>
        </p:nvGraphicFramePr>
        <p:xfrm>
          <a:off x="438450" y="893788"/>
          <a:ext cx="8296019" cy="5577840"/>
        </p:xfrm>
        <a:graphic>
          <a:graphicData uri="http://schemas.openxmlformats.org/drawingml/2006/table">
            <a:tbl>
              <a:tblPr firstRow="1" bandRow="1">
                <a:tableStyleId>{5C22544A-7EE6-4342-B048-85BDC9FD1C3A}</a:tableStyleId>
              </a:tblPr>
              <a:tblGrid>
                <a:gridCol w="1573967">
                  <a:extLst>
                    <a:ext uri="{9D8B030D-6E8A-4147-A177-3AD203B41FA5}">
                      <a16:colId xmlns:a16="http://schemas.microsoft.com/office/drawing/2014/main" val="3517443625"/>
                    </a:ext>
                  </a:extLst>
                </a:gridCol>
                <a:gridCol w="1843791">
                  <a:extLst>
                    <a:ext uri="{9D8B030D-6E8A-4147-A177-3AD203B41FA5}">
                      <a16:colId xmlns:a16="http://schemas.microsoft.com/office/drawing/2014/main" val="3995948702"/>
                    </a:ext>
                  </a:extLst>
                </a:gridCol>
                <a:gridCol w="2488367">
                  <a:extLst>
                    <a:ext uri="{9D8B030D-6E8A-4147-A177-3AD203B41FA5}">
                      <a16:colId xmlns:a16="http://schemas.microsoft.com/office/drawing/2014/main" val="4059697661"/>
                    </a:ext>
                  </a:extLst>
                </a:gridCol>
                <a:gridCol w="2389894">
                  <a:extLst>
                    <a:ext uri="{9D8B030D-6E8A-4147-A177-3AD203B41FA5}">
                      <a16:colId xmlns:a16="http://schemas.microsoft.com/office/drawing/2014/main" val="2607563163"/>
                    </a:ext>
                  </a:extLst>
                </a:gridCol>
              </a:tblGrid>
              <a:tr h="1590911">
                <a:tc>
                  <a:txBody>
                    <a:bodyPr/>
                    <a:lstStyle/>
                    <a:p>
                      <a:r>
                        <a:rPr lang="en-GB" dirty="0"/>
                        <a:t>Assessment</a:t>
                      </a:r>
                    </a:p>
                  </a:txBody>
                  <a:tcPr/>
                </a:tc>
                <a:tc>
                  <a:txBody>
                    <a:bodyPr/>
                    <a:lstStyle/>
                    <a:p>
                      <a:r>
                        <a:rPr lang="en-GB" dirty="0"/>
                        <a:t>Rating against criteria:</a:t>
                      </a:r>
                    </a:p>
                    <a:p>
                      <a:r>
                        <a:rPr lang="en-GB" dirty="0"/>
                        <a:t>Validity (V)</a:t>
                      </a:r>
                    </a:p>
                    <a:p>
                      <a:r>
                        <a:rPr lang="en-GB" dirty="0"/>
                        <a:t>Fairness (F)</a:t>
                      </a:r>
                    </a:p>
                    <a:p>
                      <a:r>
                        <a:rPr lang="en-GB" dirty="0"/>
                        <a:t>Whodunit? (W)</a:t>
                      </a:r>
                    </a:p>
                    <a:p>
                      <a:r>
                        <a:rPr lang="en-GB" dirty="0"/>
                        <a:t>Real world (R)</a:t>
                      </a:r>
                    </a:p>
                    <a:p>
                      <a:r>
                        <a:rPr lang="en-GB" dirty="0"/>
                        <a:t>Feedback (Fb)</a:t>
                      </a:r>
                    </a:p>
                  </a:txBody>
                  <a:tcPr/>
                </a:tc>
                <a:tc>
                  <a:txBody>
                    <a:bodyPr/>
                    <a:lstStyle/>
                    <a:p>
                      <a:r>
                        <a:rPr lang="en-GB" dirty="0"/>
                        <a:t>Advantage</a:t>
                      </a:r>
                    </a:p>
                  </a:txBody>
                  <a:tcPr/>
                </a:tc>
                <a:tc>
                  <a:txBody>
                    <a:bodyPr/>
                    <a:lstStyle/>
                    <a:p>
                      <a:r>
                        <a:rPr lang="en-GB" dirty="0"/>
                        <a:t>Disadvantage</a:t>
                      </a:r>
                    </a:p>
                  </a:txBody>
                  <a:tcPr/>
                </a:tc>
                <a:extLst>
                  <a:ext uri="{0D108BD9-81ED-4DB2-BD59-A6C34878D82A}">
                    <a16:rowId xmlns:a16="http://schemas.microsoft.com/office/drawing/2014/main" val="2041496044"/>
                  </a:ext>
                </a:extLst>
              </a:tr>
              <a:tr h="723141">
                <a:tc>
                  <a:txBody>
                    <a:bodyPr/>
                    <a:lstStyle/>
                    <a:p>
                      <a:r>
                        <a:rPr lang="en-GB" dirty="0"/>
                        <a:t>Portfolio of evidence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   F   W  R  Fb</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4 3/4  2-4 4  4/5</a:t>
                      </a:r>
                    </a:p>
                  </a:txBody>
                  <a:tcPr/>
                </a:tc>
                <a:tc>
                  <a:txBody>
                    <a:bodyPr/>
                    <a:lstStyle/>
                    <a:p>
                      <a:r>
                        <a:rPr lang="en-GB" dirty="0"/>
                        <a:t>Wide range of </a:t>
                      </a:r>
                    </a:p>
                    <a:p>
                      <a:r>
                        <a:rPr lang="en-GB" dirty="0"/>
                        <a:t>evidence.</a:t>
                      </a:r>
                    </a:p>
                    <a:p>
                      <a:r>
                        <a:rPr lang="en-GB" dirty="0"/>
                        <a:t>Reflective learning.</a:t>
                      </a:r>
                    </a:p>
                  </a:txBody>
                  <a:tcPr/>
                </a:tc>
                <a:tc>
                  <a:txBody>
                    <a:bodyPr/>
                    <a:lstStyle/>
                    <a:p>
                      <a:r>
                        <a:rPr lang="en-GB" dirty="0"/>
                        <a:t>Long to mark.</a:t>
                      </a:r>
                    </a:p>
                    <a:p>
                      <a:r>
                        <a:rPr lang="en-GB" dirty="0"/>
                        <a:t>May reward quantity over quality.</a:t>
                      </a:r>
                    </a:p>
                  </a:txBody>
                  <a:tcPr/>
                </a:tc>
                <a:extLst>
                  <a:ext uri="{0D108BD9-81ED-4DB2-BD59-A6C34878D82A}">
                    <a16:rowId xmlns:a16="http://schemas.microsoft.com/office/drawing/2014/main" val="2075974600"/>
                  </a:ext>
                </a:extLst>
              </a:tr>
              <a:tr h="723141">
                <a:tc>
                  <a:txBody>
                    <a:bodyPr/>
                    <a:lstStyle/>
                    <a:p>
                      <a:r>
                        <a:rPr lang="en-GB" dirty="0"/>
                        <a:t>Oral exam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    F  W  R   Fb</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3/4 2/3 5 4/5 3/4</a:t>
                      </a:r>
                    </a:p>
                  </a:txBody>
                  <a:tcPr/>
                </a:tc>
                <a:tc>
                  <a:txBody>
                    <a:bodyPr/>
                    <a:lstStyle/>
                    <a:p>
                      <a:r>
                        <a:rPr lang="en-GB" dirty="0"/>
                        <a:t>Excellent for whodunit.</a:t>
                      </a:r>
                    </a:p>
                    <a:p>
                      <a:r>
                        <a:rPr lang="en-GB" dirty="0"/>
                        <a:t>Allows probing of responses.</a:t>
                      </a:r>
                    </a:p>
                  </a:txBody>
                  <a:tcPr/>
                </a:tc>
                <a:tc>
                  <a:txBody>
                    <a:bodyPr/>
                    <a:lstStyle/>
                    <a:p>
                      <a:r>
                        <a:rPr lang="en-GB" dirty="0"/>
                        <a:t>Nervousness may affect student.</a:t>
                      </a:r>
                    </a:p>
                    <a:p>
                      <a:r>
                        <a:rPr lang="en-GB" dirty="0"/>
                        <a:t>Difficult to guarantee fairness.</a:t>
                      </a:r>
                    </a:p>
                  </a:txBody>
                  <a:tcPr/>
                </a:tc>
                <a:extLst>
                  <a:ext uri="{0D108BD9-81ED-4DB2-BD59-A6C34878D82A}">
                    <a16:rowId xmlns:a16="http://schemas.microsoft.com/office/drawing/2014/main" val="4040318538"/>
                  </a:ext>
                </a:extLst>
              </a:tr>
              <a:tr h="978483">
                <a:tc>
                  <a:txBody>
                    <a:bodyPr/>
                    <a:lstStyle/>
                    <a:p>
                      <a:r>
                        <a:rPr lang="en-GB" dirty="0"/>
                        <a:t>Individual presentation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  F  W  R  Fb</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4 2/3 5  4/5 3/4</a:t>
                      </a:r>
                    </a:p>
                  </a:txBody>
                  <a:tcPr/>
                </a:tc>
                <a:tc>
                  <a:txBody>
                    <a:bodyPr/>
                    <a:lstStyle/>
                    <a:p>
                      <a:r>
                        <a:rPr lang="en-GB" dirty="0"/>
                        <a:t>Excellent for whodunit.</a:t>
                      </a:r>
                    </a:p>
                    <a:p>
                      <a:r>
                        <a:rPr lang="en-GB" dirty="0"/>
                        <a:t>Good for depth of learning.</a:t>
                      </a:r>
                    </a:p>
                  </a:txBody>
                  <a:tcPr/>
                </a:tc>
                <a:tc>
                  <a:txBody>
                    <a:bodyPr/>
                    <a:lstStyle/>
                    <a:p>
                      <a:r>
                        <a:rPr lang="en-GB" dirty="0"/>
                        <a:t>Assessment long.</a:t>
                      </a:r>
                    </a:p>
                    <a:p>
                      <a:r>
                        <a:rPr lang="en-GB" dirty="0"/>
                        <a:t>Drift of assessment standard over the day – affects fairness.</a:t>
                      </a:r>
                    </a:p>
                  </a:txBody>
                  <a:tcPr/>
                </a:tc>
                <a:extLst>
                  <a:ext uri="{0D108BD9-81ED-4DB2-BD59-A6C34878D82A}">
                    <a16:rowId xmlns:a16="http://schemas.microsoft.com/office/drawing/2014/main" val="560654984"/>
                  </a:ext>
                </a:extLst>
              </a:tr>
            </a:tbl>
          </a:graphicData>
        </a:graphic>
      </p:graphicFrame>
    </p:spTree>
    <p:extLst>
      <p:ext uri="{BB962C8B-B14F-4D97-AF65-F5344CB8AC3E}">
        <p14:creationId xmlns:p14="http://schemas.microsoft.com/office/powerpoint/2010/main" val="3870749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67A40CC-9204-4E42-AE39-7C4BDC2B5FC6}"/>
              </a:ext>
            </a:extLst>
          </p:cNvPr>
          <p:cNvSpPr>
            <a:spLocks noGrp="1"/>
          </p:cNvSpPr>
          <p:nvPr>
            <p:ph type="ctrTitle"/>
          </p:nvPr>
        </p:nvSpPr>
        <p:spPr>
          <a:xfrm>
            <a:off x="438450" y="239517"/>
            <a:ext cx="6819700" cy="497083"/>
          </a:xfrm>
        </p:spPr>
        <p:txBody>
          <a:bodyPr/>
          <a:lstStyle/>
          <a:p>
            <a:r>
              <a:rPr lang="en-GB" sz="1600" dirty="0"/>
              <a:t>Comparison of assessment types against five usefulness criteria </a:t>
            </a:r>
            <a:br>
              <a:rPr lang="en-GB" sz="1600" dirty="0"/>
            </a:br>
            <a:r>
              <a:rPr lang="en-GB" sz="1600" dirty="0"/>
              <a:t>(Highly abridged and crudely adapted from Race, 2014)</a:t>
            </a:r>
          </a:p>
        </p:txBody>
      </p:sp>
      <p:graphicFrame>
        <p:nvGraphicFramePr>
          <p:cNvPr id="5" name="Table 4">
            <a:extLst>
              <a:ext uri="{FF2B5EF4-FFF2-40B4-BE49-F238E27FC236}">
                <a16:creationId xmlns:a16="http://schemas.microsoft.com/office/drawing/2014/main" id="{BDD5FD67-8EB4-42EB-A7D8-C7AEE89FBC00}"/>
              </a:ext>
            </a:extLst>
          </p:cNvPr>
          <p:cNvGraphicFramePr>
            <a:graphicFrameLocks noGrp="1"/>
          </p:cNvGraphicFramePr>
          <p:nvPr>
            <p:extLst>
              <p:ext uri="{D42A27DB-BD31-4B8C-83A1-F6EECF244321}">
                <p14:modId xmlns:p14="http://schemas.microsoft.com/office/powerpoint/2010/main" val="1848575974"/>
              </p:ext>
            </p:extLst>
          </p:nvPr>
        </p:nvGraphicFramePr>
        <p:xfrm>
          <a:off x="438450" y="893788"/>
          <a:ext cx="8296019" cy="4937760"/>
        </p:xfrm>
        <a:graphic>
          <a:graphicData uri="http://schemas.openxmlformats.org/drawingml/2006/table">
            <a:tbl>
              <a:tblPr firstRow="1" bandRow="1">
                <a:tableStyleId>{5C22544A-7EE6-4342-B048-85BDC9FD1C3A}</a:tableStyleId>
              </a:tblPr>
              <a:tblGrid>
                <a:gridCol w="1573967">
                  <a:extLst>
                    <a:ext uri="{9D8B030D-6E8A-4147-A177-3AD203B41FA5}">
                      <a16:colId xmlns:a16="http://schemas.microsoft.com/office/drawing/2014/main" val="3517443625"/>
                    </a:ext>
                  </a:extLst>
                </a:gridCol>
                <a:gridCol w="1843791">
                  <a:extLst>
                    <a:ext uri="{9D8B030D-6E8A-4147-A177-3AD203B41FA5}">
                      <a16:colId xmlns:a16="http://schemas.microsoft.com/office/drawing/2014/main" val="3995948702"/>
                    </a:ext>
                  </a:extLst>
                </a:gridCol>
                <a:gridCol w="2488367">
                  <a:extLst>
                    <a:ext uri="{9D8B030D-6E8A-4147-A177-3AD203B41FA5}">
                      <a16:colId xmlns:a16="http://schemas.microsoft.com/office/drawing/2014/main" val="4059697661"/>
                    </a:ext>
                  </a:extLst>
                </a:gridCol>
                <a:gridCol w="2389894">
                  <a:extLst>
                    <a:ext uri="{9D8B030D-6E8A-4147-A177-3AD203B41FA5}">
                      <a16:colId xmlns:a16="http://schemas.microsoft.com/office/drawing/2014/main" val="2607563163"/>
                    </a:ext>
                  </a:extLst>
                </a:gridCol>
              </a:tblGrid>
              <a:tr h="1590911">
                <a:tc>
                  <a:txBody>
                    <a:bodyPr/>
                    <a:lstStyle/>
                    <a:p>
                      <a:r>
                        <a:rPr lang="en-GB" dirty="0"/>
                        <a:t>Assessment</a:t>
                      </a:r>
                    </a:p>
                  </a:txBody>
                  <a:tcPr/>
                </a:tc>
                <a:tc>
                  <a:txBody>
                    <a:bodyPr/>
                    <a:lstStyle/>
                    <a:p>
                      <a:r>
                        <a:rPr lang="en-GB" dirty="0"/>
                        <a:t>Rating against criteria:</a:t>
                      </a:r>
                    </a:p>
                    <a:p>
                      <a:r>
                        <a:rPr lang="en-GB" dirty="0"/>
                        <a:t>Validity (V)</a:t>
                      </a:r>
                    </a:p>
                    <a:p>
                      <a:r>
                        <a:rPr lang="en-GB" dirty="0"/>
                        <a:t>Fairness (F)</a:t>
                      </a:r>
                    </a:p>
                    <a:p>
                      <a:r>
                        <a:rPr lang="en-GB" dirty="0"/>
                        <a:t>Whodunit? (W)</a:t>
                      </a:r>
                    </a:p>
                    <a:p>
                      <a:r>
                        <a:rPr lang="en-GB" dirty="0"/>
                        <a:t>Real world (R)</a:t>
                      </a:r>
                    </a:p>
                    <a:p>
                      <a:r>
                        <a:rPr lang="en-GB" dirty="0"/>
                        <a:t>Feedback (Fb)</a:t>
                      </a:r>
                    </a:p>
                  </a:txBody>
                  <a:tcPr/>
                </a:tc>
                <a:tc>
                  <a:txBody>
                    <a:bodyPr/>
                    <a:lstStyle/>
                    <a:p>
                      <a:r>
                        <a:rPr lang="en-GB" dirty="0"/>
                        <a:t>Advantage</a:t>
                      </a:r>
                    </a:p>
                  </a:txBody>
                  <a:tcPr/>
                </a:tc>
                <a:tc>
                  <a:txBody>
                    <a:bodyPr/>
                    <a:lstStyle/>
                    <a:p>
                      <a:r>
                        <a:rPr lang="en-GB" dirty="0"/>
                        <a:t>Disadvantage</a:t>
                      </a:r>
                    </a:p>
                  </a:txBody>
                  <a:tcPr/>
                </a:tc>
                <a:extLst>
                  <a:ext uri="{0D108BD9-81ED-4DB2-BD59-A6C34878D82A}">
                    <a16:rowId xmlns:a16="http://schemas.microsoft.com/office/drawing/2014/main" val="2041496044"/>
                  </a:ext>
                </a:extLst>
              </a:tr>
              <a:tr h="723141">
                <a:tc>
                  <a:txBody>
                    <a:bodyPr/>
                    <a:lstStyle/>
                    <a:p>
                      <a:r>
                        <a:rPr lang="en-GB" dirty="0"/>
                        <a:t>Poster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   F  W  R  Fb</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4   3  3/4 4/5 4/5</a:t>
                      </a:r>
                    </a:p>
                  </a:txBody>
                  <a:tcPr/>
                </a:tc>
                <a:tc>
                  <a:txBody>
                    <a:bodyPr/>
                    <a:lstStyle/>
                    <a:p>
                      <a:r>
                        <a:rPr lang="en-GB" dirty="0"/>
                        <a:t>Room for visual and written evidence.</a:t>
                      </a:r>
                    </a:p>
                    <a:p>
                      <a:endParaRPr lang="en-GB" dirty="0"/>
                    </a:p>
                    <a:p>
                      <a:endParaRPr lang="en-GB" dirty="0"/>
                    </a:p>
                  </a:txBody>
                  <a:tcPr/>
                </a:tc>
                <a:tc>
                  <a:txBody>
                    <a:bodyPr/>
                    <a:lstStyle/>
                    <a:p>
                      <a:r>
                        <a:rPr lang="en-GB" dirty="0"/>
                        <a:t>Can be hard to make relative judgments.</a:t>
                      </a:r>
                    </a:p>
                    <a:p>
                      <a:r>
                        <a:rPr lang="en-GB" dirty="0"/>
                        <a:t>Can be subjective.</a:t>
                      </a:r>
                    </a:p>
                    <a:p>
                      <a:endParaRPr lang="en-GB" dirty="0"/>
                    </a:p>
                  </a:txBody>
                  <a:tcPr/>
                </a:tc>
                <a:extLst>
                  <a:ext uri="{0D108BD9-81ED-4DB2-BD59-A6C34878D82A}">
                    <a16:rowId xmlns:a16="http://schemas.microsoft.com/office/drawing/2014/main" val="2075974600"/>
                  </a:ext>
                </a:extLst>
              </a:tr>
              <a:tr h="723141">
                <a:tc>
                  <a:txBody>
                    <a:bodyPr/>
                    <a:lstStyle/>
                    <a:p>
                      <a:r>
                        <a:rPr lang="en-GB" dirty="0"/>
                        <a:t>Artefact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   F  W   R   Fb</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4  2/3 4/5 4/5 5</a:t>
                      </a:r>
                    </a:p>
                  </a:txBody>
                  <a:tcPr/>
                </a:tc>
                <a:tc>
                  <a:txBody>
                    <a:bodyPr/>
                    <a:lstStyle/>
                    <a:p>
                      <a:r>
                        <a:rPr lang="en-GB" dirty="0"/>
                        <a:t>Useful as enduring evidence.</a:t>
                      </a:r>
                    </a:p>
                    <a:p>
                      <a:r>
                        <a:rPr lang="en-GB" dirty="0"/>
                        <a:t>Competition can be motivating.</a:t>
                      </a:r>
                    </a:p>
                  </a:txBody>
                  <a:tcPr/>
                </a:tc>
                <a:tc>
                  <a:txBody>
                    <a:bodyPr/>
                    <a:lstStyle/>
                    <a:p>
                      <a:r>
                        <a:rPr lang="en-GB" dirty="0"/>
                        <a:t>Fairness can be affected by unseen external help.</a:t>
                      </a:r>
                    </a:p>
                    <a:p>
                      <a:r>
                        <a:rPr lang="en-GB" dirty="0"/>
                        <a:t>Can be difficult to weight in relation to other assessments.</a:t>
                      </a:r>
                    </a:p>
                  </a:txBody>
                  <a:tcPr/>
                </a:tc>
                <a:extLst>
                  <a:ext uri="{0D108BD9-81ED-4DB2-BD59-A6C34878D82A}">
                    <a16:rowId xmlns:a16="http://schemas.microsoft.com/office/drawing/2014/main" val="4040318538"/>
                  </a:ext>
                </a:extLst>
              </a:tr>
            </a:tbl>
          </a:graphicData>
        </a:graphic>
      </p:graphicFrame>
    </p:spTree>
    <p:extLst>
      <p:ext uri="{BB962C8B-B14F-4D97-AF65-F5344CB8AC3E}">
        <p14:creationId xmlns:p14="http://schemas.microsoft.com/office/powerpoint/2010/main" val="14155268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4CE8C21-08F9-45AF-96F8-1A352A584C20}"/>
              </a:ext>
            </a:extLst>
          </p:cNvPr>
          <p:cNvSpPr>
            <a:spLocks noGrp="1"/>
          </p:cNvSpPr>
          <p:nvPr>
            <p:ph type="ctrTitle"/>
          </p:nvPr>
        </p:nvSpPr>
        <p:spPr>
          <a:xfrm>
            <a:off x="432000" y="544317"/>
            <a:ext cx="1422200" cy="370083"/>
          </a:xfrm>
        </p:spPr>
        <p:txBody>
          <a:bodyPr/>
          <a:lstStyle/>
          <a:p>
            <a:r>
              <a:rPr lang="en-GB" sz="1800" dirty="0"/>
              <a:t>References</a:t>
            </a:r>
          </a:p>
        </p:txBody>
      </p:sp>
      <p:sp>
        <p:nvSpPr>
          <p:cNvPr id="4" name="Content Placeholder 3">
            <a:extLst>
              <a:ext uri="{FF2B5EF4-FFF2-40B4-BE49-F238E27FC236}">
                <a16:creationId xmlns:a16="http://schemas.microsoft.com/office/drawing/2014/main" id="{C9EF31B4-4183-47A0-932B-337D706A0830}"/>
              </a:ext>
            </a:extLst>
          </p:cNvPr>
          <p:cNvSpPr>
            <a:spLocks noGrp="1"/>
          </p:cNvSpPr>
          <p:nvPr>
            <p:ph idx="1"/>
          </p:nvPr>
        </p:nvSpPr>
        <p:spPr/>
        <p:txBody>
          <a:bodyPr/>
          <a:lstStyle/>
          <a:p>
            <a:endParaRPr lang="en-GB" dirty="0"/>
          </a:p>
          <a:p>
            <a:endParaRPr lang="en-GB" dirty="0"/>
          </a:p>
          <a:p>
            <a:r>
              <a:rPr lang="en-GB" dirty="0"/>
              <a:t>Bassey, M. 1971. The Assessment of Students by Formal Assignments. Wellington: New</a:t>
            </a:r>
          </a:p>
          <a:p>
            <a:r>
              <a:rPr lang="en-GB" dirty="0"/>
              <a:t>Zealand University Students Association.</a:t>
            </a:r>
          </a:p>
          <a:p>
            <a:endParaRPr lang="en-GB" dirty="0"/>
          </a:p>
          <a:p>
            <a:r>
              <a:rPr lang="en-GB" dirty="0"/>
              <a:t>Race, P. (2014) </a:t>
            </a:r>
            <a:r>
              <a:rPr lang="en-GB" i="1" dirty="0"/>
              <a:t>Making Learning Happen: 3rd edition</a:t>
            </a:r>
            <a:r>
              <a:rPr lang="en-GB" dirty="0"/>
              <a:t>, London: Sage. ISBN: 978-1446285961</a:t>
            </a:r>
          </a:p>
          <a:p>
            <a:endParaRPr lang="en-GB" dirty="0"/>
          </a:p>
          <a:p>
            <a:r>
              <a:rPr lang="en-GB" dirty="0"/>
              <a:t>Richardson, J T E. (2015) Coursework versus examinations in end-</a:t>
            </a:r>
            <a:r>
              <a:rPr lang="en-GB" dirty="0" err="1"/>
              <a:t>ofmodule</a:t>
            </a:r>
            <a:endParaRPr lang="en-GB" dirty="0"/>
          </a:p>
          <a:p>
            <a:r>
              <a:rPr lang="en-GB" dirty="0"/>
              <a:t>assessment: a literature review, Assessment &amp; Evaluation in Higher Education, 40:3,</a:t>
            </a:r>
          </a:p>
          <a:p>
            <a:r>
              <a:rPr lang="en-GB" dirty="0"/>
              <a:t>439-455, DOI: 10.1080/02602938.2014.919628</a:t>
            </a:r>
          </a:p>
          <a:p>
            <a:endParaRPr lang="en-GB" dirty="0"/>
          </a:p>
          <a:p>
            <a:r>
              <a:rPr lang="en-GB" dirty="0" err="1"/>
              <a:t>Whitelock</a:t>
            </a:r>
            <a:r>
              <a:rPr lang="en-GB" dirty="0"/>
              <a:t>, Denise and Cross, Simon (2012). Authentic assessment: What does it mean and how is it instantiated by</a:t>
            </a:r>
          </a:p>
          <a:p>
            <a:r>
              <a:rPr lang="en-GB" dirty="0"/>
              <a:t>a group of distance learning academics? International Journal of e-Assessment, 2(1) Article 9.</a:t>
            </a:r>
          </a:p>
          <a:p>
            <a:endParaRPr lang="en-GB" dirty="0"/>
          </a:p>
          <a:p>
            <a:endParaRPr lang="en-GB" dirty="0"/>
          </a:p>
        </p:txBody>
      </p:sp>
    </p:spTree>
    <p:extLst>
      <p:ext uri="{BB962C8B-B14F-4D97-AF65-F5344CB8AC3E}">
        <p14:creationId xmlns:p14="http://schemas.microsoft.com/office/powerpoint/2010/main" val="3094116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D8A04-935C-4320-8757-9C02B0901F56}"/>
              </a:ext>
            </a:extLst>
          </p:cNvPr>
          <p:cNvSpPr>
            <a:spLocks noGrp="1"/>
          </p:cNvSpPr>
          <p:nvPr>
            <p:ph type="ctrTitle"/>
          </p:nvPr>
        </p:nvSpPr>
        <p:spPr>
          <a:xfrm>
            <a:off x="515861" y="3179701"/>
            <a:ext cx="7920773" cy="498598"/>
          </a:xfrm>
        </p:spPr>
        <p:txBody>
          <a:bodyPr/>
          <a:lstStyle/>
          <a:p>
            <a:pPr algn="ctr"/>
            <a:r>
              <a:rPr lang="en-GB" dirty="0"/>
              <a:t>THANK YOU</a:t>
            </a:r>
          </a:p>
        </p:txBody>
      </p:sp>
    </p:spTree>
    <p:extLst>
      <p:ext uri="{BB962C8B-B14F-4D97-AF65-F5344CB8AC3E}">
        <p14:creationId xmlns:p14="http://schemas.microsoft.com/office/powerpoint/2010/main" val="112620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a:extLst>
              <a:ext uri="{FF2B5EF4-FFF2-40B4-BE49-F238E27FC236}">
                <a16:creationId xmlns:a16="http://schemas.microsoft.com/office/drawing/2014/main" id="{CA06B1DD-0C3B-4A0B-AB8B-AFA3E8DDCDBC}"/>
              </a:ext>
            </a:extLst>
          </p:cNvPr>
          <p:cNvSpPr>
            <a:spLocks noGrp="1"/>
          </p:cNvSpPr>
          <p:nvPr>
            <p:ph type="ctrTitle"/>
          </p:nvPr>
        </p:nvSpPr>
        <p:spPr>
          <a:xfrm>
            <a:off x="508000" y="808572"/>
            <a:ext cx="3390900" cy="637300"/>
          </a:xfrm>
        </p:spPr>
        <p:txBody>
          <a:bodyPr/>
          <a:lstStyle/>
          <a:p>
            <a:r>
              <a:rPr lang="en-GB" sz="1800" dirty="0"/>
              <a:t>So what’s wrong with exams?</a:t>
            </a:r>
          </a:p>
        </p:txBody>
      </p:sp>
      <p:pic>
        <p:nvPicPr>
          <p:cNvPr id="23" name="Picture 22">
            <a:extLst>
              <a:ext uri="{FF2B5EF4-FFF2-40B4-BE49-F238E27FC236}">
                <a16:creationId xmlns:a16="http://schemas.microsoft.com/office/drawing/2014/main" id="{450B6869-0F5B-431D-B9BC-1C9047DC8D81}"/>
              </a:ext>
            </a:extLst>
          </p:cNvPr>
          <p:cNvPicPr>
            <a:picLocks noChangeAspect="1"/>
          </p:cNvPicPr>
          <p:nvPr/>
        </p:nvPicPr>
        <p:blipFill rotWithShape="1">
          <a:blip r:embed="rId3">
            <a:extLst>
              <a:ext uri="{28A0092B-C50C-407E-A947-70E740481C1C}">
                <a14:useLocalDpi xmlns:a14="http://schemas.microsoft.com/office/drawing/2010/main" val="0"/>
              </a:ext>
            </a:extLst>
          </a:blip>
          <a:srcRect t="33900" r="-541" b="2910"/>
          <a:stretch/>
        </p:blipFill>
        <p:spPr>
          <a:xfrm>
            <a:off x="508000" y="2032328"/>
            <a:ext cx="8172000" cy="3852000"/>
          </a:xfrm>
          <a:prstGeom prst="rect">
            <a:avLst/>
          </a:prstGeom>
        </p:spPr>
      </p:pic>
    </p:spTree>
    <p:extLst>
      <p:ext uri="{BB962C8B-B14F-4D97-AF65-F5344CB8AC3E}">
        <p14:creationId xmlns:p14="http://schemas.microsoft.com/office/powerpoint/2010/main" val="2209336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4894D8A-09F1-4018-8957-380D748492DD}"/>
              </a:ext>
            </a:extLst>
          </p:cNvPr>
          <p:cNvSpPr>
            <a:spLocks noGrp="1"/>
          </p:cNvSpPr>
          <p:nvPr>
            <p:ph type="ctrTitle"/>
          </p:nvPr>
        </p:nvSpPr>
        <p:spPr>
          <a:xfrm>
            <a:off x="432000" y="228601"/>
            <a:ext cx="6006900" cy="762000"/>
          </a:xfrm>
        </p:spPr>
        <p:txBody>
          <a:bodyPr/>
          <a:lstStyle/>
          <a:p>
            <a:pPr algn="ctr"/>
            <a:r>
              <a:rPr lang="en-GB" sz="1800" dirty="0"/>
              <a:t>Unintended “Learning Outcomes”</a:t>
            </a:r>
            <a:br>
              <a:rPr lang="en-GB" dirty="0"/>
            </a:br>
            <a:endParaRPr lang="en-GB" dirty="0"/>
          </a:p>
        </p:txBody>
      </p:sp>
      <p:sp>
        <p:nvSpPr>
          <p:cNvPr id="4" name="TextBox 3">
            <a:extLst>
              <a:ext uri="{FF2B5EF4-FFF2-40B4-BE49-F238E27FC236}">
                <a16:creationId xmlns:a16="http://schemas.microsoft.com/office/drawing/2014/main" id="{05308CA4-505B-4A56-9056-5DF5D01CDC5E}"/>
              </a:ext>
            </a:extLst>
          </p:cNvPr>
          <p:cNvSpPr txBox="1"/>
          <p:nvPr/>
        </p:nvSpPr>
        <p:spPr>
          <a:xfrm>
            <a:off x="432000" y="1413063"/>
            <a:ext cx="8207175" cy="4031873"/>
          </a:xfrm>
          <a:prstGeom prst="rect">
            <a:avLst/>
          </a:prstGeom>
          <a:noFill/>
        </p:spPr>
        <p:txBody>
          <a:bodyPr wrap="square" rtlCol="0">
            <a:spAutoFit/>
          </a:bodyPr>
          <a:lstStyle/>
          <a:p>
            <a:r>
              <a:rPr lang="en-GB" sz="1600" dirty="0"/>
              <a:t>Outcome 1: (For most exams): Your ability to switch to writing in an unfamiliar way</a:t>
            </a:r>
          </a:p>
          <a:p>
            <a:endParaRPr lang="en-GB" sz="1600" dirty="0"/>
          </a:p>
          <a:p>
            <a:r>
              <a:rPr lang="en-GB" sz="1600" dirty="0"/>
              <a:t>Outcome 2: Your ability at speed writing</a:t>
            </a:r>
          </a:p>
          <a:p>
            <a:endParaRPr lang="en-GB" sz="1600" dirty="0"/>
          </a:p>
          <a:p>
            <a:r>
              <a:rPr lang="en-GB" sz="1600" dirty="0"/>
              <a:t>Outcome 3: (For some exams): Your ability to memorize and recall under time pressure</a:t>
            </a:r>
          </a:p>
          <a:p>
            <a:endParaRPr lang="en-GB" sz="1600" dirty="0"/>
          </a:p>
          <a:p>
            <a:r>
              <a:rPr lang="en-GB" sz="1600" dirty="0"/>
              <a:t>Outcome 4: Your skill and luck at question spotting</a:t>
            </a:r>
          </a:p>
          <a:p>
            <a:endParaRPr lang="en-GB" sz="1600" dirty="0"/>
          </a:p>
          <a:p>
            <a:r>
              <a:rPr lang="en-GB" sz="1600" dirty="0"/>
              <a:t>Outcome 5: Your exam technique</a:t>
            </a:r>
          </a:p>
          <a:p>
            <a:endParaRPr lang="en-GB" sz="1600" dirty="0"/>
          </a:p>
          <a:p>
            <a:r>
              <a:rPr lang="en-GB" sz="1600" dirty="0"/>
              <a:t>Outcome 6: (For some students only): Your ability to shut out your troubles during an 			    imposed three-hour period, however severe they are</a:t>
            </a:r>
          </a:p>
          <a:p>
            <a:endParaRPr lang="en-GB" sz="1600" dirty="0"/>
          </a:p>
          <a:p>
            <a:r>
              <a:rPr lang="en-GB" sz="1600" dirty="0"/>
              <a:t>Outcome 7: (For some students only): Your faith that you can do exams after all</a:t>
            </a:r>
          </a:p>
          <a:p>
            <a:endParaRPr lang="en-GB" sz="1600" dirty="0"/>
          </a:p>
          <a:p>
            <a:r>
              <a:rPr lang="en-GB" sz="1600" dirty="0"/>
              <a:t>Outcome 8: Your cultural and educational capital.</a:t>
            </a:r>
          </a:p>
        </p:txBody>
      </p:sp>
    </p:spTree>
    <p:extLst>
      <p:ext uri="{BB962C8B-B14F-4D97-AF65-F5344CB8AC3E}">
        <p14:creationId xmlns:p14="http://schemas.microsoft.com/office/powerpoint/2010/main" val="2243355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 calcmode="lin" valueType="num">
                                      <p:cBhvr additive="base">
                                        <p:cTn id="3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 calcmode="lin" valueType="num">
                                      <p:cBhvr additive="base">
                                        <p:cTn id="3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 calcmode="lin" valueType="num">
                                      <p:cBhvr additive="base">
                                        <p:cTn id="43"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14" end="14"/>
                                            </p:txEl>
                                          </p:spTgt>
                                        </p:tgtEl>
                                        <p:attrNameLst>
                                          <p:attrName>style.visibility</p:attrName>
                                        </p:attrNameLst>
                                      </p:cBhvr>
                                      <p:to>
                                        <p:strVal val="visible"/>
                                      </p:to>
                                    </p:set>
                                    <p:anim calcmode="lin" valueType="num">
                                      <p:cBhvr additive="base">
                                        <p:cTn id="4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4894D8A-09F1-4018-8957-380D748492DD}"/>
              </a:ext>
            </a:extLst>
          </p:cNvPr>
          <p:cNvSpPr>
            <a:spLocks noGrp="1"/>
          </p:cNvSpPr>
          <p:nvPr>
            <p:ph type="ctrTitle"/>
          </p:nvPr>
        </p:nvSpPr>
        <p:spPr>
          <a:xfrm>
            <a:off x="432000" y="352425"/>
            <a:ext cx="6006900" cy="638175"/>
          </a:xfrm>
        </p:spPr>
        <p:txBody>
          <a:bodyPr/>
          <a:lstStyle/>
          <a:p>
            <a:pPr algn="ctr"/>
            <a:r>
              <a:rPr lang="en-GB" sz="1800" dirty="0"/>
              <a:t>Missed opportunities</a:t>
            </a:r>
            <a:br>
              <a:rPr lang="en-GB" dirty="0"/>
            </a:br>
            <a:endParaRPr lang="en-GB" dirty="0"/>
          </a:p>
        </p:txBody>
      </p:sp>
      <p:sp>
        <p:nvSpPr>
          <p:cNvPr id="4" name="TextBox 3">
            <a:extLst>
              <a:ext uri="{FF2B5EF4-FFF2-40B4-BE49-F238E27FC236}">
                <a16:creationId xmlns:a16="http://schemas.microsoft.com/office/drawing/2014/main" id="{05308CA4-505B-4A56-9056-5DF5D01CDC5E}"/>
              </a:ext>
            </a:extLst>
          </p:cNvPr>
          <p:cNvSpPr txBox="1"/>
          <p:nvPr/>
        </p:nvSpPr>
        <p:spPr>
          <a:xfrm>
            <a:off x="432000" y="1778000"/>
            <a:ext cx="8207175" cy="2554545"/>
          </a:xfrm>
          <a:prstGeom prst="rect">
            <a:avLst/>
          </a:prstGeom>
          <a:noFill/>
        </p:spPr>
        <p:txBody>
          <a:bodyPr wrap="square" rtlCol="0">
            <a:spAutoFit/>
          </a:bodyPr>
          <a:lstStyle/>
          <a:p>
            <a:pPr marL="342900" indent="-342900">
              <a:buAutoNum type="arabicPeriod"/>
            </a:pPr>
            <a:r>
              <a:rPr lang="en-GB" sz="1600" dirty="0"/>
              <a:t>Set realistic tasks</a:t>
            </a:r>
          </a:p>
          <a:p>
            <a:pPr marL="342900" indent="-342900">
              <a:buAutoNum type="arabicPeriod"/>
            </a:pPr>
            <a:endParaRPr lang="en-GB" sz="1600" dirty="0"/>
          </a:p>
          <a:p>
            <a:pPr marL="342900" indent="-342900">
              <a:buAutoNum type="arabicPeriod"/>
            </a:pPr>
            <a:endParaRPr lang="en-GB" sz="1600" dirty="0"/>
          </a:p>
          <a:p>
            <a:pPr marL="342900" indent="-342900">
              <a:buAutoNum type="arabicPeriod" startAt="2"/>
            </a:pPr>
            <a:r>
              <a:rPr lang="en-GB" sz="1600" dirty="0"/>
              <a:t>Set rewarding tasks. </a:t>
            </a:r>
          </a:p>
          <a:p>
            <a:endParaRPr lang="en-GB" sz="1600" dirty="0"/>
          </a:p>
          <a:p>
            <a:endParaRPr lang="en-GB" sz="1600" dirty="0"/>
          </a:p>
          <a:p>
            <a:r>
              <a:rPr lang="en-GB" sz="1600" dirty="0"/>
              <a:t>3.   Exercise and develop self-study skills. </a:t>
            </a:r>
          </a:p>
          <a:p>
            <a:endParaRPr lang="en-GB" sz="1600" dirty="0"/>
          </a:p>
          <a:p>
            <a:endParaRPr lang="en-GB" sz="1600" dirty="0"/>
          </a:p>
          <a:p>
            <a:r>
              <a:rPr lang="en-GB" sz="1600" dirty="0"/>
              <a:t>4.   Provide useful formative feedback. </a:t>
            </a:r>
          </a:p>
        </p:txBody>
      </p:sp>
    </p:spTree>
    <p:extLst>
      <p:ext uri="{BB962C8B-B14F-4D97-AF65-F5344CB8AC3E}">
        <p14:creationId xmlns:p14="http://schemas.microsoft.com/office/powerpoint/2010/main" val="2514619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anim calcmode="lin" valueType="num">
                                      <p:cBhvr additive="base">
                                        <p:cTn id="1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4894D8A-09F1-4018-8957-380D748492DD}"/>
              </a:ext>
            </a:extLst>
          </p:cNvPr>
          <p:cNvSpPr>
            <a:spLocks noGrp="1"/>
          </p:cNvSpPr>
          <p:nvPr>
            <p:ph type="ctrTitle"/>
          </p:nvPr>
        </p:nvSpPr>
        <p:spPr>
          <a:xfrm>
            <a:off x="432000" y="352425"/>
            <a:ext cx="6006900" cy="638175"/>
          </a:xfrm>
        </p:spPr>
        <p:txBody>
          <a:bodyPr/>
          <a:lstStyle/>
          <a:p>
            <a:pPr algn="ctr"/>
            <a:r>
              <a:rPr lang="en-GB" sz="1800" dirty="0"/>
              <a:t>Summary of arguments against exams</a:t>
            </a:r>
            <a:br>
              <a:rPr lang="en-GB" dirty="0"/>
            </a:br>
            <a:endParaRPr lang="en-GB" dirty="0"/>
          </a:p>
        </p:txBody>
      </p:sp>
      <p:sp>
        <p:nvSpPr>
          <p:cNvPr id="4" name="TextBox 3">
            <a:extLst>
              <a:ext uri="{FF2B5EF4-FFF2-40B4-BE49-F238E27FC236}">
                <a16:creationId xmlns:a16="http://schemas.microsoft.com/office/drawing/2014/main" id="{05308CA4-505B-4A56-9056-5DF5D01CDC5E}"/>
              </a:ext>
            </a:extLst>
          </p:cNvPr>
          <p:cNvSpPr txBox="1"/>
          <p:nvPr/>
        </p:nvSpPr>
        <p:spPr>
          <a:xfrm>
            <a:off x="432000" y="1178394"/>
            <a:ext cx="8207175" cy="5539978"/>
          </a:xfrm>
          <a:prstGeom prst="rect">
            <a:avLst/>
          </a:prstGeom>
          <a:noFill/>
        </p:spPr>
        <p:txBody>
          <a:bodyPr wrap="square" rtlCol="0">
            <a:spAutoFit/>
          </a:bodyPr>
          <a:lstStyle/>
          <a:p>
            <a:pPr marL="285750" indent="-285750">
              <a:buFont typeface="Arial" panose="020B0604020202020204" pitchFamily="34" charset="0"/>
              <a:buChar char="•"/>
            </a:pPr>
            <a:r>
              <a:rPr lang="en-GB" dirty="0"/>
              <a:t>The role of the end-of-module examination is to test rather than to teach, whereas assessment by coursework achieves both outcomes.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Because of time pressure, examinations do not result in work of academic excellence, whereas assessment by coursework enables students to produce their best work.</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Examinations require students to demonstrate their knowledge simply through writing, whereas assessment by coursework enables them to express themselves in other ways.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Examination anxiety can affect some students’ performance and sometimes their health, whereas assessment by coursework generates less anxiety.</a:t>
            </a:r>
          </a:p>
          <a:p>
            <a:endParaRPr lang="en-GB" dirty="0"/>
          </a:p>
          <a:p>
            <a:pPr marL="285750" indent="-285750">
              <a:buFont typeface="Arial" panose="020B0604020202020204" pitchFamily="34" charset="0"/>
              <a:buChar char="•"/>
            </a:pPr>
            <a:r>
              <a:rPr lang="en-GB" dirty="0"/>
              <a:t> Students’ academic performance is affected by variations in their physical and mental health, so it is fairer to assess them over a longer time than a brief examination period.</a:t>
            </a:r>
            <a:endParaRPr lang="en-GB" sz="1600" dirty="0"/>
          </a:p>
          <a:p>
            <a:endParaRPr lang="en-GB" sz="1600" dirty="0"/>
          </a:p>
          <a:p>
            <a:endParaRPr lang="en-GB" sz="1600" dirty="0"/>
          </a:p>
          <a:p>
            <a:r>
              <a:rPr lang="en-GB" sz="1600" dirty="0"/>
              <a:t>								Bassey (1971) as cited by Richardson (2015)</a:t>
            </a:r>
          </a:p>
        </p:txBody>
      </p:sp>
    </p:spTree>
    <p:extLst>
      <p:ext uri="{BB962C8B-B14F-4D97-AF65-F5344CB8AC3E}">
        <p14:creationId xmlns:p14="http://schemas.microsoft.com/office/powerpoint/2010/main" val="18486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 calcmode="lin" valueType="num">
                                      <p:cBhvr additive="base">
                                        <p:cTn id="3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 calcmode="lin" valueType="num">
                                      <p:cBhvr additive="base">
                                        <p:cTn id="3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5D40424-6985-437E-ACBF-82239C15C9F8}"/>
              </a:ext>
            </a:extLst>
          </p:cNvPr>
          <p:cNvSpPr>
            <a:spLocks noGrp="1"/>
          </p:cNvSpPr>
          <p:nvPr>
            <p:ph type="ctrTitle"/>
          </p:nvPr>
        </p:nvSpPr>
        <p:spPr/>
        <p:txBody>
          <a:bodyPr/>
          <a:lstStyle/>
          <a:p>
            <a:r>
              <a:rPr lang="en-GB" dirty="0"/>
              <a:t>The OU context</a:t>
            </a:r>
          </a:p>
        </p:txBody>
      </p:sp>
    </p:spTree>
    <p:extLst>
      <p:ext uri="{BB962C8B-B14F-4D97-AF65-F5344CB8AC3E}">
        <p14:creationId xmlns:p14="http://schemas.microsoft.com/office/powerpoint/2010/main" val="3089440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7FD71D1-3587-4705-9A17-DF3EF98E70F6}"/>
              </a:ext>
            </a:extLst>
          </p:cNvPr>
          <p:cNvSpPr>
            <a:spLocks noGrp="1"/>
          </p:cNvSpPr>
          <p:nvPr>
            <p:ph type="ctrTitle"/>
          </p:nvPr>
        </p:nvSpPr>
        <p:spPr>
          <a:xfrm>
            <a:off x="463650" y="249041"/>
            <a:ext cx="2673150" cy="389133"/>
          </a:xfrm>
        </p:spPr>
        <p:txBody>
          <a:bodyPr/>
          <a:lstStyle/>
          <a:p>
            <a:r>
              <a:rPr lang="en-GB" dirty="0"/>
              <a:t>Module with an unseen exam</a:t>
            </a:r>
          </a:p>
        </p:txBody>
      </p:sp>
      <p:graphicFrame>
        <p:nvGraphicFramePr>
          <p:cNvPr id="5" name="Chart 4">
            <a:extLst>
              <a:ext uri="{FF2B5EF4-FFF2-40B4-BE49-F238E27FC236}">
                <a16:creationId xmlns:a16="http://schemas.microsoft.com/office/drawing/2014/main" id="{74508436-9E43-49DF-8EC7-BED0FD7649FC}"/>
              </a:ext>
            </a:extLst>
          </p:cNvPr>
          <p:cNvGraphicFramePr>
            <a:graphicFrameLocks/>
          </p:cNvGraphicFramePr>
          <p:nvPr>
            <p:extLst>
              <p:ext uri="{D42A27DB-BD31-4B8C-83A1-F6EECF244321}">
                <p14:modId xmlns:p14="http://schemas.microsoft.com/office/powerpoint/2010/main" val="3644553995"/>
              </p:ext>
            </p:extLst>
          </p:nvPr>
        </p:nvGraphicFramePr>
        <p:xfrm>
          <a:off x="1371601" y="1052287"/>
          <a:ext cx="5799908" cy="4753426"/>
        </p:xfrm>
        <a:graphic>
          <a:graphicData uri="http://schemas.openxmlformats.org/drawingml/2006/chart">
            <c:chart xmlns:c="http://schemas.openxmlformats.org/drawingml/2006/chart" xmlns:r="http://schemas.openxmlformats.org/officeDocument/2006/relationships" r:id="rId3"/>
          </a:graphicData>
        </a:graphic>
      </p:graphicFrame>
      <p:cxnSp>
        <p:nvCxnSpPr>
          <p:cNvPr id="8" name="Straight Connector 7">
            <a:extLst>
              <a:ext uri="{FF2B5EF4-FFF2-40B4-BE49-F238E27FC236}">
                <a16:creationId xmlns:a16="http://schemas.microsoft.com/office/drawing/2014/main" id="{337D7EBD-3F95-4460-9433-AB61EDBC52E8}"/>
              </a:ext>
            </a:extLst>
          </p:cNvPr>
          <p:cNvCxnSpPr/>
          <p:nvPr/>
        </p:nvCxnSpPr>
        <p:spPr>
          <a:xfrm flipV="1">
            <a:off x="1800225" y="1438275"/>
            <a:ext cx="5181600" cy="4152900"/>
          </a:xfrm>
          <a:prstGeom prst="line">
            <a:avLst/>
          </a:prstGeom>
        </p:spPr>
        <p:style>
          <a:lnRef idx="3">
            <a:schemeClr val="accent2"/>
          </a:lnRef>
          <a:fillRef idx="0">
            <a:schemeClr val="accent2"/>
          </a:fillRef>
          <a:effectRef idx="2">
            <a:schemeClr val="accent2"/>
          </a:effectRef>
          <a:fontRef idx="minor">
            <a:schemeClr val="tx1"/>
          </a:fontRef>
        </p:style>
      </p:cxnSp>
      <p:sp>
        <p:nvSpPr>
          <p:cNvPr id="9" name="Oval 8">
            <a:extLst>
              <a:ext uri="{FF2B5EF4-FFF2-40B4-BE49-F238E27FC236}">
                <a16:creationId xmlns:a16="http://schemas.microsoft.com/office/drawing/2014/main" id="{BE90A585-514C-4395-89D6-854522F028F1}"/>
              </a:ext>
            </a:extLst>
          </p:cNvPr>
          <p:cNvSpPr/>
          <p:nvPr/>
        </p:nvSpPr>
        <p:spPr>
          <a:xfrm>
            <a:off x="2085975" y="1952625"/>
            <a:ext cx="4114800" cy="2952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36D8E4B3-9745-4000-8F7B-81B6DAFDBD68}"/>
              </a:ext>
            </a:extLst>
          </p:cNvPr>
          <p:cNvSpPr txBox="1"/>
          <p:nvPr/>
        </p:nvSpPr>
        <p:spPr>
          <a:xfrm>
            <a:off x="3819524" y="5920122"/>
            <a:ext cx="1209675" cy="307777"/>
          </a:xfrm>
          <a:prstGeom prst="rect">
            <a:avLst/>
          </a:prstGeom>
          <a:noFill/>
        </p:spPr>
        <p:txBody>
          <a:bodyPr wrap="square" rtlCol="0">
            <a:spAutoFit/>
          </a:bodyPr>
          <a:lstStyle/>
          <a:p>
            <a:r>
              <a:rPr lang="en-GB" sz="1400" dirty="0"/>
              <a:t>Exam score</a:t>
            </a:r>
          </a:p>
        </p:txBody>
      </p:sp>
      <p:sp>
        <p:nvSpPr>
          <p:cNvPr id="13" name="TextBox 12">
            <a:extLst>
              <a:ext uri="{FF2B5EF4-FFF2-40B4-BE49-F238E27FC236}">
                <a16:creationId xmlns:a16="http://schemas.microsoft.com/office/drawing/2014/main" id="{9A3A6B23-6193-46DB-ABEF-67F0F05CB6F2}"/>
              </a:ext>
            </a:extLst>
          </p:cNvPr>
          <p:cNvSpPr txBox="1"/>
          <p:nvPr/>
        </p:nvSpPr>
        <p:spPr>
          <a:xfrm rot="16200000">
            <a:off x="877158" y="2821167"/>
            <a:ext cx="907889" cy="307777"/>
          </a:xfrm>
          <a:prstGeom prst="rect">
            <a:avLst/>
          </a:prstGeom>
          <a:noFill/>
        </p:spPr>
        <p:txBody>
          <a:bodyPr wrap="square" rtlCol="0">
            <a:spAutoFit/>
          </a:bodyPr>
          <a:lstStyle/>
          <a:p>
            <a:r>
              <a:rPr lang="en-GB" sz="1400" dirty="0"/>
              <a:t>OCAS</a:t>
            </a:r>
          </a:p>
        </p:txBody>
      </p:sp>
      <p:sp>
        <p:nvSpPr>
          <p:cNvPr id="17" name="Oval 16">
            <a:extLst>
              <a:ext uri="{FF2B5EF4-FFF2-40B4-BE49-F238E27FC236}">
                <a16:creationId xmlns:a16="http://schemas.microsoft.com/office/drawing/2014/main" id="{BD8870FC-20BA-41D7-B1F7-9A147BCB8B91}"/>
              </a:ext>
            </a:extLst>
          </p:cNvPr>
          <p:cNvSpPr/>
          <p:nvPr/>
        </p:nvSpPr>
        <p:spPr>
          <a:xfrm rot="3167916">
            <a:off x="2000874" y="663517"/>
            <a:ext cx="1839349" cy="3419691"/>
          </a:xfrm>
          <a:prstGeom prst="ellipse">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25504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7FD71D1-3587-4705-9A17-DF3EF98E70F6}"/>
              </a:ext>
            </a:extLst>
          </p:cNvPr>
          <p:cNvSpPr>
            <a:spLocks noGrp="1"/>
          </p:cNvSpPr>
          <p:nvPr>
            <p:ph type="ctrTitle"/>
          </p:nvPr>
        </p:nvSpPr>
        <p:spPr>
          <a:xfrm>
            <a:off x="270074" y="235110"/>
            <a:ext cx="3768525" cy="398658"/>
          </a:xfrm>
        </p:spPr>
        <p:txBody>
          <a:bodyPr/>
          <a:lstStyle/>
          <a:p>
            <a:r>
              <a:rPr lang="en-GB" dirty="0"/>
              <a:t>Module with an End-of Module dissertation</a:t>
            </a:r>
          </a:p>
        </p:txBody>
      </p:sp>
      <p:graphicFrame>
        <p:nvGraphicFramePr>
          <p:cNvPr id="7" name="Chart 6">
            <a:extLst>
              <a:ext uri="{FF2B5EF4-FFF2-40B4-BE49-F238E27FC236}">
                <a16:creationId xmlns:a16="http://schemas.microsoft.com/office/drawing/2014/main" id="{F964A529-1B25-48CD-B6F0-641B928032B2}"/>
              </a:ext>
            </a:extLst>
          </p:cNvPr>
          <p:cNvGraphicFramePr>
            <a:graphicFrameLocks/>
          </p:cNvGraphicFramePr>
          <p:nvPr>
            <p:extLst>
              <p:ext uri="{D42A27DB-BD31-4B8C-83A1-F6EECF244321}">
                <p14:modId xmlns:p14="http://schemas.microsoft.com/office/powerpoint/2010/main" val="4085992182"/>
              </p:ext>
            </p:extLst>
          </p:nvPr>
        </p:nvGraphicFramePr>
        <p:xfrm>
          <a:off x="1484992" y="768548"/>
          <a:ext cx="5744929" cy="5170683"/>
        </p:xfrm>
        <a:graphic>
          <a:graphicData uri="http://schemas.openxmlformats.org/drawingml/2006/chart">
            <c:chart xmlns:c="http://schemas.openxmlformats.org/drawingml/2006/chart" xmlns:r="http://schemas.openxmlformats.org/officeDocument/2006/relationships" r:id="rId3"/>
          </a:graphicData>
        </a:graphic>
      </p:graphicFrame>
      <p:cxnSp>
        <p:nvCxnSpPr>
          <p:cNvPr id="4" name="Straight Connector 3">
            <a:extLst>
              <a:ext uri="{FF2B5EF4-FFF2-40B4-BE49-F238E27FC236}">
                <a16:creationId xmlns:a16="http://schemas.microsoft.com/office/drawing/2014/main" id="{F822786F-C4E7-4BA6-8ECE-8B13AB9FE1F3}"/>
              </a:ext>
            </a:extLst>
          </p:cNvPr>
          <p:cNvCxnSpPr>
            <a:cxnSpLocks/>
          </p:cNvCxnSpPr>
          <p:nvPr/>
        </p:nvCxnSpPr>
        <p:spPr>
          <a:xfrm flipV="1">
            <a:off x="1857373" y="1214437"/>
            <a:ext cx="5133975" cy="4429125"/>
          </a:xfrm>
          <a:prstGeom prst="line">
            <a:avLst/>
          </a:prstGeom>
          <a:ln w="28575">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4DF66237-28C8-456D-95A9-AC606A0766BC}"/>
              </a:ext>
            </a:extLst>
          </p:cNvPr>
          <p:cNvSpPr/>
          <p:nvPr/>
        </p:nvSpPr>
        <p:spPr>
          <a:xfrm>
            <a:off x="5419725" y="1752600"/>
            <a:ext cx="1385886" cy="2190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D3333F3C-9F4E-41AF-94CC-0A8AB56D8573}"/>
              </a:ext>
            </a:extLst>
          </p:cNvPr>
          <p:cNvSpPr txBox="1"/>
          <p:nvPr/>
        </p:nvSpPr>
        <p:spPr>
          <a:xfrm>
            <a:off x="3819524" y="5920122"/>
            <a:ext cx="1209675" cy="307777"/>
          </a:xfrm>
          <a:prstGeom prst="rect">
            <a:avLst/>
          </a:prstGeom>
          <a:noFill/>
        </p:spPr>
        <p:txBody>
          <a:bodyPr wrap="square" rtlCol="0">
            <a:spAutoFit/>
          </a:bodyPr>
          <a:lstStyle/>
          <a:p>
            <a:r>
              <a:rPr lang="en-GB" sz="1400" dirty="0"/>
              <a:t>EMA score</a:t>
            </a:r>
          </a:p>
        </p:txBody>
      </p:sp>
      <p:sp>
        <p:nvSpPr>
          <p:cNvPr id="14" name="TextBox 13">
            <a:extLst>
              <a:ext uri="{FF2B5EF4-FFF2-40B4-BE49-F238E27FC236}">
                <a16:creationId xmlns:a16="http://schemas.microsoft.com/office/drawing/2014/main" id="{A9D74141-663A-4664-BC10-02366C3CF48F}"/>
              </a:ext>
            </a:extLst>
          </p:cNvPr>
          <p:cNvSpPr txBox="1"/>
          <p:nvPr/>
        </p:nvSpPr>
        <p:spPr>
          <a:xfrm rot="16200000">
            <a:off x="877158" y="2821167"/>
            <a:ext cx="907889" cy="307777"/>
          </a:xfrm>
          <a:prstGeom prst="rect">
            <a:avLst/>
          </a:prstGeom>
          <a:noFill/>
        </p:spPr>
        <p:txBody>
          <a:bodyPr wrap="square" rtlCol="0">
            <a:spAutoFit/>
          </a:bodyPr>
          <a:lstStyle/>
          <a:p>
            <a:r>
              <a:rPr lang="en-GB" sz="1400" dirty="0"/>
              <a:t>OCAS</a:t>
            </a:r>
          </a:p>
        </p:txBody>
      </p:sp>
    </p:spTree>
    <p:extLst>
      <p:ext uri="{BB962C8B-B14F-4D97-AF65-F5344CB8AC3E}">
        <p14:creationId xmlns:p14="http://schemas.microsoft.com/office/powerpoint/2010/main" val="1752018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4C812F5-4DBB-4EBA-A2AE-F32B3AD14EBC}"/>
              </a:ext>
            </a:extLst>
          </p:cNvPr>
          <p:cNvSpPr>
            <a:spLocks noGrp="1"/>
          </p:cNvSpPr>
          <p:nvPr>
            <p:ph type="ctrTitle"/>
          </p:nvPr>
        </p:nvSpPr>
        <p:spPr/>
        <p:txBody>
          <a:bodyPr/>
          <a:lstStyle/>
          <a:p>
            <a:r>
              <a:rPr lang="en-GB" dirty="0"/>
              <a:t>Alternatives to exams</a:t>
            </a:r>
          </a:p>
        </p:txBody>
      </p:sp>
    </p:spTree>
    <p:extLst>
      <p:ext uri="{BB962C8B-B14F-4D97-AF65-F5344CB8AC3E}">
        <p14:creationId xmlns:p14="http://schemas.microsoft.com/office/powerpoint/2010/main" val="4216456921"/>
      </p:ext>
    </p:extLst>
  </p:cSld>
  <p:clrMapOvr>
    <a:masterClrMapping/>
  </p:clrMapOvr>
</p:sld>
</file>

<file path=ppt/theme/theme1.xml><?xml version="1.0" encoding="utf-8"?>
<a:theme xmlns:a="http://schemas.openxmlformats.org/drawingml/2006/main" name="OU Title">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STANDARD.potx" id="{2DA0E078-245D-4E9B-8A12-43E4C56B78FB}" vid="{76723E47-52BB-4FAA-A05C-2DF49523D5BE}"/>
    </a:ext>
  </a:extLst>
</a:theme>
</file>

<file path=ppt/theme/theme2.xml><?xml version="1.0" encoding="utf-8"?>
<a:theme xmlns:a="http://schemas.openxmlformats.org/drawingml/2006/main" name="OU Section">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STANDARD.potx" id="{2DA0E078-245D-4E9B-8A12-43E4C56B78FB}" vid="{FAE18331-D8CD-423A-9602-E45A08067BF7}"/>
    </a:ext>
  </a:extLst>
</a:theme>
</file>

<file path=ppt/theme/theme3.xml><?xml version="1.0" encoding="utf-8"?>
<a:theme xmlns:a="http://schemas.openxmlformats.org/drawingml/2006/main" name="OU Layouts">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STANDARD.potx" id="{2DA0E078-245D-4E9B-8A12-43E4C56B78FB}" vid="{E71F6A81-7D12-4207-BA77-D48B227BF69D}"/>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OU_STANDARD</Template>
  <TotalTime>4346</TotalTime>
  <Words>2258</Words>
  <Application>Microsoft Office PowerPoint</Application>
  <PresentationFormat>On-screen Show (4:3)</PresentationFormat>
  <Paragraphs>285</Paragraphs>
  <Slides>17</Slides>
  <Notes>12</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17</vt:i4>
      </vt:variant>
    </vt:vector>
  </HeadingPairs>
  <TitlesOfParts>
    <vt:vector size="22" baseType="lpstr">
      <vt:lpstr>Arial</vt:lpstr>
      <vt:lpstr>Calibri</vt:lpstr>
      <vt:lpstr>OU Title</vt:lpstr>
      <vt:lpstr>OU Section</vt:lpstr>
      <vt:lpstr>OU Layouts</vt:lpstr>
      <vt:lpstr>Verdict on exams: “Could do better.”</vt:lpstr>
      <vt:lpstr>So what’s wrong with exams?</vt:lpstr>
      <vt:lpstr>Unintended “Learning Outcomes” </vt:lpstr>
      <vt:lpstr>Missed opportunities </vt:lpstr>
      <vt:lpstr>Summary of arguments against exams </vt:lpstr>
      <vt:lpstr>The OU context</vt:lpstr>
      <vt:lpstr>Module with an unseen exam</vt:lpstr>
      <vt:lpstr>Module with an End-of Module dissertation</vt:lpstr>
      <vt:lpstr>Alternatives to exams</vt:lpstr>
      <vt:lpstr>Authentic Assessment</vt:lpstr>
      <vt:lpstr>Authentic Assessment</vt:lpstr>
      <vt:lpstr>Comparison of assessment types against five usefulness criteria  (Highly abridged and crudely adapted from Race, 2014)</vt:lpstr>
      <vt:lpstr>Comparison of assessment types against five usefulness criteria  (Highly abridged and crudely adapted from Race, 2014)</vt:lpstr>
      <vt:lpstr>Comparison of assessment types against five usefulness criteria  (Highly abridged and crudely adapted from Race, 2014)</vt:lpstr>
      <vt:lpstr>Comparison of assessment types against five usefulness criteria  (Highly abridged and crudely adapted from Race, 2014)</vt:lpstr>
      <vt:lpstr>References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Verdict on exams: “Could do better.”</dc:title>
  <dc:creator>Jan.Kowal</dc:creator>
  <cp:lastModifiedBy>Victoria.Murphy1</cp:lastModifiedBy>
  <cp:revision>41</cp:revision>
  <dcterms:created xsi:type="dcterms:W3CDTF">2019-09-20T11:44:58Z</dcterms:created>
  <dcterms:modified xsi:type="dcterms:W3CDTF">2020-02-18T14:50:31Z</dcterms:modified>
</cp:coreProperties>
</file>