
<file path=[Content_Types].xml><?xml version="1.0" encoding="utf-8"?>
<Types xmlns="http://schemas.openxmlformats.org/package/2006/content-types">
  <Default Extension="emf" ContentType="image/x-emf"/>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notesSlides/notesSlide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96" r:id="rId2"/>
    <p:sldId id="375" r:id="rId3"/>
    <p:sldId id="282" r:id="rId4"/>
    <p:sldId id="354" r:id="rId5"/>
    <p:sldId id="326" r:id="rId6"/>
    <p:sldId id="348" r:id="rId7"/>
    <p:sldId id="370" r:id="rId8"/>
    <p:sldId id="372" r:id="rId9"/>
    <p:sldId id="428" r:id="rId10"/>
    <p:sldId id="430" r:id="rId11"/>
    <p:sldId id="366" r:id="rId12"/>
    <p:sldId id="373" r:id="rId13"/>
    <p:sldId id="392" r:id="rId14"/>
    <p:sldId id="335" r:id="rId15"/>
    <p:sldId id="322" r:id="rId16"/>
    <p:sldId id="323" r:id="rId17"/>
    <p:sldId id="336" r:id="rId18"/>
    <p:sldId id="321" r:id="rId19"/>
    <p:sldId id="319" r:id="rId20"/>
    <p:sldId id="320" r:id="rId21"/>
    <p:sldId id="318" r:id="rId22"/>
    <p:sldId id="300" r:id="rId23"/>
    <p:sldId id="317" r:id="rId24"/>
    <p:sldId id="345" r:id="rId25"/>
    <p:sldId id="338" r:id="rId26"/>
    <p:sldId id="351" r:id="rId27"/>
    <p:sldId id="352" r:id="rId28"/>
    <p:sldId id="349" r:id="rId29"/>
    <p:sldId id="425" r:id="rId30"/>
  </p:sldIdLst>
  <p:sldSz cx="10688638" cy="7562850"/>
  <p:notesSz cx="6858000" cy="9144000"/>
  <p:defaultTextStyle>
    <a:defPPr>
      <a:defRPr lang="en-US"/>
    </a:defPPr>
    <a:lvl1pPr algn="l" defTabSz="520700" rtl="0" eaLnBrk="0" fontAlgn="base" hangingPunct="0">
      <a:spcBef>
        <a:spcPct val="0"/>
      </a:spcBef>
      <a:spcAft>
        <a:spcPct val="0"/>
      </a:spcAft>
      <a:defRPr sz="2100" kern="1200">
        <a:solidFill>
          <a:schemeClr val="tx1"/>
        </a:solidFill>
        <a:latin typeface="Arial" panose="020B0604020202020204" pitchFamily="34" charset="0"/>
        <a:ea typeface="MS PGothic" panose="020B0600070205080204" pitchFamily="34" charset="-128"/>
        <a:cs typeface="+mn-cs"/>
      </a:defRPr>
    </a:lvl1pPr>
    <a:lvl2pPr marL="520700" indent="-63500" algn="l" defTabSz="520700" rtl="0" eaLnBrk="0" fontAlgn="base" hangingPunct="0">
      <a:spcBef>
        <a:spcPct val="0"/>
      </a:spcBef>
      <a:spcAft>
        <a:spcPct val="0"/>
      </a:spcAft>
      <a:defRPr sz="2100" kern="1200">
        <a:solidFill>
          <a:schemeClr val="tx1"/>
        </a:solidFill>
        <a:latin typeface="Arial" panose="020B0604020202020204" pitchFamily="34" charset="0"/>
        <a:ea typeface="MS PGothic" panose="020B0600070205080204" pitchFamily="34" charset="-128"/>
        <a:cs typeface="+mn-cs"/>
      </a:defRPr>
    </a:lvl2pPr>
    <a:lvl3pPr marL="1041400" indent="-127000" algn="l" defTabSz="520700" rtl="0" eaLnBrk="0" fontAlgn="base" hangingPunct="0">
      <a:spcBef>
        <a:spcPct val="0"/>
      </a:spcBef>
      <a:spcAft>
        <a:spcPct val="0"/>
      </a:spcAft>
      <a:defRPr sz="2100" kern="1200">
        <a:solidFill>
          <a:schemeClr val="tx1"/>
        </a:solidFill>
        <a:latin typeface="Arial" panose="020B0604020202020204" pitchFamily="34" charset="0"/>
        <a:ea typeface="MS PGothic" panose="020B0600070205080204" pitchFamily="34" charset="-128"/>
        <a:cs typeface="+mn-cs"/>
      </a:defRPr>
    </a:lvl3pPr>
    <a:lvl4pPr marL="1563688" indent="-192088" algn="l" defTabSz="520700" rtl="0" eaLnBrk="0" fontAlgn="base" hangingPunct="0">
      <a:spcBef>
        <a:spcPct val="0"/>
      </a:spcBef>
      <a:spcAft>
        <a:spcPct val="0"/>
      </a:spcAft>
      <a:defRPr sz="2100" kern="1200">
        <a:solidFill>
          <a:schemeClr val="tx1"/>
        </a:solidFill>
        <a:latin typeface="Arial" panose="020B0604020202020204" pitchFamily="34" charset="0"/>
        <a:ea typeface="MS PGothic" panose="020B0600070205080204" pitchFamily="34" charset="-128"/>
        <a:cs typeface="+mn-cs"/>
      </a:defRPr>
    </a:lvl4pPr>
    <a:lvl5pPr marL="2084388" indent="-255588" algn="l" defTabSz="520700" rtl="0" eaLnBrk="0" fontAlgn="base" hangingPunct="0">
      <a:spcBef>
        <a:spcPct val="0"/>
      </a:spcBef>
      <a:spcAft>
        <a:spcPct val="0"/>
      </a:spcAft>
      <a:defRPr sz="21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1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1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1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1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341">
          <p15:clr>
            <a:srgbClr val="A4A3A4"/>
          </p15:clr>
        </p15:guide>
        <p15:guide id="2" pos="2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9FC9"/>
    <a:srgbClr val="0F1137"/>
    <a:srgbClr val="002663"/>
    <a:srgbClr val="9152A1"/>
    <a:srgbClr val="F7AFA5"/>
    <a:srgbClr val="F16369"/>
    <a:srgbClr val="93D9F3"/>
    <a:srgbClr val="18BAE7"/>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Objects="1" showGuides="1">
      <p:cViewPr varScale="1">
        <p:scale>
          <a:sx n="108" d="100"/>
          <a:sy n="108" d="100"/>
        </p:scale>
        <p:origin x="1248" y="150"/>
      </p:cViewPr>
      <p:guideLst>
        <p:guide orient="horz" pos="341"/>
        <p:guide pos="28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8" d="100"/>
        <a:sy n="6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a'ad\Desktop\Differences%20in%20%25%20Mark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1769198205063"/>
          <c:y val="8.813057956471336E-2"/>
          <c:w val="0.77383308345827084"/>
          <c:h val="0.67214763548783774"/>
        </c:manualLayout>
      </c:layout>
      <c:lineChart>
        <c:grouping val="standard"/>
        <c:varyColors val="0"/>
        <c:ser>
          <c:idx val="0"/>
          <c:order val="0"/>
          <c:tx>
            <c:v>Essay</c:v>
          </c:tx>
          <c:spPr>
            <a:ln w="34925" cap="rnd">
              <a:solidFill>
                <a:schemeClr val="accent1"/>
              </a:solidFill>
              <a:round/>
            </a:ln>
            <a:effectLst>
              <a:outerShdw blurRad="57150" dist="19050" dir="5400000" algn="ctr" rotWithShape="0">
                <a:srgbClr val="000000">
                  <a:alpha val="63000"/>
                </a:srgbClr>
              </a:outerShdw>
            </a:effectLst>
          </c:spPr>
          <c:marker>
            <c:symbol val="none"/>
          </c:marker>
          <c:dLbls>
            <c:dLbl>
              <c:idx val="3"/>
              <c:layout>
                <c:manualLayout>
                  <c:x val="-4.3488334572871046E-2"/>
                  <c:y val="-5.31970954992493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284-4613-96DA-D816ECFEDD8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Sheet1!$B$2:$B$5</c:f>
              <c:strCache>
                <c:ptCount val="4"/>
                <c:pt idx="0">
                  <c:v>Local Black  (n=8)</c:v>
                </c:pt>
                <c:pt idx="1">
                  <c:v>Local Ethnic Minority   (n=17)</c:v>
                </c:pt>
                <c:pt idx="2">
                  <c:v>International  (n=5)   </c:v>
                </c:pt>
                <c:pt idx="3">
                  <c:v>Local White  (n = 8)                      </c:v>
                </c:pt>
              </c:strCache>
            </c:strRef>
          </c:cat>
          <c:val>
            <c:numRef>
              <c:f>Sheet1!$C$2:$C$5</c:f>
              <c:numCache>
                <c:formatCode>General</c:formatCode>
                <c:ptCount val="4"/>
                <c:pt idx="0">
                  <c:v>56.25</c:v>
                </c:pt>
                <c:pt idx="1">
                  <c:v>53.349999999999994</c:v>
                </c:pt>
                <c:pt idx="2">
                  <c:v>67</c:v>
                </c:pt>
                <c:pt idx="3">
                  <c:v>70.930000000000007</c:v>
                </c:pt>
              </c:numCache>
            </c:numRef>
          </c:val>
          <c:smooth val="0"/>
          <c:extLst>
            <c:ext xmlns:c16="http://schemas.microsoft.com/office/drawing/2014/chart" uri="{C3380CC4-5D6E-409C-BE32-E72D297353CC}">
              <c16:uniqueId val="{00000001-0284-4613-96DA-D816ECFEDD8B}"/>
            </c:ext>
          </c:extLst>
        </c:ser>
        <c:ser>
          <c:idx val="1"/>
          <c:order val="1"/>
          <c:tx>
            <c:v>Seminar</c:v>
          </c:tx>
          <c:spPr>
            <a:ln w="34925" cap="rnd">
              <a:solidFill>
                <a:schemeClr val="accent2"/>
              </a:solidFill>
              <a:round/>
            </a:ln>
            <a:effectLst>
              <a:outerShdw blurRad="57150" dist="19050" dir="5400000" algn="ctr" rotWithShape="0">
                <a:srgbClr val="000000">
                  <a:alpha val="63000"/>
                </a:srgbClr>
              </a:outerShdw>
            </a:effectLst>
          </c:spPr>
          <c:marker>
            <c:symbol val="none"/>
          </c:marker>
          <c:dLbls>
            <c:dLbl>
              <c:idx val="2"/>
              <c:layout>
                <c:manualLayout>
                  <c:x val="-4.2312701916758233E-2"/>
                  <c:y val="-6.80969596699245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284-4613-96DA-D816ECFEDD8B}"/>
                </c:ext>
              </c:extLst>
            </c:dLbl>
            <c:dLbl>
              <c:idx val="3"/>
              <c:layout>
                <c:manualLayout>
                  <c:x val="-9.5462347566374298E-2"/>
                  <c:y val="6.8037419447082734E-2"/>
                </c:manualLayout>
              </c:layout>
              <c:spPr>
                <a:solidFill>
                  <a:schemeClr val="lt1"/>
                </a:solidFill>
                <a:ln>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0-0F36-4977-8B79-667CADBDBF8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Sheet1!$D$2:$D$5</c:f>
              <c:numCache>
                <c:formatCode>General</c:formatCode>
                <c:ptCount val="4"/>
                <c:pt idx="0">
                  <c:v>66.25</c:v>
                </c:pt>
                <c:pt idx="1">
                  <c:v>65.410000000000025</c:v>
                </c:pt>
                <c:pt idx="2">
                  <c:v>68.5</c:v>
                </c:pt>
                <c:pt idx="3">
                  <c:v>69.61999999999999</c:v>
                </c:pt>
              </c:numCache>
            </c:numRef>
          </c:val>
          <c:smooth val="0"/>
          <c:extLst>
            <c:ext xmlns:c16="http://schemas.microsoft.com/office/drawing/2014/chart" uri="{C3380CC4-5D6E-409C-BE32-E72D297353CC}">
              <c16:uniqueId val="{00000004-0284-4613-96DA-D816ECFEDD8B}"/>
            </c:ext>
          </c:extLst>
        </c:ser>
        <c:dLbls>
          <c:dLblPos val="b"/>
          <c:showLegendKey val="0"/>
          <c:showVal val="1"/>
          <c:showCatName val="0"/>
          <c:showSerName val="0"/>
          <c:showPercent val="0"/>
          <c:showBubbleSize val="0"/>
        </c:dLbls>
        <c:smooth val="0"/>
        <c:axId val="380623192"/>
        <c:axId val="379657992"/>
      </c:lineChart>
      <c:catAx>
        <c:axId val="380623192"/>
        <c:scaling>
          <c:orientation val="minMax"/>
        </c:scaling>
        <c:delete val="0"/>
        <c:axPos val="b"/>
        <c:title>
          <c:tx>
            <c:rich>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GB" sz="1800" b="1" dirty="0"/>
                  <a:t>Mean percentage marks awarded per student 'category‘ for critical thinking</a:t>
                </a:r>
              </a:p>
            </c:rich>
          </c:tx>
          <c:layout>
            <c:manualLayout>
              <c:xMode val="edge"/>
              <c:yMode val="edge"/>
              <c:x val="7.8280370604847063E-2"/>
              <c:y val="0.94027297664491882"/>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379657992"/>
        <c:crosses val="autoZero"/>
        <c:auto val="1"/>
        <c:lblAlgn val="ctr"/>
        <c:lblOffset val="100"/>
        <c:noMultiLvlLbl val="1"/>
      </c:catAx>
      <c:valAx>
        <c:axId val="3796579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GB" dirty="0"/>
                  <a:t>Percentage marks</a:t>
                </a:r>
              </a:p>
            </c:rich>
          </c:tx>
          <c:layout>
            <c:manualLayout>
              <c:xMode val="edge"/>
              <c:yMode val="edge"/>
              <c:x val="3.579617731832601E-2"/>
              <c:y val="0.38131322192320899"/>
            </c:manualLayout>
          </c:layout>
          <c:overlay val="0"/>
          <c:spPr>
            <a:noFill/>
            <a:ln>
              <a:noFill/>
            </a:ln>
            <a:effectLst/>
          </c:spPr>
          <c:txPr>
            <a:bodyPr rot="-54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0623192"/>
        <c:crosses val="autoZero"/>
        <c:crossBetween val="between"/>
      </c:valAx>
      <c:spPr>
        <a:solidFill>
          <a:schemeClr val="accent4">
            <a:lumMod val="20000"/>
            <a:lumOff val="80000"/>
          </a:schemeClr>
        </a:solidFill>
        <a:ln>
          <a:noFill/>
        </a:ln>
        <a:effectLst/>
      </c:spPr>
    </c:plotArea>
    <c:legend>
      <c:legendPos val="b"/>
      <c:layout>
        <c:manualLayout>
          <c:xMode val="edge"/>
          <c:yMode val="edge"/>
          <c:x val="0.34504582377393389"/>
          <c:y val="0.81162994702802338"/>
          <c:w val="0.18809092846468772"/>
          <c:h val="0.13981149739873985"/>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E64912-1BDC-4D01-B114-127A65CCAEA1}"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GB"/>
        </a:p>
      </dgm:t>
    </dgm:pt>
    <dgm:pt modelId="{65425189-3117-47B1-B437-C224CF6399DA}">
      <dgm:prSet phldrT="[Text]" custT="1"/>
      <dgm:spPr>
        <a:xfrm>
          <a:off x="179807" y="1215862"/>
          <a:ext cx="1539838" cy="1345453"/>
        </a:xfrm>
        <a:noFill/>
        <a:ln>
          <a:noFill/>
        </a:ln>
        <a:effectLst/>
      </dgm:spPr>
      <dgm:t>
        <a:bodyPr/>
        <a:lstStyle/>
        <a:p>
          <a:r>
            <a:rPr lang="en-GB" sz="2000" b="1" cap="all" spc="0" dirty="0">
              <a:ln w="4500" cmpd="sng">
                <a:solidFill>
                  <a:srgbClr val="8064A2">
                    <a:shade val="50000"/>
                    <a:satMod val="120000"/>
                  </a:srgbClr>
                </a:solidFill>
                <a:prstDash val="solid"/>
              </a:ln>
              <a:solidFill>
                <a:srgbClr val="D00A18"/>
              </a:solidFill>
              <a:effectLst/>
              <a:latin typeface="Andalus" panose="02020603050405020304" pitchFamily="18" charset="-78"/>
              <a:ea typeface="+mn-ea"/>
              <a:cs typeface="Andalus" panose="02020603050405020304" pitchFamily="18" charset="-78"/>
            </a:rPr>
            <a:t>    Step One - Seminar          one</a:t>
          </a:r>
        </a:p>
        <a:p>
          <a:r>
            <a:rPr lang="en-GB" sz="20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1. What is compassion? </a:t>
          </a:r>
        </a:p>
        <a:p>
          <a:r>
            <a:rPr lang="en-GB" sz="20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2 .  Small group → whole</a:t>
          </a:r>
        </a:p>
        <a:p>
          <a:r>
            <a:rPr lang="en-GB" sz="20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group consensus on:</a:t>
          </a:r>
        </a:p>
        <a:p>
          <a:endParaRPr lang="en-GB" sz="20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endParaRPr>
        </a:p>
        <a:p>
          <a:r>
            <a:rPr lang="en-GB" sz="20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a. Noticing unhelpful</a:t>
          </a:r>
        </a:p>
        <a:p>
          <a:r>
            <a:rPr lang="en-GB" sz="20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seminar behaviours.</a:t>
          </a:r>
        </a:p>
        <a:p>
          <a:r>
            <a:rPr lang="en-GB" sz="20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b.  How to address</a:t>
          </a:r>
        </a:p>
        <a:p>
          <a:r>
            <a:rPr lang="en-GB" sz="20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these compassionately.</a:t>
          </a:r>
        </a:p>
      </dgm:t>
    </dgm:pt>
    <dgm:pt modelId="{0A060555-891C-473E-9321-055AE341FAF1}" type="parTrans" cxnId="{031AF4F5-3421-492C-B35B-BF80404EB4E1}">
      <dgm:prSet/>
      <dgm:spPr/>
      <dgm:t>
        <a:bodyPr/>
        <a:lstStyle/>
        <a:p>
          <a:endParaRPr lang="en-GB" sz="2000">
            <a:latin typeface="Andalus" panose="02020603050405020304" pitchFamily="18" charset="-78"/>
            <a:cs typeface="Andalus" panose="02020603050405020304" pitchFamily="18" charset="-78"/>
          </a:endParaRPr>
        </a:p>
      </dgm:t>
    </dgm:pt>
    <dgm:pt modelId="{345EDF4C-67D6-4478-8AEF-E7CA9E40ADB9}" type="sibTrans" cxnId="{031AF4F5-3421-492C-B35B-BF80404EB4E1}">
      <dgm:prSet/>
      <dgm:spPr/>
      <dgm:t>
        <a:bodyPr/>
        <a:lstStyle/>
        <a:p>
          <a:endParaRPr lang="en-GB" sz="2000">
            <a:latin typeface="Andalus" panose="02020603050405020304" pitchFamily="18" charset="-78"/>
            <a:cs typeface="Andalus" panose="02020603050405020304" pitchFamily="18" charset="-78"/>
          </a:endParaRPr>
        </a:p>
      </dgm:t>
    </dgm:pt>
    <dgm:pt modelId="{434BD3FC-1602-4AD1-AE21-CDDB1B41A2BA}">
      <dgm:prSet phldrT="[Text]" custT="1"/>
      <dgm:spPr>
        <a:xfrm>
          <a:off x="2056925" y="699561"/>
          <a:ext cx="1539838" cy="1349759"/>
        </a:xfrm>
        <a:noFill/>
        <a:ln>
          <a:noFill/>
        </a:ln>
        <a:effectLst/>
      </dgm:spPr>
      <dgm:t>
        <a:bodyPr/>
        <a:lstStyle/>
        <a:p>
          <a:pPr algn="l"/>
          <a:r>
            <a:rPr lang="en-GB" sz="1800" b="1" cap="all" spc="0" dirty="0">
              <a:ln w="4500" cmpd="sng">
                <a:solidFill>
                  <a:srgbClr val="8064A2">
                    <a:shade val="50000"/>
                    <a:satMod val="120000"/>
                  </a:srgbClr>
                </a:solidFill>
                <a:prstDash val="solid"/>
              </a:ln>
              <a:solidFill>
                <a:srgbClr val="C00000"/>
              </a:solidFill>
              <a:effectLst/>
              <a:latin typeface="Andalus" panose="02020603050405020304" pitchFamily="18" charset="-78"/>
              <a:ea typeface="+mn-ea"/>
              <a:cs typeface="Andalus" panose="02020603050405020304" pitchFamily="18" charset="-78"/>
            </a:rPr>
            <a:t>Step Two </a:t>
          </a:r>
        </a:p>
        <a:p>
          <a:pPr algn="l"/>
          <a:r>
            <a:rPr lang="en-GB" sz="1800" b="1" cap="all" spc="0" dirty="0">
              <a:ln w="4500" cmpd="sng">
                <a:solidFill>
                  <a:srgbClr val="8064A2">
                    <a:shade val="50000"/>
                    <a:satMod val="120000"/>
                  </a:srgbClr>
                </a:solidFill>
                <a:prstDash val="solid"/>
              </a:ln>
              <a:solidFill>
                <a:srgbClr val="C00000"/>
              </a:solidFill>
              <a:effectLst/>
              <a:latin typeface="Andalus" panose="02020603050405020304" pitchFamily="18" charset="-78"/>
              <a:ea typeface="+mn-ea"/>
              <a:cs typeface="Andalus" panose="02020603050405020304" pitchFamily="18" charset="-78"/>
            </a:rPr>
            <a:t>- Homework</a:t>
          </a:r>
          <a:r>
            <a:rPr lang="en-GB" sz="1800" b="0" cap="none" spc="0" dirty="0">
              <a:ln w="9207" cmpd="sng">
                <a:solidFill>
                  <a:srgbClr val="FFFFFF"/>
                </a:solidFill>
                <a:prstDash val="solid"/>
              </a:ln>
              <a:solidFill>
                <a:srgbClr val="C00000"/>
              </a:solidFill>
              <a:effectLst>
                <a:outerShdw blurRad="63500" dir="3600000" algn="tl" rotWithShape="0">
                  <a:srgbClr val="000000">
                    <a:alpha val="70000"/>
                  </a:srgbClr>
                </a:outerShdw>
              </a:effectLst>
              <a:latin typeface="Andalus" panose="02020603050405020304" pitchFamily="18" charset="-78"/>
              <a:ea typeface="+mn-ea"/>
              <a:cs typeface="Andalus" panose="02020603050405020304" pitchFamily="18" charset="-78"/>
            </a:rPr>
            <a:t>:</a:t>
          </a:r>
        </a:p>
        <a:p>
          <a:pPr algn="l"/>
          <a:r>
            <a:rPr lang="en-GB" sz="18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1.  After each weekly  lecture, students read  independently  on the topic of the lecture. </a:t>
          </a:r>
        </a:p>
        <a:p>
          <a:pPr algn="l"/>
          <a:r>
            <a:rPr lang="en-GB" sz="1800" b="1" cap="all" spc="0" dirty="0">
              <a:ln w="4500" cmpd="sng">
                <a:solidFill>
                  <a:srgbClr val="8064A2">
                    <a:shade val="50000"/>
                    <a:satMod val="120000"/>
                  </a:srgbClr>
                </a:solidFill>
                <a:prstDash val="solid"/>
              </a:ln>
              <a:solidFill>
                <a:srgbClr val="C00000"/>
              </a:solidFill>
              <a:effectLst/>
              <a:latin typeface="Andalus" panose="02020603050405020304" pitchFamily="18" charset="-78"/>
              <a:ea typeface="+mn-ea"/>
              <a:cs typeface="Andalus" panose="02020603050405020304" pitchFamily="18" charset="-78"/>
            </a:rPr>
            <a:t>-   in weekly seminars</a:t>
          </a:r>
          <a:endParaRPr lang="en-GB" sz="18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endParaRPr>
        </a:p>
        <a:p>
          <a:pPr algn="l"/>
          <a:r>
            <a:rPr lang="en-GB" sz="18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2. In small groups, students share the research they have each done, presenting for discussion one at a time. </a:t>
          </a:r>
        </a:p>
        <a:p>
          <a:pPr algn="l"/>
          <a:r>
            <a:rPr lang="en-GB" sz="18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3. Tutor facilitates students to support each other with the micro-skills of compassion</a:t>
          </a:r>
          <a:r>
            <a:rPr lang="en-GB" sz="16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a:t>
          </a:r>
          <a:endParaRPr lang="en-GB" sz="2000" dirty="0">
            <a:solidFill>
              <a:srgbClr val="C00000"/>
            </a:solidFill>
            <a:latin typeface="Andalus" panose="02020603050405020304" pitchFamily="18" charset="-78"/>
            <a:ea typeface="+mn-ea"/>
            <a:cs typeface="Andalus" panose="02020603050405020304" pitchFamily="18" charset="-78"/>
          </a:endParaRPr>
        </a:p>
      </dgm:t>
    </dgm:pt>
    <dgm:pt modelId="{363499A2-CC61-43C4-B92E-76FE9A6CA6CB}" type="parTrans" cxnId="{4ABB8272-BA17-48C1-B7C5-D9138673520E}">
      <dgm:prSet/>
      <dgm:spPr/>
      <dgm:t>
        <a:bodyPr/>
        <a:lstStyle/>
        <a:p>
          <a:endParaRPr lang="en-GB" sz="2000">
            <a:latin typeface="Andalus" panose="02020603050405020304" pitchFamily="18" charset="-78"/>
            <a:cs typeface="Andalus" panose="02020603050405020304" pitchFamily="18" charset="-78"/>
          </a:endParaRPr>
        </a:p>
      </dgm:t>
    </dgm:pt>
    <dgm:pt modelId="{0C293C16-CFE3-4464-8D99-19A7F3225A74}" type="sibTrans" cxnId="{4ABB8272-BA17-48C1-B7C5-D9138673520E}">
      <dgm:prSet/>
      <dgm:spPr/>
      <dgm:t>
        <a:bodyPr/>
        <a:lstStyle/>
        <a:p>
          <a:endParaRPr lang="en-GB" sz="2000">
            <a:latin typeface="Andalus" panose="02020603050405020304" pitchFamily="18" charset="-78"/>
            <a:cs typeface="Andalus" panose="02020603050405020304" pitchFamily="18" charset="-78"/>
          </a:endParaRPr>
        </a:p>
      </dgm:t>
    </dgm:pt>
    <dgm:pt modelId="{8A8D9EF6-A723-4A51-B6D5-E3D335F63FA4}">
      <dgm:prSet phldrT="[Text]" custT="1"/>
      <dgm:spPr>
        <a:xfrm>
          <a:off x="3941988" y="249001"/>
          <a:ext cx="1539838" cy="1349759"/>
        </a:xfrm>
        <a:noFill/>
        <a:ln>
          <a:noFill/>
        </a:ln>
        <a:effectLst/>
      </dgm:spPr>
      <dgm:t>
        <a:bodyPr/>
        <a:lstStyle/>
        <a:p>
          <a:r>
            <a:rPr lang="en-GB" sz="2000" b="1" cap="all" spc="0" dirty="0">
              <a:ln w="4500" cmpd="sng">
                <a:solidFill>
                  <a:srgbClr val="8064A2">
                    <a:shade val="50000"/>
                    <a:satMod val="120000"/>
                  </a:srgbClr>
                </a:solidFill>
                <a:prstDash val="solid"/>
              </a:ln>
              <a:solidFill>
                <a:srgbClr val="C00000"/>
              </a:solidFill>
              <a:effectLst/>
              <a:latin typeface="Andalus" panose="02020603050405020304" pitchFamily="18" charset="-78"/>
              <a:ea typeface="+mn-ea"/>
              <a:cs typeface="Andalus" panose="02020603050405020304" pitchFamily="18" charset="-78"/>
            </a:rPr>
            <a:t>Step Three - final assessed seminar</a:t>
          </a:r>
        </a:p>
        <a:p>
          <a:r>
            <a:rPr lang="en-GB" sz="20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1. The final small group discussions, at the end of the module, are filmed and each student is assessed according to criteria seen in slide 10, above.</a:t>
          </a:r>
          <a:endParaRPr lang="en-GB" sz="2000" dirty="0">
            <a:solidFill>
              <a:srgbClr val="FF0000"/>
            </a:solidFill>
            <a:latin typeface="Andalus" panose="02020603050405020304" pitchFamily="18" charset="-78"/>
            <a:ea typeface="+mn-ea"/>
            <a:cs typeface="Andalus" panose="02020603050405020304" pitchFamily="18" charset="-78"/>
          </a:endParaRPr>
        </a:p>
      </dgm:t>
    </dgm:pt>
    <dgm:pt modelId="{518A99BD-41F1-4561-A3BF-0642C3A09F08}" type="parTrans" cxnId="{AA135621-B657-4121-B559-CA8F34C9C773}">
      <dgm:prSet/>
      <dgm:spPr/>
      <dgm:t>
        <a:bodyPr/>
        <a:lstStyle/>
        <a:p>
          <a:endParaRPr lang="en-GB" sz="2000">
            <a:latin typeface="Andalus" panose="02020603050405020304" pitchFamily="18" charset="-78"/>
            <a:cs typeface="Andalus" panose="02020603050405020304" pitchFamily="18" charset="-78"/>
          </a:endParaRPr>
        </a:p>
      </dgm:t>
    </dgm:pt>
    <dgm:pt modelId="{B4D26C74-E163-43BC-BB9A-B7C5A3228D1E}" type="sibTrans" cxnId="{AA135621-B657-4121-B559-CA8F34C9C773}">
      <dgm:prSet/>
      <dgm:spPr/>
      <dgm:t>
        <a:bodyPr/>
        <a:lstStyle/>
        <a:p>
          <a:endParaRPr lang="en-GB" sz="2000">
            <a:latin typeface="Andalus" panose="02020603050405020304" pitchFamily="18" charset="-78"/>
            <a:cs typeface="Andalus" panose="02020603050405020304" pitchFamily="18" charset="-78"/>
          </a:endParaRPr>
        </a:p>
      </dgm:t>
    </dgm:pt>
    <dgm:pt modelId="{3482931A-5B72-4B6E-AC27-0EDA5657DB73}" type="pres">
      <dgm:prSet presAssocID="{52E64912-1BDC-4D01-B114-127A65CCAEA1}" presName="rootnode" presStyleCnt="0">
        <dgm:presLayoutVars>
          <dgm:chMax/>
          <dgm:chPref/>
          <dgm:dir/>
          <dgm:animLvl val="lvl"/>
        </dgm:presLayoutVars>
      </dgm:prSet>
      <dgm:spPr/>
    </dgm:pt>
    <dgm:pt modelId="{C399D267-EEC1-480A-8B53-50C2774147D2}" type="pres">
      <dgm:prSet presAssocID="{65425189-3117-47B1-B437-C224CF6399DA}" presName="composite" presStyleCnt="0"/>
      <dgm:spPr/>
    </dgm:pt>
    <dgm:pt modelId="{F26DD501-88A3-4E28-8159-D5B9FD3A0B22}" type="pres">
      <dgm:prSet presAssocID="{65425189-3117-47B1-B437-C224CF6399DA}" presName="LShape" presStyleLbl="alignNode1" presStyleIdx="0" presStyleCnt="5" custScaleY="103482" custLinFactNeighborY="-1998"/>
      <dgm:spPr>
        <a:xfrm rot="5400000">
          <a:off x="325117" y="651831"/>
          <a:ext cx="1060714" cy="1705615"/>
        </a:xfrm>
        <a:prstGeom prst="corner">
          <a:avLst>
            <a:gd name="adj1" fmla="val 16120"/>
            <a:gd name="adj2" fmla="val 16110"/>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pt>
    <dgm:pt modelId="{FD41A254-DDAD-434D-86C2-3FE5FEEF90DC}" type="pres">
      <dgm:prSet presAssocID="{65425189-3117-47B1-B437-C224CF6399DA}" presName="ParentText" presStyleLbl="revTx" presStyleIdx="0" presStyleCnt="3" custScaleX="127839" custScaleY="99369" custLinFactNeighborX="516" custLinFactNeighborY="2355">
        <dgm:presLayoutVars>
          <dgm:chMax val="0"/>
          <dgm:chPref val="0"/>
          <dgm:bulletEnabled val="1"/>
        </dgm:presLayoutVars>
      </dgm:prSet>
      <dgm:spPr>
        <a:prstGeom prst="rect">
          <a:avLst/>
        </a:prstGeom>
      </dgm:spPr>
    </dgm:pt>
    <dgm:pt modelId="{8A217F37-4D55-492C-9362-5C31E50CA6DC}" type="pres">
      <dgm:prSet presAssocID="{65425189-3117-47B1-B437-C224CF6399DA}" presName="Triangle" presStyleLbl="alignNode1" presStyleIdx="1" presStyleCnt="5"/>
      <dgm:spPr>
        <a:xfrm>
          <a:off x="1421164" y="546742"/>
          <a:ext cx="290535" cy="290535"/>
        </a:xfrm>
        <a:prstGeom prst="triangle">
          <a:avLst>
            <a:gd name="adj" fmla="val 100000"/>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pt>
    <dgm:pt modelId="{4BA74D45-B3AF-4D7E-A31D-2400A34C051F}" type="pres">
      <dgm:prSet presAssocID="{345EDF4C-67D6-4478-8AEF-E7CA9E40ADB9}" presName="sibTrans" presStyleCnt="0"/>
      <dgm:spPr/>
    </dgm:pt>
    <dgm:pt modelId="{B5A12FB2-1E7E-44C0-8C42-86BB8E7DD91B}" type="pres">
      <dgm:prSet presAssocID="{345EDF4C-67D6-4478-8AEF-E7CA9E40ADB9}" presName="space" presStyleCnt="0"/>
      <dgm:spPr/>
    </dgm:pt>
    <dgm:pt modelId="{90DFACB6-5AA0-4D8E-BB83-7DD4E6215989}" type="pres">
      <dgm:prSet presAssocID="{434BD3FC-1602-4AD1-AE21-CDDB1B41A2BA}" presName="composite" presStyleCnt="0"/>
      <dgm:spPr/>
    </dgm:pt>
    <dgm:pt modelId="{76F32DB0-5546-47EE-B222-282508F11A26}" type="pres">
      <dgm:prSet presAssocID="{434BD3FC-1602-4AD1-AE21-CDDB1B41A2BA}" presName="LShape" presStyleLbl="alignNode1" presStyleIdx="2" presStyleCnt="5"/>
      <dgm:spPr>
        <a:xfrm rot="5400000">
          <a:off x="2228026" y="205850"/>
          <a:ext cx="1025022" cy="1705615"/>
        </a:xfrm>
        <a:prstGeom prst="corner">
          <a:avLst>
            <a:gd name="adj1" fmla="val 16120"/>
            <a:gd name="adj2" fmla="val 16110"/>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pt>
    <dgm:pt modelId="{CC3B9E18-777E-4164-9AED-F6638DD2DA27}" type="pres">
      <dgm:prSet presAssocID="{434BD3FC-1602-4AD1-AE21-CDDB1B41A2BA}" presName="ParentText" presStyleLbl="revTx" presStyleIdx="1" presStyleCnt="3" custLinFactNeighborY="-1178">
        <dgm:presLayoutVars>
          <dgm:chMax val="0"/>
          <dgm:chPref val="0"/>
          <dgm:bulletEnabled val="1"/>
        </dgm:presLayoutVars>
      </dgm:prSet>
      <dgm:spPr>
        <a:prstGeom prst="rect">
          <a:avLst/>
        </a:prstGeom>
      </dgm:spPr>
    </dgm:pt>
    <dgm:pt modelId="{F9854209-6089-4CBB-A2C1-55ECDFD40B37}" type="pres">
      <dgm:prSet presAssocID="{434BD3FC-1602-4AD1-AE21-CDDB1B41A2BA}" presName="Triangle" presStyleLbl="alignNode1" presStyleIdx="3" presStyleCnt="5"/>
      <dgm:spPr>
        <a:xfrm>
          <a:off x="3306228" y="80281"/>
          <a:ext cx="290535" cy="290535"/>
        </a:xfrm>
        <a:prstGeom prst="triangle">
          <a:avLst>
            <a:gd name="adj" fmla="val 100000"/>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pt>
    <dgm:pt modelId="{D728F458-B77E-4DBD-B57C-3E9ED37A5F20}" type="pres">
      <dgm:prSet presAssocID="{0C293C16-CFE3-4464-8D99-19A7F3225A74}" presName="sibTrans" presStyleCnt="0"/>
      <dgm:spPr/>
    </dgm:pt>
    <dgm:pt modelId="{8621205B-D457-405C-98A9-9BFDFC697100}" type="pres">
      <dgm:prSet presAssocID="{0C293C16-CFE3-4464-8D99-19A7F3225A74}" presName="space" presStyleCnt="0"/>
      <dgm:spPr/>
    </dgm:pt>
    <dgm:pt modelId="{C7847040-07C0-432F-A4B1-B711EB7DBC0C}" type="pres">
      <dgm:prSet presAssocID="{8A8D9EF6-A723-4A51-B6D5-E3D335F63FA4}" presName="composite" presStyleCnt="0"/>
      <dgm:spPr/>
    </dgm:pt>
    <dgm:pt modelId="{95FAE069-9EC0-4A12-89DE-68968A1F9D17}" type="pres">
      <dgm:prSet presAssocID="{8A8D9EF6-A723-4A51-B6D5-E3D335F63FA4}" presName="LShape" presStyleLbl="alignNode1" presStyleIdx="4" presStyleCnt="5"/>
      <dgm:spPr>
        <a:xfrm rot="5400000">
          <a:off x="4113090" y="-260610"/>
          <a:ext cx="1025022" cy="1705615"/>
        </a:xfrm>
        <a:prstGeom prst="corner">
          <a:avLst>
            <a:gd name="adj1" fmla="val 16120"/>
            <a:gd name="adj2" fmla="val 16110"/>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pt>
    <dgm:pt modelId="{C3D33103-31BA-4495-B49F-7CAE38D498BB}" type="pres">
      <dgm:prSet presAssocID="{8A8D9EF6-A723-4A51-B6D5-E3D335F63FA4}" presName="ParentText" presStyleLbl="revTx" presStyleIdx="2" presStyleCnt="3">
        <dgm:presLayoutVars>
          <dgm:chMax val="0"/>
          <dgm:chPref val="0"/>
          <dgm:bulletEnabled val="1"/>
        </dgm:presLayoutVars>
      </dgm:prSet>
      <dgm:spPr>
        <a:prstGeom prst="rect">
          <a:avLst/>
        </a:prstGeom>
      </dgm:spPr>
    </dgm:pt>
  </dgm:ptLst>
  <dgm:cxnLst>
    <dgm:cxn modelId="{2A88AD01-342E-4476-8C2C-AD4D24D6906C}" type="presOf" srcId="{52E64912-1BDC-4D01-B114-127A65CCAEA1}" destId="{3482931A-5B72-4B6E-AC27-0EDA5657DB73}" srcOrd="0" destOrd="0" presId="urn:microsoft.com/office/officeart/2009/3/layout/StepUpProcess"/>
    <dgm:cxn modelId="{B095D61F-D5FE-4211-A68E-1B2E15D70667}" type="presOf" srcId="{434BD3FC-1602-4AD1-AE21-CDDB1B41A2BA}" destId="{CC3B9E18-777E-4164-9AED-F6638DD2DA27}" srcOrd="0" destOrd="0" presId="urn:microsoft.com/office/officeart/2009/3/layout/StepUpProcess"/>
    <dgm:cxn modelId="{AA135621-B657-4121-B559-CA8F34C9C773}" srcId="{52E64912-1BDC-4D01-B114-127A65CCAEA1}" destId="{8A8D9EF6-A723-4A51-B6D5-E3D335F63FA4}" srcOrd="2" destOrd="0" parTransId="{518A99BD-41F1-4561-A3BF-0642C3A09F08}" sibTransId="{B4D26C74-E163-43BC-BB9A-B7C5A3228D1E}"/>
    <dgm:cxn modelId="{3E378264-70B1-4623-B1EC-B6CA3C29E7E2}" type="presOf" srcId="{65425189-3117-47B1-B437-C224CF6399DA}" destId="{FD41A254-DDAD-434D-86C2-3FE5FEEF90DC}" srcOrd="0" destOrd="0" presId="urn:microsoft.com/office/officeart/2009/3/layout/StepUpProcess"/>
    <dgm:cxn modelId="{4ABB8272-BA17-48C1-B7C5-D9138673520E}" srcId="{52E64912-1BDC-4D01-B114-127A65CCAEA1}" destId="{434BD3FC-1602-4AD1-AE21-CDDB1B41A2BA}" srcOrd="1" destOrd="0" parTransId="{363499A2-CC61-43C4-B92E-76FE9A6CA6CB}" sibTransId="{0C293C16-CFE3-4464-8D99-19A7F3225A74}"/>
    <dgm:cxn modelId="{F8031F8C-7F2C-4EAC-B8E6-5821DF8BE368}" type="presOf" srcId="{8A8D9EF6-A723-4A51-B6D5-E3D335F63FA4}" destId="{C3D33103-31BA-4495-B49F-7CAE38D498BB}" srcOrd="0" destOrd="0" presId="urn:microsoft.com/office/officeart/2009/3/layout/StepUpProcess"/>
    <dgm:cxn modelId="{031AF4F5-3421-492C-B35B-BF80404EB4E1}" srcId="{52E64912-1BDC-4D01-B114-127A65CCAEA1}" destId="{65425189-3117-47B1-B437-C224CF6399DA}" srcOrd="0" destOrd="0" parTransId="{0A060555-891C-473E-9321-055AE341FAF1}" sibTransId="{345EDF4C-67D6-4478-8AEF-E7CA9E40ADB9}"/>
    <dgm:cxn modelId="{A590591E-2ADC-4126-9F79-E5285A382176}" type="presParOf" srcId="{3482931A-5B72-4B6E-AC27-0EDA5657DB73}" destId="{C399D267-EEC1-480A-8B53-50C2774147D2}" srcOrd="0" destOrd="0" presId="urn:microsoft.com/office/officeart/2009/3/layout/StepUpProcess"/>
    <dgm:cxn modelId="{3F3DAB15-4381-4DE8-B8D8-63087CA67C18}" type="presParOf" srcId="{C399D267-EEC1-480A-8B53-50C2774147D2}" destId="{F26DD501-88A3-4E28-8159-D5B9FD3A0B22}" srcOrd="0" destOrd="0" presId="urn:microsoft.com/office/officeart/2009/3/layout/StepUpProcess"/>
    <dgm:cxn modelId="{FFD7F8FD-B305-4527-852D-8454BFE0958F}" type="presParOf" srcId="{C399D267-EEC1-480A-8B53-50C2774147D2}" destId="{FD41A254-DDAD-434D-86C2-3FE5FEEF90DC}" srcOrd="1" destOrd="0" presId="urn:microsoft.com/office/officeart/2009/3/layout/StepUpProcess"/>
    <dgm:cxn modelId="{81EB03F1-CAEF-467E-8A3D-BDE3BDD71310}" type="presParOf" srcId="{C399D267-EEC1-480A-8B53-50C2774147D2}" destId="{8A217F37-4D55-492C-9362-5C31E50CA6DC}" srcOrd="2" destOrd="0" presId="urn:microsoft.com/office/officeart/2009/3/layout/StepUpProcess"/>
    <dgm:cxn modelId="{1E39881B-9065-47B6-9BDB-262F4E255862}" type="presParOf" srcId="{3482931A-5B72-4B6E-AC27-0EDA5657DB73}" destId="{4BA74D45-B3AF-4D7E-A31D-2400A34C051F}" srcOrd="1" destOrd="0" presId="urn:microsoft.com/office/officeart/2009/3/layout/StepUpProcess"/>
    <dgm:cxn modelId="{5FCE444B-B224-409F-AD18-5AD9090568CB}" type="presParOf" srcId="{4BA74D45-B3AF-4D7E-A31D-2400A34C051F}" destId="{B5A12FB2-1E7E-44C0-8C42-86BB8E7DD91B}" srcOrd="0" destOrd="0" presId="urn:microsoft.com/office/officeart/2009/3/layout/StepUpProcess"/>
    <dgm:cxn modelId="{8FAD9D07-E799-4DDF-9540-5134AC328C89}" type="presParOf" srcId="{3482931A-5B72-4B6E-AC27-0EDA5657DB73}" destId="{90DFACB6-5AA0-4D8E-BB83-7DD4E6215989}" srcOrd="2" destOrd="0" presId="urn:microsoft.com/office/officeart/2009/3/layout/StepUpProcess"/>
    <dgm:cxn modelId="{13881CA2-34A2-47CB-9087-49805ADAFECF}" type="presParOf" srcId="{90DFACB6-5AA0-4D8E-BB83-7DD4E6215989}" destId="{76F32DB0-5546-47EE-B222-282508F11A26}" srcOrd="0" destOrd="0" presId="urn:microsoft.com/office/officeart/2009/3/layout/StepUpProcess"/>
    <dgm:cxn modelId="{7F38B148-2CA3-4091-AE2D-5438D4A64EA8}" type="presParOf" srcId="{90DFACB6-5AA0-4D8E-BB83-7DD4E6215989}" destId="{CC3B9E18-777E-4164-9AED-F6638DD2DA27}" srcOrd="1" destOrd="0" presId="urn:microsoft.com/office/officeart/2009/3/layout/StepUpProcess"/>
    <dgm:cxn modelId="{088BBA15-E836-4273-8830-7F61189A42F9}" type="presParOf" srcId="{90DFACB6-5AA0-4D8E-BB83-7DD4E6215989}" destId="{F9854209-6089-4CBB-A2C1-55ECDFD40B37}" srcOrd="2" destOrd="0" presId="urn:microsoft.com/office/officeart/2009/3/layout/StepUpProcess"/>
    <dgm:cxn modelId="{65F5987F-8B25-4E8B-9673-24F013E96613}" type="presParOf" srcId="{3482931A-5B72-4B6E-AC27-0EDA5657DB73}" destId="{D728F458-B77E-4DBD-B57C-3E9ED37A5F20}" srcOrd="3" destOrd="0" presId="urn:microsoft.com/office/officeart/2009/3/layout/StepUpProcess"/>
    <dgm:cxn modelId="{33B914C2-6B0D-485B-9EB0-EBB7C501F325}" type="presParOf" srcId="{D728F458-B77E-4DBD-B57C-3E9ED37A5F20}" destId="{8621205B-D457-405C-98A9-9BFDFC697100}" srcOrd="0" destOrd="0" presId="urn:microsoft.com/office/officeart/2009/3/layout/StepUpProcess"/>
    <dgm:cxn modelId="{884DA05F-9C97-4CDA-AAEC-82C7B7CC20C2}" type="presParOf" srcId="{3482931A-5B72-4B6E-AC27-0EDA5657DB73}" destId="{C7847040-07C0-432F-A4B1-B711EB7DBC0C}" srcOrd="4" destOrd="0" presId="urn:microsoft.com/office/officeart/2009/3/layout/StepUpProcess"/>
    <dgm:cxn modelId="{F25F2E07-E189-4A74-8B47-826BEE2F4D24}" type="presParOf" srcId="{C7847040-07C0-432F-A4B1-B711EB7DBC0C}" destId="{95FAE069-9EC0-4A12-89DE-68968A1F9D17}" srcOrd="0" destOrd="0" presId="urn:microsoft.com/office/officeart/2009/3/layout/StepUpProcess"/>
    <dgm:cxn modelId="{CB248C83-38EE-48A4-9A1B-40ABC084F8A1}" type="presParOf" srcId="{C7847040-07C0-432F-A4B1-B711EB7DBC0C}" destId="{C3D33103-31BA-4495-B49F-7CAE38D498BB}" srcOrd="1" destOrd="0" presId="urn:microsoft.com/office/officeart/2009/3/layout/StepUpProcess"/>
  </dgm:cxnLst>
  <dgm:bg>
    <a:solidFill>
      <a:schemeClr val="bg2">
        <a:lumMod val="9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6DD501-88A3-4E28-8159-D5B9FD3A0B22}">
      <dsp:nvSpPr>
        <dsp:cNvPr id="0" name=""/>
        <dsp:cNvSpPr/>
      </dsp:nvSpPr>
      <dsp:spPr>
        <a:xfrm rot="5400000">
          <a:off x="659226" y="2621089"/>
          <a:ext cx="1888506" cy="3036694"/>
        </a:xfrm>
        <a:prstGeom prst="corner">
          <a:avLst>
            <a:gd name="adj1" fmla="val 16120"/>
            <a:gd name="adj2" fmla="val 16110"/>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FD41A254-DDAD-434D-86C2-3FE5FEEF90DC}">
      <dsp:nvSpPr>
        <dsp:cNvPr id="0" name=""/>
        <dsp:cNvSpPr/>
      </dsp:nvSpPr>
      <dsp:spPr>
        <a:xfrm>
          <a:off x="18904" y="3629045"/>
          <a:ext cx="3504763" cy="2387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cap="all" spc="0" dirty="0">
              <a:ln w="4500" cmpd="sng">
                <a:solidFill>
                  <a:srgbClr val="8064A2">
                    <a:shade val="50000"/>
                    <a:satMod val="120000"/>
                  </a:srgbClr>
                </a:solidFill>
                <a:prstDash val="solid"/>
              </a:ln>
              <a:solidFill>
                <a:srgbClr val="D00A18"/>
              </a:solidFill>
              <a:effectLst/>
              <a:latin typeface="Andalus" panose="02020603050405020304" pitchFamily="18" charset="-78"/>
              <a:ea typeface="+mn-ea"/>
              <a:cs typeface="Andalus" panose="02020603050405020304" pitchFamily="18" charset="-78"/>
            </a:rPr>
            <a:t>    Step One - Seminar          one</a:t>
          </a:r>
        </a:p>
        <a:p>
          <a:pPr marL="0" lvl="0" indent="0" algn="l" defTabSz="889000">
            <a:lnSpc>
              <a:spcPct val="90000"/>
            </a:lnSpc>
            <a:spcBef>
              <a:spcPct val="0"/>
            </a:spcBef>
            <a:spcAft>
              <a:spcPct val="35000"/>
            </a:spcAft>
            <a:buNone/>
          </a:pPr>
          <a:r>
            <a:rPr lang="en-GB" sz="20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1. What is compassion? </a:t>
          </a:r>
        </a:p>
        <a:p>
          <a:pPr marL="0" lvl="0" indent="0" algn="l" defTabSz="889000">
            <a:lnSpc>
              <a:spcPct val="90000"/>
            </a:lnSpc>
            <a:spcBef>
              <a:spcPct val="0"/>
            </a:spcBef>
            <a:spcAft>
              <a:spcPct val="35000"/>
            </a:spcAft>
            <a:buNone/>
          </a:pPr>
          <a:r>
            <a:rPr lang="en-GB" sz="20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2 .  Small group → whole</a:t>
          </a:r>
        </a:p>
        <a:p>
          <a:pPr marL="0" lvl="0" indent="0" algn="l" defTabSz="889000">
            <a:lnSpc>
              <a:spcPct val="90000"/>
            </a:lnSpc>
            <a:spcBef>
              <a:spcPct val="0"/>
            </a:spcBef>
            <a:spcAft>
              <a:spcPct val="35000"/>
            </a:spcAft>
            <a:buNone/>
          </a:pPr>
          <a:r>
            <a:rPr lang="en-GB" sz="20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group consensus on:</a:t>
          </a:r>
        </a:p>
        <a:p>
          <a:pPr marL="0" lvl="0" indent="0" algn="l" defTabSz="889000">
            <a:lnSpc>
              <a:spcPct val="90000"/>
            </a:lnSpc>
            <a:spcBef>
              <a:spcPct val="0"/>
            </a:spcBef>
            <a:spcAft>
              <a:spcPct val="35000"/>
            </a:spcAft>
            <a:buNone/>
          </a:pPr>
          <a:endParaRPr lang="en-GB" sz="20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endParaRPr>
        </a:p>
        <a:p>
          <a:pPr marL="0" lvl="0" indent="0" algn="l" defTabSz="889000">
            <a:lnSpc>
              <a:spcPct val="90000"/>
            </a:lnSpc>
            <a:spcBef>
              <a:spcPct val="0"/>
            </a:spcBef>
            <a:spcAft>
              <a:spcPct val="35000"/>
            </a:spcAft>
            <a:buNone/>
          </a:pPr>
          <a:r>
            <a:rPr lang="en-GB" sz="20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a. Noticing unhelpful</a:t>
          </a:r>
        </a:p>
        <a:p>
          <a:pPr marL="0" lvl="0" indent="0" algn="l" defTabSz="889000">
            <a:lnSpc>
              <a:spcPct val="90000"/>
            </a:lnSpc>
            <a:spcBef>
              <a:spcPct val="0"/>
            </a:spcBef>
            <a:spcAft>
              <a:spcPct val="35000"/>
            </a:spcAft>
            <a:buNone/>
          </a:pPr>
          <a:r>
            <a:rPr lang="en-GB" sz="20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seminar behaviours.</a:t>
          </a:r>
        </a:p>
        <a:p>
          <a:pPr marL="0" lvl="0" indent="0" algn="l" defTabSz="889000">
            <a:lnSpc>
              <a:spcPct val="90000"/>
            </a:lnSpc>
            <a:spcBef>
              <a:spcPct val="0"/>
            </a:spcBef>
            <a:spcAft>
              <a:spcPct val="35000"/>
            </a:spcAft>
            <a:buNone/>
          </a:pPr>
          <a:r>
            <a:rPr lang="en-GB" sz="20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b.  How to address</a:t>
          </a:r>
        </a:p>
        <a:p>
          <a:pPr marL="0" lvl="0" indent="0" algn="l" defTabSz="889000">
            <a:lnSpc>
              <a:spcPct val="90000"/>
            </a:lnSpc>
            <a:spcBef>
              <a:spcPct val="0"/>
            </a:spcBef>
            <a:spcAft>
              <a:spcPct val="35000"/>
            </a:spcAft>
            <a:buNone/>
          </a:pPr>
          <a:r>
            <a:rPr lang="en-GB" sz="20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these compassionately.</a:t>
          </a:r>
        </a:p>
      </dsp:txBody>
      <dsp:txXfrm>
        <a:off x="18904" y="3629045"/>
        <a:ext cx="3504763" cy="2387961"/>
      </dsp:txXfrm>
    </dsp:sp>
    <dsp:sp modelId="{8A217F37-4D55-492C-9362-5C31E50CA6DC}">
      <dsp:nvSpPr>
        <dsp:cNvPr id="0" name=""/>
        <dsp:cNvSpPr/>
      </dsp:nvSpPr>
      <dsp:spPr>
        <a:xfrm>
          <a:off x="2610640" y="2433987"/>
          <a:ext cx="517272" cy="517272"/>
        </a:xfrm>
        <a:prstGeom prst="triangle">
          <a:avLst>
            <a:gd name="adj" fmla="val 100000"/>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76F32DB0-5546-47EE-B222-282508F11A26}">
      <dsp:nvSpPr>
        <dsp:cNvPr id="0" name=""/>
        <dsp:cNvSpPr/>
      </dsp:nvSpPr>
      <dsp:spPr>
        <a:xfrm rot="5400000">
          <a:off x="4428795" y="1827060"/>
          <a:ext cx="1824961" cy="3036694"/>
        </a:xfrm>
        <a:prstGeom prst="corner">
          <a:avLst>
            <a:gd name="adj1" fmla="val 16120"/>
            <a:gd name="adj2" fmla="val 16110"/>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CC3B9E18-777E-4164-9AED-F6638DD2DA27}">
      <dsp:nvSpPr>
        <dsp:cNvPr id="0" name=""/>
        <dsp:cNvSpPr/>
      </dsp:nvSpPr>
      <dsp:spPr>
        <a:xfrm>
          <a:off x="4124163" y="2706069"/>
          <a:ext cx="2741544" cy="2403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b="1" kern="1200" cap="all" spc="0" dirty="0">
              <a:ln w="4500" cmpd="sng">
                <a:solidFill>
                  <a:srgbClr val="8064A2">
                    <a:shade val="50000"/>
                    <a:satMod val="120000"/>
                  </a:srgbClr>
                </a:solidFill>
                <a:prstDash val="solid"/>
              </a:ln>
              <a:solidFill>
                <a:srgbClr val="C00000"/>
              </a:solidFill>
              <a:effectLst/>
              <a:latin typeface="Andalus" panose="02020603050405020304" pitchFamily="18" charset="-78"/>
              <a:ea typeface="+mn-ea"/>
              <a:cs typeface="Andalus" panose="02020603050405020304" pitchFamily="18" charset="-78"/>
            </a:rPr>
            <a:t>Step Two </a:t>
          </a:r>
        </a:p>
        <a:p>
          <a:pPr marL="0" lvl="0" indent="0" algn="l" defTabSz="800100">
            <a:lnSpc>
              <a:spcPct val="90000"/>
            </a:lnSpc>
            <a:spcBef>
              <a:spcPct val="0"/>
            </a:spcBef>
            <a:spcAft>
              <a:spcPct val="35000"/>
            </a:spcAft>
            <a:buNone/>
          </a:pPr>
          <a:r>
            <a:rPr lang="en-GB" sz="1800" b="1" kern="1200" cap="all" spc="0" dirty="0">
              <a:ln w="4500" cmpd="sng">
                <a:solidFill>
                  <a:srgbClr val="8064A2">
                    <a:shade val="50000"/>
                    <a:satMod val="120000"/>
                  </a:srgbClr>
                </a:solidFill>
                <a:prstDash val="solid"/>
              </a:ln>
              <a:solidFill>
                <a:srgbClr val="C00000"/>
              </a:solidFill>
              <a:effectLst/>
              <a:latin typeface="Andalus" panose="02020603050405020304" pitchFamily="18" charset="-78"/>
              <a:ea typeface="+mn-ea"/>
              <a:cs typeface="Andalus" panose="02020603050405020304" pitchFamily="18" charset="-78"/>
            </a:rPr>
            <a:t>- Homework</a:t>
          </a:r>
          <a:r>
            <a:rPr lang="en-GB" sz="1800" b="0" kern="1200" cap="none" spc="0" dirty="0">
              <a:ln w="9207" cmpd="sng">
                <a:solidFill>
                  <a:srgbClr val="FFFFFF"/>
                </a:solidFill>
                <a:prstDash val="solid"/>
              </a:ln>
              <a:solidFill>
                <a:srgbClr val="C00000"/>
              </a:solidFill>
              <a:effectLst>
                <a:outerShdw blurRad="63500" dir="3600000" algn="tl" rotWithShape="0">
                  <a:srgbClr val="000000">
                    <a:alpha val="70000"/>
                  </a:srgbClr>
                </a:outerShdw>
              </a:effectLst>
              <a:latin typeface="Andalus" panose="02020603050405020304" pitchFamily="18" charset="-78"/>
              <a:ea typeface="+mn-ea"/>
              <a:cs typeface="Andalus" panose="02020603050405020304" pitchFamily="18" charset="-78"/>
            </a:rPr>
            <a:t>:</a:t>
          </a:r>
        </a:p>
        <a:p>
          <a:pPr marL="0" lvl="0" indent="0" algn="l" defTabSz="800100">
            <a:lnSpc>
              <a:spcPct val="90000"/>
            </a:lnSpc>
            <a:spcBef>
              <a:spcPct val="0"/>
            </a:spcBef>
            <a:spcAft>
              <a:spcPct val="35000"/>
            </a:spcAft>
            <a:buNone/>
          </a:pPr>
          <a:r>
            <a:rPr lang="en-GB" sz="18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1.  After each weekly  lecture, students read  independently  on the topic of the lecture. </a:t>
          </a:r>
        </a:p>
        <a:p>
          <a:pPr marL="0" lvl="0" indent="0" algn="l" defTabSz="800100">
            <a:lnSpc>
              <a:spcPct val="90000"/>
            </a:lnSpc>
            <a:spcBef>
              <a:spcPct val="0"/>
            </a:spcBef>
            <a:spcAft>
              <a:spcPct val="35000"/>
            </a:spcAft>
            <a:buNone/>
          </a:pPr>
          <a:r>
            <a:rPr lang="en-GB" sz="1800" b="1" kern="1200" cap="all" spc="0" dirty="0">
              <a:ln w="4500" cmpd="sng">
                <a:solidFill>
                  <a:srgbClr val="8064A2">
                    <a:shade val="50000"/>
                    <a:satMod val="120000"/>
                  </a:srgbClr>
                </a:solidFill>
                <a:prstDash val="solid"/>
              </a:ln>
              <a:solidFill>
                <a:srgbClr val="C00000"/>
              </a:solidFill>
              <a:effectLst/>
              <a:latin typeface="Andalus" panose="02020603050405020304" pitchFamily="18" charset="-78"/>
              <a:ea typeface="+mn-ea"/>
              <a:cs typeface="Andalus" panose="02020603050405020304" pitchFamily="18" charset="-78"/>
            </a:rPr>
            <a:t>-   in weekly seminars</a:t>
          </a:r>
          <a:endParaRPr lang="en-GB" sz="18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endParaRPr>
        </a:p>
        <a:p>
          <a:pPr marL="0" lvl="0" indent="0" algn="l" defTabSz="800100">
            <a:lnSpc>
              <a:spcPct val="90000"/>
            </a:lnSpc>
            <a:spcBef>
              <a:spcPct val="0"/>
            </a:spcBef>
            <a:spcAft>
              <a:spcPct val="35000"/>
            </a:spcAft>
            <a:buNone/>
          </a:pPr>
          <a:r>
            <a:rPr lang="en-GB" sz="18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 2. In small groups, students share the research they have each done, presenting for discussion one at a time. </a:t>
          </a:r>
        </a:p>
        <a:p>
          <a:pPr marL="0" lvl="0" indent="0" algn="l" defTabSz="800100">
            <a:lnSpc>
              <a:spcPct val="90000"/>
            </a:lnSpc>
            <a:spcBef>
              <a:spcPct val="0"/>
            </a:spcBef>
            <a:spcAft>
              <a:spcPct val="35000"/>
            </a:spcAft>
            <a:buNone/>
          </a:pPr>
          <a:r>
            <a:rPr lang="en-GB" sz="18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3. Tutor facilitates students to support each other with the micro-skills of compassion</a:t>
          </a:r>
          <a:r>
            <a:rPr lang="en-GB" sz="16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a:t>
          </a:r>
          <a:endParaRPr lang="en-GB" sz="2000" kern="1200" dirty="0">
            <a:solidFill>
              <a:srgbClr val="C00000"/>
            </a:solidFill>
            <a:latin typeface="Andalus" panose="02020603050405020304" pitchFamily="18" charset="-78"/>
            <a:ea typeface="+mn-ea"/>
            <a:cs typeface="Andalus" panose="02020603050405020304" pitchFamily="18" charset="-78"/>
          </a:endParaRPr>
        </a:p>
      </dsp:txBody>
      <dsp:txXfrm>
        <a:off x="4124163" y="2706069"/>
        <a:ext cx="2741544" cy="2403124"/>
      </dsp:txXfrm>
    </dsp:sp>
    <dsp:sp modelId="{F9854209-6089-4CBB-A2C1-55ECDFD40B37}">
      <dsp:nvSpPr>
        <dsp:cNvPr id="0" name=""/>
        <dsp:cNvSpPr/>
      </dsp:nvSpPr>
      <dsp:spPr>
        <a:xfrm>
          <a:off x="6348435" y="1603496"/>
          <a:ext cx="517272" cy="517272"/>
        </a:xfrm>
        <a:prstGeom prst="triangle">
          <a:avLst>
            <a:gd name="adj" fmla="val 100000"/>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95FAE069-9EC0-4A12-89DE-68968A1F9D17}">
      <dsp:nvSpPr>
        <dsp:cNvPr id="0" name=""/>
        <dsp:cNvSpPr/>
      </dsp:nvSpPr>
      <dsp:spPr>
        <a:xfrm rot="5400000">
          <a:off x="8246964" y="996569"/>
          <a:ext cx="1824961" cy="3036694"/>
        </a:xfrm>
        <a:prstGeom prst="corner">
          <a:avLst>
            <a:gd name="adj1" fmla="val 16120"/>
            <a:gd name="adj2" fmla="val 16110"/>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C3D33103-31BA-4495-B49F-7CAE38D498BB}">
      <dsp:nvSpPr>
        <dsp:cNvPr id="0" name=""/>
        <dsp:cNvSpPr/>
      </dsp:nvSpPr>
      <dsp:spPr>
        <a:xfrm>
          <a:off x="7942333" y="1903886"/>
          <a:ext cx="2741544" cy="2403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cap="all" spc="0" dirty="0">
              <a:ln w="4500" cmpd="sng">
                <a:solidFill>
                  <a:srgbClr val="8064A2">
                    <a:shade val="50000"/>
                    <a:satMod val="120000"/>
                  </a:srgbClr>
                </a:solidFill>
                <a:prstDash val="solid"/>
              </a:ln>
              <a:solidFill>
                <a:srgbClr val="C00000"/>
              </a:solidFill>
              <a:effectLst/>
              <a:latin typeface="Andalus" panose="02020603050405020304" pitchFamily="18" charset="-78"/>
              <a:ea typeface="+mn-ea"/>
              <a:cs typeface="Andalus" panose="02020603050405020304" pitchFamily="18" charset="-78"/>
            </a:rPr>
            <a:t>Step Three - final assessed seminar</a:t>
          </a:r>
        </a:p>
        <a:p>
          <a:pPr marL="0" lvl="0" indent="0" algn="l" defTabSz="889000">
            <a:lnSpc>
              <a:spcPct val="90000"/>
            </a:lnSpc>
            <a:spcBef>
              <a:spcPct val="0"/>
            </a:spcBef>
            <a:spcAft>
              <a:spcPct val="35000"/>
            </a:spcAft>
            <a:buNone/>
          </a:pPr>
          <a:r>
            <a:rPr lang="en-GB" sz="2000" kern="1200" dirty="0">
              <a:solidFill>
                <a:sysClr val="windowText" lastClr="000000">
                  <a:hueOff val="0"/>
                  <a:satOff val="0"/>
                  <a:lumOff val="0"/>
                  <a:alphaOff val="0"/>
                </a:sysClr>
              </a:solidFill>
              <a:latin typeface="Andalus" panose="02020603050405020304" pitchFamily="18" charset="-78"/>
              <a:ea typeface="+mn-ea"/>
              <a:cs typeface="Andalus" panose="02020603050405020304" pitchFamily="18" charset="-78"/>
            </a:rPr>
            <a:t>1. The final small group discussions, at the end of the module, are filmed and each student is assessed according to criteria seen in slide 10, above.</a:t>
          </a:r>
          <a:endParaRPr lang="en-GB" sz="2000" kern="1200" dirty="0">
            <a:solidFill>
              <a:srgbClr val="FF0000"/>
            </a:solidFill>
            <a:latin typeface="Andalus" panose="02020603050405020304" pitchFamily="18" charset="-78"/>
            <a:ea typeface="+mn-ea"/>
            <a:cs typeface="Andalus" panose="02020603050405020304" pitchFamily="18" charset="-78"/>
          </a:endParaRPr>
        </a:p>
      </dsp:txBody>
      <dsp:txXfrm>
        <a:off x="7942333" y="1903886"/>
        <a:ext cx="2741544" cy="2403124"/>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79275" units="1/cm"/>
          <inkml:channelProperty channel="T" name="resolution" value="1" units="1/dev"/>
        </inkml:channelProperties>
      </inkml:inkSource>
      <inkml:timestamp xml:id="ts0" timeString="2020-03-30T19:39:44.764"/>
    </inkml:context>
    <inkml:brush xml:id="br0">
      <inkml:brushProperty name="width" value="0.08333" units="cm"/>
      <inkml:brushProperty name="height" value="0.08333" units="cm"/>
      <inkml:brushProperty name="fitToCurve" value="1"/>
    </inkml:brush>
  </inkml:definitions>
  <inkml:trace contextRef="#ctx0" brushRef="#br0">0 0 0</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79275" units="1/cm"/>
          <inkml:channelProperty channel="T" name="resolution" value="1" units="1/dev"/>
        </inkml:channelProperties>
      </inkml:inkSource>
      <inkml:timestamp xml:id="ts0" timeString="2020-03-31T07:33:43.798"/>
    </inkml:context>
    <inkml:brush xml:id="br0">
      <inkml:brushProperty name="width" value="0.33333" units="cm"/>
      <inkml:brushProperty name="height" value="0.66667" units="cm"/>
      <inkml:brushProperty name="color" value="#FF00FF"/>
      <inkml:brushProperty name="tip" value="rectangle"/>
      <inkml:brushProperty name="rasterOp" value="maskPen"/>
      <inkml:brushProperty name="fitToCurve" value="1"/>
    </inkml:brush>
  </inkml:definitions>
  <inkml:trace contextRef="#ctx0" brushRef="#br0">2004-1 0,'-43'0'297,"1"0"-282,-43 0-15,43 0 47,0 0-16,-1 0-31,-41 42 32,-1-42-17,0 42-15,1 1 16,-1-1 0,43-42 15,-1 0 0,1 42-31,42 1 16,-42-43-1,-43 0 1,43 42-16,-43 0 16,0 1-1,85-1-15,-84-42 16,41 42 15,1 1-31,0 41 16,-1-41-1,-41 84-15,-1-43 16,43 43 0,-43-42-1,43-43-15,-1 43 16,1-43-1,42 1 1,-42 41 0,42 1-1,-43-43-15,43 43 16,-42 42 0,42-85-1,0 84 1,0-83-16,0 84 15,0 42-15,0-42 16,0-42 0,0 42-1,42 0-15,-42-43 32,0 1-17,43 0-15,-43-43 16,42 85-1,-42 0 1,42 0-16,1-42 16,-1 84-1,0-42 1,1 0-16,-1-85 16,0 43-1,1 42-15,-1-85 16,-42 43-1,42 0 1,1-1-16,-1-41 16,43 41 15,-43 1-31,0 0 16,1-1-1,-1 1 1,43 0-16,-43-1 15,0-41 1,-42 41 0,43-41-16,-1-1 15,0 0-15,-42 1 16,43-1 0,-1 0-1,0 1-15,1-2 16,41 44-1,1-1-15,0-41 16,-43 41 0,0-41-1,43-1-15,-43 0 16,-42 1 15,43-1-15,-1 0-16,0 1 15,1-1 1,-1 0 0,0-42-1,-42 43-15,43-1 16,-1 0 0,0 1-1,1-1 16,-1 0-15,0 1 15,-42-1-15,43-42-16,-1 42 16,0 1 15,1-43-16,-43 42 64,42-42-79,-42 42 15,42-42 1,-42 43-1,43-43 1,41 0 15,-41 42 532,41 0-548,1 1-15,-43-43 47,43 42-47,0 0 32,-43-42-17,85 0-15,0 43 16,-42-43-1,42 42 1,-43-42-16,43 42 16,-42 1-1,0-1 1,42-42-16,-85 42 16,86-42-1,-43 43-15,-1-43 16,43 42-1,0-42 1,0 0-16,-42 0 31,0 0-31,-1 42 16,-41-42 0,-1 0-16,0 0 15,1 0 1,41 0-1,-41 0 1,-1 0 0,0 0 15,1 0-15,-1 0-1,0 0 1,1 0-1,-43-42-15,42 42 16,0 0 0,-42-42-1,43-1-15,-43 1 32,42 42-17,0 0 1,1 0 468,41 0-484,-84-42 16,43 42 15,84-85-15,-43 43-1,43-1-15,0 1 32,-42 0-17,0-1-15,-1 1 16,-41 0-1,-1 42 1,0-43-16,1 1 16,-1 0-1,43-43-15,-1 85 16,43-85 0,-42 1-16,0-1 15,42 0 1,0 1-1,-43 41 1,-41 1-16,41-43 16,1 1-1,-43 41-15,-42 1 16,43 0 15,41-1-15,-41-41-16,-43-1 15,84-41 1,-41 41-16,-1 1 16,0-1-1,1 43 1,-1-43 0,-42 0-16,0 1 15,42-1 1,-42 43-1,43-43 1,-43 0 0,0 43-16,0-43 15,0 43 1,0-43 0,0 1-1,0 41-15,0-41 16,0 41-1,0-41 1,0-1 0,-43-42-16,1 85 15,42-43-15,0 0 16,-42 85 0,42-84-1,-43 84-15,1-85 16,42 0-1,-42 85 1,-1-84 0,1-1-1,0 43 1,42-43-16,-43 0 16,1 1-1,42 41 1,-42-41-1,-1-1-15,43 43 16,-42-85-16,0 42 16,42 43-1,0-1 1,0 1-16,-43-43 16,1 43-1,0 0-15,-1-43 16,43 43-1,-42-1 1,0-40-16,-1 40 16,1 1-1,0-43 17,-43 43-32,0-43 0,43 1 15,-85 84 1,0-85-1,42 0 1,1 43-16,-1-43 16,0 43-1,-42 0 1,85-1 0,-43 1-1,1 0-15,41 42 16,-84-85-1,0 43 1,0-1 0,85 1-16,-85 0 0,-42-1 15,84 43 1,0 0 0,-42-42-16,0 0 15,0-1 1,43 1-1,-86 0 1,43 42 0,-42-43-1,0 1-15,84 42 16,-43-42 0,1 42-1,42-43 1,1 43-16,-1 0 15,43 0 1,-43 0 0,0-42-16,43 42 0,-43 0 15,43 0 1,-43 0 0,1 0-16,-1 0 31,43 0-16,-1 0-15,1 0 16,0 0 0,-1 0-1,1 0 1,0 0 15,-43 0-31,43-42 16,-43 42-1,43 0 1,-1 0-16,1 0 16,0 0-16,-1 0 15,-41 0 1,41-43 0,1 43-16,-43 0 15,43 0 1,0 0-1,-1 0 1,1 0 15,0 0-15,-1 0 15,1 0-31,0 0 16,-1 0-1,1 0 17</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itchFamily="34" charset="0"/>
                <a:ea typeface="+mn-ea"/>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6F19B450-C183-4728-837E-123D44B4B1CF}" type="datetimeFigureOut">
              <a:rPr lang="en-US" altLang="en-US"/>
              <a:pPr>
                <a:defRPr/>
              </a:pPr>
              <a:t>9/15/2020</a:t>
            </a:fld>
            <a:endParaRPr lang="en-GB" altLang="en-US"/>
          </a:p>
        </p:txBody>
      </p:sp>
      <p:sp>
        <p:nvSpPr>
          <p:cNvPr id="4" name="Slide Image Placeholder 3"/>
          <p:cNvSpPr>
            <a:spLocks noGrp="1" noRot="1" noChangeAspect="1"/>
          </p:cNvSpPr>
          <p:nvPr>
            <p:ph type="sldImg" idx="2"/>
          </p:nvPr>
        </p:nvSpPr>
        <p:spPr>
          <a:xfrm>
            <a:off x="1006475" y="685800"/>
            <a:ext cx="484505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itchFamily="34" charset="0"/>
                <a:ea typeface="+mn-ea"/>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02FBCD8-7959-42B7-8CDB-7641189A3931}" type="slidenum">
              <a:rPr lang="en-GB" altLang="en-US"/>
              <a:pPr>
                <a:defRPr/>
              </a:pPr>
              <a:t>‹#›</a:t>
            </a:fld>
            <a:endParaRPr lang="en-GB" altLang="en-US"/>
          </a:p>
        </p:txBody>
      </p:sp>
    </p:spTree>
    <p:extLst>
      <p:ext uri="{BB962C8B-B14F-4D97-AF65-F5344CB8AC3E}">
        <p14:creationId xmlns:p14="http://schemas.microsoft.com/office/powerpoint/2010/main" val="15228212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0254EB6-D5B6-43A2-AEE5-4A3937C66873}" type="slidenum">
              <a:rPr lang="en-GB" altLang="en-US">
                <a:latin typeface="Arial" panose="020B0604020202020204" pitchFamily="34" charset="0"/>
              </a:rPr>
              <a:pPr>
                <a:spcBef>
                  <a:spcPct val="0"/>
                </a:spcBef>
              </a:pPr>
              <a:t>3</a:t>
            </a:fld>
            <a:endParaRPr lang="en-GB" altLang="en-US">
              <a:latin typeface="Arial" panose="020B0604020202020204" pitchFamily="34" charset="0"/>
            </a:endParaRPr>
          </a:p>
        </p:txBody>
      </p:sp>
    </p:spTree>
    <p:extLst>
      <p:ext uri="{BB962C8B-B14F-4D97-AF65-F5344CB8AC3E}">
        <p14:creationId xmlns:p14="http://schemas.microsoft.com/office/powerpoint/2010/main" val="2846141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0254EB6-D5B6-43A2-AEE5-4A3937C66873}" type="slidenum">
              <a:rPr lang="en-GB" altLang="en-US">
                <a:latin typeface="Arial" panose="020B0604020202020204" pitchFamily="34" charset="0"/>
              </a:rPr>
              <a:pPr>
                <a:spcBef>
                  <a:spcPct val="0"/>
                </a:spcBef>
              </a:pPr>
              <a:t>5</a:t>
            </a:fld>
            <a:endParaRPr lang="en-GB" altLang="en-US">
              <a:latin typeface="Arial" panose="020B0604020202020204" pitchFamily="34" charset="0"/>
            </a:endParaRPr>
          </a:p>
        </p:txBody>
      </p:sp>
    </p:spTree>
    <p:extLst>
      <p:ext uri="{BB962C8B-B14F-4D97-AF65-F5344CB8AC3E}">
        <p14:creationId xmlns:p14="http://schemas.microsoft.com/office/powerpoint/2010/main" val="2824841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0254EB6-D5B6-43A2-AEE5-4A3937C66873}" type="slidenum">
              <a:rPr lang="en-GB" altLang="en-US">
                <a:latin typeface="Arial" panose="020B0604020202020204" pitchFamily="34" charset="0"/>
              </a:rPr>
              <a:pPr>
                <a:spcBef>
                  <a:spcPct val="0"/>
                </a:spcBef>
              </a:pPr>
              <a:t>8</a:t>
            </a:fld>
            <a:endParaRPr lang="en-GB" altLang="en-US">
              <a:latin typeface="Arial" panose="020B0604020202020204" pitchFamily="34" charset="0"/>
            </a:endParaRPr>
          </a:p>
        </p:txBody>
      </p:sp>
    </p:spTree>
    <p:extLst>
      <p:ext uri="{BB962C8B-B14F-4D97-AF65-F5344CB8AC3E}">
        <p14:creationId xmlns:p14="http://schemas.microsoft.com/office/powerpoint/2010/main" val="2454812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0254EB6-D5B6-43A2-AEE5-4A3937C66873}" type="slidenum">
              <a:rPr lang="en-GB" altLang="en-US">
                <a:latin typeface="Arial" panose="020B0604020202020204" pitchFamily="34" charset="0"/>
              </a:rPr>
              <a:pPr>
                <a:spcBef>
                  <a:spcPct val="0"/>
                </a:spcBef>
              </a:pPr>
              <a:t>15</a:t>
            </a:fld>
            <a:endParaRPr lang="en-GB" altLang="en-US">
              <a:latin typeface="Arial" panose="020B0604020202020204" pitchFamily="34" charset="0"/>
            </a:endParaRPr>
          </a:p>
        </p:txBody>
      </p:sp>
    </p:spTree>
    <p:extLst>
      <p:ext uri="{BB962C8B-B14F-4D97-AF65-F5344CB8AC3E}">
        <p14:creationId xmlns:p14="http://schemas.microsoft.com/office/powerpoint/2010/main" val="3387732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02C1157-CBB4-4B3F-8A88-EA0B433B73A3}" type="slidenum">
              <a:rPr lang="en-GB" altLang="en-US">
                <a:latin typeface="Arial" panose="020B0604020202020204" pitchFamily="34" charset="0"/>
              </a:rPr>
              <a:pPr>
                <a:spcBef>
                  <a:spcPct val="0"/>
                </a:spcBef>
              </a:pPr>
              <a:t>19</a:t>
            </a:fld>
            <a:endParaRPr lang="en-GB" altLang="en-US">
              <a:latin typeface="Arial" panose="020B0604020202020204" pitchFamily="34" charset="0"/>
            </a:endParaRPr>
          </a:p>
        </p:txBody>
      </p:sp>
    </p:spTree>
    <p:extLst>
      <p:ext uri="{BB962C8B-B14F-4D97-AF65-F5344CB8AC3E}">
        <p14:creationId xmlns:p14="http://schemas.microsoft.com/office/powerpoint/2010/main" val="2076637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02C1157-CBB4-4B3F-8A88-EA0B433B73A3}" type="slidenum">
              <a:rPr lang="en-GB" altLang="en-US">
                <a:latin typeface="Arial" panose="020B0604020202020204" pitchFamily="34" charset="0"/>
              </a:rPr>
              <a:pPr>
                <a:spcBef>
                  <a:spcPct val="0"/>
                </a:spcBef>
              </a:pPr>
              <a:t>20</a:t>
            </a:fld>
            <a:endParaRPr lang="en-GB" altLang="en-US">
              <a:latin typeface="Arial" panose="020B0604020202020204" pitchFamily="34" charset="0"/>
            </a:endParaRPr>
          </a:p>
        </p:txBody>
      </p:sp>
    </p:spTree>
    <p:extLst>
      <p:ext uri="{BB962C8B-B14F-4D97-AF65-F5344CB8AC3E}">
        <p14:creationId xmlns:p14="http://schemas.microsoft.com/office/powerpoint/2010/main" val="3716878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02C1157-CBB4-4B3F-8A88-EA0B433B73A3}" type="slidenum">
              <a:rPr lang="en-GB" altLang="en-US">
                <a:latin typeface="Arial" panose="020B0604020202020204" pitchFamily="34" charset="0"/>
              </a:rPr>
              <a:pPr>
                <a:spcBef>
                  <a:spcPct val="0"/>
                </a:spcBef>
              </a:pPr>
              <a:t>21</a:t>
            </a:fld>
            <a:endParaRPr lang="en-GB" altLang="en-US">
              <a:latin typeface="Arial" panose="020B0604020202020204" pitchFamily="34" charset="0"/>
            </a:endParaRPr>
          </a:p>
        </p:txBody>
      </p:sp>
    </p:spTree>
    <p:extLst>
      <p:ext uri="{BB962C8B-B14F-4D97-AF65-F5344CB8AC3E}">
        <p14:creationId xmlns:p14="http://schemas.microsoft.com/office/powerpoint/2010/main" val="3755938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02C1157-CBB4-4B3F-8A88-EA0B433B73A3}" type="slidenum">
              <a:rPr lang="en-GB" altLang="en-US">
                <a:latin typeface="Arial" panose="020B0604020202020204" pitchFamily="34" charset="0"/>
              </a:rPr>
              <a:pPr>
                <a:spcBef>
                  <a:spcPct val="0"/>
                </a:spcBef>
              </a:pPr>
              <a:t>22</a:t>
            </a:fld>
            <a:endParaRPr lang="en-GB" altLang="en-US">
              <a:latin typeface="Arial" panose="020B0604020202020204" pitchFamily="34" charset="0"/>
            </a:endParaRPr>
          </a:p>
        </p:txBody>
      </p:sp>
    </p:spTree>
    <p:extLst>
      <p:ext uri="{BB962C8B-B14F-4D97-AF65-F5344CB8AC3E}">
        <p14:creationId xmlns:p14="http://schemas.microsoft.com/office/powerpoint/2010/main" val="3705169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5207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02C1157-CBB4-4B3F-8A88-EA0B433B73A3}" type="slidenum">
              <a:rPr lang="en-GB" altLang="en-US">
                <a:latin typeface="Arial" panose="020B0604020202020204" pitchFamily="34" charset="0"/>
              </a:rPr>
              <a:pPr>
                <a:spcBef>
                  <a:spcPct val="0"/>
                </a:spcBef>
              </a:pPr>
              <a:t>23</a:t>
            </a:fld>
            <a:endParaRPr lang="en-GB" altLang="en-US">
              <a:latin typeface="Arial" panose="020B0604020202020204" pitchFamily="34" charset="0"/>
            </a:endParaRPr>
          </a:p>
        </p:txBody>
      </p:sp>
    </p:spTree>
    <p:extLst>
      <p:ext uri="{BB962C8B-B14F-4D97-AF65-F5344CB8AC3E}">
        <p14:creationId xmlns:p14="http://schemas.microsoft.com/office/powerpoint/2010/main" val="681242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648" y="2349386"/>
            <a:ext cx="9085342" cy="1621111"/>
          </a:xfrm>
        </p:spPr>
        <p:txBody>
          <a:bodyPr/>
          <a:lstStyle/>
          <a:p>
            <a:r>
              <a:rPr lang="en-GB"/>
              <a:t>Click to edit Master title style</a:t>
            </a:r>
            <a:endParaRPr lang="en-US"/>
          </a:p>
        </p:txBody>
      </p:sp>
      <p:sp>
        <p:nvSpPr>
          <p:cNvPr id="3" name="Subtitle 2"/>
          <p:cNvSpPr>
            <a:spLocks noGrp="1"/>
          </p:cNvSpPr>
          <p:nvPr>
            <p:ph type="subTitle" idx="1"/>
          </p:nvPr>
        </p:nvSpPr>
        <p:spPr>
          <a:xfrm>
            <a:off x="1603296" y="4285615"/>
            <a:ext cx="7482047" cy="1932728"/>
          </a:xfrm>
        </p:spPr>
        <p:txBody>
          <a:bodyPr/>
          <a:lstStyle>
            <a:lvl1pPr marL="0" indent="0" algn="ctr">
              <a:buNone/>
              <a:defRPr>
                <a:solidFill>
                  <a:schemeClr val="tx1">
                    <a:tint val="75000"/>
                  </a:schemeClr>
                </a:solidFill>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a:xfrm>
            <a:off x="5349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EB969B76-2DEE-40E8-9BCD-B9CD22F96D1E}" type="datetimeFigureOut">
              <a:rPr lang="en-US" altLang="en-US"/>
              <a:pPr>
                <a:defRPr/>
              </a:pPr>
              <a:t>9/15/2020</a:t>
            </a:fld>
            <a:endParaRPr lang="en-US" altLang="en-US"/>
          </a:p>
        </p:txBody>
      </p:sp>
      <p:sp>
        <p:nvSpPr>
          <p:cNvPr id="5" name="Footer Placeholder 4"/>
          <p:cNvSpPr>
            <a:spLocks noGrp="1"/>
          </p:cNvSpPr>
          <p:nvPr>
            <p:ph type="ftr" sz="quarter" idx="11"/>
          </p:nvPr>
        </p:nvSpPr>
        <p:spPr>
          <a:xfrm>
            <a:off x="3651250" y="7010400"/>
            <a:ext cx="3386138" cy="401638"/>
          </a:xfrm>
          <a:prstGeom prst="rect">
            <a:avLst/>
          </a:prstGeom>
        </p:spPr>
        <p:txBody>
          <a:bodyPr/>
          <a:lstStyle>
            <a:lvl1pPr defTabSz="521437"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6596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E4950517-8298-4DE3-AC89-87D510ABA5A7}" type="slidenum">
              <a:rPr lang="en-US" altLang="en-US"/>
              <a:pPr>
                <a:defRPr/>
              </a:pPr>
              <a:t>‹#›</a:t>
            </a:fld>
            <a:endParaRPr lang="en-US" altLang="en-US"/>
          </a:p>
        </p:txBody>
      </p:sp>
    </p:spTree>
    <p:extLst>
      <p:ext uri="{BB962C8B-B14F-4D97-AF65-F5344CB8AC3E}">
        <p14:creationId xmlns:p14="http://schemas.microsoft.com/office/powerpoint/2010/main" val="247340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349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4929A458-E30A-4585-93EE-E0B5CAB31328}" type="datetimeFigureOut">
              <a:rPr lang="en-US" altLang="en-US"/>
              <a:pPr>
                <a:defRPr/>
              </a:pPr>
              <a:t>9/15/2020</a:t>
            </a:fld>
            <a:endParaRPr lang="en-US" altLang="en-US"/>
          </a:p>
        </p:txBody>
      </p:sp>
      <p:sp>
        <p:nvSpPr>
          <p:cNvPr id="5" name="Footer Placeholder 4"/>
          <p:cNvSpPr>
            <a:spLocks noGrp="1"/>
          </p:cNvSpPr>
          <p:nvPr>
            <p:ph type="ftr" sz="quarter" idx="11"/>
          </p:nvPr>
        </p:nvSpPr>
        <p:spPr>
          <a:xfrm>
            <a:off x="3651250" y="7010400"/>
            <a:ext cx="3386138" cy="401638"/>
          </a:xfrm>
          <a:prstGeom prst="rect">
            <a:avLst/>
          </a:prstGeom>
        </p:spPr>
        <p:txBody>
          <a:bodyPr/>
          <a:lstStyle>
            <a:lvl1pPr defTabSz="521437"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6596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DA51DD0C-E635-4F18-BDC8-21FFBABD9512}" type="slidenum">
              <a:rPr lang="en-US" altLang="en-US"/>
              <a:pPr>
                <a:defRPr/>
              </a:pPr>
              <a:t>‹#›</a:t>
            </a:fld>
            <a:endParaRPr lang="en-US" altLang="en-US"/>
          </a:p>
        </p:txBody>
      </p:sp>
    </p:spTree>
    <p:extLst>
      <p:ext uri="{BB962C8B-B14F-4D97-AF65-F5344CB8AC3E}">
        <p14:creationId xmlns:p14="http://schemas.microsoft.com/office/powerpoint/2010/main" val="103366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49262" y="302865"/>
            <a:ext cx="2404944" cy="6452932"/>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34432" y="302865"/>
            <a:ext cx="7036687" cy="6452932"/>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349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973BD08F-096A-4D12-B178-C9541CA2F761}" type="datetimeFigureOut">
              <a:rPr lang="en-US" altLang="en-US"/>
              <a:pPr>
                <a:defRPr/>
              </a:pPr>
              <a:t>9/15/2020</a:t>
            </a:fld>
            <a:endParaRPr lang="en-US" altLang="en-US"/>
          </a:p>
        </p:txBody>
      </p:sp>
      <p:sp>
        <p:nvSpPr>
          <p:cNvPr id="5" name="Footer Placeholder 4"/>
          <p:cNvSpPr>
            <a:spLocks noGrp="1"/>
          </p:cNvSpPr>
          <p:nvPr>
            <p:ph type="ftr" sz="quarter" idx="11"/>
          </p:nvPr>
        </p:nvSpPr>
        <p:spPr>
          <a:xfrm>
            <a:off x="3651250" y="7010400"/>
            <a:ext cx="3386138" cy="401638"/>
          </a:xfrm>
          <a:prstGeom prst="rect">
            <a:avLst/>
          </a:prstGeom>
        </p:spPr>
        <p:txBody>
          <a:bodyPr/>
          <a:lstStyle>
            <a:lvl1pPr defTabSz="521437"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6596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2865F161-15D0-4BA3-B913-81374CF50C33}" type="slidenum">
              <a:rPr lang="en-US" altLang="en-US"/>
              <a:pPr>
                <a:defRPr/>
              </a:pPr>
              <a:t>‹#›</a:t>
            </a:fld>
            <a:endParaRPr lang="en-US" altLang="en-US"/>
          </a:p>
        </p:txBody>
      </p:sp>
    </p:spTree>
    <p:extLst>
      <p:ext uri="{BB962C8B-B14F-4D97-AF65-F5344CB8AC3E}">
        <p14:creationId xmlns:p14="http://schemas.microsoft.com/office/powerpoint/2010/main" val="1070893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01">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6ECA93D-DA28-5C46-AC64-374987EF252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0688638" cy="7562850"/>
          </a:xfrm>
          <a:prstGeom prst="rect">
            <a:avLst/>
          </a:prstGeom>
        </p:spPr>
      </p:pic>
      <p:sp>
        <p:nvSpPr>
          <p:cNvPr id="4" name="Text Placeholder 5"/>
          <p:cNvSpPr>
            <a:spLocks noGrp="1"/>
          </p:cNvSpPr>
          <p:nvPr>
            <p:ph type="body" sz="quarter" idx="10" hasCustomPrompt="1"/>
          </p:nvPr>
        </p:nvSpPr>
        <p:spPr>
          <a:xfrm>
            <a:off x="176753" y="302865"/>
            <a:ext cx="10308801" cy="806352"/>
          </a:xfrm>
          <a:prstGeom prst="rect">
            <a:avLst/>
          </a:prstGeom>
        </p:spPr>
        <p:txBody>
          <a:bodyPr/>
          <a:lstStyle>
            <a:lvl1pPr marL="0" indent="0">
              <a:buNone/>
              <a:defRPr sz="2455" b="1" baseline="0">
                <a:solidFill>
                  <a:schemeClr val="tx1"/>
                </a:solidFill>
              </a:defRPr>
            </a:lvl1pPr>
          </a:lstStyle>
          <a:p>
            <a:pPr marL="200414" marR="0" lvl="0" indent="-200414" algn="l" defTabSz="801654" rtl="0" eaLnBrk="1" fontAlgn="auto" latinLnBrk="0" hangingPunct="1">
              <a:lnSpc>
                <a:spcPct val="90000"/>
              </a:lnSpc>
              <a:spcBef>
                <a:spcPts val="877"/>
              </a:spcBef>
              <a:spcAft>
                <a:spcPts val="0"/>
              </a:spcAft>
              <a:buClrTx/>
              <a:buSzTx/>
              <a:tabLst/>
              <a:defRPr/>
            </a:pPr>
            <a:r>
              <a:rPr lang="en-US" dirty="0"/>
              <a:t>Title 28pt</a:t>
            </a:r>
          </a:p>
        </p:txBody>
      </p:sp>
      <p:sp>
        <p:nvSpPr>
          <p:cNvPr id="5" name="Text Placeholder 5"/>
          <p:cNvSpPr>
            <a:spLocks noGrp="1"/>
          </p:cNvSpPr>
          <p:nvPr>
            <p:ph type="body" sz="quarter" idx="11" hasCustomPrompt="1"/>
          </p:nvPr>
        </p:nvSpPr>
        <p:spPr>
          <a:xfrm>
            <a:off x="176753" y="1310894"/>
            <a:ext cx="10308800" cy="806352"/>
          </a:xfrm>
          <a:prstGeom prst="rect">
            <a:avLst/>
          </a:prstGeom>
        </p:spPr>
        <p:txBody>
          <a:bodyPr/>
          <a:lstStyle>
            <a:lvl1pPr marL="0" indent="0">
              <a:buNone/>
              <a:defRPr sz="1403" b="0" baseline="0"/>
            </a:lvl1pPr>
          </a:lstStyle>
          <a:p>
            <a:pPr marL="200414" marR="0" lvl="0" indent="-200414" algn="l" defTabSz="801654" rtl="0" eaLnBrk="1" fontAlgn="auto" latinLnBrk="0" hangingPunct="1">
              <a:lnSpc>
                <a:spcPct val="90000"/>
              </a:lnSpc>
              <a:spcBef>
                <a:spcPts val="877"/>
              </a:spcBef>
              <a:spcAft>
                <a:spcPts val="0"/>
              </a:spcAft>
              <a:buClrTx/>
              <a:buSzTx/>
              <a:tabLst/>
              <a:defRPr/>
            </a:pPr>
            <a:r>
              <a:rPr lang="en-US" dirty="0"/>
              <a:t>Content 16pt</a:t>
            </a:r>
          </a:p>
        </p:txBody>
      </p:sp>
    </p:spTree>
    <p:extLst>
      <p:ext uri="{BB962C8B-B14F-4D97-AF65-F5344CB8AC3E}">
        <p14:creationId xmlns:p14="http://schemas.microsoft.com/office/powerpoint/2010/main" val="160880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34240" y="301680"/>
            <a:ext cx="9619200" cy="1262520"/>
          </a:xfrm>
          <a:prstGeom prst="rect">
            <a:avLst/>
          </a:prstGeom>
        </p:spPr>
        <p:txBody>
          <a:bodyPr lIns="0" tIns="0" rIns="0" bIns="0" anchor="ctr"/>
          <a:lstStyle/>
          <a:p>
            <a:endParaRPr lang="en-US" sz="2100" b="0" strike="noStrike" spc="-1">
              <a:solidFill>
                <a:srgbClr val="000000"/>
              </a:solidFill>
              <a:latin typeface="Arial"/>
            </a:endParaRPr>
          </a:p>
        </p:txBody>
      </p:sp>
      <p:sp>
        <p:nvSpPr>
          <p:cNvPr id="6" name="PlaceHolder 2"/>
          <p:cNvSpPr>
            <a:spLocks noGrp="1"/>
          </p:cNvSpPr>
          <p:nvPr>
            <p:ph type="subTitle"/>
          </p:nvPr>
        </p:nvSpPr>
        <p:spPr>
          <a:xfrm>
            <a:off x="534240" y="1769400"/>
            <a:ext cx="9619200" cy="4385880"/>
          </a:xfrm>
          <a:prstGeom prst="rect">
            <a:avLst/>
          </a:prstGeom>
        </p:spPr>
        <p:txBody>
          <a:bodyPr lIns="0" tIns="0" rIns="0" bIns="0" anchor="ctr"/>
          <a:lstStyle/>
          <a:p>
            <a:pPr algn="ctr"/>
            <a:endParaRPr lang="en-GB" sz="3200" b="0" strike="noStrike" spc="-1">
              <a:latin typeface="Arial"/>
            </a:endParaRPr>
          </a:p>
        </p:txBody>
      </p:sp>
    </p:spTree>
    <p:extLst>
      <p:ext uri="{BB962C8B-B14F-4D97-AF65-F5344CB8AC3E}">
        <p14:creationId xmlns:p14="http://schemas.microsoft.com/office/powerpoint/2010/main" val="2842423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349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F113B4A7-3A51-4B0A-8CAB-24EB041C53CE}" type="datetimeFigureOut">
              <a:rPr lang="en-US" altLang="en-US"/>
              <a:pPr>
                <a:defRPr/>
              </a:pPr>
              <a:t>9/15/2020</a:t>
            </a:fld>
            <a:endParaRPr lang="en-US" altLang="en-US"/>
          </a:p>
        </p:txBody>
      </p:sp>
      <p:sp>
        <p:nvSpPr>
          <p:cNvPr id="5" name="Footer Placeholder 4"/>
          <p:cNvSpPr>
            <a:spLocks noGrp="1"/>
          </p:cNvSpPr>
          <p:nvPr>
            <p:ph type="ftr" sz="quarter" idx="11"/>
          </p:nvPr>
        </p:nvSpPr>
        <p:spPr>
          <a:xfrm>
            <a:off x="3651250" y="7010400"/>
            <a:ext cx="3386138" cy="401638"/>
          </a:xfrm>
          <a:prstGeom prst="rect">
            <a:avLst/>
          </a:prstGeom>
        </p:spPr>
        <p:txBody>
          <a:bodyPr/>
          <a:lstStyle>
            <a:lvl1pPr defTabSz="521437"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6596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E895C3CF-471B-4199-8C1B-E0FEF4148E42}" type="slidenum">
              <a:rPr lang="en-US" altLang="en-US"/>
              <a:pPr>
                <a:defRPr/>
              </a:pPr>
              <a:t>‹#›</a:t>
            </a:fld>
            <a:endParaRPr lang="en-US" altLang="en-US"/>
          </a:p>
        </p:txBody>
      </p:sp>
    </p:spTree>
    <p:extLst>
      <p:ext uri="{BB962C8B-B14F-4D97-AF65-F5344CB8AC3E}">
        <p14:creationId xmlns:p14="http://schemas.microsoft.com/office/powerpoint/2010/main" val="3830424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329" y="4859832"/>
            <a:ext cx="9085342" cy="1502066"/>
          </a:xfrm>
        </p:spPr>
        <p:txBody>
          <a:bodyPr/>
          <a:lstStyle>
            <a:lvl1pPr algn="l">
              <a:defRPr sz="4600" b="1" cap="all"/>
            </a:lvl1pPr>
          </a:lstStyle>
          <a:p>
            <a:r>
              <a:rPr lang="en-GB"/>
              <a:t>Click to edit Master title style</a:t>
            </a:r>
            <a:endParaRPr lang="en-US"/>
          </a:p>
        </p:txBody>
      </p:sp>
      <p:sp>
        <p:nvSpPr>
          <p:cNvPr id="3" name="Text Placeholder 2"/>
          <p:cNvSpPr>
            <a:spLocks noGrp="1"/>
          </p:cNvSpPr>
          <p:nvPr>
            <p:ph type="body" idx="1"/>
          </p:nvPr>
        </p:nvSpPr>
        <p:spPr>
          <a:xfrm>
            <a:off x="844329" y="3205459"/>
            <a:ext cx="9085342" cy="1654373"/>
          </a:xfrm>
        </p:spPr>
        <p:txBody>
          <a:bodyPr anchor="b"/>
          <a:lstStyle>
            <a:lvl1pPr marL="0" indent="0">
              <a:buNone/>
              <a:defRPr sz="2300">
                <a:solidFill>
                  <a:schemeClr val="tx1">
                    <a:tint val="75000"/>
                  </a:schemeClr>
                </a:solidFill>
              </a:defRPr>
            </a:lvl1pPr>
            <a:lvl2pPr marL="521437" indent="0">
              <a:buNone/>
              <a:defRPr sz="2100">
                <a:solidFill>
                  <a:schemeClr val="tx1">
                    <a:tint val="75000"/>
                  </a:schemeClr>
                </a:solidFill>
              </a:defRPr>
            </a:lvl2pPr>
            <a:lvl3pPr marL="1042873" indent="0">
              <a:buNone/>
              <a:defRPr sz="1800">
                <a:solidFill>
                  <a:schemeClr val="tx1">
                    <a:tint val="75000"/>
                  </a:schemeClr>
                </a:solidFill>
              </a:defRPr>
            </a:lvl3pPr>
            <a:lvl4pPr marL="1564310" indent="0">
              <a:buNone/>
              <a:defRPr sz="1600">
                <a:solidFill>
                  <a:schemeClr val="tx1">
                    <a:tint val="75000"/>
                  </a:schemeClr>
                </a:solidFill>
              </a:defRPr>
            </a:lvl4pPr>
            <a:lvl5pPr marL="2085746" indent="0">
              <a:buNone/>
              <a:defRPr sz="1600">
                <a:solidFill>
                  <a:schemeClr val="tx1">
                    <a:tint val="75000"/>
                  </a:schemeClr>
                </a:solidFill>
              </a:defRPr>
            </a:lvl5pPr>
            <a:lvl6pPr marL="2607183" indent="0">
              <a:buNone/>
              <a:defRPr sz="1600">
                <a:solidFill>
                  <a:schemeClr val="tx1">
                    <a:tint val="75000"/>
                  </a:schemeClr>
                </a:solidFill>
              </a:defRPr>
            </a:lvl6pPr>
            <a:lvl7pPr marL="3128620" indent="0">
              <a:buNone/>
              <a:defRPr sz="1600">
                <a:solidFill>
                  <a:schemeClr val="tx1">
                    <a:tint val="75000"/>
                  </a:schemeClr>
                </a:solidFill>
              </a:defRPr>
            </a:lvl7pPr>
            <a:lvl8pPr marL="3650056" indent="0">
              <a:buNone/>
              <a:defRPr sz="1600">
                <a:solidFill>
                  <a:schemeClr val="tx1">
                    <a:tint val="75000"/>
                  </a:schemeClr>
                </a:solidFill>
              </a:defRPr>
            </a:lvl8pPr>
            <a:lvl9pPr marL="4171493"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349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D745A541-CC68-4A7E-9F12-731359BBFB40}" type="datetimeFigureOut">
              <a:rPr lang="en-US" altLang="en-US"/>
              <a:pPr>
                <a:defRPr/>
              </a:pPr>
              <a:t>9/15/2020</a:t>
            </a:fld>
            <a:endParaRPr lang="en-US" altLang="en-US"/>
          </a:p>
        </p:txBody>
      </p:sp>
      <p:sp>
        <p:nvSpPr>
          <p:cNvPr id="5" name="Footer Placeholder 4"/>
          <p:cNvSpPr>
            <a:spLocks noGrp="1"/>
          </p:cNvSpPr>
          <p:nvPr>
            <p:ph type="ftr" sz="quarter" idx="11"/>
          </p:nvPr>
        </p:nvSpPr>
        <p:spPr>
          <a:xfrm>
            <a:off x="3651250" y="7010400"/>
            <a:ext cx="3386138" cy="401638"/>
          </a:xfrm>
          <a:prstGeom prst="rect">
            <a:avLst/>
          </a:prstGeom>
        </p:spPr>
        <p:txBody>
          <a:bodyPr/>
          <a:lstStyle>
            <a:lvl1pPr defTabSz="521437"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6596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90628E51-8770-4C76-8527-DA65067E55EA}" type="slidenum">
              <a:rPr lang="en-US" altLang="en-US"/>
              <a:pPr>
                <a:defRPr/>
              </a:pPr>
              <a:t>‹#›</a:t>
            </a:fld>
            <a:endParaRPr lang="en-US" altLang="en-US"/>
          </a:p>
        </p:txBody>
      </p:sp>
    </p:spTree>
    <p:extLst>
      <p:ext uri="{BB962C8B-B14F-4D97-AF65-F5344CB8AC3E}">
        <p14:creationId xmlns:p14="http://schemas.microsoft.com/office/powerpoint/2010/main" val="2382195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534432" y="1764666"/>
            <a:ext cx="4720815" cy="499113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33391" y="1764666"/>
            <a:ext cx="4720815" cy="499113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5349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D924C96A-D665-425E-B364-4C260631FB07}" type="datetimeFigureOut">
              <a:rPr lang="en-US" altLang="en-US"/>
              <a:pPr>
                <a:defRPr/>
              </a:pPr>
              <a:t>9/15/2020</a:t>
            </a:fld>
            <a:endParaRPr lang="en-US" altLang="en-US"/>
          </a:p>
        </p:txBody>
      </p:sp>
      <p:sp>
        <p:nvSpPr>
          <p:cNvPr id="6" name="Footer Placeholder 5"/>
          <p:cNvSpPr>
            <a:spLocks noGrp="1"/>
          </p:cNvSpPr>
          <p:nvPr>
            <p:ph type="ftr" sz="quarter" idx="11"/>
          </p:nvPr>
        </p:nvSpPr>
        <p:spPr>
          <a:xfrm>
            <a:off x="3651250" y="7010400"/>
            <a:ext cx="3386138" cy="401638"/>
          </a:xfrm>
          <a:prstGeom prst="rect">
            <a:avLst/>
          </a:prstGeom>
        </p:spPr>
        <p:txBody>
          <a:bodyPr/>
          <a:lstStyle>
            <a:lvl1pPr defTabSz="521437"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76596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75B80773-D5B4-4E8F-956C-3D58060FA272}" type="slidenum">
              <a:rPr lang="en-US" altLang="en-US"/>
              <a:pPr>
                <a:defRPr/>
              </a:pPr>
              <a:t>‹#›</a:t>
            </a:fld>
            <a:endParaRPr lang="en-US" altLang="en-US"/>
          </a:p>
        </p:txBody>
      </p:sp>
    </p:spTree>
    <p:extLst>
      <p:ext uri="{BB962C8B-B14F-4D97-AF65-F5344CB8AC3E}">
        <p14:creationId xmlns:p14="http://schemas.microsoft.com/office/powerpoint/2010/main" val="383753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534432" y="1692889"/>
            <a:ext cx="4722671" cy="705515"/>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en-GB"/>
              <a:t>Click to edit Master text styles</a:t>
            </a:r>
          </a:p>
        </p:txBody>
      </p:sp>
      <p:sp>
        <p:nvSpPr>
          <p:cNvPr id="4" name="Content Placeholder 3"/>
          <p:cNvSpPr>
            <a:spLocks noGrp="1"/>
          </p:cNvSpPr>
          <p:nvPr>
            <p:ph sz="half" idx="2"/>
          </p:nvPr>
        </p:nvSpPr>
        <p:spPr>
          <a:xfrm>
            <a:off x="534432" y="2398404"/>
            <a:ext cx="4722671"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29680" y="1692889"/>
            <a:ext cx="4724526" cy="705515"/>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en-GB"/>
              <a:t>Click to edit Master text styles</a:t>
            </a:r>
          </a:p>
        </p:txBody>
      </p:sp>
      <p:sp>
        <p:nvSpPr>
          <p:cNvPr id="6" name="Content Placeholder 5"/>
          <p:cNvSpPr>
            <a:spLocks noGrp="1"/>
          </p:cNvSpPr>
          <p:nvPr>
            <p:ph sz="quarter" idx="4"/>
          </p:nvPr>
        </p:nvSpPr>
        <p:spPr>
          <a:xfrm>
            <a:off x="5429680" y="2398404"/>
            <a:ext cx="4724526"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5349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07E66A3D-E4DD-4577-A0BC-6D31D14A7CE8}" type="datetimeFigureOut">
              <a:rPr lang="en-US" altLang="en-US"/>
              <a:pPr>
                <a:defRPr/>
              </a:pPr>
              <a:t>9/15/2020</a:t>
            </a:fld>
            <a:endParaRPr lang="en-US" altLang="en-US"/>
          </a:p>
        </p:txBody>
      </p:sp>
      <p:sp>
        <p:nvSpPr>
          <p:cNvPr id="8" name="Footer Placeholder 7"/>
          <p:cNvSpPr>
            <a:spLocks noGrp="1"/>
          </p:cNvSpPr>
          <p:nvPr>
            <p:ph type="ftr" sz="quarter" idx="11"/>
          </p:nvPr>
        </p:nvSpPr>
        <p:spPr>
          <a:xfrm>
            <a:off x="3651250" y="7010400"/>
            <a:ext cx="3386138" cy="401638"/>
          </a:xfrm>
          <a:prstGeom prst="rect">
            <a:avLst/>
          </a:prstGeom>
        </p:spPr>
        <p:txBody>
          <a:bodyPr/>
          <a:lstStyle>
            <a:lvl1pPr defTabSz="521437"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a:xfrm>
            <a:off x="76596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4E67D402-63A9-446B-8273-6E3178275A44}" type="slidenum">
              <a:rPr lang="en-US" altLang="en-US"/>
              <a:pPr>
                <a:defRPr/>
              </a:pPr>
              <a:t>‹#›</a:t>
            </a:fld>
            <a:endParaRPr lang="en-US" altLang="en-US"/>
          </a:p>
        </p:txBody>
      </p:sp>
    </p:spTree>
    <p:extLst>
      <p:ext uri="{BB962C8B-B14F-4D97-AF65-F5344CB8AC3E}">
        <p14:creationId xmlns:p14="http://schemas.microsoft.com/office/powerpoint/2010/main" val="2901444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a:xfrm>
            <a:off x="5349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D552523B-981F-43CA-B932-0D34C729816D}" type="datetimeFigureOut">
              <a:rPr lang="en-US" altLang="en-US"/>
              <a:pPr>
                <a:defRPr/>
              </a:pPr>
              <a:t>9/15/2020</a:t>
            </a:fld>
            <a:endParaRPr lang="en-US" altLang="en-US"/>
          </a:p>
        </p:txBody>
      </p:sp>
      <p:sp>
        <p:nvSpPr>
          <p:cNvPr id="4" name="Footer Placeholder 3"/>
          <p:cNvSpPr>
            <a:spLocks noGrp="1"/>
          </p:cNvSpPr>
          <p:nvPr>
            <p:ph type="ftr" sz="quarter" idx="11"/>
          </p:nvPr>
        </p:nvSpPr>
        <p:spPr>
          <a:xfrm>
            <a:off x="3651250" y="7010400"/>
            <a:ext cx="3386138" cy="401638"/>
          </a:xfrm>
          <a:prstGeom prst="rect">
            <a:avLst/>
          </a:prstGeom>
        </p:spPr>
        <p:txBody>
          <a:bodyPr/>
          <a:lstStyle>
            <a:lvl1pPr defTabSz="521437"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a:xfrm>
            <a:off x="76596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B949D871-4BF8-4BF4-9517-FC04A8AFD409}" type="slidenum">
              <a:rPr lang="en-US" altLang="en-US"/>
              <a:pPr>
                <a:defRPr/>
              </a:pPr>
              <a:t>‹#›</a:t>
            </a:fld>
            <a:endParaRPr lang="en-US" altLang="en-US"/>
          </a:p>
        </p:txBody>
      </p:sp>
    </p:spTree>
    <p:extLst>
      <p:ext uri="{BB962C8B-B14F-4D97-AF65-F5344CB8AC3E}">
        <p14:creationId xmlns:p14="http://schemas.microsoft.com/office/powerpoint/2010/main" val="1458317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9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186501F7-E93B-43A2-BFE9-1B645135E244}" type="datetimeFigureOut">
              <a:rPr lang="en-US" altLang="en-US"/>
              <a:pPr>
                <a:defRPr/>
              </a:pPr>
              <a:t>9/15/2020</a:t>
            </a:fld>
            <a:endParaRPr lang="en-US" altLang="en-US"/>
          </a:p>
        </p:txBody>
      </p:sp>
      <p:sp>
        <p:nvSpPr>
          <p:cNvPr id="3" name="Footer Placeholder 2"/>
          <p:cNvSpPr>
            <a:spLocks noGrp="1"/>
          </p:cNvSpPr>
          <p:nvPr>
            <p:ph type="ftr" sz="quarter" idx="11"/>
          </p:nvPr>
        </p:nvSpPr>
        <p:spPr>
          <a:xfrm>
            <a:off x="3651250" y="7010400"/>
            <a:ext cx="3386138" cy="401638"/>
          </a:xfrm>
          <a:prstGeom prst="rect">
            <a:avLst/>
          </a:prstGeom>
        </p:spPr>
        <p:txBody>
          <a:bodyPr/>
          <a:lstStyle>
            <a:lvl1pPr defTabSz="521437"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a:xfrm>
            <a:off x="76596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1BEF4899-6539-4EED-86E8-77C3E70CD5EB}" type="slidenum">
              <a:rPr lang="en-US" altLang="en-US"/>
              <a:pPr>
                <a:defRPr/>
              </a:pPr>
              <a:t>‹#›</a:t>
            </a:fld>
            <a:endParaRPr lang="en-US" altLang="en-US"/>
          </a:p>
        </p:txBody>
      </p:sp>
    </p:spTree>
    <p:extLst>
      <p:ext uri="{BB962C8B-B14F-4D97-AF65-F5344CB8AC3E}">
        <p14:creationId xmlns:p14="http://schemas.microsoft.com/office/powerpoint/2010/main" val="3617015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433" y="301113"/>
            <a:ext cx="3516488" cy="1281483"/>
          </a:xfrm>
        </p:spPr>
        <p:txBody>
          <a:bodyPr anchor="b"/>
          <a:lstStyle>
            <a:lvl1pPr algn="l">
              <a:defRPr sz="2300" b="1"/>
            </a:lvl1pPr>
          </a:lstStyle>
          <a:p>
            <a:r>
              <a:rPr lang="en-GB"/>
              <a:t>Click to edit Master title style</a:t>
            </a:r>
            <a:endParaRPr lang="en-US"/>
          </a:p>
        </p:txBody>
      </p:sp>
      <p:sp>
        <p:nvSpPr>
          <p:cNvPr id="3" name="Content Placeholder 2"/>
          <p:cNvSpPr>
            <a:spLocks noGrp="1"/>
          </p:cNvSpPr>
          <p:nvPr>
            <p:ph idx="1"/>
          </p:nvPr>
        </p:nvSpPr>
        <p:spPr>
          <a:xfrm>
            <a:off x="4178960" y="301114"/>
            <a:ext cx="5975246" cy="645468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534433" y="1582597"/>
            <a:ext cx="3516488" cy="5173200"/>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en-GB"/>
              <a:t>Click to edit Master text styles</a:t>
            </a:r>
          </a:p>
        </p:txBody>
      </p:sp>
      <p:sp>
        <p:nvSpPr>
          <p:cNvPr id="5" name="Date Placeholder 4"/>
          <p:cNvSpPr>
            <a:spLocks noGrp="1"/>
          </p:cNvSpPr>
          <p:nvPr>
            <p:ph type="dt" sz="half" idx="10"/>
          </p:nvPr>
        </p:nvSpPr>
        <p:spPr>
          <a:xfrm>
            <a:off x="5349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4D6C0DF7-F005-4E82-B2F8-FE62A7A53301}" type="datetimeFigureOut">
              <a:rPr lang="en-US" altLang="en-US"/>
              <a:pPr>
                <a:defRPr/>
              </a:pPr>
              <a:t>9/15/2020</a:t>
            </a:fld>
            <a:endParaRPr lang="en-US" altLang="en-US"/>
          </a:p>
        </p:txBody>
      </p:sp>
      <p:sp>
        <p:nvSpPr>
          <p:cNvPr id="6" name="Footer Placeholder 5"/>
          <p:cNvSpPr>
            <a:spLocks noGrp="1"/>
          </p:cNvSpPr>
          <p:nvPr>
            <p:ph type="ftr" sz="quarter" idx="11"/>
          </p:nvPr>
        </p:nvSpPr>
        <p:spPr>
          <a:xfrm>
            <a:off x="3651250" y="7010400"/>
            <a:ext cx="3386138" cy="401638"/>
          </a:xfrm>
          <a:prstGeom prst="rect">
            <a:avLst/>
          </a:prstGeom>
        </p:spPr>
        <p:txBody>
          <a:bodyPr/>
          <a:lstStyle>
            <a:lvl1pPr defTabSz="521437"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76596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9AB7F4C4-F515-4E33-8D9B-74421AC57AB7}" type="slidenum">
              <a:rPr lang="en-US" altLang="en-US"/>
              <a:pPr>
                <a:defRPr/>
              </a:pPr>
              <a:t>‹#›</a:t>
            </a:fld>
            <a:endParaRPr lang="en-US" altLang="en-US"/>
          </a:p>
        </p:txBody>
      </p:sp>
    </p:spTree>
    <p:extLst>
      <p:ext uri="{BB962C8B-B14F-4D97-AF65-F5344CB8AC3E}">
        <p14:creationId xmlns:p14="http://schemas.microsoft.com/office/powerpoint/2010/main" val="2307076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048" y="5293995"/>
            <a:ext cx="6413183" cy="624986"/>
          </a:xfrm>
        </p:spPr>
        <p:txBody>
          <a:bodyPr anchor="b"/>
          <a:lstStyle>
            <a:lvl1pPr algn="l">
              <a:defRPr sz="2300" b="1"/>
            </a:lvl1pPr>
          </a:lstStyle>
          <a:p>
            <a:r>
              <a:rPr lang="en-GB"/>
              <a:t>Click to edit Master title style</a:t>
            </a:r>
            <a:endParaRPr lang="en-US"/>
          </a:p>
        </p:txBody>
      </p:sp>
      <p:sp>
        <p:nvSpPr>
          <p:cNvPr id="3" name="Picture Placeholder 2"/>
          <p:cNvSpPr>
            <a:spLocks noGrp="1"/>
          </p:cNvSpPr>
          <p:nvPr>
            <p:ph type="pic" idx="1"/>
          </p:nvPr>
        </p:nvSpPr>
        <p:spPr>
          <a:xfrm>
            <a:off x="2095048" y="675755"/>
            <a:ext cx="6413183" cy="4537710"/>
          </a:xfrm>
        </p:spPr>
        <p:txBody>
          <a:bodyPr rtlCol="0">
            <a:normAutofit/>
          </a:bodyPr>
          <a:lstStyle>
            <a:lvl1pPr marL="0" indent="0">
              <a:buNone/>
              <a:defRPr sz="3600"/>
            </a:lvl1pPr>
            <a:lvl2pPr marL="521437" indent="0">
              <a:buNone/>
              <a:defRPr sz="3200"/>
            </a:lvl2pPr>
            <a:lvl3pPr marL="1042873" indent="0">
              <a:buNone/>
              <a:defRPr sz="2700"/>
            </a:lvl3pPr>
            <a:lvl4pPr marL="1564310" indent="0">
              <a:buNone/>
              <a:defRPr sz="2300"/>
            </a:lvl4pPr>
            <a:lvl5pPr marL="2085746" indent="0">
              <a:buNone/>
              <a:defRPr sz="2300"/>
            </a:lvl5pPr>
            <a:lvl6pPr marL="2607183" indent="0">
              <a:buNone/>
              <a:defRPr sz="2300"/>
            </a:lvl6pPr>
            <a:lvl7pPr marL="3128620" indent="0">
              <a:buNone/>
              <a:defRPr sz="2300"/>
            </a:lvl7pPr>
            <a:lvl8pPr marL="3650056" indent="0">
              <a:buNone/>
              <a:defRPr sz="2300"/>
            </a:lvl8pPr>
            <a:lvl9pPr marL="4171493" indent="0">
              <a:buNone/>
              <a:defRPr sz="2300"/>
            </a:lvl9pPr>
          </a:lstStyle>
          <a:p>
            <a:pPr lvl="0"/>
            <a:endParaRPr lang="en-US" noProof="0" dirty="0"/>
          </a:p>
        </p:txBody>
      </p:sp>
      <p:sp>
        <p:nvSpPr>
          <p:cNvPr id="4" name="Text Placeholder 3"/>
          <p:cNvSpPr>
            <a:spLocks noGrp="1"/>
          </p:cNvSpPr>
          <p:nvPr>
            <p:ph type="body" sz="half" idx="2"/>
          </p:nvPr>
        </p:nvSpPr>
        <p:spPr>
          <a:xfrm>
            <a:off x="2095048" y="5918981"/>
            <a:ext cx="6413183" cy="887584"/>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en-GB"/>
              <a:t>Click to edit Master text styles</a:t>
            </a:r>
          </a:p>
        </p:txBody>
      </p:sp>
      <p:sp>
        <p:nvSpPr>
          <p:cNvPr id="5" name="Date Placeholder 4"/>
          <p:cNvSpPr>
            <a:spLocks noGrp="1"/>
          </p:cNvSpPr>
          <p:nvPr>
            <p:ph type="dt" sz="half" idx="10"/>
          </p:nvPr>
        </p:nvSpPr>
        <p:spPr>
          <a:xfrm>
            <a:off x="5349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0F77992F-B128-4729-9899-B70B4035A0D4}" type="datetimeFigureOut">
              <a:rPr lang="en-US" altLang="en-US"/>
              <a:pPr>
                <a:defRPr/>
              </a:pPr>
              <a:t>9/15/2020</a:t>
            </a:fld>
            <a:endParaRPr lang="en-US" altLang="en-US"/>
          </a:p>
        </p:txBody>
      </p:sp>
      <p:sp>
        <p:nvSpPr>
          <p:cNvPr id="6" name="Footer Placeholder 5"/>
          <p:cNvSpPr>
            <a:spLocks noGrp="1"/>
          </p:cNvSpPr>
          <p:nvPr>
            <p:ph type="ftr" sz="quarter" idx="11"/>
          </p:nvPr>
        </p:nvSpPr>
        <p:spPr>
          <a:xfrm>
            <a:off x="3651250" y="7010400"/>
            <a:ext cx="3386138" cy="401638"/>
          </a:xfrm>
          <a:prstGeom prst="rect">
            <a:avLst/>
          </a:prstGeom>
        </p:spPr>
        <p:txBody>
          <a:bodyPr/>
          <a:lstStyle>
            <a:lvl1pPr defTabSz="521437"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7659688" y="7010400"/>
            <a:ext cx="2493962" cy="401638"/>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a:defRPr/>
            </a:pPr>
            <a:fld id="{34EAEF74-4B05-4975-AD92-D404043F8347}" type="slidenum">
              <a:rPr lang="en-US" altLang="en-US"/>
              <a:pPr>
                <a:defRPr/>
              </a:pPr>
              <a:t>‹#›</a:t>
            </a:fld>
            <a:endParaRPr lang="en-US" altLang="en-US"/>
          </a:p>
        </p:txBody>
      </p:sp>
    </p:spTree>
    <p:extLst>
      <p:ext uri="{BB962C8B-B14F-4D97-AF65-F5344CB8AC3E}">
        <p14:creationId xmlns:p14="http://schemas.microsoft.com/office/powerpoint/2010/main" val="2702114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73063" y="962025"/>
            <a:ext cx="962025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lvl="0"/>
            <a:r>
              <a:rPr lang="en-GB" altLang="en-US"/>
              <a:t>Slide title in Arial</a:t>
            </a:r>
            <a:br>
              <a:rPr lang="en-GB" altLang="en-US"/>
            </a:br>
            <a:r>
              <a:rPr lang="en-GB" altLang="en-US"/>
              <a:t>Slide subtitle in Arial</a:t>
            </a:r>
            <a:br>
              <a:rPr lang="en-US" altLang="en-US"/>
            </a:br>
            <a:endParaRPr lang="en-US" altLang="en-US"/>
          </a:p>
        </p:txBody>
      </p:sp>
      <p:sp>
        <p:nvSpPr>
          <p:cNvPr id="1027" name="Text Placeholder 2"/>
          <p:cNvSpPr>
            <a:spLocks noGrp="1"/>
          </p:cNvSpPr>
          <p:nvPr>
            <p:ph type="body" idx="1"/>
          </p:nvPr>
        </p:nvSpPr>
        <p:spPr bwMode="auto">
          <a:xfrm>
            <a:off x="315913" y="2409825"/>
            <a:ext cx="9837737"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lvl="0"/>
            <a:r>
              <a:rPr lang="en-US" altLang="en-US"/>
              <a:t>Text ranged left, one paragraph space between lines of text in black </a:t>
            </a:r>
          </a:p>
          <a:p>
            <a:pPr lvl="0"/>
            <a:endParaRPr lang="en-US" altLang="en-US"/>
          </a:p>
          <a:p>
            <a:pPr lvl="0"/>
            <a:r>
              <a:rPr lang="en-US" altLang="en-US"/>
              <a:t>Text ranged left, one paragraph space between lines of text in black </a:t>
            </a:r>
          </a:p>
          <a:p>
            <a:pPr lvl="0"/>
            <a:endParaRPr lang="en-US" altLang="en-US"/>
          </a:p>
          <a:p>
            <a:pPr lvl="0"/>
            <a:r>
              <a:rPr lang="en-US" altLang="en-US"/>
              <a:t>Text ranged left, one paragraph space between lines of text in black </a:t>
            </a:r>
          </a:p>
          <a:p>
            <a:pPr lvl="0"/>
            <a:endParaRPr lang="en-US" altLang="en-US"/>
          </a:p>
          <a:p>
            <a:pPr lvl="0"/>
            <a:r>
              <a:rPr lang="en-US" altLang="en-US"/>
              <a:t>Text ranged left, one paragraph space between lines of text in black </a:t>
            </a:r>
          </a:p>
          <a:p>
            <a:pPr lvl="0"/>
            <a:endParaRPr lang="en-US" altLang="en-US"/>
          </a:p>
          <a:p>
            <a:pPr lvl="0"/>
            <a:r>
              <a:rPr lang="en-US" altLang="en-US"/>
              <a:t>Text ranged left, one paragraph space between lines of text in black </a:t>
            </a:r>
          </a:p>
          <a:p>
            <a:pPr lvl="0"/>
            <a:endParaRPr lang="en-US" altLang="en-US"/>
          </a:p>
          <a:p>
            <a:pPr lvl="0"/>
            <a:r>
              <a:rPr lang="en-US" altLang="en-US"/>
              <a:t>Text ranged left, one paragraph space between lines of text in black </a:t>
            </a:r>
          </a:p>
          <a:p>
            <a:pPr lvl="0"/>
            <a:endParaRPr lang="en-US" altLang="en-US"/>
          </a:p>
        </p:txBody>
      </p:sp>
    </p:spTree>
  </p:cSld>
  <p:clrMap bg1="lt1" tx1="dk1" bg2="lt2" tx2="dk2" accent1="accent1" accent2="accent2" accent3="accent3" accent4="accent4" accent5="accent5" accent6="accent6" hlink="hlink" folHlink="folHlink"/>
  <p:sldLayoutIdLst>
    <p:sldLayoutId id="2147484067" r:id="rId1"/>
    <p:sldLayoutId id="2147484068" r:id="rId2"/>
    <p:sldLayoutId id="2147484069" r:id="rId3"/>
    <p:sldLayoutId id="2147484070" r:id="rId4"/>
    <p:sldLayoutId id="2147484071" r:id="rId5"/>
    <p:sldLayoutId id="2147484072" r:id="rId6"/>
    <p:sldLayoutId id="2147484073" r:id="rId7"/>
    <p:sldLayoutId id="2147484074" r:id="rId8"/>
    <p:sldLayoutId id="2147484075" r:id="rId9"/>
    <p:sldLayoutId id="2147484076" r:id="rId10"/>
    <p:sldLayoutId id="2147484077" r:id="rId11"/>
    <p:sldLayoutId id="2147484078" r:id="rId12"/>
    <p:sldLayoutId id="2147484079" r:id="rId13"/>
  </p:sldLayoutIdLst>
  <p:txStyles>
    <p:titleStyle>
      <a:lvl1pPr algn="l" defTabSz="520700" rtl="0" eaLnBrk="0" fontAlgn="base" hangingPunct="0">
        <a:spcBef>
          <a:spcPts val="100"/>
        </a:spcBef>
        <a:spcAft>
          <a:spcPts val="100"/>
        </a:spcAft>
        <a:defRPr sz="2800" kern="1200">
          <a:solidFill>
            <a:schemeClr val="bg1"/>
          </a:solidFill>
          <a:latin typeface="Arial MT Lt"/>
          <a:ea typeface="MS PGothic" panose="020B0600070205080204" pitchFamily="34" charset="-128"/>
          <a:cs typeface="Arial MT Lt"/>
        </a:defRPr>
      </a:lvl1pPr>
      <a:lvl2pPr algn="l" defTabSz="520700" rtl="0" eaLnBrk="0" fontAlgn="base" hangingPunct="0">
        <a:spcBef>
          <a:spcPts val="100"/>
        </a:spcBef>
        <a:spcAft>
          <a:spcPts val="100"/>
        </a:spcAft>
        <a:defRPr sz="2800">
          <a:solidFill>
            <a:schemeClr val="bg1"/>
          </a:solidFill>
          <a:latin typeface="Arial MT Lt"/>
          <a:ea typeface="MS PGothic" panose="020B0600070205080204" pitchFamily="34" charset="-128"/>
          <a:cs typeface="Arial MT Lt"/>
        </a:defRPr>
      </a:lvl2pPr>
      <a:lvl3pPr algn="l" defTabSz="520700" rtl="0" eaLnBrk="0" fontAlgn="base" hangingPunct="0">
        <a:spcBef>
          <a:spcPts val="100"/>
        </a:spcBef>
        <a:spcAft>
          <a:spcPts val="100"/>
        </a:spcAft>
        <a:defRPr sz="2800">
          <a:solidFill>
            <a:schemeClr val="bg1"/>
          </a:solidFill>
          <a:latin typeface="Arial MT Lt"/>
          <a:ea typeface="MS PGothic" panose="020B0600070205080204" pitchFamily="34" charset="-128"/>
          <a:cs typeface="Arial MT Lt"/>
        </a:defRPr>
      </a:lvl3pPr>
      <a:lvl4pPr algn="l" defTabSz="520700" rtl="0" eaLnBrk="0" fontAlgn="base" hangingPunct="0">
        <a:spcBef>
          <a:spcPts val="100"/>
        </a:spcBef>
        <a:spcAft>
          <a:spcPts val="100"/>
        </a:spcAft>
        <a:defRPr sz="2800">
          <a:solidFill>
            <a:schemeClr val="bg1"/>
          </a:solidFill>
          <a:latin typeface="Arial MT Lt"/>
          <a:ea typeface="MS PGothic" panose="020B0600070205080204" pitchFamily="34" charset="-128"/>
          <a:cs typeface="Arial MT Lt"/>
        </a:defRPr>
      </a:lvl4pPr>
      <a:lvl5pPr algn="l" defTabSz="520700" rtl="0" eaLnBrk="0" fontAlgn="base" hangingPunct="0">
        <a:spcBef>
          <a:spcPts val="100"/>
        </a:spcBef>
        <a:spcAft>
          <a:spcPts val="100"/>
        </a:spcAft>
        <a:defRPr sz="2800">
          <a:solidFill>
            <a:schemeClr val="bg1"/>
          </a:solidFill>
          <a:latin typeface="Arial MT Lt"/>
          <a:ea typeface="MS PGothic" panose="020B0600070205080204" pitchFamily="34" charset="-128"/>
          <a:cs typeface="Arial MT Lt"/>
        </a:defRPr>
      </a:lvl5pPr>
      <a:lvl6pPr marL="457200" algn="l" defTabSz="520700" rtl="0" fontAlgn="base">
        <a:spcBef>
          <a:spcPts val="100"/>
        </a:spcBef>
        <a:spcAft>
          <a:spcPts val="100"/>
        </a:spcAft>
        <a:defRPr sz="2800">
          <a:solidFill>
            <a:schemeClr val="bg1"/>
          </a:solidFill>
          <a:latin typeface="Arial MT Lt"/>
          <a:ea typeface="Arial MT Lt"/>
          <a:cs typeface="Arial MT Lt"/>
        </a:defRPr>
      </a:lvl6pPr>
      <a:lvl7pPr marL="914400" algn="l" defTabSz="520700" rtl="0" fontAlgn="base">
        <a:spcBef>
          <a:spcPts val="100"/>
        </a:spcBef>
        <a:spcAft>
          <a:spcPts val="100"/>
        </a:spcAft>
        <a:defRPr sz="2800">
          <a:solidFill>
            <a:schemeClr val="bg1"/>
          </a:solidFill>
          <a:latin typeface="Arial MT Lt"/>
          <a:ea typeface="Arial MT Lt"/>
          <a:cs typeface="Arial MT Lt"/>
        </a:defRPr>
      </a:lvl7pPr>
      <a:lvl8pPr marL="1371600" algn="l" defTabSz="520700" rtl="0" fontAlgn="base">
        <a:spcBef>
          <a:spcPts val="100"/>
        </a:spcBef>
        <a:spcAft>
          <a:spcPts val="100"/>
        </a:spcAft>
        <a:defRPr sz="2800">
          <a:solidFill>
            <a:schemeClr val="bg1"/>
          </a:solidFill>
          <a:latin typeface="Arial MT Lt"/>
          <a:ea typeface="Arial MT Lt"/>
          <a:cs typeface="Arial MT Lt"/>
        </a:defRPr>
      </a:lvl8pPr>
      <a:lvl9pPr marL="1828800" algn="l" defTabSz="520700" rtl="0" fontAlgn="base">
        <a:spcBef>
          <a:spcPts val="100"/>
        </a:spcBef>
        <a:spcAft>
          <a:spcPts val="100"/>
        </a:spcAft>
        <a:defRPr sz="2800">
          <a:solidFill>
            <a:schemeClr val="bg1"/>
          </a:solidFill>
          <a:latin typeface="Arial MT Lt"/>
          <a:ea typeface="Arial MT Lt"/>
          <a:cs typeface="Arial MT Lt"/>
        </a:defRPr>
      </a:lvl9pPr>
    </p:titleStyle>
    <p:bodyStyle>
      <a:lvl1pPr marL="390525" indent="-390525" algn="l" defTabSz="520700" rtl="0" eaLnBrk="0" fontAlgn="base" hangingPunct="0">
        <a:spcBef>
          <a:spcPct val="20000"/>
        </a:spcBef>
        <a:spcAft>
          <a:spcPct val="0"/>
        </a:spcAft>
        <a:buFont typeface="Arial" panose="020B0604020202020204" pitchFamily="34" charset="0"/>
        <a:buChar char="•"/>
        <a:defRPr sz="3200" kern="1200">
          <a:solidFill>
            <a:schemeClr val="tx1"/>
          </a:solidFill>
          <a:latin typeface="Arial MT Lt"/>
          <a:ea typeface="MS PGothic" panose="020B0600070205080204" pitchFamily="34" charset="-128"/>
          <a:cs typeface="Arial MT Lt"/>
        </a:defRPr>
      </a:lvl1pPr>
      <a:lvl2pPr marL="846138" indent="-325438" algn="l" defTabSz="5207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Arial MT Lt"/>
          <a:cs typeface="Arial MT Lt"/>
        </a:defRPr>
      </a:lvl2pPr>
      <a:lvl3pPr marL="1303338" indent="-260350" algn="l" defTabSz="520700"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Arial MT Lt"/>
          <a:cs typeface="Arial MT Lt"/>
        </a:defRPr>
      </a:lvl3pPr>
      <a:lvl4pPr marL="1824038" indent="-260350" algn="l" defTabSz="520700"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Arial MT Lt"/>
          <a:cs typeface="Arial MT Lt"/>
        </a:defRPr>
      </a:lvl4pPr>
      <a:lvl5pPr marL="2346325" indent="-260350" algn="l" defTabSz="520700"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Arial MT Lt"/>
          <a:cs typeface="Arial MT Lt"/>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en-US"/>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t.1.gilbert@herts.ac.uk"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mailto:t.1.gilbert@herts.ac.uk" TargetMode="External"/><Relationship Id="rId2" Type="http://schemas.openxmlformats.org/officeDocument/2006/relationships/hyperlink" Target="https://compassioninhe.wordpress.com/" TargetMode="Externa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3" Type="http://schemas.openxmlformats.org/officeDocument/2006/relationships/hyperlink" Target="https://doi.org/10.1108/JRIT-09-2017-0020" TargetMode="External"/><Relationship Id="rId7" Type="http://schemas.openxmlformats.org/officeDocument/2006/relationships/hyperlink" Target="https://www.nus.org.uk/PageFiles/12350/NUS_Race_for_Equality_web.pdf" TargetMode="External"/><Relationship Id="rId2" Type="http://schemas.openxmlformats.org/officeDocument/2006/relationships/hyperlink" Target="http://www.nytimes.com/2016/02/28/magazine/what-google-%20learned-from-its-quest-to-build-the-perfect-team" TargetMode="External"/><Relationship Id="rId1" Type="http://schemas.openxmlformats.org/officeDocument/2006/relationships/slideLayout" Target="../slideLayouts/slideLayout7.xml"/><Relationship Id="rId6" Type="http://schemas.openxmlformats.org/officeDocument/2006/relationships/hyperlink" Target="https://www.timeshighereducation.com/news/career-advice-should-universities-award-credit-for-compassion#survey-answer" TargetMode="External"/><Relationship Id="rId5" Type="http://schemas.openxmlformats.org/officeDocument/2006/relationships/hyperlink" Target="https://www.youtube.com/watch?v=3jFVTCuSCOg" TargetMode="External"/><Relationship Id="rId4" Type="http://schemas.openxmlformats.org/officeDocument/2006/relationships/hyperlink" Target="http://www.herts.ac.uk/link/volume-2,-issue-1/assess-compassion-in-higher-education-how-and-why-would-we-do-that/"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customXml" Target="../ink/ink2.xml"/><Relationship Id="rId3" Type="http://schemas.openxmlformats.org/officeDocument/2006/relationships/image" Target="../media/image7.jpg"/><Relationship Id="rId7" Type="http://schemas.openxmlformats.org/officeDocument/2006/relationships/image" Target="../media/image13.emf"/><Relationship Id="rId2" Type="http://schemas.openxmlformats.org/officeDocument/2006/relationships/hyperlink" Target="https://towardsdatascience.com/machine-learning-of-human-brain-739ab0419612" TargetMode="External"/><Relationship Id="rId1" Type="http://schemas.openxmlformats.org/officeDocument/2006/relationships/slideLayout" Target="../slideLayouts/slideLayout7.xml"/><Relationship Id="rId4" Type="http://schemas.openxmlformats.org/officeDocument/2006/relationships/customXml" Target="../ink/ink1.xml"/><Relationship Id="rId9" Type="http://schemas.openxmlformats.org/officeDocument/2006/relationships/image" Target="../media/image14.emf"/></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07007"/>
            <a:ext cx="10688638" cy="7669857"/>
          </a:xfrm>
          <a:prstGeom prst="rect">
            <a:avLst/>
          </a:prstGeom>
          <a:solidFill>
            <a:srgbClr val="0F11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1437" eaLnBrk="1" fontAlgn="auto" hangingPunct="1">
              <a:spcBef>
                <a:spcPts val="0"/>
              </a:spcBef>
              <a:spcAft>
                <a:spcPts val="0"/>
              </a:spcAft>
              <a:defRPr/>
            </a:pPr>
            <a:endParaRPr lang="en-US" dirty="0">
              <a:solidFill>
                <a:srgbClr val="91C849"/>
              </a:solidFill>
            </a:endParaRPr>
          </a:p>
        </p:txBody>
      </p:sp>
      <p:sp>
        <p:nvSpPr>
          <p:cNvPr id="14340" name="Title 1"/>
          <p:cNvSpPr txBox="1">
            <a:spLocks/>
          </p:cNvSpPr>
          <p:nvPr/>
        </p:nvSpPr>
        <p:spPr bwMode="auto">
          <a:xfrm>
            <a:off x="0" y="4429497"/>
            <a:ext cx="10641422" cy="3133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lstStyle>
            <a:lvl1pPr>
              <a:spcBef>
                <a:spcPct val="20000"/>
              </a:spcBef>
              <a:buFont typeface="Arial" panose="020B0604020202020204" pitchFamily="34" charset="0"/>
              <a:buChar char="•"/>
              <a:defRPr sz="3200">
                <a:solidFill>
                  <a:schemeClr val="tx1"/>
                </a:solidFill>
                <a:latin typeface="Arial MT Lt" charset="0"/>
                <a:ea typeface="MS PGothic" panose="020B0600070205080204" pitchFamily="34" charset="-128"/>
                <a:cs typeface="Arial MT Lt" charset="0"/>
              </a:defRPr>
            </a:lvl1pPr>
            <a:lvl2pPr marL="742950" indent="-285750">
              <a:spcBef>
                <a:spcPct val="20000"/>
              </a:spcBef>
              <a:buFont typeface="Arial" panose="020B0604020202020204" pitchFamily="34" charset="0"/>
              <a:buChar char="–"/>
              <a:defRPr sz="3200">
                <a:solidFill>
                  <a:schemeClr val="tx1"/>
                </a:solidFill>
                <a:latin typeface="Calibri" panose="020F0502020204030204" pitchFamily="34" charset="0"/>
                <a:ea typeface="Arial MT Lt" charset="0"/>
                <a:cs typeface="Arial MT Lt"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ea typeface="Arial MT Lt" charset="0"/>
                <a:cs typeface="Arial MT Lt" charset="0"/>
              </a:defRPr>
            </a:lvl3pPr>
            <a:lvl4pPr marL="1600200" indent="-228600">
              <a:spcBef>
                <a:spcPct val="20000"/>
              </a:spcBef>
              <a:buFont typeface="Arial" panose="020B0604020202020204" pitchFamily="34" charset="0"/>
              <a:buChar char="–"/>
              <a:defRPr sz="2300">
                <a:solidFill>
                  <a:schemeClr val="tx1"/>
                </a:solidFill>
                <a:latin typeface="Calibri" panose="020F0502020204030204" pitchFamily="34" charset="0"/>
                <a:ea typeface="Arial MT Lt" charset="0"/>
                <a:cs typeface="Arial MT Lt" charset="0"/>
              </a:defRPr>
            </a:lvl4pPr>
            <a:lvl5pPr marL="2057400" indent="-228600">
              <a:spcBef>
                <a:spcPct val="20000"/>
              </a:spcBef>
              <a:buFont typeface="Arial" panose="020B0604020202020204" pitchFamily="34" charset="0"/>
              <a:buChar char="»"/>
              <a:defRPr sz="2300">
                <a:solidFill>
                  <a:schemeClr val="tx1"/>
                </a:solidFill>
                <a:latin typeface="Calibri" panose="020F0502020204030204" pitchFamily="34" charset="0"/>
                <a:ea typeface="Arial MT Lt" charset="0"/>
                <a:cs typeface="Arial MT Lt" charset="0"/>
              </a:defRPr>
            </a:lvl5pPr>
            <a:lvl6pPr marL="2514600" indent="-228600" defTabSz="5207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ea typeface="Arial MT Lt" charset="0"/>
                <a:cs typeface="Arial MT Lt" charset="0"/>
              </a:defRPr>
            </a:lvl6pPr>
            <a:lvl7pPr marL="2971800" indent="-228600" defTabSz="5207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ea typeface="Arial MT Lt" charset="0"/>
                <a:cs typeface="Arial MT Lt" charset="0"/>
              </a:defRPr>
            </a:lvl7pPr>
            <a:lvl8pPr marL="3429000" indent="-228600" defTabSz="5207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ea typeface="Arial MT Lt" charset="0"/>
                <a:cs typeface="Arial MT Lt" charset="0"/>
              </a:defRPr>
            </a:lvl8pPr>
            <a:lvl9pPr marL="3886200" indent="-228600" defTabSz="520700" eaLnBrk="0" fontAlgn="base" hangingPunct="0">
              <a:spcBef>
                <a:spcPct val="20000"/>
              </a:spcBef>
              <a:spcAft>
                <a:spcPct val="0"/>
              </a:spcAft>
              <a:buFont typeface="Arial" panose="020B0604020202020204" pitchFamily="34" charset="0"/>
              <a:buChar char="»"/>
              <a:defRPr sz="2300">
                <a:solidFill>
                  <a:schemeClr val="tx1"/>
                </a:solidFill>
                <a:latin typeface="Calibri" panose="020F0502020204030204" pitchFamily="34" charset="0"/>
                <a:ea typeface="Arial MT Lt" charset="0"/>
                <a:cs typeface="Arial MT Lt" charset="0"/>
              </a:defRPr>
            </a:lvl9pPr>
          </a:lstStyle>
          <a:p>
            <a:pPr algn="ctr" eaLnBrk="1" hangingPunct="1">
              <a:spcBef>
                <a:spcPts val="100"/>
              </a:spcBef>
              <a:spcAft>
                <a:spcPts val="100"/>
              </a:spcAft>
              <a:buFontTx/>
              <a:buNone/>
            </a:pPr>
            <a:r>
              <a:rPr lang="en-US" sz="4000" dirty="0">
                <a:solidFill>
                  <a:schemeClr val="bg1"/>
                </a:solidFill>
              </a:rPr>
              <a:t>The Micro skills of Compassion </a:t>
            </a:r>
          </a:p>
          <a:p>
            <a:pPr algn="ctr" eaLnBrk="1" hangingPunct="1">
              <a:spcBef>
                <a:spcPts val="100"/>
              </a:spcBef>
              <a:spcAft>
                <a:spcPts val="100"/>
              </a:spcAft>
              <a:buFontTx/>
              <a:buNone/>
            </a:pPr>
            <a:r>
              <a:rPr lang="en-US" sz="4000" dirty="0">
                <a:solidFill>
                  <a:schemeClr val="bg1"/>
                </a:solidFill>
              </a:rPr>
              <a:t>in Group work</a:t>
            </a:r>
          </a:p>
          <a:p>
            <a:pPr eaLnBrk="1" hangingPunct="1">
              <a:spcBef>
                <a:spcPts val="100"/>
              </a:spcBef>
              <a:spcAft>
                <a:spcPts val="100"/>
              </a:spcAft>
              <a:buFontTx/>
              <a:buNone/>
            </a:pPr>
            <a:endParaRPr lang="en-US" sz="1600" dirty="0">
              <a:solidFill>
                <a:schemeClr val="bg1"/>
              </a:solidFill>
            </a:endParaRPr>
          </a:p>
          <a:p>
            <a:pPr eaLnBrk="1" hangingPunct="1">
              <a:spcBef>
                <a:spcPts val="100"/>
              </a:spcBef>
              <a:spcAft>
                <a:spcPts val="100"/>
              </a:spcAft>
              <a:buFontTx/>
              <a:buNone/>
            </a:pPr>
            <a:r>
              <a:rPr lang="en-US" sz="1600" dirty="0">
                <a:solidFill>
                  <a:schemeClr val="bg1"/>
                </a:solidFill>
              </a:rPr>
              <a:t>Dr Theo Gilbert, </a:t>
            </a:r>
          </a:p>
          <a:p>
            <a:pPr eaLnBrk="1" hangingPunct="1">
              <a:spcBef>
                <a:spcPts val="100"/>
              </a:spcBef>
              <a:spcAft>
                <a:spcPts val="100"/>
              </a:spcAft>
              <a:buFontTx/>
              <a:buNone/>
            </a:pPr>
            <a:r>
              <a:rPr lang="en-US" sz="1600" dirty="0">
                <a:solidFill>
                  <a:schemeClr val="bg1"/>
                </a:solidFill>
              </a:rPr>
              <a:t>Assoc. Prof. Teaching and Learning</a:t>
            </a:r>
          </a:p>
          <a:p>
            <a:pPr eaLnBrk="1" hangingPunct="1">
              <a:spcBef>
                <a:spcPts val="100"/>
              </a:spcBef>
              <a:spcAft>
                <a:spcPts val="100"/>
              </a:spcAft>
              <a:buFontTx/>
              <a:buNone/>
            </a:pPr>
            <a:r>
              <a:rPr lang="en-US" sz="1600" dirty="0">
                <a:solidFill>
                  <a:schemeClr val="bg1"/>
                </a:solidFill>
              </a:rPr>
              <a:t>Learning and Innovation Centre</a:t>
            </a:r>
          </a:p>
          <a:p>
            <a:pPr eaLnBrk="1" hangingPunct="1">
              <a:spcBef>
                <a:spcPts val="100"/>
              </a:spcBef>
              <a:spcAft>
                <a:spcPts val="100"/>
              </a:spcAft>
              <a:buFontTx/>
              <a:buNone/>
            </a:pPr>
            <a:r>
              <a:rPr lang="en-US" sz="1600" dirty="0">
                <a:solidFill>
                  <a:schemeClr val="bg1"/>
                </a:solidFill>
              </a:rPr>
              <a:t>University of Hertfordshire</a:t>
            </a:r>
          </a:p>
          <a:p>
            <a:pPr eaLnBrk="1" hangingPunct="1">
              <a:spcBef>
                <a:spcPts val="100"/>
              </a:spcBef>
              <a:spcAft>
                <a:spcPts val="100"/>
              </a:spcAft>
              <a:buFontTx/>
              <a:buNone/>
            </a:pPr>
            <a:r>
              <a:rPr lang="en-US" sz="2000" dirty="0">
                <a:solidFill>
                  <a:srgbClr val="00B0F0"/>
                </a:solidFill>
                <a:hlinkClick r:id="rId2">
                  <a:extLst>
                    <a:ext uri="{A12FA001-AC4F-418D-AE19-62706E023703}">
                      <ahyp:hlinkClr xmlns:ahyp="http://schemas.microsoft.com/office/drawing/2018/hyperlinkcolor" val="tx"/>
                    </a:ext>
                  </a:extLst>
                </a:hlinkClick>
              </a:rPr>
              <a:t>t.1.gilbert@herts.ac.uk</a:t>
            </a:r>
            <a:r>
              <a:rPr lang="en-US" sz="2000" dirty="0">
                <a:solidFill>
                  <a:srgbClr val="00B0F0"/>
                </a:solidFill>
              </a:rPr>
              <a:t>  </a:t>
            </a:r>
          </a:p>
          <a:p>
            <a:pPr eaLnBrk="1" hangingPunct="1">
              <a:spcBef>
                <a:spcPts val="100"/>
              </a:spcBef>
              <a:spcAft>
                <a:spcPts val="100"/>
              </a:spcAft>
              <a:buFontTx/>
              <a:buNone/>
            </a:pPr>
            <a:endParaRPr lang="en-US" sz="2000" dirty="0">
              <a:solidFill>
                <a:srgbClr val="00B0F0"/>
              </a:solidFill>
            </a:endParaRPr>
          </a:p>
          <a:p>
            <a:pPr eaLnBrk="1" hangingPunct="1">
              <a:spcBef>
                <a:spcPts val="100"/>
              </a:spcBef>
              <a:spcAft>
                <a:spcPts val="100"/>
              </a:spcAft>
              <a:buFontTx/>
              <a:buNone/>
            </a:pPr>
            <a:endParaRPr lang="en-US" sz="2000" dirty="0">
              <a:solidFill>
                <a:srgbClr val="00B0F0"/>
              </a:solidFill>
            </a:endParaRPr>
          </a:p>
          <a:p>
            <a:pPr eaLnBrk="1" hangingPunct="1">
              <a:spcBef>
                <a:spcPts val="100"/>
              </a:spcBef>
              <a:spcAft>
                <a:spcPts val="100"/>
              </a:spcAft>
              <a:buFontTx/>
              <a:buNone/>
            </a:pPr>
            <a:endParaRPr lang="en-US" sz="2000" dirty="0">
              <a:solidFill>
                <a:schemeClr val="bg1"/>
              </a:solidFill>
            </a:endParaRPr>
          </a:p>
          <a:p>
            <a:pPr eaLnBrk="1" hangingPunct="1">
              <a:spcBef>
                <a:spcPts val="100"/>
              </a:spcBef>
              <a:spcAft>
                <a:spcPts val="100"/>
              </a:spcAft>
              <a:buFontTx/>
              <a:buNone/>
            </a:pPr>
            <a:endParaRPr lang="en-US" sz="2000" dirty="0">
              <a:solidFill>
                <a:schemeClr val="bg1"/>
              </a:solidFill>
            </a:endParaRPr>
          </a:p>
        </p:txBody>
      </p:sp>
      <p:pic>
        <p:nvPicPr>
          <p:cNvPr id="14341" name="Picture 1" descr="UH_LOGO_DARK_BLUE_P2757_SPOT_1115.psd"/>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92392" y="6929676"/>
            <a:ext cx="3428800" cy="356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98E277F5-3404-4EB3-A2F5-A7E4741187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64799" y="6929676"/>
            <a:ext cx="733016" cy="356948"/>
          </a:xfrm>
          <a:prstGeom prst="rect">
            <a:avLst/>
          </a:prstGeom>
        </p:spPr>
      </p:pic>
      <p:pic>
        <p:nvPicPr>
          <p:cNvPr id="8" name="Picture 7">
            <a:extLst>
              <a:ext uri="{FF2B5EF4-FFF2-40B4-BE49-F238E27FC236}">
                <a16:creationId xmlns:a16="http://schemas.microsoft.com/office/drawing/2014/main" id="{C1CFD6E8-B1D7-4A0C-B0F5-BF65C510084D}"/>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75767" y="397050"/>
            <a:ext cx="9720732" cy="374441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0"/>
            <a:ext cx="10581958" cy="1173480"/>
          </a:xfrm>
        </p:spPr>
        <p:txBody>
          <a:bodyPr/>
          <a:lstStyle/>
          <a:p>
            <a:r>
              <a:rPr lang="en-GB" sz="4800" b="1" i="1" dirty="0">
                <a:latin typeface="Arial Narrow" panose="020B0606020202030204" pitchFamily="34" charset="0"/>
              </a:rPr>
              <a:t>Group work meetings: 2 recurrent features</a:t>
            </a:r>
          </a:p>
        </p:txBody>
      </p:sp>
      <p:sp>
        <p:nvSpPr>
          <p:cNvPr id="3" name="Subtitle 2"/>
          <p:cNvSpPr>
            <a:spLocks noGrp="1"/>
          </p:cNvSpPr>
          <p:nvPr>
            <p:ph type="subTitle"/>
          </p:nvPr>
        </p:nvSpPr>
        <p:spPr>
          <a:xfrm>
            <a:off x="0" y="0"/>
            <a:ext cx="10688638" cy="7364730"/>
          </a:xfrm>
          <a:solidFill>
            <a:schemeClr val="accent2">
              <a:lumMod val="60000"/>
              <a:lumOff val="40000"/>
            </a:schemeClr>
          </a:solidFill>
        </p:spPr>
        <p:txBody>
          <a:bodyPr/>
          <a:lstStyle/>
          <a:p>
            <a:r>
              <a:rPr lang="en-GB" sz="6000" dirty="0"/>
              <a:t>    Group work in the classroom</a:t>
            </a:r>
          </a:p>
          <a:p>
            <a:r>
              <a:rPr lang="en-GB" sz="6000" dirty="0"/>
              <a:t>         and online…</a:t>
            </a:r>
          </a:p>
        </p:txBody>
      </p:sp>
    </p:spTree>
    <p:custDataLst>
      <p:tags r:id="rId1"/>
    </p:custDataLst>
    <p:extLst>
      <p:ext uri="{BB962C8B-B14F-4D97-AF65-F5344CB8AC3E}">
        <p14:creationId xmlns:p14="http://schemas.microsoft.com/office/powerpoint/2010/main" val="373299035"/>
      </p:ext>
    </p:extLst>
  </p:cSld>
  <p:clrMapOvr>
    <a:masterClrMapping/>
  </p:clrMapOvr>
  <mc:AlternateContent xmlns:mc="http://schemas.openxmlformats.org/markup-compatibility/2006" xmlns:p14="http://schemas.microsoft.com/office/powerpoint/2010/main">
    <mc:Choice Requires="p14">
      <p:transition spd="slow" p14:dur="2000" advTm="103510"/>
    </mc:Choice>
    <mc:Fallback xmlns="">
      <p:transition spd="slow" advTm="1035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0"/>
            <a:ext cx="10581958" cy="1173480"/>
          </a:xfrm>
        </p:spPr>
        <p:txBody>
          <a:bodyPr/>
          <a:lstStyle/>
          <a:p>
            <a:r>
              <a:rPr lang="en-GB" sz="4800" b="1" i="1" dirty="0" err="1">
                <a:latin typeface="Arial Narrow" panose="020B0606020202030204" pitchFamily="34" charset="0"/>
              </a:rPr>
              <a:t>GroTTeo</a:t>
            </a:r>
            <a:r>
              <a:rPr lang="en-GB" sz="4800" b="1" i="1" dirty="0">
                <a:latin typeface="Arial Narrow" panose="020B0606020202030204" pitchFamily="34" charset="0"/>
              </a:rPr>
              <a:t> he up work meetings: 2 recurrent features</a:t>
            </a:r>
          </a:p>
        </p:txBody>
      </p:sp>
      <p:sp>
        <p:nvSpPr>
          <p:cNvPr id="3" name="Subtitle 2"/>
          <p:cNvSpPr>
            <a:spLocks noGrp="1"/>
          </p:cNvSpPr>
          <p:nvPr>
            <p:ph type="subTitle"/>
          </p:nvPr>
        </p:nvSpPr>
        <p:spPr>
          <a:xfrm>
            <a:off x="0" y="0"/>
            <a:ext cx="10688638" cy="7364730"/>
          </a:xfrm>
          <a:solidFill>
            <a:schemeClr val="accent2">
              <a:lumMod val="60000"/>
              <a:lumOff val="40000"/>
            </a:schemeClr>
          </a:solidFill>
        </p:spPr>
        <p:txBody>
          <a:bodyPr/>
          <a:lstStyle/>
          <a:p>
            <a:r>
              <a:rPr lang="en-GB" sz="6000" dirty="0"/>
              <a:t>    The two </a:t>
            </a:r>
            <a:r>
              <a:rPr lang="en-GB" sz="6000" b="1" dirty="0">
                <a:solidFill>
                  <a:srgbClr val="FF0000"/>
                </a:solidFill>
              </a:rPr>
              <a:t>most problematic</a:t>
            </a:r>
          </a:p>
          <a:p>
            <a:r>
              <a:rPr lang="en-GB" sz="6000" dirty="0"/>
              <a:t>             (and common) </a:t>
            </a:r>
          </a:p>
          <a:p>
            <a:r>
              <a:rPr lang="en-GB" sz="6000" dirty="0"/>
              <a:t>  student-reported behaviours</a:t>
            </a:r>
          </a:p>
          <a:p>
            <a:r>
              <a:rPr lang="en-GB" sz="6000" dirty="0"/>
              <a:t>         in group/team work.</a:t>
            </a:r>
          </a:p>
          <a:p>
            <a:endParaRPr lang="en-GB" sz="6000" dirty="0"/>
          </a:p>
          <a:p>
            <a:r>
              <a:rPr lang="en-GB" sz="6000" dirty="0"/>
              <a:t>  </a:t>
            </a:r>
          </a:p>
        </p:txBody>
      </p:sp>
    </p:spTree>
    <p:custDataLst>
      <p:tags r:id="rId1"/>
    </p:custDataLst>
    <p:extLst>
      <p:ext uri="{BB962C8B-B14F-4D97-AF65-F5344CB8AC3E}">
        <p14:creationId xmlns:p14="http://schemas.microsoft.com/office/powerpoint/2010/main" val="3891055989"/>
      </p:ext>
    </p:extLst>
  </p:cSld>
  <p:clrMapOvr>
    <a:masterClrMapping/>
  </p:clrMapOvr>
  <mc:AlternateContent xmlns:mc="http://schemas.openxmlformats.org/markup-compatibility/2006" xmlns:p14="http://schemas.microsoft.com/office/powerpoint/2010/main">
    <mc:Choice Requires="p14">
      <p:transition spd="slow" p14:dur="2000" advTm="103510"/>
    </mc:Choice>
    <mc:Fallback xmlns="">
      <p:transition spd="slow" advTm="1035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0"/>
            <a:ext cx="10581958" cy="1173480"/>
          </a:xfrm>
        </p:spPr>
        <p:txBody>
          <a:bodyPr/>
          <a:lstStyle/>
          <a:p>
            <a:r>
              <a:rPr lang="en-GB" sz="4800" b="1" i="1" dirty="0">
                <a:latin typeface="Arial Narrow" panose="020B0606020202030204" pitchFamily="34" charset="0"/>
              </a:rPr>
              <a:t>Group work meetings: 2 recurrent features</a:t>
            </a:r>
          </a:p>
        </p:txBody>
      </p:sp>
      <p:sp>
        <p:nvSpPr>
          <p:cNvPr id="3" name="Subtitle 2"/>
          <p:cNvSpPr>
            <a:spLocks noGrp="1"/>
          </p:cNvSpPr>
          <p:nvPr>
            <p:ph type="subTitle"/>
          </p:nvPr>
        </p:nvSpPr>
        <p:spPr>
          <a:xfrm>
            <a:off x="0" y="0"/>
            <a:ext cx="10824901" cy="7562850"/>
          </a:xfrm>
          <a:solidFill>
            <a:schemeClr val="accent2">
              <a:lumMod val="60000"/>
              <a:lumOff val="40000"/>
            </a:schemeClr>
          </a:solidFill>
        </p:spPr>
        <p:txBody>
          <a:bodyPr/>
          <a:lstStyle/>
          <a:p>
            <a:r>
              <a:rPr lang="en-GB" sz="6000" dirty="0"/>
              <a:t>  Non contributors</a:t>
            </a:r>
            <a:endParaRPr lang="en-GB" dirty="0"/>
          </a:p>
          <a:p>
            <a:r>
              <a:rPr lang="en-GB" sz="6000" dirty="0"/>
              <a:t>  Monopolisers</a:t>
            </a:r>
          </a:p>
        </p:txBody>
      </p:sp>
    </p:spTree>
    <p:custDataLst>
      <p:tags r:id="rId1"/>
    </p:custDataLst>
    <p:extLst>
      <p:ext uri="{BB962C8B-B14F-4D97-AF65-F5344CB8AC3E}">
        <p14:creationId xmlns:p14="http://schemas.microsoft.com/office/powerpoint/2010/main" val="557122671"/>
      </p:ext>
    </p:extLst>
  </p:cSld>
  <p:clrMapOvr>
    <a:masterClrMapping/>
  </p:clrMapOvr>
  <mc:AlternateContent xmlns:mc="http://schemas.openxmlformats.org/markup-compatibility/2006" xmlns:p14="http://schemas.microsoft.com/office/powerpoint/2010/main">
    <mc:Choice Requires="p14">
      <p:transition spd="slow" p14:dur="2000" advTm="103510"/>
    </mc:Choice>
    <mc:Fallback xmlns="">
      <p:transition spd="slow" advTm="1035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240" y="301680"/>
            <a:ext cx="9619200" cy="821726"/>
          </a:xfrm>
        </p:spPr>
        <p:txBody>
          <a:bodyPr/>
          <a:lstStyle/>
          <a:p>
            <a:r>
              <a:rPr lang="en-GB" b="1" i="1" dirty="0"/>
              <a:t>Strategies for including others</a:t>
            </a:r>
          </a:p>
        </p:txBody>
      </p:sp>
      <p:sp>
        <p:nvSpPr>
          <p:cNvPr id="3" name="Subtitle 2"/>
          <p:cNvSpPr>
            <a:spLocks noGrp="1"/>
          </p:cNvSpPr>
          <p:nvPr>
            <p:ph type="subTitle"/>
          </p:nvPr>
        </p:nvSpPr>
        <p:spPr>
          <a:xfrm>
            <a:off x="0" y="0"/>
            <a:ext cx="11104959" cy="7562849"/>
          </a:xfrm>
          <a:solidFill>
            <a:srgbClr val="FFFF00"/>
          </a:solidFill>
        </p:spPr>
        <p:txBody>
          <a:bodyPr>
            <a:normAutofit fontScale="92500" lnSpcReduction="10000"/>
          </a:bodyPr>
          <a:lstStyle/>
          <a:p>
            <a:pPr>
              <a:buFont typeface="Wingdings" panose="05000000000000000000" pitchFamily="2" charset="2"/>
              <a:buChar char="ü"/>
            </a:pPr>
            <a:r>
              <a:rPr lang="en-GB" b="1" dirty="0">
                <a:solidFill>
                  <a:schemeClr val="tx1"/>
                </a:solidFill>
              </a:rPr>
              <a:t> Language use for international students</a:t>
            </a:r>
          </a:p>
          <a:p>
            <a:pPr marL="0" indent="0">
              <a:buNone/>
            </a:pPr>
            <a:endParaRPr lang="en-GB" b="1" dirty="0">
              <a:solidFill>
                <a:schemeClr val="tx1"/>
              </a:solidFill>
            </a:endParaRPr>
          </a:p>
          <a:p>
            <a:pPr>
              <a:buFont typeface="Wingdings" panose="05000000000000000000" pitchFamily="2" charset="2"/>
              <a:buChar char="ü"/>
            </a:pPr>
            <a:r>
              <a:rPr lang="en-GB" b="1" dirty="0">
                <a:solidFill>
                  <a:schemeClr val="tx1"/>
                </a:solidFill>
              </a:rPr>
              <a:t> Silences:  the group’s just breathing and thinking… </a:t>
            </a:r>
          </a:p>
          <a:p>
            <a:pPr marL="0" indent="0">
              <a:buNone/>
            </a:pPr>
            <a:endParaRPr lang="en-GB" b="1" dirty="0">
              <a:solidFill>
                <a:schemeClr val="tx1"/>
              </a:solidFill>
            </a:endParaRPr>
          </a:p>
          <a:p>
            <a:pPr>
              <a:buFont typeface="Wingdings" panose="05000000000000000000" pitchFamily="2" charset="2"/>
              <a:buChar char="ü"/>
            </a:pPr>
            <a:r>
              <a:rPr lang="en-GB" b="1" dirty="0">
                <a:solidFill>
                  <a:schemeClr val="tx1"/>
                </a:solidFill>
              </a:rPr>
              <a:t>  Not normalising seeing others talked over.</a:t>
            </a:r>
          </a:p>
          <a:p>
            <a:pPr>
              <a:buFont typeface="Wingdings" panose="05000000000000000000" pitchFamily="2" charset="2"/>
              <a:buChar char="ü"/>
            </a:pPr>
            <a:endParaRPr lang="en-GB" b="1" dirty="0">
              <a:solidFill>
                <a:schemeClr val="tx1"/>
              </a:solidFill>
            </a:endParaRPr>
          </a:p>
          <a:p>
            <a:pPr>
              <a:buFont typeface="Wingdings" panose="05000000000000000000" pitchFamily="2" charset="2"/>
              <a:buChar char="ü"/>
            </a:pPr>
            <a:r>
              <a:rPr lang="en-GB" b="1" dirty="0">
                <a:solidFill>
                  <a:schemeClr val="tx1"/>
                </a:solidFill>
              </a:rPr>
              <a:t>  Disrupting cliques and dominating pairs.</a:t>
            </a:r>
          </a:p>
          <a:p>
            <a:pPr marL="0" indent="0">
              <a:buNone/>
            </a:pPr>
            <a:endParaRPr lang="en-GB" b="1" dirty="0">
              <a:solidFill>
                <a:schemeClr val="tx1"/>
              </a:solidFill>
            </a:endParaRPr>
          </a:p>
          <a:p>
            <a:pPr>
              <a:buFont typeface="Wingdings" panose="05000000000000000000" pitchFamily="2" charset="2"/>
              <a:buChar char="ü"/>
            </a:pPr>
            <a:r>
              <a:rPr lang="en-GB" b="1" dirty="0">
                <a:solidFill>
                  <a:schemeClr val="tx1"/>
                </a:solidFill>
              </a:rPr>
              <a:t>   Bringing others into the discussion: Tone and name.</a:t>
            </a:r>
          </a:p>
          <a:p>
            <a:pPr marL="0" indent="0">
              <a:buNone/>
            </a:pPr>
            <a:r>
              <a:rPr lang="en-GB" b="1" dirty="0">
                <a:solidFill>
                  <a:schemeClr val="tx1"/>
                </a:solidFill>
              </a:rPr>
              <a:t>      (And tips for being compassionate to yourself too.)</a:t>
            </a:r>
          </a:p>
          <a:p>
            <a:pPr marL="0" indent="0">
              <a:buNone/>
            </a:pPr>
            <a:endParaRPr lang="en-GB" b="1" dirty="0">
              <a:solidFill>
                <a:schemeClr val="tx1"/>
              </a:solidFill>
            </a:endParaRPr>
          </a:p>
          <a:p>
            <a:pPr>
              <a:buFont typeface="Wingdings" panose="05000000000000000000" pitchFamily="2" charset="2"/>
              <a:buChar char="ü"/>
            </a:pPr>
            <a:r>
              <a:rPr lang="en-GB" b="1" dirty="0">
                <a:solidFill>
                  <a:schemeClr val="tx1"/>
                </a:solidFill>
              </a:rPr>
              <a:t>  Letting people stay out of the discussion –  when they need to.</a:t>
            </a:r>
          </a:p>
          <a:p>
            <a:pPr marL="0" indent="0">
              <a:buNone/>
            </a:pPr>
            <a:endParaRPr lang="en-GB" b="1" dirty="0">
              <a:solidFill>
                <a:schemeClr val="tx1"/>
              </a:solidFill>
            </a:endParaRPr>
          </a:p>
          <a:p>
            <a:pPr>
              <a:buFont typeface="Wingdings" panose="05000000000000000000" pitchFamily="2" charset="2"/>
              <a:buChar char="ü"/>
            </a:pPr>
            <a:r>
              <a:rPr lang="en-GB" b="1" dirty="0">
                <a:solidFill>
                  <a:schemeClr val="tx1"/>
                </a:solidFill>
              </a:rPr>
              <a:t>   Thanking each other. The power of gratitude for bonding teams.</a:t>
            </a:r>
          </a:p>
          <a:p>
            <a:pPr>
              <a:buFont typeface="Wingdings" panose="05000000000000000000" pitchFamily="2" charset="2"/>
              <a:buChar char="ü"/>
            </a:pPr>
            <a:endParaRPr lang="en-GB" b="1" dirty="0">
              <a:solidFill>
                <a:schemeClr val="tx1"/>
              </a:solidFill>
            </a:endParaRPr>
          </a:p>
          <a:p>
            <a:pPr>
              <a:buFont typeface="Wingdings" panose="05000000000000000000" pitchFamily="2" charset="2"/>
              <a:buChar char="ü"/>
            </a:pPr>
            <a:r>
              <a:rPr lang="en-GB" b="1" dirty="0">
                <a:solidFill>
                  <a:schemeClr val="tx1"/>
                </a:solidFill>
              </a:rPr>
              <a:t>   Checking your own, as well as others’ body language.</a:t>
            </a:r>
          </a:p>
          <a:p>
            <a:pPr>
              <a:buFont typeface="Wingdings" panose="05000000000000000000" pitchFamily="2" charset="2"/>
              <a:buChar char="ü"/>
            </a:pPr>
            <a:endParaRPr lang="en-GB" b="1" dirty="0">
              <a:solidFill>
                <a:schemeClr val="tx1"/>
              </a:solidFill>
            </a:endParaRPr>
          </a:p>
          <a:p>
            <a:pPr>
              <a:buFont typeface="Wingdings" panose="05000000000000000000" pitchFamily="2" charset="2"/>
              <a:buChar char="ü"/>
            </a:pPr>
            <a:r>
              <a:rPr lang="en-GB" b="1" dirty="0">
                <a:solidFill>
                  <a:schemeClr val="tx1"/>
                </a:solidFill>
              </a:rPr>
              <a:t>   Working with non-readers who haven’t prepared for the meeting.</a:t>
            </a:r>
          </a:p>
        </p:txBody>
      </p:sp>
    </p:spTree>
    <p:extLst>
      <p:ext uri="{BB962C8B-B14F-4D97-AF65-F5344CB8AC3E}">
        <p14:creationId xmlns:p14="http://schemas.microsoft.com/office/powerpoint/2010/main" val="666289708"/>
      </p:ext>
    </p:extLst>
  </p:cSld>
  <p:clrMapOvr>
    <a:masterClrMapping/>
  </p:clrMapOvr>
  <mc:AlternateContent xmlns:mc="http://schemas.openxmlformats.org/markup-compatibility/2006" xmlns:p14="http://schemas.microsoft.com/office/powerpoint/2010/main">
    <mc:Choice Requires="p14">
      <p:transition spd="slow" p14:dur="2000" advTm="31679"/>
    </mc:Choice>
    <mc:Fallback xmlns="">
      <p:transition spd="slow" advTm="3167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688638" cy="7562850"/>
          </a:xfrm>
          <a:solidFill>
            <a:schemeClr val="bg2"/>
          </a:solidFill>
        </p:spPr>
        <p:txBody>
          <a:bodyPr>
            <a:normAutofit/>
          </a:bodyPr>
          <a:lstStyle/>
          <a:p>
            <a:pPr marL="126050" indent="0">
              <a:buNone/>
            </a:pPr>
            <a:r>
              <a:rPr lang="en-GB" dirty="0"/>
              <a:t>Suggestions for students:</a:t>
            </a:r>
          </a:p>
          <a:p>
            <a:pPr marL="126050" indent="0">
              <a:buNone/>
            </a:pPr>
            <a:endParaRPr lang="en-GB" dirty="0"/>
          </a:p>
          <a:p>
            <a:r>
              <a:rPr lang="en-GB" dirty="0"/>
              <a:t>You could invite them </a:t>
            </a:r>
            <a:r>
              <a:rPr lang="en-GB" i="1" dirty="0"/>
              <a:t>by name </a:t>
            </a:r>
            <a:r>
              <a:rPr lang="en-GB" dirty="0"/>
              <a:t>into the discussion – ask for their   opinions.  “What do </a:t>
            </a:r>
            <a:r>
              <a:rPr lang="en-GB" i="1" dirty="0"/>
              <a:t>you</a:t>
            </a:r>
            <a:r>
              <a:rPr lang="en-GB" dirty="0"/>
              <a:t> think, Sara?”</a:t>
            </a:r>
          </a:p>
          <a:p>
            <a:endParaRPr lang="en-GB" dirty="0"/>
          </a:p>
          <a:p>
            <a:r>
              <a:rPr lang="en-GB" dirty="0"/>
              <a:t>When they are pushed out of the discussion by confident speakers  who like to talk over others, find another chance to invite the shyer ones back in later.</a:t>
            </a:r>
          </a:p>
          <a:p>
            <a:endParaRPr lang="en-GB" dirty="0"/>
          </a:p>
          <a:p>
            <a:r>
              <a:rPr lang="en-GB" dirty="0"/>
              <a:t>Tell them that when they speak, if they </a:t>
            </a:r>
            <a:r>
              <a:rPr lang="en-GB" i="1" dirty="0"/>
              <a:t>suddenly</a:t>
            </a:r>
            <a:r>
              <a:rPr lang="en-GB" dirty="0"/>
              <a:t> are shy and have no more to say, they can ‘</a:t>
            </a:r>
            <a:r>
              <a:rPr lang="en-GB" b="1" i="1" dirty="0">
                <a:solidFill>
                  <a:srgbClr val="0070C0"/>
                </a:solidFill>
              </a:rPr>
              <a:t>pass the hot potato’</a:t>
            </a:r>
            <a:r>
              <a:rPr lang="en-GB" dirty="0"/>
              <a:t>.  That is, they can quickly say to any other student  “So what do </a:t>
            </a:r>
            <a:r>
              <a:rPr lang="en-GB" i="1" dirty="0"/>
              <a:t>you </a:t>
            </a:r>
            <a:r>
              <a:rPr lang="en-GB" dirty="0"/>
              <a:t>think, Keisha?”</a:t>
            </a:r>
          </a:p>
          <a:p>
            <a:endParaRPr lang="en-GB" dirty="0"/>
          </a:p>
        </p:txBody>
      </p:sp>
    </p:spTree>
    <p:extLst>
      <p:ext uri="{BB962C8B-B14F-4D97-AF65-F5344CB8AC3E}">
        <p14:creationId xmlns:p14="http://schemas.microsoft.com/office/powerpoint/2010/main" val="997744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7" descr="UH_LOGO_DARK_BLUE_P2757_SPOT_1115.psd"/>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500" y="6632575"/>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UniAwards2015_EmailButton_Winner.jpe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66263" y="6619875"/>
            <a:ext cx="9747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87735" y="1914525"/>
            <a:ext cx="10353253" cy="5486400"/>
          </a:xfrm>
        </p:spPr>
        <p:txBody>
          <a:bodyPr/>
          <a:lstStyle/>
          <a:p>
            <a:pPr marL="0" indent="0" algn="ctr">
              <a:buFont typeface="Arial" panose="020B0604020202020204" pitchFamily="34" charset="0"/>
              <a:buNone/>
            </a:pPr>
            <a:endParaRPr lang="en-GB" altLang="en-US" b="1" dirty="0">
              <a:latin typeface="Arial Narrow" panose="020B0606020202030204" pitchFamily="34" charset="0"/>
              <a:cs typeface="Arial MT Lt" charset="0"/>
            </a:endParaRPr>
          </a:p>
          <a:p>
            <a:pPr marL="0" indent="0">
              <a:buFont typeface="Arial" panose="020B0604020202020204" pitchFamily="34" charset="0"/>
              <a:buNone/>
            </a:pPr>
            <a:endParaRPr lang="en-GB" altLang="en-US" sz="2800" dirty="0">
              <a:latin typeface="Arial MT Lt" charset="0"/>
              <a:cs typeface="Arial MT Lt"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37249191"/>
              </p:ext>
            </p:extLst>
          </p:nvPr>
        </p:nvGraphicFramePr>
        <p:xfrm>
          <a:off x="-98003" y="785028"/>
          <a:ext cx="10786641" cy="7223760"/>
        </p:xfrm>
        <a:graphic>
          <a:graphicData uri="http://schemas.openxmlformats.org/drawingml/2006/table">
            <a:tbl>
              <a:tblPr firstRow="1" firstCol="1" bandRow="1" bandCol="1">
                <a:tableStyleId>{5C22544A-7EE6-4342-B048-85BDC9FD1C3A}</a:tableStyleId>
              </a:tblPr>
              <a:tblGrid>
                <a:gridCol w="1997328">
                  <a:extLst>
                    <a:ext uri="{9D8B030D-6E8A-4147-A177-3AD203B41FA5}">
                      <a16:colId xmlns:a16="http://schemas.microsoft.com/office/drawing/2014/main" val="3873351224"/>
                    </a:ext>
                  </a:extLst>
                </a:gridCol>
                <a:gridCol w="1813885">
                  <a:extLst>
                    <a:ext uri="{9D8B030D-6E8A-4147-A177-3AD203B41FA5}">
                      <a16:colId xmlns:a16="http://schemas.microsoft.com/office/drawing/2014/main" val="1934167318"/>
                    </a:ext>
                  </a:extLst>
                </a:gridCol>
                <a:gridCol w="1741574">
                  <a:extLst>
                    <a:ext uri="{9D8B030D-6E8A-4147-A177-3AD203B41FA5}">
                      <a16:colId xmlns:a16="http://schemas.microsoft.com/office/drawing/2014/main" val="2711037835"/>
                    </a:ext>
                  </a:extLst>
                </a:gridCol>
                <a:gridCol w="1705037">
                  <a:extLst>
                    <a:ext uri="{9D8B030D-6E8A-4147-A177-3AD203B41FA5}">
                      <a16:colId xmlns:a16="http://schemas.microsoft.com/office/drawing/2014/main" val="3330559351"/>
                    </a:ext>
                  </a:extLst>
                </a:gridCol>
                <a:gridCol w="1767453">
                  <a:extLst>
                    <a:ext uri="{9D8B030D-6E8A-4147-A177-3AD203B41FA5}">
                      <a16:colId xmlns:a16="http://schemas.microsoft.com/office/drawing/2014/main" val="1006531061"/>
                    </a:ext>
                  </a:extLst>
                </a:gridCol>
                <a:gridCol w="1761364">
                  <a:extLst>
                    <a:ext uri="{9D8B030D-6E8A-4147-A177-3AD203B41FA5}">
                      <a16:colId xmlns:a16="http://schemas.microsoft.com/office/drawing/2014/main" val="1272172713"/>
                    </a:ext>
                  </a:extLst>
                </a:gridCol>
              </a:tblGrid>
              <a:tr h="856369">
                <a:tc>
                  <a:txBody>
                    <a:bodyPr/>
                    <a:lstStyle/>
                    <a:p>
                      <a:pPr>
                        <a:spcAft>
                          <a:spcPts val="0"/>
                        </a:spcAft>
                      </a:pPr>
                      <a:r>
                        <a:rPr lang="en-US" sz="2000" spc="-20">
                          <a:effectLst/>
                        </a:rPr>
                        <a:t>Category of Assessment</a:t>
                      </a:r>
                      <a:endParaRPr lang="en-GB"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spc="-20">
                          <a:effectLst/>
                        </a:rPr>
                        <a:t>Distinction</a:t>
                      </a:r>
                      <a:endParaRPr lang="en-GB" sz="2000">
                        <a:effectLst/>
                      </a:endParaRPr>
                    </a:p>
                    <a:p>
                      <a:pPr>
                        <a:spcAft>
                          <a:spcPts val="0"/>
                        </a:spcAft>
                      </a:pPr>
                      <a:r>
                        <a:rPr lang="en-US" sz="2000" spc="-20">
                          <a:effectLst/>
                        </a:rPr>
                        <a:t>(70% +)</a:t>
                      </a:r>
                      <a:endParaRPr lang="en-GB"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800" spc="-20" dirty="0">
                          <a:effectLst/>
                        </a:rPr>
                        <a:t>Commendation</a:t>
                      </a:r>
                      <a:endParaRPr lang="en-GB" sz="1800" dirty="0">
                        <a:effectLst/>
                      </a:endParaRPr>
                    </a:p>
                    <a:p>
                      <a:pPr>
                        <a:spcAft>
                          <a:spcPts val="0"/>
                        </a:spcAft>
                      </a:pPr>
                      <a:r>
                        <a:rPr lang="en-US" sz="2000" spc="-20" dirty="0">
                          <a:effectLst/>
                        </a:rPr>
                        <a:t>69-60%) </a:t>
                      </a:r>
                      <a:endParaRPr lang="en-GB"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spc="-20">
                          <a:effectLst/>
                        </a:rPr>
                        <a:t>Pass</a:t>
                      </a:r>
                      <a:endParaRPr lang="en-GB" sz="2000">
                        <a:effectLst/>
                      </a:endParaRPr>
                    </a:p>
                    <a:p>
                      <a:pPr>
                        <a:spcAft>
                          <a:spcPts val="0"/>
                        </a:spcAft>
                      </a:pPr>
                      <a:r>
                        <a:rPr lang="en-US" sz="2000" spc="-20">
                          <a:effectLst/>
                        </a:rPr>
                        <a:t> (59-50%)</a:t>
                      </a:r>
                      <a:endParaRPr lang="en-GB"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spc="-20">
                          <a:effectLst/>
                        </a:rPr>
                        <a:t>Marginal fail</a:t>
                      </a:r>
                      <a:endParaRPr lang="en-GB" sz="2000">
                        <a:effectLst/>
                      </a:endParaRPr>
                    </a:p>
                    <a:p>
                      <a:pPr>
                        <a:spcAft>
                          <a:spcPts val="0"/>
                        </a:spcAft>
                      </a:pPr>
                      <a:r>
                        <a:rPr lang="en-US" sz="2000" spc="-20">
                          <a:effectLst/>
                        </a:rPr>
                        <a:t>F (49-40%)</a:t>
                      </a:r>
                      <a:endParaRPr lang="en-GB"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2000" spc="-20" dirty="0">
                          <a:effectLst/>
                        </a:rPr>
                        <a:t>Clear fail (below 40%) *    </a:t>
                      </a:r>
                      <a:endParaRPr lang="en-GB" sz="2000" dirty="0">
                        <a:effectLst/>
                      </a:endParaRPr>
                    </a:p>
                    <a:p>
                      <a:pPr>
                        <a:spcAft>
                          <a:spcPts val="0"/>
                        </a:spcAft>
                      </a:pPr>
                      <a:r>
                        <a:rPr lang="en-US" sz="2000" spc="-20" dirty="0">
                          <a:effectLst/>
                        </a:rPr>
                        <a:t> </a:t>
                      </a:r>
                      <a:endParaRPr lang="en-GB"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6522627"/>
                  </a:ext>
                </a:extLst>
              </a:tr>
              <a:tr h="5994586">
                <a:tc>
                  <a:txBody>
                    <a:bodyPr/>
                    <a:lstStyle/>
                    <a:p>
                      <a:pPr>
                        <a:spcAft>
                          <a:spcPts val="0"/>
                        </a:spcAft>
                      </a:pPr>
                      <a:r>
                        <a:rPr lang="en-US" sz="1400" spc="-20" dirty="0">
                          <a:effectLst/>
                        </a:rPr>
                        <a:t> </a:t>
                      </a:r>
                      <a:endParaRPr lang="en-GB" sz="1000" dirty="0">
                        <a:effectLst/>
                      </a:endParaRPr>
                    </a:p>
                    <a:p>
                      <a:pPr>
                        <a:spcAft>
                          <a:spcPts val="0"/>
                        </a:spcAft>
                      </a:pPr>
                      <a:r>
                        <a:rPr lang="en-US" sz="2400" spc="-20" dirty="0">
                          <a:effectLst/>
                        </a:rPr>
                        <a:t>1.1</a:t>
                      </a:r>
                      <a:endParaRPr lang="en-GB" sz="2400" dirty="0">
                        <a:effectLst/>
                      </a:endParaRPr>
                    </a:p>
                    <a:p>
                      <a:pPr>
                        <a:spcAft>
                          <a:spcPts val="0"/>
                        </a:spcAft>
                      </a:pPr>
                      <a:br>
                        <a:rPr lang="en-GB" sz="2400" dirty="0">
                          <a:effectLst/>
                        </a:rPr>
                      </a:br>
                      <a:r>
                        <a:rPr lang="en-US" sz="2400" spc="-20" dirty="0">
                          <a:effectLst/>
                        </a:rPr>
                        <a:t>2.1</a:t>
                      </a:r>
                      <a:endParaRPr lang="en-GB" sz="2400" dirty="0">
                        <a:effectLst/>
                      </a:endParaRPr>
                    </a:p>
                    <a:p>
                      <a:pPr>
                        <a:spcAft>
                          <a:spcPts val="0"/>
                        </a:spcAft>
                      </a:pPr>
                      <a:r>
                        <a:rPr lang="en-US" sz="2400" spc="-20" dirty="0">
                          <a:effectLst/>
                        </a:rPr>
                        <a:t> </a:t>
                      </a:r>
                      <a:endParaRPr lang="en-GB" sz="2400" dirty="0">
                        <a:effectLst/>
                      </a:endParaRPr>
                    </a:p>
                    <a:p>
                      <a:pPr>
                        <a:spcAft>
                          <a:spcPts val="0"/>
                        </a:spcAft>
                      </a:pPr>
                      <a:r>
                        <a:rPr lang="en-US" sz="2400" spc="-20" dirty="0">
                          <a:effectLst/>
                        </a:rPr>
                        <a:t>2.2 Interpersonal and discussion skills.</a:t>
                      </a:r>
                      <a:endParaRPr lang="en-GB" sz="2400" dirty="0">
                        <a:effectLst/>
                      </a:endParaRPr>
                    </a:p>
                    <a:p>
                      <a:pPr>
                        <a:spcAft>
                          <a:spcPts val="0"/>
                        </a:spcAft>
                      </a:pPr>
                      <a:r>
                        <a:rPr lang="en-US" sz="2400" spc="-20" dirty="0">
                          <a:effectLst/>
                        </a:rPr>
                        <a:t> </a:t>
                      </a:r>
                      <a:endParaRPr lang="en-GB"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Excellent use of eye contact , voice tone and inclusive body language; inviting, encouraging and acknowledging the contributions of others;  asking for clarity or elaboration; checking the understanding of the group.</a:t>
                      </a:r>
                      <a:endPar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Very good use of eye contact, voice tone and inclusive body language; eliciting, encouraging and acknowledging the contributions of others;  asking for clarity or elaboration; checking the understanding of the group.</a:t>
                      </a:r>
                      <a:endPar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en-US" sz="1800" spc="-20" dirty="0">
                          <a:effectLst/>
                          <a:latin typeface="Arial" panose="020B0604020202020204" pitchFamily="34" charset="0"/>
                          <a:cs typeface="Arial" panose="020B0604020202020204" pitchFamily="34" charset="0"/>
                        </a:rPr>
                        <a:t>.</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Good use of eye contact, voice tone and inclusive body language; eliciting, encouraging and acknowledging the contributions of others;  asking for clarity or elaboration; checking the understanding of the group.</a:t>
                      </a:r>
                      <a:endPar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en-US" sz="1800" spc="-20" dirty="0">
                          <a:effectLst/>
                          <a:latin typeface="Arial" panose="020B0604020202020204" pitchFamily="34" charset="0"/>
                          <a:cs typeface="Arial" panose="020B0604020202020204" pitchFamily="34" charset="0"/>
                        </a:rPr>
                        <a:t>.</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Body language signals little interest in what is said by others or may focus on one or two other students only.  Either monopolises or makes little contribution to discussion. Speaks too fast, or inaudibly.</a:t>
                      </a:r>
                      <a:endPar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Body language signals little or no interest in what is said by others or may focus on one other student only.  Either monopolises or makes little contribution to discussion. Speaks too fast, or inaudibly.</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cs typeface="Arial" panose="020B0604020202020204" pitchFamily="34" charset="0"/>
                      </a:endParaRPr>
                    </a:p>
                    <a:p>
                      <a:pPr>
                        <a:spcAft>
                          <a:spcPts val="0"/>
                        </a:spcAft>
                      </a:pPr>
                      <a:r>
                        <a:rPr lang="en-US" sz="1800" spc="-20" dirty="0">
                          <a:effectLst/>
                          <a:latin typeface="Arial" panose="020B0604020202020204" pitchFamily="34" charset="0"/>
                          <a:cs typeface="Arial" panose="020B0604020202020204" pitchFamily="34" charset="0"/>
                        </a:rPr>
                        <a:t> </a:t>
                      </a:r>
                      <a:endPar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621309306"/>
                  </a:ext>
                </a:extLst>
              </a:tr>
            </a:tbl>
          </a:graphicData>
        </a:graphic>
      </p:graphicFrame>
      <p:sp>
        <p:nvSpPr>
          <p:cNvPr id="6" name="Rectangle 2"/>
          <p:cNvSpPr>
            <a:spLocks noChangeArrowheads="1"/>
          </p:cNvSpPr>
          <p:nvPr/>
        </p:nvSpPr>
        <p:spPr bwMode="auto">
          <a:xfrm>
            <a:off x="-36091" y="-138302"/>
            <a:ext cx="10724730" cy="923330"/>
          </a:xfrm>
          <a:prstGeom prst="rect">
            <a:avLst/>
          </a:prstGeom>
          <a:solidFill>
            <a:srgbClr val="002060"/>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Core Assessment/Marking Criteria for use of the Micro Skills of Compassion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in discussion group work                       (</a:t>
            </a:r>
            <a:r>
              <a:rPr kumimoji="0" lang="en-US" altLang="en-US" sz="16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Allocated 10% -  35% of marks in current HE practice</a:t>
            </a:r>
            <a:r>
              <a:rPr kumimoji="0" lang="en-US" altLang="en-US" sz="18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a:t>
            </a:r>
            <a:endParaRPr kumimoji="0" lang="en-GB" altLang="en-US" sz="900" b="0" i="0" u="none" strike="noStrike" cap="none" normalizeH="0" baseline="0" dirty="0">
              <a:ln>
                <a:noFill/>
              </a:ln>
              <a:solidFill>
                <a:schemeClr val="bg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7" name="AutoShape 1"/>
          <p:cNvSpPr>
            <a:spLocks noChangeShapeType="1"/>
          </p:cNvSpPr>
          <p:nvPr/>
        </p:nvSpPr>
        <p:spPr bwMode="auto">
          <a:xfrm>
            <a:off x="849313" y="2632075"/>
            <a:ext cx="0" cy="25876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Title 8"/>
          <p:cNvSpPr>
            <a:spLocks noGrp="1"/>
          </p:cNvSpPr>
          <p:nvPr>
            <p:ph type="title"/>
          </p:nvPr>
        </p:nvSpPr>
        <p:spPr>
          <a:xfrm>
            <a:off x="-1" y="0"/>
            <a:ext cx="10688639" cy="1261144"/>
          </a:xfrm>
        </p:spPr>
        <p:txBody>
          <a:bodyPr/>
          <a:lstStyle/>
          <a:p>
            <a:br>
              <a:rPr lang="en-GB" dirty="0"/>
            </a:br>
            <a:br>
              <a:rPr lang="en-GB" dirty="0"/>
            </a:br>
            <a:endParaRPr lang="en-GB" dirty="0"/>
          </a:p>
        </p:txBody>
      </p:sp>
    </p:spTree>
    <p:extLst>
      <p:ext uri="{BB962C8B-B14F-4D97-AF65-F5344CB8AC3E}">
        <p14:creationId xmlns:p14="http://schemas.microsoft.com/office/powerpoint/2010/main" val="3917586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0688638" cy="9448740"/>
          </a:xfrm>
          <a:prstGeom prst="rect">
            <a:avLst/>
          </a:prstGeom>
          <a:solidFill>
            <a:schemeClr val="bg2"/>
          </a:solidFill>
        </p:spPr>
        <p:txBody>
          <a:bodyPr wrap="square">
            <a:spAutoFit/>
          </a:bodyPr>
          <a:lstStyle/>
          <a:p>
            <a:endParaRPr lang="en-GB" sz="4000" dirty="0"/>
          </a:p>
          <a:p>
            <a:pPr algn="ctr"/>
            <a:r>
              <a:rPr lang="en-GB" sz="4000" b="1" dirty="0"/>
              <a:t>Two Key questions to begin the module.  </a:t>
            </a:r>
          </a:p>
          <a:p>
            <a:pPr lvl="1"/>
            <a:endParaRPr lang="en-GB" sz="2800" dirty="0"/>
          </a:p>
          <a:p>
            <a:pPr marL="1200150" lvl="1" indent="-742950">
              <a:buFont typeface="+mj-lt"/>
              <a:buAutoNum type="arabicPeriod"/>
            </a:pPr>
            <a:r>
              <a:rPr lang="en-GB" sz="4000" dirty="0"/>
              <a:t>What do I do in this seminar/group work to develop my fellow students’ social and learning experiences that they most value in me?</a:t>
            </a:r>
          </a:p>
          <a:p>
            <a:endParaRPr lang="en-GB" sz="4000" dirty="0"/>
          </a:p>
          <a:p>
            <a:pPr marL="1035050" lvl="1" indent="-514350">
              <a:buAutoNum type="arabicPeriod" startAt="2"/>
            </a:pPr>
            <a:r>
              <a:rPr lang="en-GB" sz="4000" dirty="0"/>
              <a:t>What do my fellow students do in this seminar/group work to develop my social and learning experiences that I most value in them?</a:t>
            </a:r>
          </a:p>
          <a:p>
            <a:pPr marL="514350" indent="-514350">
              <a:buAutoNum type="arabicPeriod" startAt="2"/>
            </a:pPr>
            <a:endParaRPr lang="en-GB" sz="2800" dirty="0"/>
          </a:p>
          <a:p>
            <a:pPr marL="514350" indent="-514350">
              <a:buAutoNum type="arabicPeriod" startAt="2"/>
            </a:pPr>
            <a:endParaRPr lang="en-GB" sz="2800" dirty="0"/>
          </a:p>
          <a:p>
            <a:endParaRPr lang="en-GB" sz="2800" dirty="0"/>
          </a:p>
          <a:p>
            <a:endParaRPr lang="en-GB" sz="2800" dirty="0"/>
          </a:p>
          <a:p>
            <a:r>
              <a:rPr lang="en-GB" sz="2800" dirty="0"/>
              <a:t>  </a:t>
            </a:r>
          </a:p>
        </p:txBody>
      </p:sp>
    </p:spTree>
    <p:extLst>
      <p:ext uri="{BB962C8B-B14F-4D97-AF65-F5344CB8AC3E}">
        <p14:creationId xmlns:p14="http://schemas.microsoft.com/office/powerpoint/2010/main" val="2564626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0922" y="1557978"/>
            <a:ext cx="6094347" cy="4131387"/>
          </a:xfrm>
          <a:prstGeom prst="rect">
            <a:avLst/>
          </a:prstGeom>
        </p:spPr>
        <p:txBody>
          <a:bodyPr wrap="square">
            <a:spAutoFit/>
          </a:bodyPr>
          <a:lstStyle/>
          <a:p>
            <a:r>
              <a:rPr lang="en-GB" sz="3088" dirty="0"/>
              <a:t>S13:    And ….you realise, "Well no, we’re also responsible for making sure other people </a:t>
            </a:r>
            <a:r>
              <a:rPr lang="en-GB" sz="3088" i="1" dirty="0"/>
              <a:t>have</a:t>
            </a:r>
            <a:r>
              <a:rPr lang="en-GB" sz="3088" dirty="0"/>
              <a:t> things to say and </a:t>
            </a:r>
            <a:r>
              <a:rPr lang="en-GB" sz="3088" i="1" dirty="0"/>
              <a:t>want</a:t>
            </a:r>
            <a:r>
              <a:rPr lang="en-GB" sz="3088" dirty="0"/>
              <a:t> to talk." </a:t>
            </a:r>
          </a:p>
          <a:p>
            <a:endParaRPr lang="en-GB" sz="2316" dirty="0"/>
          </a:p>
          <a:p>
            <a:endParaRPr lang="en-GB" sz="2316" dirty="0"/>
          </a:p>
          <a:p>
            <a:r>
              <a:rPr lang="en-GB" sz="2316" dirty="0"/>
              <a:t>  </a:t>
            </a:r>
          </a:p>
          <a:p>
            <a:r>
              <a:rPr lang="en-GB" sz="2316" dirty="0"/>
              <a:t>  S13  PG female, second year/run of stage three, focus group transcript, p9, lines 294-297</a:t>
            </a:r>
          </a:p>
        </p:txBody>
      </p:sp>
    </p:spTree>
    <p:extLst>
      <p:ext uri="{BB962C8B-B14F-4D97-AF65-F5344CB8AC3E}">
        <p14:creationId xmlns:p14="http://schemas.microsoft.com/office/powerpoint/2010/main" val="958295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79837" y="852567"/>
            <a:ext cx="10308801" cy="641039"/>
          </a:xfrm>
        </p:spPr>
        <p:txBody>
          <a:bodyPr/>
          <a:lstStyle/>
          <a:p>
            <a:r>
              <a:rPr lang="en-GB" dirty="0"/>
              <a:t>Academic Outcomes</a:t>
            </a:r>
          </a:p>
        </p:txBody>
      </p:sp>
      <p:sp>
        <p:nvSpPr>
          <p:cNvPr id="3" name="Text Placeholder 2"/>
          <p:cNvSpPr>
            <a:spLocks noGrp="1"/>
          </p:cNvSpPr>
          <p:nvPr>
            <p:ph type="body" sz="quarter" idx="11"/>
          </p:nvPr>
        </p:nvSpPr>
        <p:spPr>
          <a:xfrm>
            <a:off x="176753" y="1493605"/>
            <a:ext cx="10235688" cy="478907"/>
          </a:xfrm>
        </p:spPr>
        <p:txBody>
          <a:bodyPr/>
          <a:lstStyle/>
          <a:p>
            <a:r>
              <a:rPr lang="en-GB" altLang="en-US" b="1" dirty="0">
                <a:solidFill>
                  <a:srgbClr val="000000"/>
                </a:solidFill>
                <a:latin typeface="Arial Narrow" panose="020B0606020202030204" pitchFamily="34" charset="0"/>
                <a:ea typeface="PMingLiU" panose="02020500000000000000" pitchFamily="18" charset="-120"/>
                <a:cs typeface="Arial" panose="020B0604020202020204" pitchFamily="34" charset="0"/>
              </a:rPr>
              <a:t>The same sample of students (n=38) completed both assignments on a single UG Business module</a:t>
            </a:r>
            <a:endParaRPr lang="en-GB" altLang="en-US" dirty="0"/>
          </a:p>
          <a:p>
            <a:endParaRPr lang="en-GB" dirty="0"/>
          </a:p>
        </p:txBody>
      </p:sp>
      <p:graphicFrame>
        <p:nvGraphicFramePr>
          <p:cNvPr id="5" name="Chart 4"/>
          <p:cNvGraphicFramePr/>
          <p:nvPr/>
        </p:nvGraphicFramePr>
        <p:xfrm>
          <a:off x="1124389" y="1972512"/>
          <a:ext cx="8206266" cy="48150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0785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2413" y="273050"/>
            <a:ext cx="10134600" cy="1641475"/>
          </a:xfrm>
          <a:prstGeom prst="rect">
            <a:avLst/>
          </a:prstGeom>
          <a:solidFill>
            <a:srgbClr val="0F11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1437" eaLnBrk="1" fontAlgn="auto" hangingPunct="1">
              <a:spcBef>
                <a:spcPts val="0"/>
              </a:spcBef>
              <a:spcAft>
                <a:spcPts val="0"/>
              </a:spcAft>
              <a:defRPr/>
            </a:pPr>
            <a:endParaRPr lang="en-US" dirty="0">
              <a:solidFill>
                <a:srgbClr val="91C849"/>
              </a:solidFill>
            </a:endParaRPr>
          </a:p>
        </p:txBody>
      </p:sp>
      <p:sp>
        <p:nvSpPr>
          <p:cNvPr id="2" name="Title 1"/>
          <p:cNvSpPr>
            <a:spLocks noGrp="1"/>
          </p:cNvSpPr>
          <p:nvPr>
            <p:ph type="title"/>
          </p:nvPr>
        </p:nvSpPr>
        <p:spPr/>
        <p:txBody>
          <a:bodyPr rtlCol="0">
            <a:normAutofit fontScale="90000"/>
          </a:bodyPr>
          <a:lstStyle/>
          <a:p>
            <a:pPr defTabSz="521437" eaLnBrk="1" fontAlgn="auto" hangingPunct="1">
              <a:defRPr/>
            </a:pPr>
            <a:r>
              <a:rPr lang="en-GB" b="1" dirty="0">
                <a:ea typeface="+mj-ea"/>
              </a:rPr>
              <a:t>Compassion focused Pedagogy for interculturalising students </a:t>
            </a:r>
            <a:br>
              <a:rPr lang="en-US" dirty="0">
                <a:solidFill>
                  <a:srgbClr val="C5DF9F"/>
                </a:solidFill>
                <a:ea typeface="+mj-ea"/>
              </a:rPr>
            </a:br>
            <a:endParaRPr lang="en-US" dirty="0">
              <a:ea typeface="+mj-ea"/>
            </a:endParaRPr>
          </a:p>
        </p:txBody>
      </p:sp>
      <p:sp>
        <p:nvSpPr>
          <p:cNvPr id="15364" name="Content Placeholder 2"/>
          <p:cNvSpPr>
            <a:spLocks noGrp="1"/>
          </p:cNvSpPr>
          <p:nvPr>
            <p:ph idx="1"/>
          </p:nvPr>
        </p:nvSpPr>
        <p:spPr>
          <a:xfrm>
            <a:off x="951832" y="2281238"/>
            <a:ext cx="8712968" cy="4020467"/>
          </a:xfrm>
        </p:spPr>
        <p:txBody>
          <a:bodyPr/>
          <a:lstStyle/>
          <a:p>
            <a:pPr marL="0" indent="0">
              <a:buNone/>
            </a:pPr>
            <a:r>
              <a:rPr lang="en-US" sz="2400" i="1" dirty="0"/>
              <a:t>“When I go into seminars, I find any other Muslim people there</a:t>
            </a:r>
            <a:r>
              <a:rPr lang="en-GB" sz="2400" i="1" dirty="0"/>
              <a:t>…</a:t>
            </a:r>
            <a:r>
              <a:rPr lang="en-US" sz="2400" i="1" dirty="0"/>
              <a:t>. Most of the others, I</a:t>
            </a:r>
            <a:r>
              <a:rPr lang="fr-FR" sz="2400" i="1" dirty="0"/>
              <a:t>’</a:t>
            </a:r>
            <a:r>
              <a:rPr lang="en-US" sz="2400" i="1" dirty="0"/>
              <a:t>m probably not </a:t>
            </a:r>
            <a:r>
              <a:rPr lang="en-US" sz="2400" i="1" dirty="0" err="1"/>
              <a:t>gonna</a:t>
            </a:r>
            <a:r>
              <a:rPr lang="en-US" sz="2400" i="1" dirty="0"/>
              <a:t> talk to them to be honest.</a:t>
            </a:r>
          </a:p>
          <a:p>
            <a:pPr marL="0" indent="0">
              <a:buNone/>
            </a:pPr>
            <a:r>
              <a:rPr lang="en-US" sz="2400" i="1" dirty="0"/>
              <a:t> </a:t>
            </a:r>
            <a:endParaRPr lang="en-GB" sz="2400" i="1" dirty="0"/>
          </a:p>
          <a:p>
            <a:pPr marL="0" indent="0">
              <a:buNone/>
            </a:pPr>
            <a:r>
              <a:rPr lang="en-US" sz="2400" i="1" dirty="0"/>
              <a:t>So I was thinking, </a:t>
            </a:r>
            <a:r>
              <a:rPr lang="en-GB" sz="2400" i="1" dirty="0"/>
              <a:t>‘</a:t>
            </a:r>
            <a:r>
              <a:rPr lang="en-US" sz="2400" i="1" dirty="0"/>
              <a:t>Oh my God.  What if no-one talks to me?</a:t>
            </a:r>
            <a:r>
              <a:rPr lang="fr-FR" sz="2400" i="1" dirty="0"/>
              <a:t>’ </a:t>
            </a:r>
            <a:r>
              <a:rPr lang="en-US" sz="2400" i="1" dirty="0"/>
              <a:t>But as soon as I got into a group, I was fine, I was fine… We just got into the discussion and …it flowed really well.”       (S28) </a:t>
            </a:r>
            <a:endParaRPr lang="en-GB" sz="2400" i="1" dirty="0"/>
          </a:p>
          <a:p>
            <a:endParaRPr lang="en-GB" altLang="en-US" sz="2400" dirty="0">
              <a:latin typeface="Arial MT Lt" charset="0"/>
              <a:cs typeface="Arial MT Lt" charset="0"/>
            </a:endParaRPr>
          </a:p>
        </p:txBody>
      </p:sp>
      <p:pic>
        <p:nvPicPr>
          <p:cNvPr id="15365" name="Picture 7" descr="UH_LOGO_DARK_BLUE_P2757_SPOT_1115.psd"/>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500" y="6632575"/>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8081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8E914-398B-440C-8DEA-EE8D9AB77E3E}"/>
              </a:ext>
            </a:extLst>
          </p:cNvPr>
          <p:cNvSpPr>
            <a:spLocks noGrp="1"/>
          </p:cNvSpPr>
          <p:nvPr>
            <p:ph type="title"/>
          </p:nvPr>
        </p:nvSpPr>
        <p:spPr>
          <a:xfrm>
            <a:off x="152400" y="0"/>
            <a:ext cx="10001040" cy="1564200"/>
          </a:xfrm>
        </p:spPr>
        <p:txBody>
          <a:bodyPr/>
          <a:lstStyle/>
          <a:p>
            <a:pPr algn="ctr"/>
            <a:r>
              <a:rPr lang="en-GB" sz="4800" b="1" dirty="0">
                <a:solidFill>
                  <a:srgbClr val="002060"/>
                </a:solidFill>
              </a:rPr>
              <a:t>Here’s what we’ll focus on.</a:t>
            </a:r>
          </a:p>
        </p:txBody>
      </p:sp>
      <p:sp useBgFill="1">
        <p:nvSpPr>
          <p:cNvPr id="3" name="Subtitle 2">
            <a:extLst>
              <a:ext uri="{FF2B5EF4-FFF2-40B4-BE49-F238E27FC236}">
                <a16:creationId xmlns:a16="http://schemas.microsoft.com/office/drawing/2014/main" id="{6C279674-D607-4FA2-AE98-6A1A06A7B0A5}"/>
              </a:ext>
            </a:extLst>
          </p:cNvPr>
          <p:cNvSpPr>
            <a:spLocks noGrp="1"/>
          </p:cNvSpPr>
          <p:nvPr>
            <p:ph type="subTitle"/>
          </p:nvPr>
        </p:nvSpPr>
        <p:spPr>
          <a:xfrm>
            <a:off x="303759" y="1564200"/>
            <a:ext cx="10308678" cy="6103697"/>
          </a:xfrm>
        </p:spPr>
        <p:txBody>
          <a:bodyPr>
            <a:normAutofit fontScale="85000" lnSpcReduction="20000"/>
          </a:bodyPr>
          <a:lstStyle/>
          <a:p>
            <a:pPr marL="0" indent="0">
              <a:buNone/>
            </a:pPr>
            <a:r>
              <a:rPr lang="en-GB" sz="3400" b="1" dirty="0">
                <a:solidFill>
                  <a:srgbClr val="002060"/>
                </a:solidFill>
              </a:rPr>
              <a:t> </a:t>
            </a:r>
          </a:p>
          <a:p>
            <a:pPr marL="514350" indent="-514350">
              <a:buFont typeface="+mj-lt"/>
              <a:buAutoNum type="arabicPeriod"/>
            </a:pPr>
            <a:endParaRPr lang="en-GB" sz="3400" b="1" dirty="0">
              <a:solidFill>
                <a:srgbClr val="002060"/>
              </a:solidFill>
            </a:endParaRPr>
          </a:p>
          <a:p>
            <a:pPr marL="514350" indent="-514350">
              <a:buFont typeface="+mj-lt"/>
              <a:buAutoNum type="arabicPeriod"/>
            </a:pPr>
            <a:r>
              <a:rPr lang="en-GB" sz="3400" b="1" dirty="0">
                <a:solidFill>
                  <a:srgbClr val="002060"/>
                </a:solidFill>
              </a:rPr>
              <a:t>Understanding what compassion is.</a:t>
            </a:r>
          </a:p>
          <a:p>
            <a:r>
              <a:rPr lang="en-GB" sz="3400" b="1" dirty="0">
                <a:solidFill>
                  <a:srgbClr val="002060"/>
                </a:solidFill>
              </a:rPr>
              <a:t>        </a:t>
            </a:r>
            <a:r>
              <a:rPr lang="en-GB" sz="3400" dirty="0">
                <a:solidFill>
                  <a:srgbClr val="002060"/>
                </a:solidFill>
              </a:rPr>
              <a:t>(The Compassionate Mind Foundation).</a:t>
            </a:r>
          </a:p>
          <a:p>
            <a:pPr marL="514350" indent="-514350">
              <a:buFont typeface="+mj-lt"/>
              <a:buAutoNum type="arabicPeriod"/>
            </a:pPr>
            <a:endParaRPr lang="en-GB" sz="3400" b="1" dirty="0">
              <a:solidFill>
                <a:srgbClr val="002060"/>
              </a:solidFill>
            </a:endParaRPr>
          </a:p>
          <a:p>
            <a:r>
              <a:rPr lang="en-GB" sz="3400" b="1" dirty="0">
                <a:solidFill>
                  <a:srgbClr val="002060"/>
                </a:solidFill>
              </a:rPr>
              <a:t>3.  How compassion evolved in the brain.</a:t>
            </a:r>
          </a:p>
          <a:p>
            <a:pPr marL="514350" indent="-514350">
              <a:buFont typeface="+mj-lt"/>
              <a:buAutoNum type="arabicPeriod"/>
            </a:pPr>
            <a:endParaRPr lang="en-GB" sz="3400" b="1" dirty="0">
              <a:solidFill>
                <a:srgbClr val="002060"/>
              </a:solidFill>
            </a:endParaRPr>
          </a:p>
          <a:p>
            <a:r>
              <a:rPr lang="en-GB" sz="3400" b="1" dirty="0">
                <a:solidFill>
                  <a:srgbClr val="002060"/>
                </a:solidFill>
              </a:rPr>
              <a:t>4.  Compassion’s saboteur:</a:t>
            </a:r>
          </a:p>
          <a:p>
            <a:r>
              <a:rPr lang="en-GB" sz="3400" b="1" dirty="0">
                <a:solidFill>
                  <a:srgbClr val="002060"/>
                </a:solidFill>
              </a:rPr>
              <a:t>      T</a:t>
            </a:r>
            <a:r>
              <a:rPr lang="en-GB" sz="3400" dirty="0">
                <a:solidFill>
                  <a:srgbClr val="002060"/>
                </a:solidFill>
              </a:rPr>
              <a:t>he reptilian brain’s threat system.</a:t>
            </a:r>
          </a:p>
          <a:p>
            <a:endParaRPr lang="en-GB" sz="3400" b="1" dirty="0">
              <a:solidFill>
                <a:srgbClr val="002060"/>
              </a:solidFill>
            </a:endParaRPr>
          </a:p>
          <a:p>
            <a:pPr marL="514350" indent="-514350">
              <a:buAutoNum type="arabicPeriod" startAt="5"/>
            </a:pPr>
            <a:r>
              <a:rPr lang="en-GB" sz="3400" b="1" dirty="0">
                <a:solidFill>
                  <a:srgbClr val="002060"/>
                </a:solidFill>
              </a:rPr>
              <a:t>Two threat-driven behaviours to watch for</a:t>
            </a:r>
          </a:p>
          <a:p>
            <a:r>
              <a:rPr lang="en-GB" sz="3400" b="1" dirty="0">
                <a:solidFill>
                  <a:srgbClr val="002060"/>
                </a:solidFill>
              </a:rPr>
              <a:t>            </a:t>
            </a:r>
            <a:r>
              <a:rPr lang="en-GB" sz="3400" b="1" i="1" u="sng" dirty="0">
                <a:solidFill>
                  <a:srgbClr val="002060"/>
                </a:solidFill>
              </a:rPr>
              <a:t>without blame </a:t>
            </a:r>
            <a:r>
              <a:rPr lang="en-GB" sz="3400" b="1" dirty="0">
                <a:solidFill>
                  <a:srgbClr val="002060"/>
                </a:solidFill>
              </a:rPr>
              <a:t>in team/group work</a:t>
            </a:r>
          </a:p>
          <a:p>
            <a:pPr marL="514350" indent="-514350">
              <a:buFont typeface="+mj-lt"/>
              <a:buAutoNum type="arabicPeriod"/>
            </a:pPr>
            <a:endParaRPr lang="en-GB" sz="3400" b="1" dirty="0">
              <a:solidFill>
                <a:srgbClr val="002060"/>
              </a:solidFill>
            </a:endParaRPr>
          </a:p>
          <a:p>
            <a:pPr marL="514350" indent="-514350">
              <a:buAutoNum type="arabicPeriod" startAt="6"/>
            </a:pPr>
            <a:r>
              <a:rPr lang="en-GB" sz="3400" b="1" dirty="0">
                <a:solidFill>
                  <a:srgbClr val="002060"/>
                </a:solidFill>
              </a:rPr>
              <a:t>How the science of compassion can transform the quality of individual social and learning experience of group work whether online or offline.</a:t>
            </a:r>
          </a:p>
          <a:p>
            <a:pPr marL="0" indent="0">
              <a:buNone/>
            </a:pPr>
            <a:endParaRPr lang="en-GB" dirty="0"/>
          </a:p>
          <a:p>
            <a:endParaRPr lang="en-GB" dirty="0"/>
          </a:p>
        </p:txBody>
      </p:sp>
    </p:spTree>
    <p:extLst>
      <p:ext uri="{BB962C8B-B14F-4D97-AF65-F5344CB8AC3E}">
        <p14:creationId xmlns:p14="http://schemas.microsoft.com/office/powerpoint/2010/main" val="3595459355"/>
      </p:ext>
    </p:extLst>
  </p:cSld>
  <p:clrMapOvr>
    <a:masterClrMapping/>
  </p:clrMapOvr>
  <mc:AlternateContent xmlns:mc="http://schemas.openxmlformats.org/markup-compatibility/2006" xmlns:p14="http://schemas.microsoft.com/office/powerpoint/2010/main">
    <mc:Choice Requires="p14">
      <p:transition spd="slow" p14:dur="2000" advTm="20260"/>
    </mc:Choice>
    <mc:Fallback xmlns="">
      <p:transition spd="slow" advTm="2026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0688637" cy="1621185"/>
          </a:xfrm>
          <a:prstGeom prst="rect">
            <a:avLst/>
          </a:prstGeom>
          <a:solidFill>
            <a:srgbClr val="0F11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1437" eaLnBrk="1" fontAlgn="auto" hangingPunct="1">
              <a:spcBef>
                <a:spcPts val="0"/>
              </a:spcBef>
              <a:spcAft>
                <a:spcPts val="0"/>
              </a:spcAft>
              <a:defRPr/>
            </a:pPr>
            <a:endParaRPr lang="en-US" dirty="0">
              <a:solidFill>
                <a:srgbClr val="91C849"/>
              </a:solidFill>
            </a:endParaRPr>
          </a:p>
        </p:txBody>
      </p:sp>
      <p:sp>
        <p:nvSpPr>
          <p:cNvPr id="2" name="Title 1"/>
          <p:cNvSpPr>
            <a:spLocks noGrp="1"/>
          </p:cNvSpPr>
          <p:nvPr>
            <p:ph type="title"/>
          </p:nvPr>
        </p:nvSpPr>
        <p:spPr>
          <a:xfrm>
            <a:off x="0" y="273051"/>
            <a:ext cx="10688637" cy="628054"/>
          </a:xfrm>
        </p:spPr>
        <p:txBody>
          <a:bodyPr rtlCol="0">
            <a:normAutofit fontScale="90000"/>
          </a:bodyPr>
          <a:lstStyle/>
          <a:p>
            <a:pPr defTabSz="521437" eaLnBrk="1" fontAlgn="auto" hangingPunct="1">
              <a:defRPr/>
            </a:pPr>
            <a:r>
              <a:rPr lang="en-US" dirty="0">
                <a:ea typeface="+mj-ea"/>
              </a:rPr>
              <a:t>  Compassion for higher cognitive processing …and interdependent self.</a:t>
            </a:r>
          </a:p>
        </p:txBody>
      </p:sp>
      <p:sp>
        <p:nvSpPr>
          <p:cNvPr id="15364" name="Content Placeholder 2"/>
          <p:cNvSpPr>
            <a:spLocks noGrp="1"/>
          </p:cNvSpPr>
          <p:nvPr>
            <p:ph idx="1"/>
          </p:nvPr>
        </p:nvSpPr>
        <p:spPr>
          <a:xfrm>
            <a:off x="455613" y="2281238"/>
            <a:ext cx="9837737" cy="4991100"/>
          </a:xfrm>
        </p:spPr>
        <p:txBody>
          <a:bodyPr/>
          <a:lstStyle/>
          <a:p>
            <a:r>
              <a:rPr lang="en-GB" sz="2800" i="1" dirty="0"/>
              <a:t>“We were sort of analysing …I know I was.   I was like watching each other. What’s the body language like</a:t>
            </a:r>
            <a:r>
              <a:rPr lang="en-GB" sz="2800" dirty="0"/>
              <a:t>?”   (BAME S24)</a:t>
            </a:r>
          </a:p>
          <a:p>
            <a:pPr marL="0" indent="0">
              <a:buNone/>
            </a:pPr>
            <a:endParaRPr lang="en-GB" sz="2800" dirty="0"/>
          </a:p>
          <a:p>
            <a:r>
              <a:rPr lang="en-US" sz="2800" i="1" dirty="0"/>
              <a:t>“I felt not as one person, but I felt as a person within an entity and the entity was my group… …. like we</a:t>
            </a:r>
            <a:r>
              <a:rPr lang="fr-FR" sz="2800" i="1" dirty="0"/>
              <a:t>’</a:t>
            </a:r>
            <a:r>
              <a:rPr lang="en-GB" sz="2800" i="1" dirty="0"/>
              <a:t>re all</a:t>
            </a:r>
            <a:r>
              <a:rPr lang="en-US" sz="2800" i="1" dirty="0"/>
              <a:t> focused on it </a:t>
            </a:r>
            <a:r>
              <a:rPr lang="en-US" sz="2800" dirty="0"/>
              <a:t>[the task].”   (BAME S29)</a:t>
            </a:r>
            <a:r>
              <a:rPr lang="en-GB" sz="2800" dirty="0"/>
              <a:t> </a:t>
            </a:r>
          </a:p>
          <a:p>
            <a:pPr marL="0" indent="0">
              <a:buNone/>
            </a:pPr>
            <a:endParaRPr lang="en-GB" altLang="en-US" sz="2400" dirty="0">
              <a:latin typeface="Arial MT Lt" charset="0"/>
              <a:cs typeface="Arial MT Lt" charset="0"/>
            </a:endParaRPr>
          </a:p>
        </p:txBody>
      </p:sp>
      <p:pic>
        <p:nvPicPr>
          <p:cNvPr id="15365" name="Picture 7" descr="UH_LOGO_DARK_BLUE_P2757_SPOT_1115.psd"/>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500" y="6632575"/>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9782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2413" y="273050"/>
            <a:ext cx="10134600" cy="1276127"/>
          </a:xfrm>
          <a:prstGeom prst="rect">
            <a:avLst/>
          </a:prstGeom>
          <a:solidFill>
            <a:srgbClr val="0F11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1437" eaLnBrk="1" fontAlgn="auto" hangingPunct="1">
              <a:spcBef>
                <a:spcPts val="0"/>
              </a:spcBef>
              <a:spcAft>
                <a:spcPts val="0"/>
              </a:spcAft>
              <a:defRPr/>
            </a:pPr>
            <a:endParaRPr lang="en-US" dirty="0">
              <a:solidFill>
                <a:srgbClr val="91C849"/>
              </a:solidFill>
            </a:endParaRPr>
          </a:p>
        </p:txBody>
      </p:sp>
      <p:sp>
        <p:nvSpPr>
          <p:cNvPr id="2" name="Title 1"/>
          <p:cNvSpPr>
            <a:spLocks noGrp="1"/>
          </p:cNvSpPr>
          <p:nvPr>
            <p:ph type="title"/>
          </p:nvPr>
        </p:nvSpPr>
        <p:spPr>
          <a:xfrm>
            <a:off x="373063" y="613073"/>
            <a:ext cx="9620250" cy="1304627"/>
          </a:xfrm>
        </p:spPr>
        <p:txBody>
          <a:bodyPr rtlCol="0">
            <a:normAutofit/>
          </a:bodyPr>
          <a:lstStyle/>
          <a:p>
            <a:pPr defTabSz="521437" eaLnBrk="1" fontAlgn="auto" hangingPunct="1">
              <a:defRPr/>
            </a:pPr>
            <a:r>
              <a:rPr lang="en-US" dirty="0"/>
              <a:t>Computer science undergraduate module  (27students)</a:t>
            </a:r>
            <a:br>
              <a:rPr lang="en-US" dirty="0">
                <a:solidFill>
                  <a:srgbClr val="C5DF9F"/>
                </a:solidFill>
                <a:ea typeface="+mj-ea"/>
              </a:rPr>
            </a:br>
            <a:endParaRPr lang="en-US" dirty="0">
              <a:ea typeface="+mj-ea"/>
            </a:endParaRPr>
          </a:p>
        </p:txBody>
      </p:sp>
      <p:pic>
        <p:nvPicPr>
          <p:cNvPr id="15365" name="Picture 7" descr="UH_LOGO_DARK_BLUE_P2757_SPOT_1115.psd"/>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500" y="6877769"/>
            <a:ext cx="25908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Content Placeholder 6"/>
          <p:cNvPicPr>
            <a:picLocks noGrp="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1548384" y="2281238"/>
            <a:ext cx="7644439" cy="4308499"/>
          </a:xfrm>
          <a:prstGeom prst="rect">
            <a:avLst/>
          </a:prstGeom>
          <a:solidFill>
            <a:schemeClr val="tx2">
              <a:lumMod val="40000"/>
              <a:lumOff val="60000"/>
            </a:schemeClr>
          </a:solidFill>
        </p:spPr>
      </p:pic>
    </p:spTree>
    <p:extLst>
      <p:ext uri="{BB962C8B-B14F-4D97-AF65-F5344CB8AC3E}">
        <p14:creationId xmlns:p14="http://schemas.microsoft.com/office/powerpoint/2010/main" val="2693021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0688638" cy="1914525"/>
          </a:xfrm>
          <a:prstGeom prst="rect">
            <a:avLst/>
          </a:prstGeom>
          <a:solidFill>
            <a:srgbClr val="0F11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1437" eaLnBrk="1" fontAlgn="auto" hangingPunct="1">
              <a:spcBef>
                <a:spcPts val="0"/>
              </a:spcBef>
              <a:spcAft>
                <a:spcPts val="0"/>
              </a:spcAft>
              <a:defRPr/>
            </a:pPr>
            <a:endParaRPr lang="en-US" dirty="0">
              <a:solidFill>
                <a:srgbClr val="91C849"/>
              </a:solidFill>
            </a:endParaRPr>
          </a:p>
        </p:txBody>
      </p:sp>
      <p:sp>
        <p:nvSpPr>
          <p:cNvPr id="2" name="Title 1"/>
          <p:cNvSpPr>
            <a:spLocks noGrp="1"/>
          </p:cNvSpPr>
          <p:nvPr>
            <p:ph type="title"/>
          </p:nvPr>
        </p:nvSpPr>
        <p:spPr>
          <a:xfrm>
            <a:off x="-1" y="253033"/>
            <a:ext cx="11032952" cy="1224136"/>
          </a:xfrm>
        </p:spPr>
        <p:txBody>
          <a:bodyPr rtlCol="0">
            <a:normAutofit fontScale="90000"/>
          </a:bodyPr>
          <a:lstStyle/>
          <a:p>
            <a:pPr defTabSz="521437" eaLnBrk="1" fontAlgn="auto" hangingPunct="1">
              <a:defRPr/>
            </a:pPr>
            <a:r>
              <a:rPr lang="en-US" dirty="0"/>
              <a:t>Academic Results:  After Compassionate micro skills taught for group work                         			             (228 computer science students)</a:t>
            </a:r>
            <a:br>
              <a:rPr lang="en-US" dirty="0"/>
            </a:br>
            <a:br>
              <a:rPr lang="en-US" dirty="0"/>
            </a:br>
            <a:r>
              <a:rPr lang="en-US" dirty="0"/>
              <a:t>                                                                         </a:t>
            </a:r>
            <a:r>
              <a:rPr lang="en-US" sz="2000" dirty="0"/>
              <a:t>With thanks to Dr Martina Doolan, NTF</a:t>
            </a:r>
            <a:br>
              <a:rPr lang="en-US" dirty="0"/>
            </a:br>
            <a:r>
              <a:rPr lang="en-US" dirty="0">
                <a:solidFill>
                  <a:schemeClr val="tx2">
                    <a:lumMod val="50000"/>
                  </a:schemeClr>
                </a:solidFill>
              </a:rPr>
              <a:t>			  </a:t>
            </a:r>
            <a:br>
              <a:rPr lang="en-US" dirty="0">
                <a:solidFill>
                  <a:schemeClr val="tx2">
                    <a:lumMod val="50000"/>
                  </a:schemeClr>
                </a:solidFill>
              </a:rPr>
            </a:br>
            <a:br>
              <a:rPr lang="en-US" dirty="0">
                <a:solidFill>
                  <a:srgbClr val="C5DF9F"/>
                </a:solidFill>
                <a:ea typeface="+mj-ea"/>
              </a:rPr>
            </a:br>
            <a:endParaRPr lang="en-US" dirty="0">
              <a:ea typeface="+mj-ea"/>
            </a:endParaRPr>
          </a:p>
        </p:txBody>
      </p:sp>
      <p:pic>
        <p:nvPicPr>
          <p:cNvPr id="15365" name="Picture 7" descr="UH_LOGO_DARK_BLUE_P2757_SPOT_1115.psd"/>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356" y="6861175"/>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Content Placeholder 6"/>
          <p:cNvPicPr>
            <a:picLocks noGrp="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735808" y="2281238"/>
            <a:ext cx="8457016" cy="4236491"/>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2413" y="273050"/>
            <a:ext cx="10134600" cy="1641475"/>
          </a:xfrm>
          <a:prstGeom prst="rect">
            <a:avLst/>
          </a:prstGeom>
          <a:solidFill>
            <a:srgbClr val="0F11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1437" eaLnBrk="1" fontAlgn="auto" hangingPunct="1">
              <a:spcBef>
                <a:spcPts val="0"/>
              </a:spcBef>
              <a:spcAft>
                <a:spcPts val="0"/>
              </a:spcAft>
              <a:defRPr/>
            </a:pPr>
            <a:endParaRPr lang="en-US" dirty="0">
              <a:solidFill>
                <a:srgbClr val="91C849"/>
              </a:solidFill>
            </a:endParaRPr>
          </a:p>
        </p:txBody>
      </p:sp>
      <p:sp>
        <p:nvSpPr>
          <p:cNvPr id="2" name="Title 1"/>
          <p:cNvSpPr>
            <a:spLocks noGrp="1"/>
          </p:cNvSpPr>
          <p:nvPr>
            <p:ph type="title"/>
          </p:nvPr>
        </p:nvSpPr>
        <p:spPr/>
        <p:txBody>
          <a:bodyPr rtlCol="0">
            <a:normAutofit fontScale="90000"/>
          </a:bodyPr>
          <a:lstStyle/>
          <a:p>
            <a:pPr defTabSz="521437" eaLnBrk="1" fontAlgn="auto" hangingPunct="1">
              <a:defRPr/>
            </a:pPr>
            <a:r>
              <a:rPr lang="en-GB" b="1" dirty="0">
                <a:ea typeface="+mj-ea"/>
              </a:rPr>
              <a:t>Impact of Compassion focused Pedagogy on student outcomes </a:t>
            </a:r>
            <a:br>
              <a:rPr lang="en-US" dirty="0">
                <a:solidFill>
                  <a:srgbClr val="C5DF9F"/>
                </a:solidFill>
                <a:ea typeface="+mj-ea"/>
              </a:rPr>
            </a:br>
            <a:endParaRPr lang="en-US" dirty="0">
              <a:ea typeface="+mj-ea"/>
            </a:endParaRPr>
          </a:p>
        </p:txBody>
      </p:sp>
      <p:sp>
        <p:nvSpPr>
          <p:cNvPr id="15364" name="Content Placeholder 2"/>
          <p:cNvSpPr>
            <a:spLocks noGrp="1"/>
          </p:cNvSpPr>
          <p:nvPr>
            <p:ph idx="1"/>
          </p:nvPr>
        </p:nvSpPr>
        <p:spPr>
          <a:xfrm>
            <a:off x="252413" y="2281237"/>
            <a:ext cx="10040937" cy="5281613"/>
          </a:xfrm>
        </p:spPr>
        <p:txBody>
          <a:bodyPr/>
          <a:lstStyle/>
          <a:p>
            <a:r>
              <a:rPr lang="en-GB" sz="2400" dirty="0"/>
              <a:t>“…</a:t>
            </a:r>
            <a:r>
              <a:rPr lang="en-GB" sz="2400" i="1" dirty="0"/>
              <a:t>on their piece of work, I would listen to how they achieved this… how valued their input is.       I also made sure I was showing gratitude.”    (S185)  </a:t>
            </a:r>
          </a:p>
          <a:p>
            <a:r>
              <a:rPr lang="en-GB" sz="2400" i="1" dirty="0"/>
              <a:t>									               </a:t>
            </a:r>
            <a:r>
              <a:rPr lang="en-GB" sz="2400" dirty="0"/>
              <a:t> </a:t>
            </a:r>
            <a:r>
              <a:rPr lang="en-GB" sz="2400" i="1" dirty="0"/>
              <a:t>“….during discussions I always made sure to leave spaces for other people.”  (S100)</a:t>
            </a:r>
          </a:p>
          <a:p>
            <a:endParaRPr lang="en-GB" sz="2400" i="1" dirty="0"/>
          </a:p>
          <a:p>
            <a:r>
              <a:rPr lang="en-GB" sz="2400" i="1" dirty="0"/>
              <a:t>“I was worried being the oldest person and the only non-native English person… ….having ten years of working experience with people from different cultures and backgrounds, I never found it as smooth as this time.  Outside of university, we’re still hanging out together.”    </a:t>
            </a:r>
            <a:r>
              <a:rPr lang="en-GB" sz="2400" dirty="0"/>
              <a:t>(S110)</a:t>
            </a:r>
          </a:p>
          <a:p>
            <a:pPr marL="0" indent="0">
              <a:buNone/>
            </a:pPr>
            <a:endParaRPr lang="en-GB" altLang="en-US" sz="2400" dirty="0">
              <a:latin typeface="Arial MT Lt" charset="0"/>
              <a:cs typeface="Arial MT Lt" charset="0"/>
            </a:endParaRPr>
          </a:p>
        </p:txBody>
      </p:sp>
      <p:pic>
        <p:nvPicPr>
          <p:cNvPr id="15365" name="Picture 7" descr="UH_LOGO_DARK_BLUE_P2757_SPOT_1115.ps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4500" y="6881971"/>
            <a:ext cx="2590800"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138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743" y="181025"/>
            <a:ext cx="10153128" cy="2123658"/>
          </a:xfrm>
          <a:prstGeom prst="rect">
            <a:avLst/>
          </a:prstGeom>
          <a:solidFill>
            <a:schemeClr val="bg2">
              <a:lumMod val="90000"/>
            </a:schemeClr>
          </a:solidFill>
        </p:spPr>
        <p:txBody>
          <a:bodyPr wrap="square">
            <a:spAutoFit/>
          </a:bodyPr>
          <a:lstStyle/>
          <a:p>
            <a:pPr algn="ctr"/>
            <a:r>
              <a:rPr lang="en-GB" sz="6600" dirty="0"/>
              <a:t>An at glance overview for teaching staff:</a:t>
            </a:r>
          </a:p>
        </p:txBody>
      </p:sp>
    </p:spTree>
    <p:extLst>
      <p:ext uri="{BB962C8B-B14F-4D97-AF65-F5344CB8AC3E}">
        <p14:creationId xmlns:p14="http://schemas.microsoft.com/office/powerpoint/2010/main" val="1051475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25315"/>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3" name="Diagram 2"/>
          <p:cNvGraphicFramePr>
            <a:graphicFrameLocks/>
          </p:cNvGraphicFramePr>
          <p:nvPr>
            <p:extLst>
              <p:ext uri="{D42A27DB-BD31-4B8C-83A1-F6EECF244321}">
                <p14:modId xmlns:p14="http://schemas.microsoft.com/office/powerpoint/2010/main" val="3112977205"/>
              </p:ext>
            </p:extLst>
          </p:nvPr>
        </p:nvGraphicFramePr>
        <p:xfrm>
          <a:off x="-128289" y="11368"/>
          <a:ext cx="10688637" cy="7562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a:spLocks noChangeArrowheads="1"/>
          </p:cNvSpPr>
          <p:nvPr/>
        </p:nvSpPr>
        <p:spPr bwMode="auto">
          <a:xfrm>
            <a:off x="0" y="4629150"/>
            <a:ext cx="1068863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293570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3033"/>
            <a:ext cx="10688638" cy="6863417"/>
          </a:xfrm>
          <a:prstGeom prst="rect">
            <a:avLst/>
          </a:prstGeom>
        </p:spPr>
        <p:txBody>
          <a:bodyPr wrap="square">
            <a:spAutoFit/>
          </a:bodyPr>
          <a:lstStyle/>
          <a:p>
            <a:r>
              <a:rPr lang="en-GB" sz="4400" dirty="0">
                <a:solidFill>
                  <a:srgbClr val="7030A0"/>
                </a:solidFill>
              </a:rPr>
              <a:t>‘I’m convinced that it’s compassion …I'm closer to this group of students than to any group I've taught in years.  Many of my students are saying it’s the most exciting learning experience they’ve had at university. They didn't know, they said, that learning could be like this…This is life-changing work.’</a:t>
            </a:r>
            <a:r>
              <a:rPr lang="en-GB" sz="4400" dirty="0"/>
              <a:t> </a:t>
            </a:r>
          </a:p>
          <a:p>
            <a:endParaRPr lang="en-GB" sz="4400" dirty="0"/>
          </a:p>
          <a:p>
            <a:r>
              <a:rPr lang="en-GB" sz="4400" dirty="0"/>
              <a:t>Prof Karen Edwards, </a:t>
            </a:r>
            <a:r>
              <a:rPr lang="en-GB" sz="4400" dirty="0">
                <a:solidFill>
                  <a:srgbClr val="FF0000"/>
                </a:solidFill>
              </a:rPr>
              <a:t>University of Exeter</a:t>
            </a:r>
          </a:p>
        </p:txBody>
      </p:sp>
    </p:spTree>
    <p:extLst>
      <p:ext uri="{BB962C8B-B14F-4D97-AF65-F5344CB8AC3E}">
        <p14:creationId xmlns:p14="http://schemas.microsoft.com/office/powerpoint/2010/main" val="2698984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0800000" flipV="1">
            <a:off x="519783" y="4086153"/>
            <a:ext cx="9649072" cy="2677656"/>
          </a:xfrm>
          <a:prstGeom prst="rect">
            <a:avLst/>
          </a:prstGeom>
        </p:spPr>
        <p:txBody>
          <a:bodyPr wrap="square">
            <a:spAutoFit/>
          </a:bodyPr>
          <a:lstStyle/>
          <a:p>
            <a:r>
              <a:rPr lang="en-GB" sz="2800" dirty="0"/>
              <a:t>‘</a:t>
            </a:r>
            <a:r>
              <a:rPr lang="en-GB" sz="2800" b="1" dirty="0">
                <a:solidFill>
                  <a:srgbClr val="7030A0"/>
                </a:solidFill>
              </a:rPr>
              <a:t>I showed my Business PG students the compassionate micro skills to use in their group work.</a:t>
            </a:r>
          </a:p>
          <a:p>
            <a:r>
              <a:rPr lang="en-GB" sz="2800" b="1" dirty="0">
                <a:solidFill>
                  <a:srgbClr val="7030A0"/>
                </a:solidFill>
              </a:rPr>
              <a:t> </a:t>
            </a:r>
          </a:p>
          <a:p>
            <a:r>
              <a:rPr lang="en-GB" sz="2800" b="1" dirty="0">
                <a:solidFill>
                  <a:srgbClr val="7030A0"/>
                </a:solidFill>
              </a:rPr>
              <a:t>They were so grateful I could have cried.’   </a:t>
            </a:r>
          </a:p>
          <a:p>
            <a:endParaRPr lang="en-GB" sz="2800" dirty="0">
              <a:solidFill>
                <a:srgbClr val="FF0000"/>
              </a:solidFill>
            </a:endParaRPr>
          </a:p>
          <a:p>
            <a:r>
              <a:rPr lang="en-GB" sz="2800" b="1" dirty="0">
                <a:solidFill>
                  <a:srgbClr val="FF0000"/>
                </a:solidFill>
              </a:rPr>
              <a:t>Norton-Bertram-Smith, University of Aberdeen </a:t>
            </a:r>
          </a:p>
        </p:txBody>
      </p:sp>
      <p:sp>
        <p:nvSpPr>
          <p:cNvPr id="3" name="Rectangle 2"/>
          <p:cNvSpPr/>
          <p:nvPr/>
        </p:nvSpPr>
        <p:spPr>
          <a:xfrm rot="10800000" flipV="1">
            <a:off x="375767" y="629714"/>
            <a:ext cx="9865096" cy="2508379"/>
          </a:xfrm>
          <a:prstGeom prst="rect">
            <a:avLst/>
          </a:prstGeom>
        </p:spPr>
        <p:txBody>
          <a:bodyPr wrap="square">
            <a:spAutoFit/>
          </a:bodyPr>
          <a:lstStyle/>
          <a:p>
            <a:r>
              <a:rPr lang="en-GB" sz="2800" dirty="0">
                <a:solidFill>
                  <a:srgbClr val="000000"/>
                </a:solidFill>
                <a:cs typeface="Arial" panose="020B0604020202020204" pitchFamily="34" charset="0"/>
              </a:rPr>
              <a:t>‘</a:t>
            </a:r>
            <a:r>
              <a:rPr lang="en-GB" sz="2800" b="1" dirty="0">
                <a:solidFill>
                  <a:srgbClr val="7030A0"/>
                </a:solidFill>
                <a:cs typeface="Arial" panose="020B0604020202020204" pitchFamily="34" charset="0"/>
              </a:rPr>
              <a:t>The feedback from this session was absolutely phenomenal. I had about 30 emails from students saying how much it had affected them; how much they were more compassionate to each other.’ </a:t>
            </a:r>
          </a:p>
          <a:p>
            <a:endParaRPr lang="en-GB" b="1" dirty="0">
              <a:solidFill>
                <a:srgbClr val="000000"/>
              </a:solidFill>
              <a:latin typeface="Times New Roman" panose="02020603050405020304" pitchFamily="18" charset="0"/>
            </a:endParaRPr>
          </a:p>
          <a:p>
            <a:r>
              <a:rPr lang="en-GB" sz="2400" b="1" dirty="0">
                <a:solidFill>
                  <a:srgbClr val="FF0000"/>
                </a:solidFill>
                <a:cs typeface="Arial" panose="020B0604020202020204" pitchFamily="34" charset="0"/>
              </a:rPr>
              <a:t>Debbie Sharp, Midwifery, University of Hertfordshire</a:t>
            </a:r>
          </a:p>
        </p:txBody>
      </p:sp>
    </p:spTree>
    <p:extLst>
      <p:ext uri="{BB962C8B-B14F-4D97-AF65-F5344CB8AC3E}">
        <p14:creationId xmlns:p14="http://schemas.microsoft.com/office/powerpoint/2010/main" val="425124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0688638" cy="7694414"/>
          </a:xfrm>
          <a:prstGeom prst="rect">
            <a:avLst/>
          </a:prstGeom>
          <a:solidFill>
            <a:schemeClr val="bg2">
              <a:lumMod val="90000"/>
            </a:schemeClr>
          </a:solidFill>
        </p:spPr>
        <p:txBody>
          <a:bodyPr wrap="square">
            <a:spAutoFit/>
          </a:bodyPr>
          <a:lstStyle/>
          <a:p>
            <a:pPr marL="0" indent="0" algn="ctr">
              <a:buNone/>
            </a:pPr>
            <a:r>
              <a:rPr lang="en-GB" sz="3600" dirty="0">
                <a:hlinkClick r:id="rId2"/>
              </a:rPr>
              <a:t>https://compassioninhe.wordpress.com</a:t>
            </a:r>
            <a:r>
              <a:rPr lang="en-GB" sz="3600" dirty="0"/>
              <a:t> </a:t>
            </a:r>
          </a:p>
          <a:p>
            <a:pPr marL="0" indent="0" algn="ctr">
              <a:buNone/>
            </a:pPr>
            <a:endParaRPr lang="en-GB" sz="6600" dirty="0"/>
          </a:p>
          <a:p>
            <a:pPr marL="0" indent="0" algn="ctr">
              <a:buNone/>
            </a:pPr>
            <a:r>
              <a:rPr lang="en-GB" sz="4000" dirty="0"/>
              <a:t>See </a:t>
            </a:r>
            <a:r>
              <a:rPr lang="en-GB" sz="4000" b="1" dirty="0"/>
              <a:t>‘Join Us’ </a:t>
            </a:r>
            <a:r>
              <a:rPr lang="en-GB" sz="4000" dirty="0"/>
              <a:t>in the above website (of free resources).  We are compassion-in HE colleagues from around 60 universities so far, working to support each other in getting the science of compassion on the HE curriculum.</a:t>
            </a:r>
          </a:p>
          <a:p>
            <a:pPr marL="0" indent="0" algn="ctr">
              <a:buNone/>
            </a:pPr>
            <a:endParaRPr lang="en-GB" sz="1600" dirty="0"/>
          </a:p>
          <a:p>
            <a:pPr eaLnBrk="1" hangingPunct="1"/>
            <a:endParaRPr lang="en-US" altLang="en-US" sz="1600" b="1" dirty="0"/>
          </a:p>
          <a:p>
            <a:pPr eaLnBrk="1" hangingPunct="1"/>
            <a:endParaRPr lang="en-US" altLang="en-US" sz="1600" b="1" dirty="0"/>
          </a:p>
          <a:p>
            <a:pPr eaLnBrk="1" hangingPunct="1"/>
            <a:endParaRPr lang="en-US" altLang="en-US" sz="1600" b="1" dirty="0"/>
          </a:p>
          <a:p>
            <a:pPr eaLnBrk="1" hangingPunct="1"/>
            <a:endParaRPr lang="en-US" altLang="en-US" sz="1600" b="1" dirty="0"/>
          </a:p>
          <a:p>
            <a:pPr eaLnBrk="1" hangingPunct="1"/>
            <a:r>
              <a:rPr lang="en-US" altLang="en-US" sz="1600" b="1" dirty="0"/>
              <a:t>Dr Theo Gilbert</a:t>
            </a:r>
          </a:p>
          <a:p>
            <a:pPr eaLnBrk="1" hangingPunct="1"/>
            <a:r>
              <a:rPr lang="en-US" altLang="en-US" sz="1600" dirty="0"/>
              <a:t>Associate Professor, Learning and Teaching</a:t>
            </a:r>
          </a:p>
          <a:p>
            <a:pPr eaLnBrk="1" hangingPunct="1"/>
            <a:r>
              <a:rPr lang="en-US" altLang="en-US" sz="1600" b="1" dirty="0">
                <a:hlinkClick r:id="rId3">
                  <a:extLst>
                    <a:ext uri="{A12FA001-AC4F-418D-AE19-62706E023703}">
                      <ahyp:hlinkClr xmlns:ahyp="http://schemas.microsoft.com/office/drawing/2018/hyperlinkcolor" val="tx"/>
                    </a:ext>
                  </a:extLst>
                </a:hlinkClick>
              </a:rPr>
              <a:t>Learning and Teaching Innovation Centre</a:t>
            </a:r>
          </a:p>
          <a:p>
            <a:pPr eaLnBrk="1" hangingPunct="1"/>
            <a:r>
              <a:rPr lang="en-US" altLang="en-US" sz="1600" b="1" dirty="0">
                <a:hlinkClick r:id="rId3">
                  <a:extLst>
                    <a:ext uri="{A12FA001-AC4F-418D-AE19-62706E023703}">
                      <ahyp:hlinkClr xmlns:ahyp="http://schemas.microsoft.com/office/drawing/2018/hyperlinkcolor" val="tx"/>
                    </a:ext>
                  </a:extLst>
                </a:hlinkClick>
              </a:rPr>
              <a:t>University of Hertfordshire</a:t>
            </a:r>
          </a:p>
          <a:p>
            <a:pPr eaLnBrk="1" hangingPunct="1"/>
            <a:r>
              <a:rPr lang="en-US" altLang="en-US" sz="1600" b="1" dirty="0">
                <a:solidFill>
                  <a:srgbClr val="0000FF"/>
                </a:solidFill>
                <a:hlinkClick r:id="rId3">
                  <a:extLst>
                    <a:ext uri="{A12FA001-AC4F-418D-AE19-62706E023703}">
                      <ahyp:hlinkClr xmlns:ahyp="http://schemas.microsoft.com/office/drawing/2018/hyperlinkcolor" val="tx"/>
                    </a:ext>
                  </a:extLst>
                </a:hlinkClick>
              </a:rPr>
              <a:t>t.1.gilbert@herts.ac.uk</a:t>
            </a:r>
            <a:endParaRPr lang="en-US" altLang="en-US" sz="1600" b="1" dirty="0"/>
          </a:p>
          <a:p>
            <a:pPr eaLnBrk="1" hangingPunct="1"/>
            <a:r>
              <a:rPr lang="en-US" altLang="en-US" sz="1600" b="1" dirty="0"/>
              <a:t>Skype: theogilbert58</a:t>
            </a:r>
          </a:p>
          <a:p>
            <a:pPr eaLnBrk="1" hangingPunct="1"/>
            <a:r>
              <a:rPr lang="en-US" altLang="en-US" sz="1600" b="1" dirty="0"/>
              <a:t>Phone: 07890 296148</a:t>
            </a:r>
          </a:p>
        </p:txBody>
      </p:sp>
      <p:pic>
        <p:nvPicPr>
          <p:cNvPr id="3" name="Picture 2">
            <a:extLst>
              <a:ext uri="{FF2B5EF4-FFF2-40B4-BE49-F238E27FC236}">
                <a16:creationId xmlns:a16="http://schemas.microsoft.com/office/drawing/2014/main" id="{4A816C6C-5866-4D03-987C-3E8616CAAB9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552231" y="4789537"/>
            <a:ext cx="5832648" cy="2773313"/>
          </a:xfrm>
          <a:prstGeom prst="rect">
            <a:avLst/>
          </a:prstGeom>
        </p:spPr>
      </p:pic>
    </p:spTree>
    <p:extLst>
      <p:ext uri="{BB962C8B-B14F-4D97-AF65-F5344CB8AC3E}">
        <p14:creationId xmlns:p14="http://schemas.microsoft.com/office/powerpoint/2010/main" val="782741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0816927" cy="7478970"/>
          </a:xfrm>
          <a:prstGeom prst="rect">
            <a:avLst/>
          </a:prstGeom>
          <a:solidFill>
            <a:schemeClr val="bg2">
              <a:lumMod val="90000"/>
            </a:schemeClr>
          </a:solidFill>
        </p:spPr>
        <p:txBody>
          <a:bodyPr wrap="square">
            <a:spAutoFit/>
          </a:bodyPr>
          <a:lstStyle/>
          <a:p>
            <a:r>
              <a:rPr lang="en-GB" sz="1600" dirty="0"/>
              <a:t>For more info on this: </a:t>
            </a:r>
          </a:p>
          <a:p>
            <a:endParaRPr lang="en-GB" sz="1600" dirty="0"/>
          </a:p>
          <a:p>
            <a:r>
              <a:rPr lang="en-GB" sz="1600" dirty="0"/>
              <a:t>Duhigg, C. (2016). What Google learned from its quest to build the perfect team. </a:t>
            </a:r>
            <a:r>
              <a:rPr lang="en-GB" sz="1600" i="1" dirty="0"/>
              <a:t>The </a:t>
            </a:r>
            <a:r>
              <a:rPr lang="en-GB" sz="1600" b="1" i="1" dirty="0"/>
              <a:t>New York Times Magazine</a:t>
            </a:r>
            <a:r>
              <a:rPr lang="en-GB" sz="1600" dirty="0"/>
              <a:t>.  Available at: </a:t>
            </a:r>
            <a:r>
              <a:rPr lang="en-GB" sz="1600" u="sng" dirty="0">
                <a:hlinkClick r:id="rId2"/>
              </a:rPr>
              <a:t>http://www.nytimes.com/2016/02/28/magazine/what-google- learned-from-its-quest-to-build-the-perfect-team</a:t>
            </a:r>
            <a:r>
              <a:rPr lang="en-GB" sz="1600" dirty="0"/>
              <a:t>      .</a:t>
            </a:r>
          </a:p>
          <a:p>
            <a:r>
              <a:rPr lang="en-GB" sz="1600" dirty="0"/>
              <a:t> </a:t>
            </a:r>
          </a:p>
          <a:p>
            <a:r>
              <a:rPr lang="en-GB" sz="1600" dirty="0"/>
              <a:t>Gilbert, T., Doolan, M., Beka, S., Spencer, N., Crotta, M &amp; </a:t>
            </a:r>
            <a:r>
              <a:rPr lang="en-GB" sz="1600" dirty="0" err="1"/>
              <a:t>Davari</a:t>
            </a:r>
            <a:r>
              <a:rPr lang="en-GB" sz="1600" dirty="0"/>
              <a:t>, S. (2018) Compassion on university degree programmes at a UK University:  The neuroscience of effective Group work. Special Issue:   Neuroscience of learning and development:  Implications for the design and evaluation of student learning and development. </a:t>
            </a:r>
            <a:r>
              <a:rPr lang="en-GB" sz="1600" b="1" i="1" dirty="0"/>
              <a:t>Journal of Research in Innovative Teaching and Learning </a:t>
            </a:r>
            <a:r>
              <a:rPr lang="en-GB" sz="1600" dirty="0"/>
              <a:t>ISSN: 2397-7604  Emerald Publishing.  </a:t>
            </a:r>
            <a:r>
              <a:rPr lang="en-GB" sz="1600" dirty="0">
                <a:hlinkClick r:id="rId3"/>
              </a:rPr>
              <a:t>https://doi.org/10.1108/JRIT-09-2017-0020</a:t>
            </a:r>
            <a:endParaRPr lang="en-GB" sz="1600" i="1" dirty="0"/>
          </a:p>
          <a:p>
            <a:endParaRPr lang="en-GB" sz="1600" dirty="0"/>
          </a:p>
          <a:p>
            <a:r>
              <a:rPr lang="en-GB" sz="1600" dirty="0"/>
              <a:t>Gilbert, T.  (2016) Assess compassion in Higher Education?  Why and how would we do that?  LINK, 2(1).  Available at:  </a:t>
            </a:r>
            <a:r>
              <a:rPr lang="en-GB" sz="1600" dirty="0">
                <a:hlinkClick r:id="rId4"/>
              </a:rPr>
              <a:t>www.herts.ac.uk/link/volume-2,-issue-1/assess-compassion-in-higher-education-how-and-why-would-we-do-that/</a:t>
            </a:r>
            <a:endParaRPr lang="en-GB" sz="1600" dirty="0"/>
          </a:p>
          <a:p>
            <a:endParaRPr lang="en-GB" sz="1600" dirty="0"/>
          </a:p>
          <a:p>
            <a:r>
              <a:rPr lang="en-GB" sz="1600" dirty="0"/>
              <a:t>Gilbert, T.  </a:t>
            </a:r>
            <a:r>
              <a:rPr lang="en-GB" sz="1600" i="1" dirty="0"/>
              <a:t>(2017b) </a:t>
            </a:r>
            <a:r>
              <a:rPr lang="en-GB" sz="1600" dirty="0"/>
              <a:t>When looking is allowed: What compassionate group work looks like in</a:t>
            </a:r>
            <a:r>
              <a:rPr lang="en-GB" sz="1600" i="1" dirty="0"/>
              <a:t> </a:t>
            </a:r>
            <a:endParaRPr lang="en-GB" sz="1600" dirty="0"/>
          </a:p>
          <a:p>
            <a:r>
              <a:rPr lang="en-GB" sz="1600" i="1" dirty="0"/>
              <a:t> </a:t>
            </a:r>
            <a:r>
              <a:rPr lang="en-GB" sz="1600" dirty="0"/>
              <a:t>a UK university.  In P. Gibbs (Ed.)</a:t>
            </a:r>
            <a:r>
              <a:rPr lang="en-GB" sz="1600" i="1" dirty="0"/>
              <a:t> </a:t>
            </a:r>
            <a:r>
              <a:rPr lang="en-GB" sz="1600" b="1" i="1" dirty="0"/>
              <a:t>The Pedagogy of Compassion at the Heart of Higher Education</a:t>
            </a:r>
            <a:r>
              <a:rPr lang="en-GB" sz="1600" i="1" dirty="0"/>
              <a:t>.  </a:t>
            </a:r>
            <a:r>
              <a:rPr lang="en-GB" sz="1600" dirty="0"/>
              <a:t>Springer: London.  Chapter 13, pp 189-202.</a:t>
            </a:r>
          </a:p>
          <a:p>
            <a:endParaRPr lang="en-GB" sz="1600" dirty="0"/>
          </a:p>
          <a:p>
            <a:r>
              <a:rPr lang="en-GB" sz="1600" dirty="0"/>
              <a:t>Gilbert, T. (2018, Jan 19)</a:t>
            </a:r>
            <a:r>
              <a:rPr lang="en-GB" sz="1600" b="1" dirty="0"/>
              <a:t> </a:t>
            </a:r>
            <a:r>
              <a:rPr lang="en-GB" sz="1600" dirty="0"/>
              <a:t>Embedding and assessing compassion on the university curriculum.  University of Hertfordshire Video file: Available YouTube:    21:12. Available at: </a:t>
            </a:r>
          </a:p>
          <a:p>
            <a:r>
              <a:rPr lang="en-GB" sz="1600" u="sng" dirty="0">
                <a:hlinkClick r:id="rId5"/>
              </a:rPr>
              <a:t>https://www.youtube.com/watch?v=3jFVTCuSCOg</a:t>
            </a:r>
            <a:r>
              <a:rPr lang="en-GB" sz="1600" b="1" dirty="0"/>
              <a:t> </a:t>
            </a:r>
            <a:endParaRPr lang="en-GB" sz="1600" dirty="0"/>
          </a:p>
          <a:p>
            <a:r>
              <a:rPr lang="en-GB" sz="1600" dirty="0"/>
              <a:t> </a:t>
            </a:r>
          </a:p>
          <a:p>
            <a:r>
              <a:rPr lang="en-GB" sz="1600" dirty="0"/>
              <a:t>Gilbert, T (2017) Career advice: should universities award credit for compassion?</a:t>
            </a:r>
          </a:p>
          <a:p>
            <a:r>
              <a:rPr lang="en-GB" sz="1600" dirty="0"/>
              <a:t>Sept, 21, 2017 </a:t>
            </a:r>
            <a:r>
              <a:rPr lang="en-GB" sz="1600" b="1" dirty="0"/>
              <a:t>Times Higher Education Supplement.</a:t>
            </a:r>
            <a:r>
              <a:rPr lang="en-GB" sz="1600" dirty="0"/>
              <a:t>  Available at:  </a:t>
            </a:r>
            <a:r>
              <a:rPr lang="en-GB" sz="1600" u="sng" dirty="0">
                <a:hlinkClick r:id="rId6"/>
              </a:rPr>
              <a:t>https://www.timeshighereducation.com/news/career-advice-should-universities-award-credit-for-compassion#survey-answer</a:t>
            </a:r>
            <a:r>
              <a:rPr lang="en-GB" sz="1600" dirty="0"/>
              <a:t> </a:t>
            </a:r>
          </a:p>
          <a:p>
            <a:endParaRPr lang="en-GB" sz="1600" dirty="0"/>
          </a:p>
          <a:p>
            <a:r>
              <a:rPr lang="en-GB" sz="1600" dirty="0"/>
              <a:t>National Union of Students (2010)   Race for Equality.   Available at: </a:t>
            </a:r>
          </a:p>
          <a:p>
            <a:r>
              <a:rPr lang="en-GB" sz="1600" u="sng" dirty="0">
                <a:hlinkClick r:id="rId7"/>
              </a:rPr>
              <a:t>https://www.nus.org.uk/PageFiles/12350/NUS_Race_for_Equality_web.pdf</a:t>
            </a:r>
            <a:endParaRPr lang="en-GB" sz="1600" dirty="0"/>
          </a:p>
        </p:txBody>
      </p:sp>
    </p:spTree>
    <p:extLst>
      <p:ext uri="{BB962C8B-B14F-4D97-AF65-F5344CB8AC3E}">
        <p14:creationId xmlns:p14="http://schemas.microsoft.com/office/powerpoint/2010/main" val="2225750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1793"/>
            <a:ext cx="10688637" cy="1641475"/>
          </a:xfrm>
          <a:prstGeom prst="rect">
            <a:avLst/>
          </a:prstGeom>
          <a:solidFill>
            <a:srgbClr val="0F11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1437" eaLnBrk="1" fontAlgn="auto" hangingPunct="1">
              <a:spcBef>
                <a:spcPts val="0"/>
              </a:spcBef>
              <a:spcAft>
                <a:spcPts val="0"/>
              </a:spcAft>
              <a:defRPr/>
            </a:pPr>
            <a:endParaRPr lang="en-US" dirty="0">
              <a:solidFill>
                <a:srgbClr val="91C849"/>
              </a:solidFill>
            </a:endParaRPr>
          </a:p>
        </p:txBody>
      </p:sp>
      <p:sp>
        <p:nvSpPr>
          <p:cNvPr id="2" name="Title 1"/>
          <p:cNvSpPr>
            <a:spLocks noGrp="1"/>
          </p:cNvSpPr>
          <p:nvPr>
            <p:ph type="title"/>
          </p:nvPr>
        </p:nvSpPr>
        <p:spPr>
          <a:xfrm>
            <a:off x="87734" y="541338"/>
            <a:ext cx="10600903" cy="955675"/>
          </a:xfrm>
        </p:spPr>
        <p:txBody>
          <a:bodyPr rtlCol="0">
            <a:normAutofit fontScale="90000"/>
          </a:bodyPr>
          <a:lstStyle/>
          <a:p>
            <a:pPr>
              <a:defRPr/>
            </a:pPr>
            <a:r>
              <a:rPr lang="en-GB" sz="3100" b="1" dirty="0"/>
              <a:t>    If </a:t>
            </a:r>
            <a:r>
              <a:rPr lang="en-GB" sz="3600" b="1" dirty="0"/>
              <a:t>compassion is not an emotion, what </a:t>
            </a:r>
            <a:r>
              <a:rPr lang="en-GB" sz="3600" b="1" i="1" dirty="0"/>
              <a:t>is</a:t>
            </a:r>
            <a:r>
              <a:rPr lang="en-GB" sz="3600" b="1" dirty="0"/>
              <a:t> it?</a:t>
            </a:r>
            <a:br>
              <a:rPr lang="en-GB" sz="4900" dirty="0"/>
            </a:br>
            <a:br>
              <a:rPr lang="en-GB" dirty="0"/>
            </a:br>
            <a:br>
              <a:rPr lang="en-US" dirty="0">
                <a:solidFill>
                  <a:srgbClr val="C5DF9F"/>
                </a:solidFill>
                <a:ea typeface="+mj-ea"/>
              </a:rPr>
            </a:br>
            <a:endParaRPr lang="en-US" dirty="0">
              <a:ea typeface="+mj-ea"/>
            </a:endParaRPr>
          </a:p>
        </p:txBody>
      </p:sp>
      <p:pic>
        <p:nvPicPr>
          <p:cNvPr id="17412" name="Picture 7" descr="UH_LOGO_DARK_BLUE_P2757_SPOT_1115.psd"/>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500" y="6632575"/>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UniAwards2015_EmailButton_Winner.jpe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66263" y="6619875"/>
            <a:ext cx="9747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87735" y="1914525"/>
            <a:ext cx="10353253" cy="5486400"/>
          </a:xfrm>
        </p:spPr>
        <p:txBody>
          <a:bodyPr/>
          <a:lstStyle/>
          <a:p>
            <a:pPr marL="0" indent="0" algn="ctr">
              <a:buFont typeface="Arial" panose="020B0604020202020204" pitchFamily="34" charset="0"/>
              <a:buNone/>
            </a:pPr>
            <a:endParaRPr lang="en-GB" altLang="en-US" b="1" dirty="0">
              <a:latin typeface="Arial Narrow" panose="020B0606020202030204" pitchFamily="34" charset="0"/>
              <a:cs typeface="Arial MT Lt" charset="0"/>
            </a:endParaRPr>
          </a:p>
          <a:p>
            <a:pPr marL="0" indent="0" algn="ctr">
              <a:buFont typeface="Arial" panose="020B0604020202020204" pitchFamily="34" charset="0"/>
              <a:buNone/>
            </a:pPr>
            <a:r>
              <a:rPr lang="en-GB" altLang="en-US" b="1" dirty="0">
                <a:latin typeface="Arial Narrow" panose="020B0606020202030204" pitchFamily="34" charset="0"/>
                <a:cs typeface="Arial MT Lt" charset="0"/>
              </a:rPr>
              <a:t>Noticing distress or disadvantaging of oneself and/or others</a:t>
            </a:r>
          </a:p>
          <a:p>
            <a:pPr marL="0" indent="0" algn="ctr">
              <a:buFont typeface="Arial" panose="020B0604020202020204" pitchFamily="34" charset="0"/>
              <a:buNone/>
            </a:pPr>
            <a:endParaRPr lang="en-GB" altLang="en-US" b="1" dirty="0">
              <a:latin typeface="Arial Narrow" panose="020B0606020202030204" pitchFamily="34" charset="0"/>
              <a:cs typeface="Arial MT Lt" charset="0"/>
            </a:endParaRPr>
          </a:p>
          <a:p>
            <a:pPr marL="0" indent="0" algn="ctr">
              <a:buFont typeface="Arial" panose="020B0604020202020204" pitchFamily="34" charset="0"/>
              <a:buNone/>
            </a:pPr>
            <a:r>
              <a:rPr lang="en-GB" altLang="en-US" b="1" i="1" u="sng" dirty="0">
                <a:solidFill>
                  <a:srgbClr val="FF0000"/>
                </a:solidFill>
                <a:latin typeface="Arial Narrow" panose="020B0606020202030204" pitchFamily="34" charset="0"/>
                <a:cs typeface="Arial MT Lt" charset="0"/>
              </a:rPr>
              <a:t>AND</a:t>
            </a:r>
            <a:endParaRPr lang="en-GB" altLang="en-US" b="1" dirty="0">
              <a:latin typeface="Arial Narrow" panose="020B0606020202030204" pitchFamily="34" charset="0"/>
              <a:cs typeface="Arial MT Lt" charset="0"/>
            </a:endParaRPr>
          </a:p>
          <a:p>
            <a:pPr marL="0" indent="0" algn="ctr">
              <a:buFont typeface="Arial" panose="020B0604020202020204" pitchFamily="34" charset="0"/>
              <a:buNone/>
            </a:pPr>
            <a:endParaRPr lang="en-GB" altLang="en-US" b="1" dirty="0">
              <a:latin typeface="Arial Narrow" panose="020B0606020202030204" pitchFamily="34" charset="0"/>
              <a:cs typeface="Arial MT Lt" charset="0"/>
            </a:endParaRPr>
          </a:p>
          <a:p>
            <a:pPr marL="0" indent="0" algn="ctr">
              <a:buFont typeface="Arial" panose="020B0604020202020204" pitchFamily="34" charset="0"/>
              <a:buNone/>
            </a:pPr>
            <a:r>
              <a:rPr lang="en-GB" altLang="en-US" b="1" dirty="0">
                <a:latin typeface="Arial Narrow" panose="020B0606020202030204" pitchFamily="34" charset="0"/>
                <a:cs typeface="Arial MT Lt" charset="0"/>
              </a:rPr>
              <a:t>  Doing something (smart) to reduce or prevent that. </a:t>
            </a:r>
          </a:p>
          <a:p>
            <a:pPr marL="0" indent="0">
              <a:buFont typeface="Arial" panose="020B0604020202020204" pitchFamily="34" charset="0"/>
              <a:buNone/>
            </a:pPr>
            <a:endParaRPr lang="en-GB" altLang="en-US" sz="2800" dirty="0">
              <a:latin typeface="Arial MT Lt" charset="0"/>
              <a:cs typeface="Arial MT Lt"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BD9FC9">
            <a:alpha val="35000"/>
          </a:srgbClr>
        </a:solidFill>
        <a:effectLst/>
      </p:bgPr>
    </p:bg>
    <p:spTree>
      <p:nvGrpSpPr>
        <p:cNvPr id="1" name=""/>
        <p:cNvGrpSpPr/>
        <p:nvPr/>
      </p:nvGrpSpPr>
      <p:grpSpPr>
        <a:xfrm>
          <a:off x="0" y="0"/>
          <a:ext cx="0" cy="0"/>
          <a:chOff x="0" y="0"/>
          <a:chExt cx="0" cy="0"/>
        </a:xfrm>
      </p:grpSpPr>
      <p:sp>
        <p:nvSpPr>
          <p:cNvPr id="2" name="Rectangle 1"/>
          <p:cNvSpPr/>
          <p:nvPr/>
        </p:nvSpPr>
        <p:spPr>
          <a:xfrm>
            <a:off x="87736" y="707443"/>
            <a:ext cx="10600902" cy="6203429"/>
          </a:xfrm>
          <a:prstGeom prst="rect">
            <a:avLst/>
          </a:prstGeom>
        </p:spPr>
        <p:txBody>
          <a:bodyPr wrap="square">
            <a:spAutoFit/>
          </a:bodyPr>
          <a:lstStyle/>
          <a:p>
            <a:pPr>
              <a:lnSpc>
                <a:spcPct val="107000"/>
              </a:lnSpc>
              <a:spcAft>
                <a:spcPts val="0"/>
              </a:spcAft>
            </a:pPr>
            <a:r>
              <a:rPr lang="en-GB" sz="2800" b="1" dirty="0">
                <a:solidFill>
                  <a:srgbClr val="000000"/>
                </a:solidFill>
                <a:latin typeface="Calibri" panose="020F0502020204030204" pitchFamily="34" charset="0"/>
                <a:ea typeface="PMingLiU" panose="02020500000000000000" pitchFamily="18" charset="-120"/>
                <a:cs typeface="Arial" panose="020B0604020202020204" pitchFamily="34" charset="0"/>
              </a:rPr>
              <a:t>National Union of Students</a:t>
            </a:r>
            <a:r>
              <a:rPr lang="en-GB" sz="2800" dirty="0">
                <a:solidFill>
                  <a:srgbClr val="000000"/>
                </a:solidFill>
                <a:latin typeface="Calibri" panose="020F0502020204030204" pitchFamily="34" charset="0"/>
                <a:ea typeface="PMingLiU" panose="02020500000000000000" pitchFamily="18" charset="-120"/>
                <a:cs typeface="Arial" panose="020B0604020202020204" pitchFamily="34" charset="0"/>
              </a:rPr>
              <a:t>’ </a:t>
            </a:r>
            <a:r>
              <a:rPr lang="en-GB" sz="2800" b="1" dirty="0">
                <a:solidFill>
                  <a:srgbClr val="000000"/>
                </a:solidFill>
                <a:latin typeface="Calibri" panose="020F0502020204030204" pitchFamily="34" charset="0"/>
                <a:ea typeface="PMingLiU" panose="02020500000000000000" pitchFamily="18" charset="-120"/>
                <a:cs typeface="Arial" panose="020B0604020202020204" pitchFamily="34" charset="0"/>
              </a:rPr>
              <a:t>(2009) </a:t>
            </a:r>
            <a:r>
              <a:rPr lang="en-GB" dirty="0">
                <a:solidFill>
                  <a:srgbClr val="000000"/>
                </a:solidFill>
                <a:latin typeface="Calibri" panose="020F0502020204030204" pitchFamily="34" charset="0"/>
                <a:ea typeface="PMingLiU" panose="02020500000000000000" pitchFamily="18" charset="-120"/>
                <a:cs typeface="Arial" panose="020B0604020202020204" pitchFamily="34" charset="0"/>
              </a:rPr>
              <a:t>explored why “Black students are less likely to be satisfied with their educational experience and to attain first-class degrees in comparison to their White peers” (p4).</a:t>
            </a:r>
            <a:endParaRPr lang="en-GB" sz="11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pPr>
            <a:r>
              <a:rPr lang="en-GB" sz="1200" dirty="0">
                <a:latin typeface="Times New Roman" panose="02020603050405020304" pitchFamily="18" charset="0"/>
                <a:ea typeface="Times New Roman" panose="02020603050405020304" pitchFamily="18" charset="0"/>
                <a:cs typeface="Arial" panose="020B0604020202020204" pitchFamily="34" charset="0"/>
              </a:rPr>
              <a:t> </a:t>
            </a:r>
            <a:endParaRPr lang="en-GB" sz="11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pPr>
            <a:r>
              <a:rPr lang="en-GB" dirty="0">
                <a:solidFill>
                  <a:srgbClr val="000000"/>
                </a:solidFill>
                <a:latin typeface="Calibri" panose="020F0502020204030204" pitchFamily="34" charset="0"/>
                <a:ea typeface="PMingLiU" panose="02020500000000000000" pitchFamily="18" charset="-120"/>
                <a:cs typeface="Arial" panose="020B0604020202020204" pitchFamily="34" charset="0"/>
              </a:rPr>
              <a:t> A survey of 938 black students: </a:t>
            </a:r>
            <a:endParaRPr lang="en-GB" sz="11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pPr>
            <a:r>
              <a:rPr lang="en-GB" dirty="0">
                <a:solidFill>
                  <a:srgbClr val="000000"/>
                </a:solidFill>
                <a:latin typeface="Calibri" panose="020F0502020204030204" pitchFamily="34" charset="0"/>
                <a:ea typeface="PMingLiU" panose="02020500000000000000" pitchFamily="18" charset="-120"/>
                <a:cs typeface="Arial" panose="020B0604020202020204" pitchFamily="34" charset="0"/>
              </a:rPr>
              <a:t> </a:t>
            </a:r>
            <a:endParaRPr lang="en-GB" sz="1100" dirty="0">
              <a:latin typeface="Calibri" panose="020F0502020204030204" pitchFamily="34" charset="0"/>
              <a:ea typeface="Calibri" panose="020F0502020204030204" pitchFamily="34" charset="0"/>
              <a:cs typeface="Arial" panose="020B0604020202020204" pitchFamily="34" charset="0"/>
            </a:endParaRPr>
          </a:p>
          <a:p>
            <a:pPr marL="1384300" lvl="2" indent="-342900">
              <a:spcAft>
                <a:spcPts val="0"/>
              </a:spcAft>
              <a:buFont typeface="Wingdings" panose="05000000000000000000" pitchFamily="2" charset="2"/>
              <a:buChar char=""/>
              <a:tabLst>
                <a:tab pos="457200" algn="l"/>
              </a:tabLst>
            </a:pPr>
            <a:r>
              <a:rPr lang="en-GB" dirty="0">
                <a:solidFill>
                  <a:srgbClr val="000000"/>
                </a:solidFill>
                <a:ea typeface="PMingLiU" panose="02020500000000000000" pitchFamily="18" charset="-120"/>
              </a:rPr>
              <a:t>  “with 23 per cent describing it as </a:t>
            </a:r>
            <a:r>
              <a:rPr lang="en-GB" b="1" dirty="0">
                <a:solidFill>
                  <a:srgbClr val="FF0000"/>
                </a:solidFill>
                <a:ea typeface="PMingLiU" panose="02020500000000000000" pitchFamily="18" charset="-120"/>
              </a:rPr>
              <a:t>‘cliquey’</a:t>
            </a:r>
            <a:r>
              <a:rPr lang="en-GB" dirty="0">
                <a:solidFill>
                  <a:srgbClr val="000000"/>
                </a:solidFill>
                <a:ea typeface="PMingLiU" panose="02020500000000000000" pitchFamily="18" charset="-120"/>
              </a:rPr>
              <a:t>…</a:t>
            </a:r>
            <a:endParaRPr lang="en-GB" dirty="0"/>
          </a:p>
          <a:p>
            <a:pPr marL="1384300" lvl="2" indent="-342900">
              <a:spcAft>
                <a:spcPts val="0"/>
              </a:spcAft>
              <a:buFont typeface="Wingdings" panose="05000000000000000000" pitchFamily="2" charset="2"/>
              <a:buChar char=""/>
              <a:tabLst>
                <a:tab pos="457200" algn="l"/>
              </a:tabLst>
            </a:pPr>
            <a:r>
              <a:rPr lang="en-GB" dirty="0">
                <a:solidFill>
                  <a:srgbClr val="000000"/>
                </a:solidFill>
                <a:ea typeface="PMingLiU" panose="02020500000000000000" pitchFamily="18" charset="-120"/>
              </a:rPr>
              <a:t>  17 per cent as </a:t>
            </a:r>
            <a:r>
              <a:rPr lang="en-GB" b="1" dirty="0">
                <a:solidFill>
                  <a:srgbClr val="FF0000"/>
                </a:solidFill>
                <a:ea typeface="PMingLiU" panose="02020500000000000000" pitchFamily="18" charset="-120"/>
              </a:rPr>
              <a:t>‘isolating’</a:t>
            </a:r>
            <a:r>
              <a:rPr lang="en-GB" dirty="0">
                <a:solidFill>
                  <a:srgbClr val="000000"/>
                </a:solidFill>
                <a:ea typeface="PMingLiU" panose="02020500000000000000" pitchFamily="18" charset="-120"/>
              </a:rPr>
              <a:t>…</a:t>
            </a:r>
            <a:endParaRPr lang="en-GB" dirty="0"/>
          </a:p>
          <a:p>
            <a:pPr marL="1384300" lvl="2" indent="-342900">
              <a:spcAft>
                <a:spcPts val="0"/>
              </a:spcAft>
              <a:buFont typeface="Wingdings" panose="05000000000000000000" pitchFamily="2" charset="2"/>
              <a:buChar char=""/>
              <a:tabLst>
                <a:tab pos="457200" algn="l"/>
              </a:tabLst>
            </a:pPr>
            <a:r>
              <a:rPr lang="en-GB" dirty="0">
                <a:solidFill>
                  <a:srgbClr val="000000"/>
                </a:solidFill>
                <a:ea typeface="PMingLiU" panose="02020500000000000000" pitchFamily="18" charset="-120"/>
              </a:rPr>
              <a:t>   8 per cent as </a:t>
            </a:r>
            <a:r>
              <a:rPr lang="en-GB" b="1" dirty="0">
                <a:solidFill>
                  <a:srgbClr val="FF0000"/>
                </a:solidFill>
                <a:ea typeface="PMingLiU" panose="02020500000000000000" pitchFamily="18" charset="-120"/>
              </a:rPr>
              <a:t>‘hostile’</a:t>
            </a:r>
            <a:r>
              <a:rPr lang="en-GB" dirty="0">
                <a:solidFill>
                  <a:srgbClr val="000000"/>
                </a:solidFill>
                <a:ea typeface="PMingLiU" panose="02020500000000000000" pitchFamily="18" charset="-120"/>
              </a:rPr>
              <a:t>…</a:t>
            </a:r>
            <a:endParaRPr lang="en-GB" dirty="0"/>
          </a:p>
          <a:p>
            <a:pPr marL="1384300" lvl="2" indent="-342900">
              <a:spcAft>
                <a:spcPts val="0"/>
              </a:spcAft>
              <a:buFont typeface="Wingdings" panose="05000000000000000000" pitchFamily="2" charset="2"/>
              <a:buChar char=""/>
              <a:tabLst>
                <a:tab pos="457200" algn="l"/>
              </a:tabLst>
            </a:pPr>
            <a:r>
              <a:rPr lang="en-GB" dirty="0">
                <a:solidFill>
                  <a:srgbClr val="000000"/>
                </a:solidFill>
                <a:ea typeface="PMingLiU" panose="02020500000000000000" pitchFamily="18" charset="-120"/>
              </a:rPr>
              <a:t>   and  respondents “often speaking of</a:t>
            </a:r>
            <a:endParaRPr lang="en-GB" dirty="0"/>
          </a:p>
          <a:p>
            <a:pPr marL="1781810" lvl="2">
              <a:spcAft>
                <a:spcPts val="0"/>
              </a:spcAft>
            </a:pPr>
            <a:r>
              <a:rPr lang="en-GB" dirty="0">
                <a:solidFill>
                  <a:srgbClr val="000000"/>
                </a:solidFill>
                <a:ea typeface="PMingLiU" panose="02020500000000000000" pitchFamily="18" charset="-120"/>
              </a:rPr>
              <a:t>   </a:t>
            </a:r>
            <a:r>
              <a:rPr lang="en-GB" b="1" dirty="0">
                <a:solidFill>
                  <a:srgbClr val="FF0000"/>
                </a:solidFill>
                <a:ea typeface="PMingLiU" panose="02020500000000000000" pitchFamily="18" charset="-120"/>
              </a:rPr>
              <a:t>alienation and exclusion</a:t>
            </a:r>
            <a:r>
              <a:rPr lang="en-GB" dirty="0">
                <a:solidFill>
                  <a:srgbClr val="000000"/>
                </a:solidFill>
                <a:ea typeface="PMingLiU" panose="02020500000000000000" pitchFamily="18" charset="-120"/>
              </a:rPr>
              <a:t>“ (p5). </a:t>
            </a:r>
            <a:endParaRPr lang="en-GB" dirty="0"/>
          </a:p>
          <a:p>
            <a:pPr>
              <a:lnSpc>
                <a:spcPct val="107000"/>
              </a:lnSpc>
              <a:spcAft>
                <a:spcPts val="0"/>
              </a:spcAft>
            </a:pPr>
            <a:r>
              <a:rPr lang="en-GB" dirty="0">
                <a:solidFill>
                  <a:srgbClr val="000000"/>
                </a:solidFill>
                <a:latin typeface="Calibri" panose="020F0502020204030204" pitchFamily="34" charset="0"/>
                <a:ea typeface="PMingLiU" panose="02020500000000000000" pitchFamily="18" charset="-120"/>
                <a:cs typeface="Arial" panose="020B0604020202020204" pitchFamily="34" charset="0"/>
              </a:rPr>
              <a:t>   </a:t>
            </a:r>
            <a:endParaRPr lang="en-GB" sz="11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pPr>
            <a:r>
              <a:rPr lang="en-GB" sz="4000" b="1" dirty="0">
                <a:solidFill>
                  <a:srgbClr val="000000"/>
                </a:solidFill>
                <a:latin typeface="Calibri" panose="020F0502020204030204" pitchFamily="34" charset="0"/>
                <a:ea typeface="PMingLiU" panose="02020500000000000000" pitchFamily="18" charset="-120"/>
                <a:cs typeface="Arial" panose="020B0604020202020204" pitchFamily="34" charset="0"/>
              </a:rPr>
              <a:t>“spawned from inside the classroom”</a:t>
            </a:r>
            <a:endParaRPr lang="en-GB" sz="4000" b="1"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pPr>
            <a:r>
              <a:rPr lang="en-GB" sz="4400" b="1" dirty="0">
                <a:solidFill>
                  <a:srgbClr val="000000"/>
                </a:solidFill>
                <a:latin typeface="Calibri" panose="020F0502020204030204" pitchFamily="34" charset="0"/>
                <a:ea typeface="PMingLiU" panose="02020500000000000000" pitchFamily="18" charset="-120"/>
                <a:cs typeface="Arial" panose="020B0604020202020204" pitchFamily="34" charset="0"/>
              </a:rPr>
              <a:t>“feeling left out of discussions and debates” (p4)  </a:t>
            </a:r>
            <a:endParaRPr lang="en-GB" sz="44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67959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2413" y="273050"/>
            <a:ext cx="10134600" cy="1641475"/>
          </a:xfrm>
          <a:prstGeom prst="rect">
            <a:avLst/>
          </a:prstGeom>
          <a:solidFill>
            <a:srgbClr val="0F11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1437" eaLnBrk="1" fontAlgn="auto" hangingPunct="1">
              <a:spcBef>
                <a:spcPts val="0"/>
              </a:spcBef>
              <a:spcAft>
                <a:spcPts val="0"/>
              </a:spcAft>
              <a:defRPr/>
            </a:pPr>
            <a:endParaRPr lang="en-US" dirty="0">
              <a:solidFill>
                <a:srgbClr val="91C849"/>
              </a:solidFill>
            </a:endParaRPr>
          </a:p>
        </p:txBody>
      </p:sp>
      <p:sp>
        <p:nvSpPr>
          <p:cNvPr id="2" name="Title 1"/>
          <p:cNvSpPr>
            <a:spLocks noGrp="1"/>
          </p:cNvSpPr>
          <p:nvPr>
            <p:ph type="title"/>
          </p:nvPr>
        </p:nvSpPr>
        <p:spPr>
          <a:xfrm>
            <a:off x="423863" y="541338"/>
            <a:ext cx="9620250" cy="955675"/>
          </a:xfrm>
        </p:spPr>
        <p:txBody>
          <a:bodyPr rtlCol="0">
            <a:normAutofit fontScale="90000"/>
          </a:bodyPr>
          <a:lstStyle/>
          <a:p>
            <a:pPr algn="ctr">
              <a:defRPr/>
            </a:pPr>
            <a:r>
              <a:rPr lang="en-GB" sz="4900" dirty="0"/>
              <a:t>The Snowflake Generation ?  </a:t>
            </a:r>
            <a:br>
              <a:rPr lang="en-GB" sz="4900" dirty="0"/>
            </a:br>
            <a:r>
              <a:rPr lang="en-GB" dirty="0"/>
              <a:t> </a:t>
            </a:r>
            <a:br>
              <a:rPr lang="en-GB" dirty="0"/>
            </a:br>
            <a:br>
              <a:rPr lang="en-US" dirty="0">
                <a:solidFill>
                  <a:srgbClr val="C5DF9F"/>
                </a:solidFill>
                <a:ea typeface="+mj-ea"/>
              </a:rPr>
            </a:br>
            <a:endParaRPr lang="en-US" dirty="0">
              <a:ea typeface="+mj-ea"/>
            </a:endParaRPr>
          </a:p>
        </p:txBody>
      </p:sp>
      <p:pic>
        <p:nvPicPr>
          <p:cNvPr id="17412" name="Picture 7" descr="UH_LOGO_DARK_BLUE_P2757_SPOT_1115.psd"/>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500" y="6632575"/>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UniAwards2015_EmailButton_Winner.jpe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66263" y="6619875"/>
            <a:ext cx="9747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marL="0" indent="0">
              <a:buNone/>
            </a:pPr>
            <a:r>
              <a:rPr lang="en-GB" sz="4000" dirty="0"/>
              <a:t>Highest levels of HE student anxiety and depression in the UK (</a:t>
            </a:r>
            <a:r>
              <a:rPr lang="en-GB" sz="4000" dirty="0" err="1"/>
              <a:t>You.Gov</a:t>
            </a:r>
            <a:r>
              <a:rPr lang="en-GB" sz="4000" dirty="0"/>
              <a:t>, 2016)</a:t>
            </a:r>
          </a:p>
          <a:p>
            <a:pPr marL="0" indent="0">
              <a:buNone/>
            </a:pPr>
            <a:endParaRPr lang="en-GB" sz="4000" dirty="0"/>
          </a:p>
          <a:p>
            <a:pPr marL="0" indent="0">
              <a:buNone/>
            </a:pPr>
            <a:r>
              <a:rPr lang="en-GB" sz="4000" dirty="0"/>
              <a:t>Highest numbers of student suicides (Office of National Statistics, 2017).    </a:t>
            </a:r>
          </a:p>
          <a:p>
            <a:pPr marL="0" indent="0">
              <a:buNone/>
            </a:pPr>
            <a:endParaRPr lang="en-GB" sz="9600" dirty="0"/>
          </a:p>
        </p:txBody>
      </p:sp>
    </p:spTree>
    <p:extLst>
      <p:ext uri="{BB962C8B-B14F-4D97-AF65-F5344CB8AC3E}">
        <p14:creationId xmlns:p14="http://schemas.microsoft.com/office/powerpoint/2010/main" val="4099927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75767" y="469057"/>
            <a:ext cx="10009112" cy="6768752"/>
          </a:xfrm>
          <a:prstGeom prst="rect">
            <a:avLst/>
          </a:prstGeom>
        </p:spPr>
      </p:pic>
    </p:spTree>
    <p:extLst>
      <p:ext uri="{BB962C8B-B14F-4D97-AF65-F5344CB8AC3E}">
        <p14:creationId xmlns:p14="http://schemas.microsoft.com/office/powerpoint/2010/main" val="555723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9186" y="6542690"/>
            <a:ext cx="10263353" cy="2616101"/>
          </a:xfrm>
          <a:prstGeom prst="rect">
            <a:avLst/>
          </a:prstGeom>
          <a:noFill/>
        </p:spPr>
        <p:txBody>
          <a:bodyPr wrap="square" rtlCol="0">
            <a:spAutoFit/>
          </a:bodyPr>
          <a:lstStyle/>
          <a:p>
            <a:r>
              <a:rPr lang="en-GB" dirty="0"/>
              <a:t>Malik, M. (2018) Machine Learning of Human brain.  </a:t>
            </a:r>
            <a:r>
              <a:rPr lang="en-GB" i="1" dirty="0"/>
              <a:t>Towards Data Science</a:t>
            </a:r>
            <a:r>
              <a:rPr lang="en-GB" dirty="0"/>
              <a:t>. </a:t>
            </a:r>
            <a:r>
              <a:rPr lang="en-GB" dirty="0">
                <a:hlinkClick r:id="rId2"/>
              </a:rPr>
              <a:t>https://towardsdatascience.com/machine-learning-of-human-brain-739ab0419612</a:t>
            </a:r>
            <a:r>
              <a:rPr lang="en-GB" dirty="0"/>
              <a:t> </a:t>
            </a:r>
          </a:p>
          <a:p>
            <a:endParaRPr lang="en-GB" sz="3200" dirty="0"/>
          </a:p>
          <a:p>
            <a:endParaRPr lang="en-GB" sz="3200" dirty="0"/>
          </a:p>
          <a:p>
            <a:endParaRPr lang="en-GB" sz="3200" dirty="0"/>
          </a:p>
          <a:p>
            <a:endParaRPr lang="en-GB" sz="32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5248" y="238585"/>
            <a:ext cx="7851228" cy="6048375"/>
          </a:xfrm>
          <a:prstGeom prst="rect">
            <a:avLst/>
          </a:prstGeom>
        </p:spPr>
      </p:pic>
      <mc:AlternateContent xmlns:mc="http://schemas.openxmlformats.org/markup-compatibility/2006" xmlns:p14="http://schemas.microsoft.com/office/powerpoint/2010/main">
        <mc:Choice Requires="p14">
          <p:contentPart p14:bwMode="auto" r:id="rId4">
            <p14:nvContentPartPr>
              <p14:cNvPr id="7" name="Ink 6"/>
              <p14:cNvContentPartPr/>
              <p14:nvPr/>
            </p14:nvContentPartPr>
            <p14:xfrm>
              <a:off x="-1718466" y="2049480"/>
              <a:ext cx="360" cy="360"/>
            </p14:xfrm>
          </p:contentPart>
        </mc:Choice>
        <mc:Fallback xmlns="">
          <p:pic>
            <p:nvPicPr>
              <p:cNvPr id="7" name="Ink 6"/>
              <p:cNvPicPr/>
              <p:nvPr/>
            </p:nvPicPr>
            <p:blipFill>
              <a:blip r:embed="rId7"/>
              <a:stretch>
                <a:fillRect/>
              </a:stretch>
            </p:blipFill>
            <p:spPr>
              <a:xfrm>
                <a:off x="-1733586" y="2034360"/>
                <a:ext cx="30600" cy="306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p14:cNvContentPartPr/>
              <p14:nvPr/>
            </p14:nvContentPartPr>
            <p14:xfrm>
              <a:off x="5572800" y="2835120"/>
              <a:ext cx="3099600" cy="2638080"/>
            </p14:xfrm>
          </p:contentPart>
        </mc:Choice>
        <mc:Fallback xmlns="">
          <p:pic>
            <p:nvPicPr>
              <p:cNvPr id="5" name="Ink 4"/>
              <p:cNvPicPr/>
              <p:nvPr/>
            </p:nvPicPr>
            <p:blipFill>
              <a:blip r:embed="rId9"/>
              <a:stretch>
                <a:fillRect/>
              </a:stretch>
            </p:blipFill>
            <p:spPr>
              <a:xfrm>
                <a:off x="5512680" y="2714880"/>
                <a:ext cx="3219480" cy="2878560"/>
              </a:xfrm>
              <a:prstGeom prst="rect">
                <a:avLst/>
              </a:prstGeom>
            </p:spPr>
          </p:pic>
        </mc:Fallback>
      </mc:AlternateContent>
    </p:spTree>
    <p:extLst>
      <p:ext uri="{BB962C8B-B14F-4D97-AF65-F5344CB8AC3E}">
        <p14:creationId xmlns:p14="http://schemas.microsoft.com/office/powerpoint/2010/main" val="2815582227"/>
      </p:ext>
    </p:extLst>
  </p:cSld>
  <p:clrMapOvr>
    <a:masterClrMapping/>
  </p:clrMapOvr>
  <mc:AlternateContent xmlns:mc="http://schemas.openxmlformats.org/markup-compatibility/2006" xmlns:p14="http://schemas.microsoft.com/office/powerpoint/2010/main">
    <mc:Choice Requires="p14">
      <p:transition spd="slow" p14:dur="2000" advTm="120195"/>
    </mc:Choice>
    <mc:Fallback xmlns="">
      <p:transition spd="slow" advTm="12019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1793"/>
            <a:ext cx="10688637" cy="1641475"/>
          </a:xfrm>
          <a:prstGeom prst="rect">
            <a:avLst/>
          </a:prstGeom>
          <a:solidFill>
            <a:srgbClr val="0F11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1437" eaLnBrk="1" fontAlgn="auto" hangingPunct="1">
              <a:spcBef>
                <a:spcPts val="0"/>
              </a:spcBef>
              <a:spcAft>
                <a:spcPts val="0"/>
              </a:spcAft>
              <a:defRPr/>
            </a:pPr>
            <a:endParaRPr lang="en-US" dirty="0">
              <a:solidFill>
                <a:srgbClr val="91C849"/>
              </a:solidFill>
            </a:endParaRPr>
          </a:p>
        </p:txBody>
      </p:sp>
      <p:sp>
        <p:nvSpPr>
          <p:cNvPr id="2" name="Title 1"/>
          <p:cNvSpPr>
            <a:spLocks noGrp="1"/>
          </p:cNvSpPr>
          <p:nvPr>
            <p:ph type="title"/>
          </p:nvPr>
        </p:nvSpPr>
        <p:spPr>
          <a:xfrm>
            <a:off x="87734" y="541338"/>
            <a:ext cx="10600903" cy="955675"/>
          </a:xfrm>
        </p:spPr>
        <p:txBody>
          <a:bodyPr rtlCol="0">
            <a:normAutofit fontScale="90000"/>
          </a:bodyPr>
          <a:lstStyle/>
          <a:p>
            <a:pPr>
              <a:defRPr/>
            </a:pPr>
            <a:r>
              <a:rPr lang="en-GB" sz="3100" b="1" dirty="0"/>
              <a:t>    If </a:t>
            </a:r>
            <a:r>
              <a:rPr lang="en-GB" sz="3600" b="1" dirty="0"/>
              <a:t>compassion is not an emotion, what </a:t>
            </a:r>
            <a:r>
              <a:rPr lang="en-GB" sz="3600" b="1" i="1" dirty="0"/>
              <a:t>is</a:t>
            </a:r>
            <a:r>
              <a:rPr lang="en-GB" sz="3600" b="1" dirty="0"/>
              <a:t> it, </a:t>
            </a:r>
            <a:br>
              <a:rPr lang="en-GB" sz="3600" b="1" dirty="0"/>
            </a:br>
            <a:r>
              <a:rPr lang="en-GB" sz="3600" b="1" dirty="0"/>
              <a:t>                            including in education?</a:t>
            </a:r>
            <a:br>
              <a:rPr lang="en-GB" sz="4900" dirty="0"/>
            </a:br>
            <a:br>
              <a:rPr lang="en-GB" dirty="0"/>
            </a:br>
            <a:br>
              <a:rPr lang="en-US" dirty="0">
                <a:solidFill>
                  <a:srgbClr val="C5DF9F"/>
                </a:solidFill>
                <a:ea typeface="+mj-ea"/>
              </a:rPr>
            </a:br>
            <a:endParaRPr lang="en-US" dirty="0">
              <a:ea typeface="+mj-ea"/>
            </a:endParaRPr>
          </a:p>
        </p:txBody>
      </p:sp>
      <p:pic>
        <p:nvPicPr>
          <p:cNvPr id="17412" name="Picture 7" descr="UH_LOGO_DARK_BLUE_P2757_SPOT_1115.psd"/>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500" y="6632575"/>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UniAwards2015_EmailButton_Winner.jpe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66263" y="6619875"/>
            <a:ext cx="9747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87735" y="1914525"/>
            <a:ext cx="10353253" cy="5486400"/>
          </a:xfrm>
        </p:spPr>
        <p:txBody>
          <a:bodyPr/>
          <a:lstStyle/>
          <a:p>
            <a:pPr marL="0" indent="0" algn="ctr">
              <a:buFont typeface="Arial" panose="020B0604020202020204" pitchFamily="34" charset="0"/>
              <a:buNone/>
            </a:pPr>
            <a:endParaRPr lang="en-GB" altLang="en-US" b="1" dirty="0">
              <a:latin typeface="Arial Narrow" panose="020B0606020202030204" pitchFamily="34" charset="0"/>
              <a:cs typeface="Arial MT Lt" charset="0"/>
            </a:endParaRPr>
          </a:p>
          <a:p>
            <a:pPr marL="0" indent="0" algn="ctr">
              <a:buFont typeface="Arial" panose="020B0604020202020204" pitchFamily="34" charset="0"/>
              <a:buNone/>
            </a:pPr>
            <a:r>
              <a:rPr lang="en-GB" altLang="en-US" b="1" dirty="0">
                <a:latin typeface="Arial Narrow" panose="020B0606020202030204" pitchFamily="34" charset="0"/>
                <a:cs typeface="Arial MT Lt" charset="0"/>
              </a:rPr>
              <a:t>Noticing,  (</a:t>
            </a:r>
            <a:r>
              <a:rPr lang="en-GB" altLang="en-US" b="1" i="1" u="sng" dirty="0">
                <a:latin typeface="Arial Narrow" panose="020B0606020202030204" pitchFamily="34" charset="0"/>
                <a:cs typeface="Arial MT Lt" charset="0"/>
              </a:rPr>
              <a:t>not normalising</a:t>
            </a:r>
            <a:r>
              <a:rPr lang="en-GB" altLang="en-US" b="1" dirty="0">
                <a:latin typeface="Arial Narrow" panose="020B0606020202030204" pitchFamily="34" charset="0"/>
                <a:cs typeface="Arial MT Lt" charset="0"/>
              </a:rPr>
              <a:t>),  distress or disadvantaging of oneself and/or others</a:t>
            </a:r>
          </a:p>
          <a:p>
            <a:pPr marL="0" indent="0" algn="ctr">
              <a:buFont typeface="Arial" panose="020B0604020202020204" pitchFamily="34" charset="0"/>
              <a:buNone/>
            </a:pPr>
            <a:endParaRPr lang="en-GB" altLang="en-US" b="1" dirty="0">
              <a:latin typeface="Arial Narrow" panose="020B0606020202030204" pitchFamily="34" charset="0"/>
              <a:cs typeface="Arial MT Lt" charset="0"/>
            </a:endParaRPr>
          </a:p>
          <a:p>
            <a:pPr marL="0" indent="0" algn="ctr">
              <a:buFont typeface="Arial" panose="020B0604020202020204" pitchFamily="34" charset="0"/>
              <a:buNone/>
            </a:pPr>
            <a:r>
              <a:rPr lang="en-GB" altLang="en-US" b="1" i="1" u="sng" dirty="0">
                <a:solidFill>
                  <a:srgbClr val="FF0000"/>
                </a:solidFill>
                <a:latin typeface="Arial Narrow" panose="020B0606020202030204" pitchFamily="34" charset="0"/>
                <a:cs typeface="Arial MT Lt" charset="0"/>
              </a:rPr>
              <a:t>AND</a:t>
            </a:r>
            <a:endParaRPr lang="en-GB" altLang="en-US" b="1" dirty="0">
              <a:latin typeface="Arial Narrow" panose="020B0606020202030204" pitchFamily="34" charset="0"/>
              <a:cs typeface="Arial MT Lt" charset="0"/>
            </a:endParaRPr>
          </a:p>
          <a:p>
            <a:pPr marL="0" indent="0" algn="ctr">
              <a:buFont typeface="Arial" panose="020B0604020202020204" pitchFamily="34" charset="0"/>
              <a:buNone/>
            </a:pPr>
            <a:endParaRPr lang="en-GB" altLang="en-US" b="1" dirty="0">
              <a:latin typeface="Arial Narrow" panose="020B0606020202030204" pitchFamily="34" charset="0"/>
              <a:cs typeface="Arial MT Lt" charset="0"/>
            </a:endParaRPr>
          </a:p>
          <a:p>
            <a:pPr marL="0" indent="0" algn="ctr">
              <a:buFont typeface="Arial" panose="020B0604020202020204" pitchFamily="34" charset="0"/>
              <a:buNone/>
            </a:pPr>
            <a:r>
              <a:rPr lang="en-GB" altLang="en-US" b="1" dirty="0">
                <a:latin typeface="Arial Narrow" panose="020B0606020202030204" pitchFamily="34" charset="0"/>
                <a:cs typeface="Arial MT Lt" charset="0"/>
              </a:rPr>
              <a:t>  Doing something (smart) to reduce or prevent that. </a:t>
            </a:r>
          </a:p>
          <a:p>
            <a:pPr marL="0" indent="0">
              <a:buFont typeface="Arial" panose="020B0604020202020204" pitchFamily="34" charset="0"/>
              <a:buNone/>
            </a:pPr>
            <a:endParaRPr lang="en-GB" altLang="en-US" sz="2800" dirty="0">
              <a:latin typeface="Arial MT Lt" charset="0"/>
              <a:cs typeface="Arial MT Lt" charset="0"/>
            </a:endParaRPr>
          </a:p>
        </p:txBody>
      </p:sp>
    </p:spTree>
    <p:extLst>
      <p:ext uri="{BB962C8B-B14F-4D97-AF65-F5344CB8AC3E}">
        <p14:creationId xmlns:p14="http://schemas.microsoft.com/office/powerpoint/2010/main" val="918635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group of people standing in front of a crowd&#10;&#10;Description automatically generated">
            <a:extLst>
              <a:ext uri="{FF2B5EF4-FFF2-40B4-BE49-F238E27FC236}">
                <a16:creationId xmlns:a16="http://schemas.microsoft.com/office/drawing/2014/main" id="{45899B24-5CDA-4C74-B5F8-92C9DD30B10E}"/>
              </a:ext>
            </a:extLst>
          </p:cNvPr>
          <p:cNvPicPr>
            <a:picLocks noChangeAspect="1"/>
          </p:cNvPicPr>
          <p:nvPr/>
        </p:nvPicPr>
        <p:blipFill>
          <a:blip r:embed="rId2"/>
          <a:stretch>
            <a:fillRect/>
          </a:stretch>
        </p:blipFill>
        <p:spPr>
          <a:xfrm>
            <a:off x="255586" y="397049"/>
            <a:ext cx="10177463" cy="6984776"/>
          </a:xfrm>
          <a:prstGeom prst="rect">
            <a:avLst/>
          </a:prstGeom>
        </p:spPr>
      </p:pic>
    </p:spTree>
    <p:extLst>
      <p:ext uri="{BB962C8B-B14F-4D97-AF65-F5344CB8AC3E}">
        <p14:creationId xmlns:p14="http://schemas.microsoft.com/office/powerpoint/2010/main" val="29830757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2.5|10.1"/>
</p:tagLst>
</file>

<file path=ppt/tags/tag2.xml><?xml version="1.0" encoding="utf-8"?>
<p:tagLst xmlns:a="http://schemas.openxmlformats.org/drawingml/2006/main" xmlns:r="http://schemas.openxmlformats.org/officeDocument/2006/relationships" xmlns:p="http://schemas.openxmlformats.org/presentationml/2006/main">
  <p:tag name="TIMING" val="|22.5|10.1"/>
</p:tagLst>
</file>

<file path=ppt/tags/tag3.xml><?xml version="1.0" encoding="utf-8"?>
<p:tagLst xmlns:a="http://schemas.openxmlformats.org/drawingml/2006/main" xmlns:r="http://schemas.openxmlformats.org/officeDocument/2006/relationships" xmlns:p="http://schemas.openxmlformats.org/presentationml/2006/main">
  <p:tag name="TIMING" val="|22.5|10.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1409</TotalTime>
  <Words>2181</Words>
  <Application>Microsoft Office PowerPoint</Application>
  <PresentationFormat>Custom</PresentationFormat>
  <Paragraphs>261</Paragraphs>
  <Slides>29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Andalus</vt:lpstr>
      <vt:lpstr>Arial</vt:lpstr>
      <vt:lpstr>Arial MT Lt</vt:lpstr>
      <vt:lpstr>Arial Narrow</vt:lpstr>
      <vt:lpstr>Calibri</vt:lpstr>
      <vt:lpstr>Times New Roman</vt:lpstr>
      <vt:lpstr>Wingdings</vt:lpstr>
      <vt:lpstr>Office Theme</vt:lpstr>
      <vt:lpstr>PowerPoint Presentation</vt:lpstr>
      <vt:lpstr>Here’s what we’ll focus on.</vt:lpstr>
      <vt:lpstr>    If compassion is not an emotion, what is it?   </vt:lpstr>
      <vt:lpstr>PowerPoint Presentation</vt:lpstr>
      <vt:lpstr>The Snowflake Generation ?      </vt:lpstr>
      <vt:lpstr>PowerPoint Presentation</vt:lpstr>
      <vt:lpstr>PowerPoint Presentation</vt:lpstr>
      <vt:lpstr>    If compassion is not an emotion, what is it,                              including in education?   </vt:lpstr>
      <vt:lpstr>PowerPoint Presentation</vt:lpstr>
      <vt:lpstr>Group work meetings: 2 recurrent features</vt:lpstr>
      <vt:lpstr>GroTTeo he up work meetings: 2 recurrent features</vt:lpstr>
      <vt:lpstr>Group work meetings: 2 recurrent features</vt:lpstr>
      <vt:lpstr>Strategies for including others</vt:lpstr>
      <vt:lpstr>PowerPoint Presentation</vt:lpstr>
      <vt:lpstr>  </vt:lpstr>
      <vt:lpstr>PowerPoint Presentation</vt:lpstr>
      <vt:lpstr>PowerPoint Presentation</vt:lpstr>
      <vt:lpstr>PowerPoint Presentation</vt:lpstr>
      <vt:lpstr>Compassion focused Pedagogy for interculturalising students  </vt:lpstr>
      <vt:lpstr>  Compassion for higher cognitive processing …and interdependent self.</vt:lpstr>
      <vt:lpstr>Computer science undergraduate module  (27students) </vt:lpstr>
      <vt:lpstr>Academic Results:  After Compassionate micro skills taught for group work                                         (228 computer science students)                                                                           With thanks to Dr Martina Doolan, NTF        </vt:lpstr>
      <vt:lpstr>Impact of Compassion focused Pedagogy on student outcomes  </vt:lpstr>
      <vt:lpstr>PowerPoint Presentation</vt:lpstr>
      <vt:lpstr>PowerPoint Presentation</vt:lpstr>
      <vt:lpstr>PowerPoint Presentation</vt:lpstr>
      <vt:lpstr>PowerPoint Presentation</vt:lpstr>
      <vt:lpstr>PowerPoint Presentation</vt:lpstr>
      <vt:lpstr>PowerPoint Presentation</vt:lpstr>
    </vt:vector>
  </TitlesOfParts>
  <Company>iris associates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Sallyl</dc:creator>
  <cp:lastModifiedBy>Kristiina.Bax</cp:lastModifiedBy>
  <cp:revision>153</cp:revision>
  <dcterms:created xsi:type="dcterms:W3CDTF">2009-09-07T08:09:21Z</dcterms:created>
  <dcterms:modified xsi:type="dcterms:W3CDTF">2020-09-15T14:05:07Z</dcterms:modified>
</cp:coreProperties>
</file>