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94" r:id="rId2"/>
    <p:sldId id="397" r:id="rId3"/>
    <p:sldId id="395" r:id="rId4"/>
    <p:sldId id="399" r:id="rId5"/>
    <p:sldId id="407" r:id="rId6"/>
    <p:sldId id="401" r:id="rId7"/>
    <p:sldId id="402" r:id="rId8"/>
    <p:sldId id="404" r:id="rId9"/>
    <p:sldId id="403" r:id="rId10"/>
    <p:sldId id="409" r:id="rId11"/>
    <p:sldId id="411" r:id="rId12"/>
    <p:sldId id="405" r:id="rId13"/>
    <p:sldId id="410" r:id="rId14"/>
    <p:sldId id="39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044" autoAdjust="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764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76FC-FC46-42F5-AB9D-39F3733E9C05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428E1-4BA7-4D72-9888-34E11EEE7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99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90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3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0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9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5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5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3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5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4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3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66" indent="0" algn="ctr">
              <a:buNone/>
              <a:defRPr sz="2000"/>
            </a:lvl2pPr>
            <a:lvl3pPr marL="914332" indent="0" algn="ctr">
              <a:buNone/>
              <a:defRPr sz="1801"/>
            </a:lvl3pPr>
            <a:lvl4pPr marL="1371496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58913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2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02476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2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16907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489" y="2260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7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open.ac.uk/share/5da0d3d6eb" TargetMode="External"/><Relationship Id="rId2" Type="http://schemas.openxmlformats.org/officeDocument/2006/relationships/hyperlink" Target="https://tkbriggs.co.uk/contac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arch.proquest.com/openview/79d332901f768cdc45f0b7950ec8cd6f/1?pq-origsite=gscholar&amp;cbl=18750&amp;diss=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AFC1-CBD9-4AFE-AB13-FA7FF289F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2" y="1104327"/>
            <a:ext cx="11486268" cy="1828193"/>
          </a:xfrm>
        </p:spPr>
        <p:txBody>
          <a:bodyPr/>
          <a:lstStyle/>
          <a:p>
            <a:r>
              <a:rPr lang="en-GB" sz="4400" dirty="0"/>
              <a:t>ARE VIRTUAL INSIGHT VISITS AN EFFECTIVE WAY OF ENGAGING LEARNERS?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0E6080-A6CE-4BD5-AC55-7E806674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2" y="3683864"/>
            <a:ext cx="11486268" cy="1253677"/>
          </a:xfrm>
        </p:spPr>
        <p:txBody>
          <a:bodyPr/>
          <a:lstStyle/>
          <a:p>
            <a:r>
              <a:rPr lang="en-GB" dirty="0"/>
              <a:t>DAVID CONWAY, CHRISTINE GARDNER, JANET HUGHES</a:t>
            </a:r>
          </a:p>
          <a:p>
            <a:endParaRPr lang="en-GB" dirty="0"/>
          </a:p>
          <a:p>
            <a:r>
              <a:rPr lang="en-GB" dirty="0"/>
              <a:t>Careers and Employability Services and School of Computing and Communications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5A651-471F-4739-A1B7-4921CF40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2" y="5686029"/>
            <a:ext cx="2917765" cy="9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588B-BFD9-46E3-B49A-AD8C9AB38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35" y="613266"/>
            <a:ext cx="7200000" cy="664797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D7DCE-C2D8-4471-803A-7EBF9CDFB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35" y="1594230"/>
            <a:ext cx="9488646" cy="46592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 survey Likert results (13 from 68 surveyed, response rate 19%) reported that the webcast: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supported previous teaching and learning: ‘somewhat’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increased my motivation towards OU study: ‘quite a lot’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prepared students for their next module</a:t>
            </a:r>
            <a:r>
              <a:rPr lang="en-GB">
                <a:solidFill>
                  <a:schemeClr val="bg1"/>
                </a:solidFill>
              </a:rPr>
              <a:t>: ‘somewhat’</a:t>
            </a:r>
            <a:endParaRPr lang="en-GB" dirty="0">
              <a:solidFill>
                <a:schemeClr val="bg1"/>
              </a:solidFill>
            </a:endParaRP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improved my overall experience as an OU student: ‘quite a lot’</a:t>
            </a:r>
          </a:p>
          <a:p>
            <a:pPr lvl="1" algn="r"/>
            <a:r>
              <a:rPr lang="en-GB" dirty="0">
                <a:solidFill>
                  <a:schemeClr val="bg1"/>
                </a:solidFill>
              </a:rPr>
              <a:t>(median values)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student survey also found: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7 of the 13 respondents would find it difficult to visit Bletchley Park Museum in person, whereas 3 would have had no difficulty.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/>
              <a:t>All</a:t>
            </a:r>
            <a:r>
              <a:rPr lang="en-GB" sz="2000" dirty="0"/>
              <a:t> the student survey respondents said they now want to visit Bletchley Park and would attend relevant virtual visits/webcasts in future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50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3495-FD8E-4FE4-A84A-0870AC3BB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62" y="552439"/>
            <a:ext cx="7200000" cy="664797"/>
          </a:xfrm>
        </p:spPr>
        <p:txBody>
          <a:bodyPr/>
          <a:lstStyle/>
          <a:p>
            <a:r>
              <a:rPr lang="en-GB" dirty="0"/>
              <a:t>Student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DE9E-91E3-4B74-9F36-807FB24DA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39" y="1534490"/>
            <a:ext cx="9661829" cy="276999"/>
          </a:xfrm>
        </p:spPr>
        <p:txBody>
          <a:bodyPr/>
          <a:lstStyle/>
          <a:p>
            <a:r>
              <a:rPr lang="en-GB" sz="2000" i="1" dirty="0"/>
              <a:t>‘Helped put a physical view on the theory studied. Cryptography’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AC8450-E5F3-42A1-8D87-48E7D0591044}"/>
              </a:ext>
            </a:extLst>
          </p:cNvPr>
          <p:cNvSpPr txBox="1">
            <a:spLocks/>
          </p:cNvSpPr>
          <p:nvPr/>
        </p:nvSpPr>
        <p:spPr>
          <a:xfrm>
            <a:off x="427340" y="2150718"/>
            <a:ext cx="96618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‘Fired my enthusiasm for the subject.’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E6094A-CF85-4CC9-999D-094F93566A59}"/>
              </a:ext>
            </a:extLst>
          </p:cNvPr>
          <p:cNvSpPr txBox="1">
            <a:spLocks/>
          </p:cNvSpPr>
          <p:nvPr/>
        </p:nvSpPr>
        <p:spPr>
          <a:xfrm>
            <a:off x="333421" y="5322920"/>
            <a:ext cx="96618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‘I would even join if they were not relevant to my area of study but were relevant to the subject of computing and IT.’ </a:t>
            </a:r>
            <a:endParaRPr lang="en-GB" sz="1800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096D94-A68C-45B2-A694-5BC301512559}"/>
              </a:ext>
            </a:extLst>
          </p:cNvPr>
          <p:cNvSpPr txBox="1">
            <a:spLocks/>
          </p:cNvSpPr>
          <p:nvPr/>
        </p:nvSpPr>
        <p:spPr>
          <a:xfrm>
            <a:off x="427341" y="2649247"/>
            <a:ext cx="96618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‘Think this one could have been longer, or perhaps make a short series on the same subject?’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5F9EB-FE6B-4C49-8A06-40F2E48CC105}"/>
              </a:ext>
            </a:extLst>
          </p:cNvPr>
          <p:cNvSpPr/>
          <p:nvPr/>
        </p:nvSpPr>
        <p:spPr>
          <a:xfrm>
            <a:off x="333421" y="4375960"/>
            <a:ext cx="9849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‘I had technical issues and I wish I could watch it again because there were some parts I could not follow.’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2866E-B358-4A76-B31C-A13E8D8CBE22}"/>
              </a:ext>
            </a:extLst>
          </p:cNvPr>
          <p:cNvSpPr/>
          <p:nvPr/>
        </p:nvSpPr>
        <p:spPr>
          <a:xfrm>
            <a:off x="333421" y="3429000"/>
            <a:ext cx="10766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‘Reduce participation numbers but increase sessions.  Most user comments were ignored by the hosts.’</a:t>
            </a:r>
          </a:p>
        </p:txBody>
      </p:sp>
    </p:spTree>
    <p:extLst>
      <p:ext uri="{BB962C8B-B14F-4D97-AF65-F5344CB8AC3E}">
        <p14:creationId xmlns:p14="http://schemas.microsoft.com/office/powerpoint/2010/main" val="217696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A0C4C9-C016-4F57-982E-5E73BCC4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84" y="398059"/>
            <a:ext cx="10982232" cy="664797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D9892A-A17E-48ED-A7E0-62C475DB6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84" y="1381486"/>
            <a:ext cx="9609380" cy="54640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Live interactive webcasts off campus are possible and reproducible, even during a pandemic.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Interactive webcasts can be cost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Benefits of interactive webcasts include: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Enhancement of student motivation and student experience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Ability to offer engaging insight visits at scale across wide geographical areas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Promotion of webcast location (encourage visitors to site, not replace)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Interactive webcasts may widen access to off-site experiences (further study required)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Close, relevant and authentic links to future learning are needed in ‘welcome’ and ‘bridging’ webcasts for students to feel that it is preparing them for upcoming study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38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B8DE-BD04-4163-BB10-AD00E3EE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070" y="463373"/>
            <a:ext cx="10803343" cy="664797"/>
          </a:xfrm>
        </p:spPr>
        <p:txBody>
          <a:bodyPr/>
          <a:lstStyle/>
          <a:p>
            <a:r>
              <a:rPr lang="en-GB" dirty="0"/>
              <a:t>Conclusions and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CC7D1-DE20-42A4-8351-2E4D6A905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1717470"/>
            <a:ext cx="9790973" cy="4577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Results indicate that live interactive webcasts may be a resource effective way of engaging computing and communication students.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the purpose of a webcast is to augment previous or prepare for future teaching and learning, links to module/qualification content must be clear and explicit.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It can be recommended that future off site insight webcasts are held as part of ‘welcome’ and ‘bridging’ student activities at the OU as they can: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Enhance student satisfaction 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Increase learner opportunity to engage with a range of ‘real world’ environments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Foster and build sense of student community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Support student success </a:t>
            </a:r>
            <a:endParaRPr lang="en-GB" sz="2000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41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19B5A6-820F-49A4-8AA8-65BCDB260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66" y="539573"/>
            <a:ext cx="11486267" cy="664797"/>
          </a:xfrm>
        </p:spPr>
        <p:txBody>
          <a:bodyPr/>
          <a:lstStyle/>
          <a:p>
            <a:r>
              <a:rPr lang="en-GB" dirty="0"/>
              <a:t>Acknowledgements and references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9070E9-6525-4610-9540-AEEC05FF1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866" y="1472034"/>
            <a:ext cx="9901478" cy="4582280"/>
          </a:xfrm>
        </p:spPr>
        <p:txBody>
          <a:bodyPr/>
          <a:lstStyle/>
          <a:p>
            <a:r>
              <a:rPr lang="en-GB" sz="1800" dirty="0"/>
              <a:t>Tom Briggs - </a:t>
            </a:r>
            <a:r>
              <a:rPr lang="en-GB" sz="1800" dirty="0">
                <a:hlinkClick r:id="rId2"/>
              </a:rPr>
              <a:t>https://tkbriggs.co.uk/contact/</a:t>
            </a:r>
            <a:r>
              <a:rPr lang="en-GB" sz="1800" dirty="0"/>
              <a:t> </a:t>
            </a:r>
          </a:p>
          <a:p>
            <a:r>
              <a:rPr lang="en-GB" sz="1800" dirty="0"/>
              <a:t>Kate Travers (Head of Learning Bletchley Park)</a:t>
            </a:r>
          </a:p>
          <a:p>
            <a:r>
              <a:rPr lang="en-GB" sz="1800" dirty="0"/>
              <a:t>Bletchley Park Trust</a:t>
            </a:r>
          </a:p>
          <a:p>
            <a:r>
              <a:rPr lang="en-GB" sz="1800" dirty="0"/>
              <a:t>Trevor Collins and </a:t>
            </a:r>
            <a:r>
              <a:rPr lang="en-GB" sz="1800" dirty="0" err="1"/>
              <a:t>KMi</a:t>
            </a:r>
            <a:endParaRPr lang="en-GB" sz="1800" dirty="0"/>
          </a:p>
          <a:p>
            <a:r>
              <a:rPr lang="en-GB" sz="1800" dirty="0"/>
              <a:t>A recording of the webcast can be watched here -</a:t>
            </a:r>
            <a:r>
              <a:rPr lang="en-GB" sz="1800" u="sng" dirty="0">
                <a:hlinkClick r:id="rId3"/>
              </a:rPr>
              <a:t>https://player.open.ac.uk/share/5da0d3d6eb</a:t>
            </a:r>
            <a:endParaRPr lang="en-GB" sz="1800" u="sng" dirty="0"/>
          </a:p>
          <a:p>
            <a:endParaRPr lang="en-GB" sz="1800" u="sng" dirty="0"/>
          </a:p>
          <a:p>
            <a:r>
              <a:rPr lang="en-GB" sz="1100" dirty="0"/>
              <a:t>Chang, </a:t>
            </a:r>
            <a:r>
              <a:rPr lang="en-GB" sz="1100" dirty="0" err="1"/>
              <a:t>Eunjung</a:t>
            </a:r>
            <a:r>
              <a:rPr lang="en-GB" sz="1100" dirty="0"/>
              <a:t> (2007). </a:t>
            </a:r>
            <a:r>
              <a:rPr lang="en-GB" sz="1100" i="1" dirty="0"/>
              <a:t>Making Personal Meaning from a Museum Experience: Undergraduate Students’ Art Learning Experiences at the Indiana University Art Museum. </a:t>
            </a:r>
            <a:r>
              <a:rPr lang="en-GB" sz="1100" dirty="0"/>
              <a:t>PhD Thesis. Indiana University. Available at </a:t>
            </a:r>
            <a:r>
              <a:rPr lang="en-GB" sz="1100" u="sng" dirty="0">
                <a:hlinkClick r:id="rId4"/>
              </a:rPr>
              <a:t>https://search.proquest.com/openview/79d332901f768cdc45f0b7950ec8cd6f/1?pq-origsite=gscholar&amp;cbl=18750&amp;diss=y</a:t>
            </a:r>
            <a:r>
              <a:rPr lang="en-GB" sz="1100" dirty="0"/>
              <a:t> (6/10/2020).</a:t>
            </a:r>
          </a:p>
          <a:p>
            <a:r>
              <a:rPr lang="en-GB" sz="1100" dirty="0"/>
              <a:t>Higgins, Noelle, Dewhurst, Elaine and Watkins, Los. (2012). ‘Field trips and teaching tools in the Law curriculum’. </a:t>
            </a:r>
            <a:r>
              <a:rPr lang="en-GB" sz="1100" i="1" dirty="0"/>
              <a:t>Research in Education. </a:t>
            </a:r>
            <a:r>
              <a:rPr lang="en-GB" sz="1100" dirty="0"/>
              <a:t>88, p102-106.</a:t>
            </a:r>
          </a:p>
          <a:p>
            <a:r>
              <a:rPr lang="en-GB" sz="1100" dirty="0"/>
              <a:t>Jakubowski, Lisa Marie (2003) ‘Beyond book learning: Cultivating the pedagogy of experience through field trips’. </a:t>
            </a:r>
            <a:r>
              <a:rPr lang="en-GB" sz="1100" i="1" dirty="0"/>
              <a:t>Journal of Experiential Education</a:t>
            </a:r>
            <a:r>
              <a:rPr lang="en-GB" sz="1100" dirty="0"/>
              <a:t>. 26 (1), pp 24-33. </a:t>
            </a:r>
          </a:p>
          <a:p>
            <a:r>
              <a:rPr lang="en-GB" sz="1100" dirty="0"/>
              <a:t>Y. Kali, O. </a:t>
            </a:r>
            <a:r>
              <a:rPr lang="en-GB" sz="1100" dirty="0" err="1"/>
              <a:t>Sagy</a:t>
            </a:r>
            <a:r>
              <a:rPr lang="en-GB" sz="1100" dirty="0"/>
              <a:t>, T. </a:t>
            </a:r>
            <a:r>
              <a:rPr lang="en-GB" sz="1100" dirty="0" err="1"/>
              <a:t>Kuflik</a:t>
            </a:r>
            <a:r>
              <a:rPr lang="en-GB" sz="1100" dirty="0"/>
              <a:t>, O. </a:t>
            </a:r>
            <a:r>
              <a:rPr lang="en-GB" sz="1100" dirty="0" err="1"/>
              <a:t>Mogilevsky</a:t>
            </a:r>
            <a:r>
              <a:rPr lang="en-GB" sz="1100" dirty="0"/>
              <a:t> and E. </a:t>
            </a:r>
            <a:r>
              <a:rPr lang="en-GB" sz="1100" dirty="0" err="1"/>
              <a:t>Maayan</a:t>
            </a:r>
            <a:r>
              <a:rPr lang="en-GB" sz="1100" dirty="0"/>
              <a:t>-Fanar. (2015) ‘Harnessing Technology for Promoting Undergraduate Art Education: A Novel Model that Streamlines Learning between Classroom, Museum, and Home’. in IEEE Transactions on Learning Technologies, vol. 8, no. 1, pp. 5-17, 1.</a:t>
            </a:r>
          </a:p>
          <a:p>
            <a:r>
              <a:rPr lang="en-GB" sz="1100" dirty="0"/>
              <a:t>Manner, Barbara (1995). ‘Field Studies Benefit Students and Teachers’. </a:t>
            </a:r>
            <a:r>
              <a:rPr lang="en-GB" sz="1100" i="1" dirty="0"/>
              <a:t>Journal of Geological Education.</a:t>
            </a:r>
            <a:r>
              <a:rPr lang="en-GB" sz="1100" dirty="0"/>
              <a:t> 43 (2), p 128-131, DOI: 10.5408/0022-1368-43.2.128.</a:t>
            </a:r>
          </a:p>
          <a:p>
            <a:r>
              <a:rPr lang="en-GB" sz="1100" dirty="0" err="1"/>
              <a:t>Sachatello</a:t>
            </a:r>
            <a:r>
              <a:rPr lang="en-GB" sz="1100" dirty="0"/>
              <a:t>-Sawyer, B., </a:t>
            </a:r>
            <a:r>
              <a:rPr lang="en-GB" sz="1100" dirty="0" err="1"/>
              <a:t>Fellenz</a:t>
            </a:r>
            <a:r>
              <a:rPr lang="en-GB" sz="1100" dirty="0"/>
              <a:t>, R. A., Burton, H., </a:t>
            </a:r>
            <a:r>
              <a:rPr lang="en-GB" sz="1100" dirty="0" err="1"/>
              <a:t>Gittings</a:t>
            </a:r>
            <a:r>
              <a:rPr lang="en-GB" sz="1100" dirty="0"/>
              <a:t>-Carlson, L., Lewis-Mahony, J., &amp; </a:t>
            </a:r>
            <a:r>
              <a:rPr lang="en-GB" sz="1100" dirty="0" err="1"/>
              <a:t>Woolbaugh</a:t>
            </a:r>
            <a:r>
              <a:rPr lang="en-GB" sz="1100" dirty="0"/>
              <a:t>, W. (2002). Adult museum programs. Walnut Creek: Altamira</a:t>
            </a:r>
          </a:p>
        </p:txBody>
      </p:sp>
    </p:spTree>
    <p:extLst>
      <p:ext uri="{BB962C8B-B14F-4D97-AF65-F5344CB8AC3E}">
        <p14:creationId xmlns:p14="http://schemas.microsoft.com/office/powerpoint/2010/main" val="1959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F306-4126-40B6-8766-2FCCAF003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65" y="501745"/>
            <a:ext cx="9995343" cy="664797"/>
          </a:xfrm>
        </p:spPr>
        <p:txBody>
          <a:bodyPr/>
          <a:lstStyle/>
          <a:p>
            <a:r>
              <a:rPr lang="en-GB" dirty="0"/>
              <a:t>Off site visits in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B9A47-E93E-4571-9524-D2172EDD7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676" y="1301624"/>
            <a:ext cx="11406067" cy="7344575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Field trips, insight visits and museum visits are commonly used within education to expose learners to real world environments and/or settings.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Off site visits have wide ranging benefits for students including: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Reinforcing and expanding upon existing learning (Chang, 2007; Manner, 2018)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Improved ability to relate theory to professional practice (Higgins et al., 2012)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Provide opportunity to practice academic and professional skills (Kali et al., 2014)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Enhancement of motivation, interpersonal relationships, cultural value (</a:t>
            </a:r>
            <a:r>
              <a:rPr lang="en-GB" dirty="0" err="1">
                <a:solidFill>
                  <a:schemeClr val="bg1"/>
                </a:solidFill>
              </a:rPr>
              <a:t>Sachatello</a:t>
            </a:r>
            <a:r>
              <a:rPr lang="en-GB" dirty="0">
                <a:solidFill>
                  <a:schemeClr val="bg1"/>
                </a:solidFill>
              </a:rPr>
              <a:t>-Sawyer et al., 2002; </a:t>
            </a:r>
            <a:r>
              <a:rPr lang="en-GB" dirty="0" err="1">
                <a:solidFill>
                  <a:schemeClr val="bg1"/>
                </a:solidFill>
              </a:rPr>
              <a:t>Jakubowski</a:t>
            </a:r>
            <a:r>
              <a:rPr lang="en-GB" dirty="0">
                <a:solidFill>
                  <a:schemeClr val="bg1"/>
                </a:solidFill>
              </a:rPr>
              <a:t>, 2003)</a:t>
            </a:r>
          </a:p>
          <a:p>
            <a:pPr marL="800066" lvl="1" indent="-342900" algn="l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Considering the benefits of well planned visits, it can be accepted that they can enhance: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teaching and learning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student support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employability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800066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B3576-FF0C-4539-B382-B3A6BA06DC8E}"/>
              </a:ext>
            </a:extLst>
          </p:cNvPr>
          <p:cNvSpPr txBox="1"/>
          <p:nvPr/>
        </p:nvSpPr>
        <p:spPr>
          <a:xfrm>
            <a:off x="2869297" y="6504996"/>
            <a:ext cx="2340428" cy="217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4207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F44562-FC12-47D3-A9E0-C866DAC46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85" y="235370"/>
            <a:ext cx="67815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chemeClr val="tx1"/>
                </a:solidFill>
              </a:rPr>
              <a:t>Distance learners and technology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9837E-24D2-47DF-8E14-7013CD6B6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r="13351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5C447ABE-8C43-4006-B21A-671D0B0DC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85" y="1741039"/>
            <a:ext cx="6455456" cy="47708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Participating in off site visits is not possible for many distance learners 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Distance learning providers may not be able to deliver off site visits at sufficient scale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Virtual visits and museum tours are increasingly common:</a:t>
            </a:r>
          </a:p>
          <a:p>
            <a:pPr marL="914377" lvl="1" indent="-342900" algn="l" defTabSz="914400">
              <a:buFont typeface="Arial" panose="020B0604020202020204" pitchFamily="34" charset="0"/>
              <a:buChar char="•"/>
            </a:pPr>
            <a:r>
              <a:rPr lang="en-US" dirty="0"/>
              <a:t>Guggenheim –  Google Street view and paid tours using ZOOM</a:t>
            </a:r>
          </a:p>
          <a:p>
            <a:pPr marL="914377" lvl="1" indent="-342900" algn="l" defTabSz="914400">
              <a:buFont typeface="Arial" panose="020B0604020202020204" pitchFamily="34" charset="0"/>
              <a:buChar char="•"/>
            </a:pPr>
            <a:r>
              <a:rPr lang="en-US" dirty="0"/>
              <a:t>NASA – Videos with comment section for questions to experts and chat rooms</a:t>
            </a:r>
          </a:p>
          <a:p>
            <a:pPr marL="571477" lvl="1" indent="-342900" algn="l" defTabSz="914400">
              <a:buFont typeface="Arial" panose="020B0604020202020204" pitchFamily="34" charset="0"/>
              <a:buChar char="•"/>
            </a:pPr>
            <a:r>
              <a:rPr lang="en-US" dirty="0"/>
              <a:t>However there may be limited opportunities for guided discovery and social cognitive learning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Advances in technology make live interactive virtual visit ‘webcasts’ possible, but to date they have not routinely been used to their potential.</a:t>
            </a:r>
          </a:p>
          <a:p>
            <a:pPr marL="914377" lvl="1" indent="-342900" algn="l" defTabSz="914400">
              <a:buFont typeface="Arial" panose="020B0604020202020204" pitchFamily="34" charset="0"/>
              <a:buChar char="•"/>
            </a:pPr>
            <a:r>
              <a:rPr lang="en-US" dirty="0"/>
              <a:t>Open </a:t>
            </a:r>
            <a:r>
              <a:rPr lang="en-US" dirty="0" err="1"/>
              <a:t>Labcasts</a:t>
            </a:r>
            <a:r>
              <a:rPr lang="en-US" dirty="0"/>
              <a:t> and </a:t>
            </a:r>
            <a:r>
              <a:rPr lang="en-US" dirty="0" err="1"/>
              <a:t>fieldcasts</a:t>
            </a:r>
            <a:r>
              <a:rPr lang="en-US" dirty="0"/>
              <a:t> are a good example of webcast use (e.g. S206 Environmental Science)</a:t>
            </a:r>
          </a:p>
          <a:p>
            <a:pPr lvl="1" indent="-228600" algn="l" defTabSz="914400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1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B708E7-16AD-4A2A-9ECF-DAE18CFA6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428" y="555940"/>
            <a:ext cx="7200000" cy="664797"/>
          </a:xfrm>
        </p:spPr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82A0EB-353C-406D-B520-4F9ECF773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428" y="1773279"/>
            <a:ext cx="9507943" cy="3046988"/>
          </a:xfrm>
        </p:spPr>
        <p:txBody>
          <a:bodyPr/>
          <a:lstStyle/>
          <a:p>
            <a:r>
              <a:rPr lang="en-GB" sz="2000" b="1" dirty="0"/>
              <a:t>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Investigate if a live interactive webcast at Bletchley Park Museum using Stadium Live technology currently used at the OU is a resource-effective way of enhancing the Level 1 Computing and Communication student experience </a:t>
            </a:r>
          </a:p>
          <a:p>
            <a:endParaRPr lang="en-GB" sz="2000" dirty="0"/>
          </a:p>
          <a:p>
            <a:r>
              <a:rPr lang="en-GB" sz="2000" b="1" dirty="0"/>
              <a:t>Objectives</a:t>
            </a:r>
          </a:p>
          <a:p>
            <a:r>
              <a:rPr lang="en-GB" sz="2000" dirty="0"/>
              <a:t>• Explore and evaluate the design and delivery process (can it be improved?)</a:t>
            </a:r>
          </a:p>
          <a:p>
            <a:endParaRPr lang="en-GB" sz="2000" dirty="0"/>
          </a:p>
          <a:p>
            <a:r>
              <a:rPr lang="en-GB" sz="2000" dirty="0"/>
              <a:t>• Investigate the opportunities and limitations (do they provide value?)</a:t>
            </a:r>
          </a:p>
          <a:p>
            <a:endParaRPr lang="en-GB" sz="2000" dirty="0"/>
          </a:p>
          <a:p>
            <a:r>
              <a:rPr lang="en-GB" sz="2000" dirty="0"/>
              <a:t>• Evaluate impact of webcasts on student experience (is there enhancement?)</a:t>
            </a:r>
          </a:p>
        </p:txBody>
      </p:sp>
    </p:spTree>
    <p:extLst>
      <p:ext uri="{BB962C8B-B14F-4D97-AF65-F5344CB8AC3E}">
        <p14:creationId xmlns:p14="http://schemas.microsoft.com/office/powerpoint/2010/main" val="288944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5EA63-25D8-44FD-9A13-6A756DFB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85" y="506917"/>
            <a:ext cx="7200000" cy="664797"/>
          </a:xfrm>
        </p:spPr>
        <p:txBody>
          <a:bodyPr/>
          <a:lstStyle/>
          <a:p>
            <a:r>
              <a:rPr lang="en-GB" dirty="0"/>
              <a:t>Method (original)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8145B8-88DD-4298-A399-E1B22BFDE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85" y="1754073"/>
            <a:ext cx="9889933" cy="551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 students studying TM111, TM112, XTXY112, T122, TMXY122, TMXY125, TM129 and TMXY130 invited to participate in webcast (J and B presentations)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Webcast scheduled to occur between J presentation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Webcast content and structure linked to TM111 and TM112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Project evaluated by: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Action research diary completed during webcast production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Total cost of production divided by total number of students (i.e. cost per student)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Analysis of participant demographic (e.g. geographical location, index of multiple derivation)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Student feedback survey – four 1-5 Likert scale questions (1 = not at all; 5 = a lot) and three true or false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A4F5CE-0388-4092-AA34-ACF126C3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80" y="566057"/>
            <a:ext cx="3932901" cy="2976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CF9FD-B853-4A5C-B84E-754C74A8A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244" y="1338943"/>
            <a:ext cx="6126532" cy="3817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203DD4-A625-4022-A5F0-BC6438B6D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865" y="2243986"/>
            <a:ext cx="2007735" cy="2007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64196-7E2B-4ED2-B7CC-3E7796230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24" y="3777419"/>
            <a:ext cx="3678257" cy="2674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91B623-CB69-44C1-A883-02FAF6522382}"/>
              </a:ext>
            </a:extLst>
          </p:cNvPr>
          <p:cNvSpPr txBox="1"/>
          <p:nvPr/>
        </p:nvSpPr>
        <p:spPr>
          <a:xfrm>
            <a:off x="585580" y="3474961"/>
            <a:ext cx="2721428" cy="1850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200" dirty="0"/>
              <a:t>CC Number 10, Flickr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5F05DD-8732-43A7-A430-E96757A5476A}"/>
              </a:ext>
            </a:extLst>
          </p:cNvPr>
          <p:cNvSpPr txBox="1"/>
          <p:nvPr/>
        </p:nvSpPr>
        <p:spPr>
          <a:xfrm>
            <a:off x="840223" y="6495824"/>
            <a:ext cx="1794119" cy="264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200" dirty="0"/>
              <a:t>CC </a:t>
            </a:r>
            <a:r>
              <a:rPr lang="en-GB" sz="1200" dirty="0" err="1"/>
              <a:t>Microbiz</a:t>
            </a:r>
            <a:r>
              <a:rPr lang="en-GB" sz="1200" dirty="0"/>
              <a:t> Mag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F0200-B4F5-426F-B002-566B4C17CE4F}"/>
              </a:ext>
            </a:extLst>
          </p:cNvPr>
          <p:cNvSpPr txBox="1"/>
          <p:nvPr/>
        </p:nvSpPr>
        <p:spPr>
          <a:xfrm>
            <a:off x="5176937" y="5214257"/>
            <a:ext cx="4598433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200" dirty="0"/>
              <a:t>Courtesy of Bletchley Park Trust and CC Noun Project</a:t>
            </a:r>
          </a:p>
        </p:txBody>
      </p:sp>
    </p:spTree>
    <p:extLst>
      <p:ext uri="{BB962C8B-B14F-4D97-AF65-F5344CB8AC3E}">
        <p14:creationId xmlns:p14="http://schemas.microsoft.com/office/powerpoint/2010/main" val="340431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26D533-65A8-479A-9755-686B6FAF0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41" y="640224"/>
            <a:ext cx="9407004" cy="1329595"/>
          </a:xfrm>
        </p:spPr>
        <p:txBody>
          <a:bodyPr/>
          <a:lstStyle/>
          <a:p>
            <a:r>
              <a:rPr lang="en-GB" dirty="0"/>
              <a:t>Adjustments to project design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D1775C-B017-4363-950C-CBEFE5BAE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41" y="1768353"/>
            <a:ext cx="9899829" cy="44494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Informed by Bletchley Park Trust that we must deliver webcast by the 1</a:t>
            </a:r>
            <a:r>
              <a:rPr lang="en-GB" sz="2000" baseline="30000" dirty="0"/>
              <a:t>st</a:t>
            </a:r>
            <a:r>
              <a:rPr lang="en-GB" sz="2000" dirty="0"/>
              <a:t> October on 21st 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Decision made to reduce complexity of webcast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Live 30 minute Enigma demonstration from Bletchley Park Block B with use of onscreen widgets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Covid</a:t>
            </a:r>
            <a:r>
              <a:rPr lang="en-GB" sz="2000" dirty="0">
                <a:solidFill>
                  <a:schemeClr val="bg1"/>
                </a:solidFill>
              </a:rPr>
              <a:t> compliant (e.g. </a:t>
            </a:r>
            <a:r>
              <a:rPr lang="en-GB" sz="2000" dirty="0" err="1">
                <a:solidFill>
                  <a:schemeClr val="bg1"/>
                </a:solidFill>
              </a:rPr>
              <a:t>Covid</a:t>
            </a:r>
            <a:r>
              <a:rPr lang="en-GB" sz="2000" dirty="0"/>
              <a:t> risk assessments, increase visit scrutiny)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Webcast changed to become welcome back activity for returning Level 2 Computing and Communication students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x1 technology test and x1 rehearsal at Bletchley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35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587444-3BA0-412F-8710-B7039BAB1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3" y="344365"/>
            <a:ext cx="4659844" cy="2513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BC626-B12A-47F1-8B91-449A504E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912" y="915930"/>
            <a:ext cx="3313249" cy="2513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F4D25A-969F-4F21-9150-6AFE2943A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791" y="626720"/>
            <a:ext cx="3313249" cy="2513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674FB6-14F7-41A6-87A6-D155C09BF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33" y="3298273"/>
            <a:ext cx="4136256" cy="2993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3D22D-8FF8-4FB9-9453-7CD013F40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715" y="4191001"/>
            <a:ext cx="2824978" cy="1839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1DA890-D32E-4A4D-B64D-750CB6545F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908" y="4191001"/>
            <a:ext cx="3844359" cy="2322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22015C-D273-4E3C-B7C8-C8ACEC21A5E7}"/>
              </a:ext>
            </a:extLst>
          </p:cNvPr>
          <p:cNvSpPr txBox="1"/>
          <p:nvPr/>
        </p:nvSpPr>
        <p:spPr>
          <a:xfrm>
            <a:off x="5958068" y="344365"/>
            <a:ext cx="3313249" cy="282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29/9/2020</a:t>
            </a:r>
          </a:p>
        </p:txBody>
      </p:sp>
    </p:spTree>
    <p:extLst>
      <p:ext uri="{BB962C8B-B14F-4D97-AF65-F5344CB8AC3E}">
        <p14:creationId xmlns:p14="http://schemas.microsoft.com/office/powerpoint/2010/main" val="45876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B43D9-E059-4BAF-990E-52180DB79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728" y="524236"/>
            <a:ext cx="11260544" cy="664797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D32CE5D-84CB-437C-8FCC-01A6F91AE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28" y="1381989"/>
            <a:ext cx="9812744" cy="7927811"/>
          </a:xfrm>
        </p:spPr>
        <p:txBody>
          <a:bodyPr/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101 students (164 people in total) participated during the live broadcast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Age: mean (SD) 38±14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Gender: 75 male, 25 female, 1 unknown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Ethnicity: 93 white, 1 Arab, 1 Asian,  1 Mixed , 2 Black African, 3 Unknown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Disability: 80 none declared, 20 declared, 1 unknown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webcast cost an equivalent of approximately £18 per student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**Broadcast would have cost between £2500 and £2800 if full visit was delivered as originally planned**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42% of student participants were identified as being in the lowest 50% of the Index of Multiple Deprivation.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64% of student participants resided over 2 hours in travel distance from Bletchley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30%  - Scotland, Wales, Northern Ireland and Europe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15410"/>
      </p:ext>
    </p:extLst>
  </p:cSld>
  <p:clrMapOvr>
    <a:masterClrMapping/>
  </p:clrMapOvr>
</p:sld>
</file>

<file path=ppt/theme/theme1.xml><?xml version="1.0" encoding="utf-8"?>
<a:theme xmlns:a="http://schemas.openxmlformats.org/drawingml/2006/main" name="2_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9593</TotalTime>
  <Words>1502</Words>
  <Application>Microsoft Office PowerPoint</Application>
  <PresentationFormat>Widescreen</PresentationFormat>
  <Paragraphs>176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2_OU Title</vt:lpstr>
      <vt:lpstr>ARE VIRTUAL INSIGHT VISITS AN EFFECTIVE WAY OF ENGAGING LEARNERS?</vt:lpstr>
      <vt:lpstr>Off site visits in education</vt:lpstr>
      <vt:lpstr>Distance learners and technology</vt:lpstr>
      <vt:lpstr>Aims and objectives</vt:lpstr>
      <vt:lpstr>Method (original)</vt:lpstr>
      <vt:lpstr>PowerPoint Presentation</vt:lpstr>
      <vt:lpstr>Adjustments to project design </vt:lpstr>
      <vt:lpstr>PowerPoint Presentation</vt:lpstr>
      <vt:lpstr>Results</vt:lpstr>
      <vt:lpstr>Results</vt:lpstr>
      <vt:lpstr>Student feedback</vt:lpstr>
      <vt:lpstr>Discussion</vt:lpstr>
      <vt:lpstr>Conclusions and Recommendations</vt:lpstr>
      <vt:lpstr>Acknowledgements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VIRTUAL INSIGHT VISITS AN EFFECTIVE WAY OF ENGAGING LEARNERS?</dc:title>
  <dc:creator>David.Conway1</dc:creator>
  <cp:lastModifiedBy>Kristiina.Bax</cp:lastModifiedBy>
  <cp:revision>136</cp:revision>
  <dcterms:created xsi:type="dcterms:W3CDTF">2020-10-05T08:44:57Z</dcterms:created>
  <dcterms:modified xsi:type="dcterms:W3CDTF">2020-11-11T15:54:13Z</dcterms:modified>
</cp:coreProperties>
</file>