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7" r:id="rId3"/>
    <p:sldId id="268" r:id="rId4"/>
    <p:sldId id="258" r:id="rId5"/>
    <p:sldId id="270" r:id="rId6"/>
    <p:sldId id="260" r:id="rId7"/>
    <p:sldId id="261" r:id="rId8"/>
    <p:sldId id="265" r:id="rId9"/>
    <p:sldId id="264" r:id="rId10"/>
    <p:sldId id="262" r:id="rId11"/>
    <p:sldId id="263" r:id="rId12"/>
    <p:sldId id="266" r:id="rId13"/>
    <p:sldId id="269"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17" autoAdjust="0"/>
    <p:restoredTop sz="94059"/>
  </p:normalViewPr>
  <p:slideViewPr>
    <p:cSldViewPr snapToGrid="0" snapToObjects="1">
      <p:cViewPr varScale="1">
        <p:scale>
          <a:sx n="65" d="100"/>
          <a:sy n="65" d="100"/>
        </p:scale>
        <p:origin x="84" y="6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Aristeidou" userId="7e9e28ee-b7ea-4112-9cc1-e918f9040761" providerId="ADAL" clId="{9F04AA55-2E0D-D54D-BEFD-9AECB46A7755}"/>
    <pc:docChg chg="custSel modSld">
      <pc:chgData name="Maria.Aristeidou" userId="7e9e28ee-b7ea-4112-9cc1-e918f9040761" providerId="ADAL" clId="{9F04AA55-2E0D-D54D-BEFD-9AECB46A7755}" dt="2020-11-10T12:49:57.694" v="119" actId="20577"/>
      <pc:docMkLst>
        <pc:docMk/>
      </pc:docMkLst>
      <pc:sldChg chg="modSp mod">
        <pc:chgData name="Maria.Aristeidou" userId="7e9e28ee-b7ea-4112-9cc1-e918f9040761" providerId="ADAL" clId="{9F04AA55-2E0D-D54D-BEFD-9AECB46A7755}" dt="2020-11-10T12:47:50.539" v="4" actId="20577"/>
        <pc:sldMkLst>
          <pc:docMk/>
          <pc:sldMk cId="1532565635" sldId="256"/>
        </pc:sldMkLst>
        <pc:spChg chg="mod">
          <ac:chgData name="Maria.Aristeidou" userId="7e9e28ee-b7ea-4112-9cc1-e918f9040761" providerId="ADAL" clId="{9F04AA55-2E0D-D54D-BEFD-9AECB46A7755}" dt="2020-11-10T12:47:50.539" v="4" actId="20577"/>
          <ac:spMkLst>
            <pc:docMk/>
            <pc:sldMk cId="1532565635" sldId="256"/>
            <ac:spMk id="2" creationId="{3FFAEF20-D569-3C43-939C-99573569C6E8}"/>
          </ac:spMkLst>
        </pc:spChg>
      </pc:sldChg>
      <pc:sldChg chg="modSp mod">
        <pc:chgData name="Maria.Aristeidou" userId="7e9e28ee-b7ea-4112-9cc1-e918f9040761" providerId="ADAL" clId="{9F04AA55-2E0D-D54D-BEFD-9AECB46A7755}" dt="2020-11-10T12:48:05.848" v="6" actId="20577"/>
        <pc:sldMkLst>
          <pc:docMk/>
          <pc:sldMk cId="1095594099" sldId="257"/>
        </pc:sldMkLst>
        <pc:spChg chg="mod">
          <ac:chgData name="Maria.Aristeidou" userId="7e9e28ee-b7ea-4112-9cc1-e918f9040761" providerId="ADAL" clId="{9F04AA55-2E0D-D54D-BEFD-9AECB46A7755}" dt="2020-11-10T12:48:05.848" v="6" actId="20577"/>
          <ac:spMkLst>
            <pc:docMk/>
            <pc:sldMk cId="1095594099" sldId="257"/>
            <ac:spMk id="3" creationId="{04AD78F6-26CF-F543-B4B2-52C67DD357E3}"/>
          </ac:spMkLst>
        </pc:spChg>
      </pc:sldChg>
      <pc:sldChg chg="modSp mod">
        <pc:chgData name="Maria.Aristeidou" userId="7e9e28ee-b7ea-4112-9cc1-e918f9040761" providerId="ADAL" clId="{9F04AA55-2E0D-D54D-BEFD-9AECB46A7755}" dt="2020-11-10T12:49:57.694" v="119" actId="20577"/>
        <pc:sldMkLst>
          <pc:docMk/>
          <pc:sldMk cId="2482716792" sldId="268"/>
        </pc:sldMkLst>
        <pc:spChg chg="mod">
          <ac:chgData name="Maria.Aristeidou" userId="7e9e28ee-b7ea-4112-9cc1-e918f9040761" providerId="ADAL" clId="{9F04AA55-2E0D-D54D-BEFD-9AECB46A7755}" dt="2020-11-10T12:49:57.694" v="119" actId="20577"/>
          <ac:spMkLst>
            <pc:docMk/>
            <pc:sldMk cId="2482716792" sldId="268"/>
            <ac:spMk id="3" creationId="{04AD78F6-26CF-F543-B4B2-52C67DD357E3}"/>
          </ac:spMkLst>
        </pc:spChg>
      </pc:sldChg>
    </pc:docChg>
  </pc:docChgLst>
</pc:chgInfo>
</file>

<file path=ppt/charts/_rels/chart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openuniv-my.sharepoint.com/personal/ma8872_open_ac_uk/Documents/QEI/Covid19/Both/Both.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openuniv-my.sharepoint.com/personal/ma8872_open_ac_uk/Documents/QEI/Covid19/Both/Both.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openuniv-my.sharepoint.com/personal/ma8872_open_ac_uk/Documents/QEI/Covid19/Both/Both.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openuniv-my.sharepoint.com/personal/ma8872_open_ac_uk/Documents/QEI/Covid19/Both/Both.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openuniv-my.sharepoint.com/personal/ma8872_open_ac_uk/Documents/QEI/Covid19/Both/Both.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openuniv-my.sharepoint.com/personal/ma8872_open_ac_uk/Documents/QEI/Covid19/Both/Both.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about:blank"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5343598174608613"/>
          <c:y val="0.16230266251624978"/>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accent1"/>
              </a:solidFill>
              <a:latin typeface="+mn-lt"/>
              <a:ea typeface="+mn-ea"/>
              <a:cs typeface="+mn-cs"/>
            </a:defRPr>
          </a:pPr>
          <a:endParaRPr lang="en-US"/>
        </a:p>
      </c:txPr>
    </c:title>
    <c:autoTitleDeleted val="0"/>
    <c:plotArea>
      <c:layout>
        <c:manualLayout>
          <c:layoutTarget val="inner"/>
          <c:xMode val="edge"/>
          <c:yMode val="edge"/>
          <c:x val="0.38155250087036846"/>
          <c:y val="0.31942716484606687"/>
          <c:w val="0.23278739147360519"/>
          <c:h val="0.69280856392675894"/>
        </c:manualLayout>
      </c:layout>
      <c:pieChart>
        <c:varyColors val="1"/>
        <c:ser>
          <c:idx val="0"/>
          <c:order val="0"/>
          <c:tx>
            <c:strRef>
              <c:f>Sheet1!$B$1</c:f>
              <c:strCache>
                <c:ptCount val="1"/>
                <c:pt idx="0">
                  <c:v>Gender</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F7A-4620-810A-D6CB16D205A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F7A-4620-810A-D6CB16D205A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F7A-4620-810A-D6CB16D205A4}"/>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Female</c:v>
                </c:pt>
                <c:pt idx="1">
                  <c:v>Male</c:v>
                </c:pt>
                <c:pt idx="2">
                  <c:v>Other</c:v>
                </c:pt>
              </c:strCache>
            </c:strRef>
          </c:cat>
          <c:val>
            <c:numRef>
              <c:f>Sheet1!$B$2:$B$4</c:f>
              <c:numCache>
                <c:formatCode>General</c:formatCode>
                <c:ptCount val="3"/>
                <c:pt idx="0">
                  <c:v>62</c:v>
                </c:pt>
                <c:pt idx="1">
                  <c:v>36</c:v>
                </c:pt>
                <c:pt idx="2">
                  <c:v>2</c:v>
                </c:pt>
              </c:numCache>
            </c:numRef>
          </c:val>
          <c:extLst>
            <c:ext xmlns:c16="http://schemas.microsoft.com/office/drawing/2014/chart" uri="{C3380CC4-5D6E-409C-BE32-E72D297353CC}">
              <c16:uniqueId val="{00000000-D783-284B-B476-794064EDE9E3}"/>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r>
              <a:rPr lang="en-GB" sz="1200" b="1"/>
              <a:t>Personal circumstances</a:t>
            </a:r>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tx>
            <c:strRef>
              <c:f>'Impact factors'!$B$57</c:f>
              <c:strCache>
                <c:ptCount val="1"/>
                <c:pt idx="0">
                  <c:v>No impact</c:v>
                </c:pt>
              </c:strCache>
            </c:strRef>
          </c:tx>
          <c:spPr>
            <a:solidFill>
              <a:schemeClr val="accent1"/>
            </a:solidFill>
            <a:ln>
              <a:solidFill>
                <a:schemeClr val="accen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'Impact factors'!$A$58:$A$67</c:f>
              <c:strCache>
                <c:ptCount val="10"/>
                <c:pt idx="0">
                  <c:v>Declared disability</c:v>
                </c:pt>
                <c:pt idx="1">
                  <c:v>Volunteering</c:v>
                </c:pt>
                <c:pt idx="2">
                  <c:v>Household competition for access to devices</c:v>
                </c:pt>
                <c:pt idx="3">
                  <c:v>Access or quality of internet connection</c:v>
                </c:pt>
                <c:pt idx="4">
                  <c:v>Other caring responsibilities</c:v>
                </c:pt>
                <c:pt idx="5">
                  <c:v>Childcare responsibilities</c:v>
                </c:pt>
                <c:pt idx="6">
                  <c:v>Financial concerns</c:v>
                </c:pt>
                <c:pt idx="7">
                  <c:v>Personal health</c:v>
                </c:pt>
                <c:pt idx="8">
                  <c:v>Employment</c:v>
                </c:pt>
                <c:pt idx="9">
                  <c:v>Mental health and well-being</c:v>
                </c:pt>
              </c:strCache>
            </c:strRef>
          </c:cat>
          <c:val>
            <c:numRef>
              <c:f>'Impact factors'!$B$58:$B$67</c:f>
              <c:numCache>
                <c:formatCode>0%</c:formatCode>
                <c:ptCount val="10"/>
                <c:pt idx="0">
                  <c:v>0.82499999999999996</c:v>
                </c:pt>
                <c:pt idx="1">
                  <c:v>0.76761904761904765</c:v>
                </c:pt>
                <c:pt idx="2">
                  <c:v>0.6964285714285714</c:v>
                </c:pt>
                <c:pt idx="3">
                  <c:v>0.61764705882352944</c:v>
                </c:pt>
                <c:pt idx="4">
                  <c:v>0.63238095238095238</c:v>
                </c:pt>
                <c:pt idx="5">
                  <c:v>0.61121495327102804</c:v>
                </c:pt>
                <c:pt idx="6">
                  <c:v>0.45880149812734083</c:v>
                </c:pt>
                <c:pt idx="7">
                  <c:v>0.42458100558659218</c:v>
                </c:pt>
                <c:pt idx="8">
                  <c:v>0.41111111111111109</c:v>
                </c:pt>
                <c:pt idx="9">
                  <c:v>0.2087912087912088</c:v>
                </c:pt>
              </c:numCache>
            </c:numRef>
          </c:val>
          <c:extLst>
            <c:ext xmlns:c16="http://schemas.microsoft.com/office/drawing/2014/chart" uri="{C3380CC4-5D6E-409C-BE32-E72D297353CC}">
              <c16:uniqueId val="{00000000-E419-644E-AD61-62D13DAA6823}"/>
            </c:ext>
          </c:extLst>
        </c:ser>
        <c:ser>
          <c:idx val="1"/>
          <c:order val="1"/>
          <c:tx>
            <c:strRef>
              <c:f>'Impact factors'!$C$57</c:f>
              <c:strCache>
                <c:ptCount val="1"/>
                <c:pt idx="0">
                  <c:v>Low impact</c:v>
                </c:pt>
              </c:strCache>
            </c:strRef>
          </c:tx>
          <c:spPr>
            <a:solidFill>
              <a:schemeClr val="accent5">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'Impact factors'!$A$58:$A$67</c:f>
              <c:strCache>
                <c:ptCount val="10"/>
                <c:pt idx="0">
                  <c:v>Declared disability</c:v>
                </c:pt>
                <c:pt idx="1">
                  <c:v>Volunteering</c:v>
                </c:pt>
                <c:pt idx="2">
                  <c:v>Household competition for access to devices</c:v>
                </c:pt>
                <c:pt idx="3">
                  <c:v>Access or quality of internet connection</c:v>
                </c:pt>
                <c:pt idx="4">
                  <c:v>Other caring responsibilities</c:v>
                </c:pt>
                <c:pt idx="5">
                  <c:v>Childcare responsibilities</c:v>
                </c:pt>
                <c:pt idx="6">
                  <c:v>Financial concerns</c:v>
                </c:pt>
                <c:pt idx="7">
                  <c:v>Personal health</c:v>
                </c:pt>
                <c:pt idx="8">
                  <c:v>Employment</c:v>
                </c:pt>
                <c:pt idx="9">
                  <c:v>Mental health and well-being</c:v>
                </c:pt>
              </c:strCache>
            </c:strRef>
          </c:cat>
          <c:val>
            <c:numRef>
              <c:f>'Impact factors'!$C$58:$C$67</c:f>
              <c:numCache>
                <c:formatCode>0%</c:formatCode>
                <c:ptCount val="10"/>
                <c:pt idx="0">
                  <c:v>4.6153846153846156E-2</c:v>
                </c:pt>
                <c:pt idx="1">
                  <c:v>9.1428571428571428E-2</c:v>
                </c:pt>
                <c:pt idx="2">
                  <c:v>0.13392857142857142</c:v>
                </c:pt>
                <c:pt idx="3">
                  <c:v>0.19411764705882353</c:v>
                </c:pt>
                <c:pt idx="4">
                  <c:v>0.10857142857142857</c:v>
                </c:pt>
                <c:pt idx="5">
                  <c:v>5.2336448598130844E-2</c:v>
                </c:pt>
                <c:pt idx="6">
                  <c:v>0.19850187265917604</c:v>
                </c:pt>
                <c:pt idx="7">
                  <c:v>0.19553072625698323</c:v>
                </c:pt>
                <c:pt idx="8">
                  <c:v>0.10185185185185185</c:v>
                </c:pt>
                <c:pt idx="9">
                  <c:v>0.23076923076923078</c:v>
                </c:pt>
              </c:numCache>
            </c:numRef>
          </c:val>
          <c:extLst>
            <c:ext xmlns:c16="http://schemas.microsoft.com/office/drawing/2014/chart" uri="{C3380CC4-5D6E-409C-BE32-E72D297353CC}">
              <c16:uniqueId val="{00000001-E419-644E-AD61-62D13DAA6823}"/>
            </c:ext>
          </c:extLst>
        </c:ser>
        <c:ser>
          <c:idx val="2"/>
          <c:order val="2"/>
          <c:tx>
            <c:strRef>
              <c:f>'Impact factors'!$D$57</c:f>
              <c:strCache>
                <c:ptCount val="1"/>
                <c:pt idx="0">
                  <c:v>Medium impact</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'Impact factors'!$A$58:$A$67</c:f>
              <c:strCache>
                <c:ptCount val="10"/>
                <c:pt idx="0">
                  <c:v>Declared disability</c:v>
                </c:pt>
                <c:pt idx="1">
                  <c:v>Volunteering</c:v>
                </c:pt>
                <c:pt idx="2">
                  <c:v>Household competition for access to devices</c:v>
                </c:pt>
                <c:pt idx="3">
                  <c:v>Access or quality of internet connection</c:v>
                </c:pt>
                <c:pt idx="4">
                  <c:v>Other caring responsibilities</c:v>
                </c:pt>
                <c:pt idx="5">
                  <c:v>Childcare responsibilities</c:v>
                </c:pt>
                <c:pt idx="6">
                  <c:v>Financial concerns</c:v>
                </c:pt>
                <c:pt idx="7">
                  <c:v>Personal health</c:v>
                </c:pt>
                <c:pt idx="8">
                  <c:v>Employment</c:v>
                </c:pt>
                <c:pt idx="9">
                  <c:v>Mental health and well-being</c:v>
                </c:pt>
              </c:strCache>
            </c:strRef>
          </c:cat>
          <c:val>
            <c:numRef>
              <c:f>'Impact factors'!$D$58:$D$67</c:f>
              <c:numCache>
                <c:formatCode>0%</c:formatCode>
                <c:ptCount val="10"/>
                <c:pt idx="0">
                  <c:v>4.230769230769231E-2</c:v>
                </c:pt>
                <c:pt idx="1">
                  <c:v>6.2857142857142861E-2</c:v>
                </c:pt>
                <c:pt idx="2">
                  <c:v>8.3333333333333329E-2</c:v>
                </c:pt>
                <c:pt idx="3">
                  <c:v>0.12941176470588237</c:v>
                </c:pt>
                <c:pt idx="4">
                  <c:v>0.12380952380952381</c:v>
                </c:pt>
                <c:pt idx="5">
                  <c:v>7.8504672897196259E-2</c:v>
                </c:pt>
                <c:pt idx="6">
                  <c:v>0.15355805243445692</c:v>
                </c:pt>
                <c:pt idx="7">
                  <c:v>0.17690875232774675</c:v>
                </c:pt>
                <c:pt idx="8">
                  <c:v>0.15740740740740741</c:v>
                </c:pt>
                <c:pt idx="9">
                  <c:v>0.25641025641025639</c:v>
                </c:pt>
              </c:numCache>
            </c:numRef>
          </c:val>
          <c:extLst>
            <c:ext xmlns:c16="http://schemas.microsoft.com/office/drawing/2014/chart" uri="{C3380CC4-5D6E-409C-BE32-E72D297353CC}">
              <c16:uniqueId val="{00000002-E419-644E-AD61-62D13DAA6823}"/>
            </c:ext>
          </c:extLst>
        </c:ser>
        <c:ser>
          <c:idx val="3"/>
          <c:order val="3"/>
          <c:tx>
            <c:strRef>
              <c:f>'Impact factors'!$E$57</c:f>
              <c:strCache>
                <c:ptCount val="1"/>
                <c:pt idx="0">
                  <c:v>High impact</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'Impact factors'!$A$58:$A$67</c:f>
              <c:strCache>
                <c:ptCount val="10"/>
                <c:pt idx="0">
                  <c:v>Declared disability</c:v>
                </c:pt>
                <c:pt idx="1">
                  <c:v>Volunteering</c:v>
                </c:pt>
                <c:pt idx="2">
                  <c:v>Household competition for access to devices</c:v>
                </c:pt>
                <c:pt idx="3">
                  <c:v>Access or quality of internet connection</c:v>
                </c:pt>
                <c:pt idx="4">
                  <c:v>Other caring responsibilities</c:v>
                </c:pt>
                <c:pt idx="5">
                  <c:v>Childcare responsibilities</c:v>
                </c:pt>
                <c:pt idx="6">
                  <c:v>Financial concerns</c:v>
                </c:pt>
                <c:pt idx="7">
                  <c:v>Personal health</c:v>
                </c:pt>
                <c:pt idx="8">
                  <c:v>Employment</c:v>
                </c:pt>
                <c:pt idx="9">
                  <c:v>Mental health and well-being</c:v>
                </c:pt>
              </c:strCache>
            </c:strRef>
          </c:cat>
          <c:val>
            <c:numRef>
              <c:f>'Impact factors'!$E$58:$E$67</c:f>
              <c:numCache>
                <c:formatCode>0%</c:formatCode>
                <c:ptCount val="10"/>
                <c:pt idx="0">
                  <c:v>8.6538461538461536E-2</c:v>
                </c:pt>
                <c:pt idx="1">
                  <c:v>7.8095238095238093E-2</c:v>
                </c:pt>
                <c:pt idx="2">
                  <c:v>8.6309523809523808E-2</c:v>
                </c:pt>
                <c:pt idx="3">
                  <c:v>5.8823529411764705E-2</c:v>
                </c:pt>
                <c:pt idx="4">
                  <c:v>0.13523809523809524</c:v>
                </c:pt>
                <c:pt idx="5">
                  <c:v>0.25794392523364484</c:v>
                </c:pt>
                <c:pt idx="6">
                  <c:v>0.18913857677902621</c:v>
                </c:pt>
                <c:pt idx="7">
                  <c:v>0.20297951582867785</c:v>
                </c:pt>
                <c:pt idx="8">
                  <c:v>0.32962962962962961</c:v>
                </c:pt>
                <c:pt idx="9">
                  <c:v>0.304029304029304</c:v>
                </c:pt>
              </c:numCache>
            </c:numRef>
          </c:val>
          <c:extLst>
            <c:ext xmlns:c16="http://schemas.microsoft.com/office/drawing/2014/chart" uri="{C3380CC4-5D6E-409C-BE32-E72D297353CC}">
              <c16:uniqueId val="{00000003-E419-644E-AD61-62D13DAA6823}"/>
            </c:ext>
          </c:extLst>
        </c:ser>
        <c:dLbls>
          <c:dLblPos val="ctr"/>
          <c:showLegendKey val="0"/>
          <c:showVal val="1"/>
          <c:showCatName val="0"/>
          <c:showSerName val="0"/>
          <c:showPercent val="0"/>
          <c:showBubbleSize val="0"/>
        </c:dLbls>
        <c:gapWidth val="150"/>
        <c:overlap val="100"/>
        <c:axId val="361617600"/>
        <c:axId val="379704704"/>
      </c:barChart>
      <c:catAx>
        <c:axId val="3616176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79704704"/>
        <c:crosses val="autoZero"/>
        <c:auto val="1"/>
        <c:lblAlgn val="ctr"/>
        <c:lblOffset val="100"/>
        <c:noMultiLvlLbl val="0"/>
      </c:catAx>
      <c:valAx>
        <c:axId val="379704704"/>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16176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accent1"/>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accent1"/>
              </a:solidFill>
              <a:latin typeface="+mn-lt"/>
              <a:ea typeface="+mn-ea"/>
              <a:cs typeface="+mn-cs"/>
            </a:defRPr>
          </a:pPr>
          <a:endParaRPr lang="en-US"/>
        </a:p>
      </c:txPr>
    </c:title>
    <c:autoTitleDeleted val="0"/>
    <c:plotArea>
      <c:layout/>
      <c:pieChart>
        <c:varyColors val="1"/>
        <c:ser>
          <c:idx val="0"/>
          <c:order val="0"/>
          <c:tx>
            <c:strRef>
              <c:f>Sheet1!$B$1</c:f>
              <c:strCache>
                <c:ptCount val="1"/>
                <c:pt idx="0">
                  <c:v>Age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E9A-4969-A1F4-408D36CD7DF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E9A-4969-A1F4-408D36CD7DF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E9A-4969-A1F4-408D36CD7DF7}"/>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E9A-4969-A1F4-408D36CD7DF7}"/>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FE9A-4969-A1F4-408D36CD7DF7}"/>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Under 25</c:v>
                </c:pt>
                <c:pt idx="1">
                  <c:v>26-35</c:v>
                </c:pt>
                <c:pt idx="2">
                  <c:v>36-45</c:v>
                </c:pt>
                <c:pt idx="3">
                  <c:v>56 or Over</c:v>
                </c:pt>
                <c:pt idx="4">
                  <c:v>No answer</c:v>
                </c:pt>
              </c:strCache>
            </c:strRef>
          </c:cat>
          <c:val>
            <c:numRef>
              <c:f>Sheet1!$B$2:$B$6</c:f>
              <c:numCache>
                <c:formatCode>General</c:formatCode>
                <c:ptCount val="5"/>
                <c:pt idx="0">
                  <c:v>12</c:v>
                </c:pt>
                <c:pt idx="1">
                  <c:v>27</c:v>
                </c:pt>
                <c:pt idx="2">
                  <c:v>25</c:v>
                </c:pt>
                <c:pt idx="3">
                  <c:v>17</c:v>
                </c:pt>
                <c:pt idx="4">
                  <c:v>2</c:v>
                </c:pt>
              </c:numCache>
            </c:numRef>
          </c:val>
          <c:extLst>
            <c:ext xmlns:c16="http://schemas.microsoft.com/office/drawing/2014/chart" uri="{C3380CC4-5D6E-409C-BE32-E72D297353CC}">
              <c16:uniqueId val="{00000000-1E38-BF4E-A8F2-6F2EB086A0DE}"/>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accent1"/>
              </a:solidFill>
              <a:latin typeface="+mn-lt"/>
              <a:ea typeface="+mn-ea"/>
              <a:cs typeface="+mn-cs"/>
            </a:defRPr>
          </a:pPr>
          <a:endParaRPr lang="en-US"/>
        </a:p>
      </c:txPr>
    </c:title>
    <c:autoTitleDeleted val="0"/>
    <c:plotArea>
      <c:layout>
        <c:manualLayout>
          <c:layoutTarget val="inner"/>
          <c:xMode val="edge"/>
          <c:yMode val="edge"/>
          <c:x val="0.33971337901926429"/>
          <c:y val="0.14953713932496826"/>
          <c:w val="0.40506833122073965"/>
          <c:h val="0.72939497620900051"/>
        </c:manualLayout>
      </c:layout>
      <c:pieChart>
        <c:varyColors val="1"/>
        <c:ser>
          <c:idx val="0"/>
          <c:order val="0"/>
          <c:tx>
            <c:strRef>
              <c:f>Sheet1!$B$1</c:f>
              <c:strCache>
                <c:ptCount val="1"/>
                <c:pt idx="0">
                  <c:v>Faculty/Discipline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BC4-4D3A-9938-58D129F24E4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BC4-4D3A-9938-58D129F24E4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BC4-4D3A-9938-58D129F24E4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BC4-4D3A-9938-58D129F24E4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BBC4-4D3A-9938-58D129F24E4B}"/>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BBC4-4D3A-9938-58D129F24E4B}"/>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BBC4-4D3A-9938-58D129F24E4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Sheet1!$A$2:$A$8</c:f>
              <c:strCache>
                <c:ptCount val="7"/>
                <c:pt idx="0">
                  <c:v>FASS</c:v>
                </c:pt>
                <c:pt idx="1">
                  <c:v>STEM</c:v>
                </c:pt>
                <c:pt idx="2">
                  <c:v>WELS</c:v>
                </c:pt>
                <c:pt idx="3">
                  <c:v>FBL</c:v>
                </c:pt>
                <c:pt idx="4">
                  <c:v>PCV-S</c:v>
                </c:pt>
                <c:pt idx="5">
                  <c:v>Open degree</c:v>
                </c:pt>
                <c:pt idx="6">
                  <c:v>No answer</c:v>
                </c:pt>
              </c:strCache>
            </c:strRef>
          </c:cat>
          <c:val>
            <c:numRef>
              <c:f>Sheet1!$B$2:$B$8</c:f>
              <c:numCache>
                <c:formatCode>0</c:formatCode>
                <c:ptCount val="7"/>
                <c:pt idx="0">
                  <c:v>39</c:v>
                </c:pt>
                <c:pt idx="1">
                  <c:v>28</c:v>
                </c:pt>
                <c:pt idx="2">
                  <c:v>15</c:v>
                </c:pt>
                <c:pt idx="3">
                  <c:v>11</c:v>
                </c:pt>
                <c:pt idx="4">
                  <c:v>2</c:v>
                </c:pt>
                <c:pt idx="5">
                  <c:v>2</c:v>
                </c:pt>
                <c:pt idx="6">
                  <c:v>3</c:v>
                </c:pt>
              </c:numCache>
            </c:numRef>
          </c:val>
          <c:extLst>
            <c:ext xmlns:c16="http://schemas.microsoft.com/office/drawing/2014/chart" uri="{C3380CC4-5D6E-409C-BE32-E72D297353CC}">
              <c16:uniqueId val="{00000000-1BC5-F740-AA66-33B91517FEB8}"/>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accent1"/>
                </a:solidFill>
                <a:latin typeface="+mn-lt"/>
                <a:ea typeface="+mn-ea"/>
                <a:cs typeface="+mn-cs"/>
              </a:defRPr>
            </a:pPr>
            <a:r>
              <a:rPr lang="en-GB" b="1">
                <a:solidFill>
                  <a:schemeClr val="accent1"/>
                </a:solidFill>
              </a:rPr>
              <a:t>Seg</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accent1"/>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DEC-CC49-85E1-663C5258E5F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DEC-CC49-85E1-663C5258E5F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DEC-CC49-85E1-663C5258E5FA}"/>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Demographics!$K$6:$K$8</c:f>
              <c:strCache>
                <c:ptCount val="3"/>
                <c:pt idx="0">
                  <c:v>Non_UK</c:v>
                </c:pt>
                <c:pt idx="1">
                  <c:v>High</c:v>
                </c:pt>
                <c:pt idx="2">
                  <c:v>Low</c:v>
                </c:pt>
              </c:strCache>
            </c:strRef>
          </c:cat>
          <c:val>
            <c:numRef>
              <c:f>Demographics!$L$6:$L$8</c:f>
              <c:numCache>
                <c:formatCode>General</c:formatCode>
                <c:ptCount val="3"/>
                <c:pt idx="0">
                  <c:v>20</c:v>
                </c:pt>
                <c:pt idx="1">
                  <c:v>311</c:v>
                </c:pt>
                <c:pt idx="2">
                  <c:v>23</c:v>
                </c:pt>
              </c:numCache>
            </c:numRef>
          </c:val>
          <c:extLst>
            <c:ext xmlns:c16="http://schemas.microsoft.com/office/drawing/2014/chart" uri="{C3380CC4-5D6E-409C-BE32-E72D297353CC}">
              <c16:uniqueId val="{00000006-6DEC-CC49-85E1-663C5258E5FA}"/>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accent1"/>
                </a:solidFill>
                <a:latin typeface="+mn-lt"/>
                <a:ea typeface="+mn-ea"/>
                <a:cs typeface="+mn-cs"/>
              </a:defRPr>
            </a:pPr>
            <a:r>
              <a:rPr lang="en-GB" b="1">
                <a:solidFill>
                  <a:schemeClr val="accent1"/>
                </a:solidFill>
              </a:rPr>
              <a:t>Ses</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accent1"/>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9EC-384F-904C-3BE2BC3A268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9EC-384F-904C-3BE2BC3A268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9EC-384F-904C-3BE2BC3A2684}"/>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Demographics!$Q$5:$Q$7</c:f>
              <c:strCache>
                <c:ptCount val="3"/>
                <c:pt idx="0">
                  <c:v>Not_known</c:v>
                </c:pt>
                <c:pt idx="1">
                  <c:v>Not low</c:v>
                </c:pt>
                <c:pt idx="2">
                  <c:v>Low</c:v>
                </c:pt>
              </c:strCache>
            </c:strRef>
          </c:cat>
          <c:val>
            <c:numRef>
              <c:f>Demographics!$R$5:$R$7</c:f>
              <c:numCache>
                <c:formatCode>General</c:formatCode>
                <c:ptCount val="3"/>
                <c:pt idx="0">
                  <c:v>58</c:v>
                </c:pt>
                <c:pt idx="1">
                  <c:v>278</c:v>
                </c:pt>
                <c:pt idx="2">
                  <c:v>18</c:v>
                </c:pt>
              </c:numCache>
            </c:numRef>
          </c:val>
          <c:extLst>
            <c:ext xmlns:c16="http://schemas.microsoft.com/office/drawing/2014/chart" uri="{C3380CC4-5D6E-409C-BE32-E72D297353CC}">
              <c16:uniqueId val="{00000006-19EC-384F-904C-3BE2BC3A2684}"/>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accent1"/>
                </a:solidFill>
                <a:latin typeface="+mn-lt"/>
                <a:ea typeface="+mn-ea"/>
                <a:cs typeface="+mn-cs"/>
              </a:defRPr>
            </a:pPr>
            <a:r>
              <a:rPr lang="en-GB" b="1">
                <a:solidFill>
                  <a:schemeClr val="accent1"/>
                </a:solidFill>
              </a:rPr>
              <a:t>BAME</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accent1"/>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315-2844-B3F8-2DD7064C487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315-2844-B3F8-2DD7064C487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315-2844-B3F8-2DD7064C4871}"/>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Demographics!$H$33:$H$35</c:f>
              <c:strCache>
                <c:ptCount val="3"/>
                <c:pt idx="0">
                  <c:v>BAME</c:v>
                </c:pt>
                <c:pt idx="1">
                  <c:v>Non-BAME</c:v>
                </c:pt>
                <c:pt idx="2">
                  <c:v>Not known</c:v>
                </c:pt>
              </c:strCache>
            </c:strRef>
          </c:cat>
          <c:val>
            <c:numRef>
              <c:f>Demographics!$I$33:$I$35</c:f>
              <c:numCache>
                <c:formatCode>General</c:formatCode>
                <c:ptCount val="3"/>
                <c:pt idx="0">
                  <c:v>21</c:v>
                </c:pt>
                <c:pt idx="1">
                  <c:v>329</c:v>
                </c:pt>
                <c:pt idx="2">
                  <c:v>4</c:v>
                </c:pt>
              </c:numCache>
            </c:numRef>
          </c:val>
          <c:extLst>
            <c:ext xmlns:c16="http://schemas.microsoft.com/office/drawing/2014/chart" uri="{C3380CC4-5D6E-409C-BE32-E72D297353CC}">
              <c16:uniqueId val="{00000006-1352-C242-9BB3-58BC1DABDC92}"/>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GB" b="1"/>
              <a:t>Impact</a:t>
            </a:r>
            <a:r>
              <a:rPr lang="en-GB" b="1" baseline="0"/>
              <a:t> on learning activities</a:t>
            </a:r>
            <a:endParaRPr lang="en-GB" b="1"/>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tx>
            <c:strRef>
              <c:f>'Impact on learning'!$C$65</c:f>
              <c:strCache>
                <c:ptCount val="1"/>
                <c:pt idx="0">
                  <c:v>Much less frequently</c:v>
                </c:pt>
              </c:strCache>
            </c:strRef>
          </c:tx>
          <c:spPr>
            <a:solidFill>
              <a:schemeClr val="accent1"/>
            </a:solidFill>
            <a:ln>
              <a:noFill/>
            </a:ln>
            <a:effectLst/>
          </c:spPr>
          <c:invertIfNegative val="0"/>
          <c:cat>
            <c:strRef>
              <c:f>'Impact on learning'!$B$66:$B$72</c:f>
              <c:strCache>
                <c:ptCount val="7"/>
                <c:pt idx="0">
                  <c:v>Finding information on the internet</c:v>
                </c:pt>
                <c:pt idx="1">
                  <c:v>Writing or taking notes</c:v>
                </c:pt>
                <c:pt idx="2">
                  <c:v>Searching for academic reports or papers</c:v>
                </c:pt>
                <c:pt idx="3">
                  <c:v>Reading OU learning materials</c:v>
                </c:pt>
                <c:pt idx="4">
                  <c:v>Watching or listening to OU learning materials</c:v>
                </c:pt>
                <c:pt idx="5">
                  <c:v>Reading non-OU learning materials related to your OU studies</c:v>
                </c:pt>
                <c:pt idx="6">
                  <c:v>Joining Live OU sessions</c:v>
                </c:pt>
              </c:strCache>
            </c:strRef>
          </c:cat>
          <c:val>
            <c:numRef>
              <c:f>'Impact on learning'!$C$66:$C$72</c:f>
              <c:numCache>
                <c:formatCode>0%</c:formatCode>
                <c:ptCount val="7"/>
                <c:pt idx="0">
                  <c:v>0.1391941391941392</c:v>
                </c:pt>
                <c:pt idx="1">
                  <c:v>0.15063520871143377</c:v>
                </c:pt>
                <c:pt idx="2">
                  <c:v>0.20754716981132076</c:v>
                </c:pt>
                <c:pt idx="3">
                  <c:v>0.14855072463768115</c:v>
                </c:pt>
                <c:pt idx="4">
                  <c:v>0.1551094890510949</c:v>
                </c:pt>
                <c:pt idx="5">
                  <c:v>0.23529411764705882</c:v>
                </c:pt>
                <c:pt idx="6">
                  <c:v>0.26579925650557623</c:v>
                </c:pt>
              </c:numCache>
            </c:numRef>
          </c:val>
          <c:extLst>
            <c:ext xmlns:c16="http://schemas.microsoft.com/office/drawing/2014/chart" uri="{C3380CC4-5D6E-409C-BE32-E72D297353CC}">
              <c16:uniqueId val="{00000000-E526-2D48-8BD2-BEBB8D17294C}"/>
            </c:ext>
          </c:extLst>
        </c:ser>
        <c:ser>
          <c:idx val="1"/>
          <c:order val="1"/>
          <c:tx>
            <c:strRef>
              <c:f>'Impact on learning'!$D$65</c:f>
              <c:strCache>
                <c:ptCount val="1"/>
                <c:pt idx="0">
                  <c:v>Less frequently</c:v>
                </c:pt>
              </c:strCache>
            </c:strRef>
          </c:tx>
          <c:spPr>
            <a:solidFill>
              <a:schemeClr val="accent2"/>
            </a:solidFill>
            <a:ln>
              <a:noFill/>
            </a:ln>
            <a:effectLst/>
          </c:spPr>
          <c:invertIfNegative val="0"/>
          <c:cat>
            <c:strRef>
              <c:f>'Impact on learning'!$B$66:$B$72</c:f>
              <c:strCache>
                <c:ptCount val="7"/>
                <c:pt idx="0">
                  <c:v>Finding information on the internet</c:v>
                </c:pt>
                <c:pt idx="1">
                  <c:v>Writing or taking notes</c:v>
                </c:pt>
                <c:pt idx="2">
                  <c:v>Searching for academic reports or papers</c:v>
                </c:pt>
                <c:pt idx="3">
                  <c:v>Reading OU learning materials</c:v>
                </c:pt>
                <c:pt idx="4">
                  <c:v>Watching or listening to OU learning materials</c:v>
                </c:pt>
                <c:pt idx="5">
                  <c:v>Reading non-OU learning materials related to your OU studies</c:v>
                </c:pt>
                <c:pt idx="6">
                  <c:v>Joining Live OU sessions</c:v>
                </c:pt>
              </c:strCache>
            </c:strRef>
          </c:cat>
          <c:val>
            <c:numRef>
              <c:f>'Impact on learning'!$D$66:$D$72</c:f>
              <c:numCache>
                <c:formatCode>0%</c:formatCode>
                <c:ptCount val="7"/>
                <c:pt idx="0">
                  <c:v>0.21978021978021978</c:v>
                </c:pt>
                <c:pt idx="1">
                  <c:v>0.23956442831215971</c:v>
                </c:pt>
                <c:pt idx="2">
                  <c:v>0.20377358490566039</c:v>
                </c:pt>
                <c:pt idx="3">
                  <c:v>0.27173913043478259</c:v>
                </c:pt>
                <c:pt idx="4">
                  <c:v>0.26642335766423358</c:v>
                </c:pt>
                <c:pt idx="5">
                  <c:v>0.22242647058823528</c:v>
                </c:pt>
                <c:pt idx="6">
                  <c:v>0.21933085501858737</c:v>
                </c:pt>
              </c:numCache>
            </c:numRef>
          </c:val>
          <c:extLst>
            <c:ext xmlns:c16="http://schemas.microsoft.com/office/drawing/2014/chart" uri="{C3380CC4-5D6E-409C-BE32-E72D297353CC}">
              <c16:uniqueId val="{00000001-E526-2D48-8BD2-BEBB8D17294C}"/>
            </c:ext>
          </c:extLst>
        </c:ser>
        <c:ser>
          <c:idx val="2"/>
          <c:order val="2"/>
          <c:tx>
            <c:strRef>
              <c:f>'Impact on learning'!$E$65</c:f>
              <c:strCache>
                <c:ptCount val="1"/>
                <c:pt idx="0">
                  <c:v>No change</c:v>
                </c:pt>
              </c:strCache>
            </c:strRef>
          </c:tx>
          <c:spPr>
            <a:solidFill>
              <a:schemeClr val="accent3"/>
            </a:solidFill>
            <a:ln>
              <a:noFill/>
            </a:ln>
            <a:effectLst/>
          </c:spPr>
          <c:invertIfNegative val="0"/>
          <c:cat>
            <c:strRef>
              <c:f>'Impact on learning'!$B$66:$B$72</c:f>
              <c:strCache>
                <c:ptCount val="7"/>
                <c:pt idx="0">
                  <c:v>Finding information on the internet</c:v>
                </c:pt>
                <c:pt idx="1">
                  <c:v>Writing or taking notes</c:v>
                </c:pt>
                <c:pt idx="2">
                  <c:v>Searching for academic reports or papers</c:v>
                </c:pt>
                <c:pt idx="3">
                  <c:v>Reading OU learning materials</c:v>
                </c:pt>
                <c:pt idx="4">
                  <c:v>Watching or listening to OU learning materials</c:v>
                </c:pt>
                <c:pt idx="5">
                  <c:v>Reading non-OU learning materials related to your OU studies</c:v>
                </c:pt>
                <c:pt idx="6">
                  <c:v>Joining Live OU sessions</c:v>
                </c:pt>
              </c:strCache>
            </c:strRef>
          </c:cat>
          <c:val>
            <c:numRef>
              <c:f>'Impact on learning'!$E$66:$E$72</c:f>
              <c:numCache>
                <c:formatCode>0%</c:formatCode>
                <c:ptCount val="7"/>
                <c:pt idx="0">
                  <c:v>0.44688644688644691</c:v>
                </c:pt>
                <c:pt idx="1">
                  <c:v>0.48638838475499091</c:v>
                </c:pt>
                <c:pt idx="2">
                  <c:v>0.48679245283018868</c:v>
                </c:pt>
                <c:pt idx="3">
                  <c:v>0.42391304347826086</c:v>
                </c:pt>
                <c:pt idx="4">
                  <c:v>0.45437956204379559</c:v>
                </c:pt>
                <c:pt idx="5">
                  <c:v>0.38970588235294118</c:v>
                </c:pt>
                <c:pt idx="6">
                  <c:v>0.40148698884758366</c:v>
                </c:pt>
              </c:numCache>
            </c:numRef>
          </c:val>
          <c:extLst>
            <c:ext xmlns:c16="http://schemas.microsoft.com/office/drawing/2014/chart" uri="{C3380CC4-5D6E-409C-BE32-E72D297353CC}">
              <c16:uniqueId val="{00000002-E526-2D48-8BD2-BEBB8D17294C}"/>
            </c:ext>
          </c:extLst>
        </c:ser>
        <c:ser>
          <c:idx val="3"/>
          <c:order val="3"/>
          <c:tx>
            <c:strRef>
              <c:f>'Impact on learning'!$F$65</c:f>
              <c:strCache>
                <c:ptCount val="1"/>
                <c:pt idx="0">
                  <c:v>More frequently</c:v>
                </c:pt>
              </c:strCache>
            </c:strRef>
          </c:tx>
          <c:spPr>
            <a:solidFill>
              <a:schemeClr val="accent4"/>
            </a:solidFill>
            <a:ln>
              <a:noFill/>
            </a:ln>
            <a:effectLst/>
          </c:spPr>
          <c:invertIfNegative val="0"/>
          <c:cat>
            <c:strRef>
              <c:f>'Impact on learning'!$B$66:$B$72</c:f>
              <c:strCache>
                <c:ptCount val="7"/>
                <c:pt idx="0">
                  <c:v>Finding information on the internet</c:v>
                </c:pt>
                <c:pt idx="1">
                  <c:v>Writing or taking notes</c:v>
                </c:pt>
                <c:pt idx="2">
                  <c:v>Searching for academic reports or papers</c:v>
                </c:pt>
                <c:pt idx="3">
                  <c:v>Reading OU learning materials</c:v>
                </c:pt>
                <c:pt idx="4">
                  <c:v>Watching or listening to OU learning materials</c:v>
                </c:pt>
                <c:pt idx="5">
                  <c:v>Reading non-OU learning materials related to your OU studies</c:v>
                </c:pt>
                <c:pt idx="6">
                  <c:v>Joining Live OU sessions</c:v>
                </c:pt>
              </c:strCache>
            </c:strRef>
          </c:cat>
          <c:val>
            <c:numRef>
              <c:f>'Impact on learning'!$F$66:$F$72</c:f>
              <c:numCache>
                <c:formatCode>0%</c:formatCode>
                <c:ptCount val="7"/>
                <c:pt idx="0">
                  <c:v>0.14835164835164835</c:v>
                </c:pt>
                <c:pt idx="1">
                  <c:v>7.8039927404718698E-2</c:v>
                </c:pt>
                <c:pt idx="2">
                  <c:v>8.4905660377358486E-2</c:v>
                </c:pt>
                <c:pt idx="3">
                  <c:v>0.1068840579710145</c:v>
                </c:pt>
                <c:pt idx="4">
                  <c:v>9.3065693430656932E-2</c:v>
                </c:pt>
                <c:pt idx="5">
                  <c:v>0.11948529411764706</c:v>
                </c:pt>
                <c:pt idx="6">
                  <c:v>7.0631970260223054E-2</c:v>
                </c:pt>
              </c:numCache>
            </c:numRef>
          </c:val>
          <c:extLst>
            <c:ext xmlns:c16="http://schemas.microsoft.com/office/drawing/2014/chart" uri="{C3380CC4-5D6E-409C-BE32-E72D297353CC}">
              <c16:uniqueId val="{00000003-E526-2D48-8BD2-BEBB8D17294C}"/>
            </c:ext>
          </c:extLst>
        </c:ser>
        <c:ser>
          <c:idx val="4"/>
          <c:order val="4"/>
          <c:tx>
            <c:strRef>
              <c:f>'Impact on learning'!$G$65</c:f>
              <c:strCache>
                <c:ptCount val="1"/>
                <c:pt idx="0">
                  <c:v>Much more frequently</c:v>
                </c:pt>
              </c:strCache>
            </c:strRef>
          </c:tx>
          <c:spPr>
            <a:solidFill>
              <a:schemeClr val="accent5"/>
            </a:solidFill>
            <a:ln>
              <a:noFill/>
            </a:ln>
            <a:effectLst/>
          </c:spPr>
          <c:invertIfNegative val="0"/>
          <c:cat>
            <c:strRef>
              <c:f>'Impact on learning'!$B$66:$B$72</c:f>
              <c:strCache>
                <c:ptCount val="7"/>
                <c:pt idx="0">
                  <c:v>Finding information on the internet</c:v>
                </c:pt>
                <c:pt idx="1">
                  <c:v>Writing or taking notes</c:v>
                </c:pt>
                <c:pt idx="2">
                  <c:v>Searching for academic reports or papers</c:v>
                </c:pt>
                <c:pt idx="3">
                  <c:v>Reading OU learning materials</c:v>
                </c:pt>
                <c:pt idx="4">
                  <c:v>Watching or listening to OU learning materials</c:v>
                </c:pt>
                <c:pt idx="5">
                  <c:v>Reading non-OU learning materials related to your OU studies</c:v>
                </c:pt>
                <c:pt idx="6">
                  <c:v>Joining Live OU sessions</c:v>
                </c:pt>
              </c:strCache>
            </c:strRef>
          </c:cat>
          <c:val>
            <c:numRef>
              <c:f>'Impact on learning'!$G$66:$G$72</c:f>
              <c:numCache>
                <c:formatCode>0%</c:formatCode>
                <c:ptCount val="7"/>
                <c:pt idx="0">
                  <c:v>4.5787545787545784E-2</c:v>
                </c:pt>
                <c:pt idx="1">
                  <c:v>4.5372050816696916E-2</c:v>
                </c:pt>
                <c:pt idx="2">
                  <c:v>1.6981132075471698E-2</c:v>
                </c:pt>
                <c:pt idx="3">
                  <c:v>4.8913043478260872E-2</c:v>
                </c:pt>
                <c:pt idx="4">
                  <c:v>3.1021897810218978E-2</c:v>
                </c:pt>
                <c:pt idx="5">
                  <c:v>3.3088235294117647E-2</c:v>
                </c:pt>
                <c:pt idx="6">
                  <c:v>4.2750929368029739E-2</c:v>
                </c:pt>
              </c:numCache>
            </c:numRef>
          </c:val>
          <c:extLst>
            <c:ext xmlns:c16="http://schemas.microsoft.com/office/drawing/2014/chart" uri="{C3380CC4-5D6E-409C-BE32-E72D297353CC}">
              <c16:uniqueId val="{00000004-E526-2D48-8BD2-BEBB8D17294C}"/>
            </c:ext>
          </c:extLst>
        </c:ser>
        <c:dLbls>
          <c:showLegendKey val="0"/>
          <c:showVal val="0"/>
          <c:showCatName val="0"/>
          <c:showSerName val="0"/>
          <c:showPercent val="0"/>
          <c:showBubbleSize val="0"/>
        </c:dLbls>
        <c:gapWidth val="150"/>
        <c:overlap val="100"/>
        <c:axId val="1919859455"/>
        <c:axId val="1919872479"/>
      </c:barChart>
      <c:catAx>
        <c:axId val="191985945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919872479"/>
        <c:crosses val="autoZero"/>
        <c:auto val="1"/>
        <c:lblAlgn val="ctr"/>
        <c:lblOffset val="100"/>
        <c:noMultiLvlLbl val="0"/>
      </c:catAx>
      <c:valAx>
        <c:axId val="1919872479"/>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198594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accent1"/>
      </a:solid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Impact on social activities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tx>
            <c:strRef>
              <c:f>'Impact on social media'!$B$39</c:f>
              <c:strCache>
                <c:ptCount val="1"/>
                <c:pt idx="0">
                  <c:v>Much less frequently</c:v>
                </c:pt>
              </c:strCache>
            </c:strRef>
          </c:tx>
          <c:spPr>
            <a:solidFill>
              <a:schemeClr val="accent1"/>
            </a:solidFill>
            <a:ln>
              <a:noFill/>
            </a:ln>
            <a:effectLst/>
          </c:spPr>
          <c:invertIfNegative val="0"/>
          <c:cat>
            <c:strRef>
              <c:f>'Impact on social media'!$A$40:$A$43</c:f>
              <c:strCache>
                <c:ptCount val="4"/>
                <c:pt idx="0">
                  <c:v>Accessing email for study purposes</c:v>
                </c:pt>
                <c:pt idx="1">
                  <c:v>Social media for socialising</c:v>
                </c:pt>
                <c:pt idx="2">
                  <c:v>Social media for study purposes</c:v>
                </c:pt>
                <c:pt idx="3">
                  <c:v>Accessing OU forums</c:v>
                </c:pt>
              </c:strCache>
            </c:strRef>
          </c:cat>
          <c:val>
            <c:numRef>
              <c:f>'Impact on social media'!$B$40:$B$43</c:f>
              <c:numCache>
                <c:formatCode>0%</c:formatCode>
                <c:ptCount val="4"/>
                <c:pt idx="0">
                  <c:v>0.11636363636363636</c:v>
                </c:pt>
                <c:pt idx="1">
                  <c:v>0.15839694656488548</c:v>
                </c:pt>
                <c:pt idx="2">
                  <c:v>0.1673076923076923</c:v>
                </c:pt>
                <c:pt idx="3">
                  <c:v>0.17335766423357665</c:v>
                </c:pt>
              </c:numCache>
            </c:numRef>
          </c:val>
          <c:extLst>
            <c:ext xmlns:c16="http://schemas.microsoft.com/office/drawing/2014/chart" uri="{C3380CC4-5D6E-409C-BE32-E72D297353CC}">
              <c16:uniqueId val="{00000000-67B8-AE4C-98BD-B590185A66C4}"/>
            </c:ext>
          </c:extLst>
        </c:ser>
        <c:ser>
          <c:idx val="1"/>
          <c:order val="1"/>
          <c:tx>
            <c:strRef>
              <c:f>'Impact on social media'!$C$39</c:f>
              <c:strCache>
                <c:ptCount val="1"/>
                <c:pt idx="0">
                  <c:v>Less frequently</c:v>
                </c:pt>
              </c:strCache>
            </c:strRef>
          </c:tx>
          <c:spPr>
            <a:solidFill>
              <a:schemeClr val="accent2"/>
            </a:solidFill>
            <a:ln>
              <a:noFill/>
            </a:ln>
            <a:effectLst/>
          </c:spPr>
          <c:invertIfNegative val="0"/>
          <c:cat>
            <c:strRef>
              <c:f>'Impact on social media'!$A$40:$A$43</c:f>
              <c:strCache>
                <c:ptCount val="4"/>
                <c:pt idx="0">
                  <c:v>Accessing email for study purposes</c:v>
                </c:pt>
                <c:pt idx="1">
                  <c:v>Social media for socialising</c:v>
                </c:pt>
                <c:pt idx="2">
                  <c:v>Social media for study purposes</c:v>
                </c:pt>
                <c:pt idx="3">
                  <c:v>Accessing OU forums</c:v>
                </c:pt>
              </c:strCache>
            </c:strRef>
          </c:cat>
          <c:val>
            <c:numRef>
              <c:f>'Impact on social media'!$C$40:$C$43</c:f>
              <c:numCache>
                <c:formatCode>0%</c:formatCode>
                <c:ptCount val="4"/>
                <c:pt idx="0">
                  <c:v>0.15454545454545454</c:v>
                </c:pt>
                <c:pt idx="1">
                  <c:v>0.12977099236641221</c:v>
                </c:pt>
                <c:pt idx="2">
                  <c:v>0.17499999999999999</c:v>
                </c:pt>
                <c:pt idx="3">
                  <c:v>0.18978102189781021</c:v>
                </c:pt>
              </c:numCache>
            </c:numRef>
          </c:val>
          <c:extLst>
            <c:ext xmlns:c16="http://schemas.microsoft.com/office/drawing/2014/chart" uri="{C3380CC4-5D6E-409C-BE32-E72D297353CC}">
              <c16:uniqueId val="{00000001-67B8-AE4C-98BD-B590185A66C4}"/>
            </c:ext>
          </c:extLst>
        </c:ser>
        <c:ser>
          <c:idx val="2"/>
          <c:order val="2"/>
          <c:tx>
            <c:strRef>
              <c:f>'Impact on social media'!$D$39</c:f>
              <c:strCache>
                <c:ptCount val="1"/>
                <c:pt idx="0">
                  <c:v>No change</c:v>
                </c:pt>
              </c:strCache>
            </c:strRef>
          </c:tx>
          <c:spPr>
            <a:solidFill>
              <a:schemeClr val="accent3"/>
            </a:solidFill>
            <a:ln>
              <a:noFill/>
            </a:ln>
            <a:effectLst/>
          </c:spPr>
          <c:invertIfNegative val="0"/>
          <c:cat>
            <c:strRef>
              <c:f>'Impact on social media'!$A$40:$A$43</c:f>
              <c:strCache>
                <c:ptCount val="4"/>
                <c:pt idx="0">
                  <c:v>Accessing email for study purposes</c:v>
                </c:pt>
                <c:pt idx="1">
                  <c:v>Social media for socialising</c:v>
                </c:pt>
                <c:pt idx="2">
                  <c:v>Social media for study purposes</c:v>
                </c:pt>
                <c:pt idx="3">
                  <c:v>Accessing OU forums</c:v>
                </c:pt>
              </c:strCache>
            </c:strRef>
          </c:cat>
          <c:val>
            <c:numRef>
              <c:f>'Impact on social media'!$D$40:$D$43</c:f>
              <c:numCache>
                <c:formatCode>0%</c:formatCode>
                <c:ptCount val="4"/>
                <c:pt idx="0">
                  <c:v>0.60363636363636364</c:v>
                </c:pt>
                <c:pt idx="1">
                  <c:v>0.41603053435114506</c:v>
                </c:pt>
                <c:pt idx="2">
                  <c:v>0.52307692307692311</c:v>
                </c:pt>
                <c:pt idx="3">
                  <c:v>0.47445255474452552</c:v>
                </c:pt>
              </c:numCache>
            </c:numRef>
          </c:val>
          <c:extLst>
            <c:ext xmlns:c16="http://schemas.microsoft.com/office/drawing/2014/chart" uri="{C3380CC4-5D6E-409C-BE32-E72D297353CC}">
              <c16:uniqueId val="{00000002-67B8-AE4C-98BD-B590185A66C4}"/>
            </c:ext>
          </c:extLst>
        </c:ser>
        <c:ser>
          <c:idx val="3"/>
          <c:order val="3"/>
          <c:tx>
            <c:strRef>
              <c:f>'Impact on social media'!$E$39</c:f>
              <c:strCache>
                <c:ptCount val="1"/>
                <c:pt idx="0">
                  <c:v>More frequently</c:v>
                </c:pt>
              </c:strCache>
            </c:strRef>
          </c:tx>
          <c:spPr>
            <a:solidFill>
              <a:schemeClr val="accent4"/>
            </a:solidFill>
            <a:ln>
              <a:noFill/>
            </a:ln>
            <a:effectLst/>
          </c:spPr>
          <c:invertIfNegative val="0"/>
          <c:cat>
            <c:strRef>
              <c:f>'Impact on social media'!$A$40:$A$43</c:f>
              <c:strCache>
                <c:ptCount val="4"/>
                <c:pt idx="0">
                  <c:v>Accessing email for study purposes</c:v>
                </c:pt>
                <c:pt idx="1">
                  <c:v>Social media for socialising</c:v>
                </c:pt>
                <c:pt idx="2">
                  <c:v>Social media for study purposes</c:v>
                </c:pt>
                <c:pt idx="3">
                  <c:v>Accessing OU forums</c:v>
                </c:pt>
              </c:strCache>
            </c:strRef>
          </c:cat>
          <c:val>
            <c:numRef>
              <c:f>'Impact on social media'!$E$40:$E$43</c:f>
              <c:numCache>
                <c:formatCode>0%</c:formatCode>
                <c:ptCount val="4"/>
                <c:pt idx="0">
                  <c:v>0.10363636363636364</c:v>
                </c:pt>
                <c:pt idx="1">
                  <c:v>0.19847328244274809</c:v>
                </c:pt>
                <c:pt idx="2">
                  <c:v>0.10961538461538461</c:v>
                </c:pt>
                <c:pt idx="3">
                  <c:v>0.12773722627737227</c:v>
                </c:pt>
              </c:numCache>
            </c:numRef>
          </c:val>
          <c:extLst>
            <c:ext xmlns:c16="http://schemas.microsoft.com/office/drawing/2014/chart" uri="{C3380CC4-5D6E-409C-BE32-E72D297353CC}">
              <c16:uniqueId val="{00000003-67B8-AE4C-98BD-B590185A66C4}"/>
            </c:ext>
          </c:extLst>
        </c:ser>
        <c:ser>
          <c:idx val="4"/>
          <c:order val="4"/>
          <c:tx>
            <c:strRef>
              <c:f>'Impact on social media'!$F$39</c:f>
              <c:strCache>
                <c:ptCount val="1"/>
                <c:pt idx="0">
                  <c:v>Much more frequently</c:v>
                </c:pt>
              </c:strCache>
            </c:strRef>
          </c:tx>
          <c:spPr>
            <a:solidFill>
              <a:schemeClr val="accent5"/>
            </a:solidFill>
            <a:ln>
              <a:noFill/>
            </a:ln>
            <a:effectLst/>
          </c:spPr>
          <c:invertIfNegative val="0"/>
          <c:cat>
            <c:strRef>
              <c:f>'Impact on social media'!$A$40:$A$43</c:f>
              <c:strCache>
                <c:ptCount val="4"/>
                <c:pt idx="0">
                  <c:v>Accessing email for study purposes</c:v>
                </c:pt>
                <c:pt idx="1">
                  <c:v>Social media for socialising</c:v>
                </c:pt>
                <c:pt idx="2">
                  <c:v>Social media for study purposes</c:v>
                </c:pt>
                <c:pt idx="3">
                  <c:v>Accessing OU forums</c:v>
                </c:pt>
              </c:strCache>
            </c:strRef>
          </c:cat>
          <c:val>
            <c:numRef>
              <c:f>'Impact on social media'!$F$40:$F$43</c:f>
              <c:numCache>
                <c:formatCode>0%</c:formatCode>
                <c:ptCount val="4"/>
                <c:pt idx="0">
                  <c:v>2.181818181818182E-2</c:v>
                </c:pt>
                <c:pt idx="1">
                  <c:v>9.7328244274809156E-2</c:v>
                </c:pt>
                <c:pt idx="2">
                  <c:v>2.5000000000000001E-2</c:v>
                </c:pt>
                <c:pt idx="3">
                  <c:v>3.4671532846715328E-2</c:v>
                </c:pt>
              </c:numCache>
            </c:numRef>
          </c:val>
          <c:extLst>
            <c:ext xmlns:c16="http://schemas.microsoft.com/office/drawing/2014/chart" uri="{C3380CC4-5D6E-409C-BE32-E72D297353CC}">
              <c16:uniqueId val="{00000004-67B8-AE4C-98BD-B590185A66C4}"/>
            </c:ext>
          </c:extLst>
        </c:ser>
        <c:dLbls>
          <c:showLegendKey val="0"/>
          <c:showVal val="0"/>
          <c:showCatName val="0"/>
          <c:showSerName val="0"/>
          <c:showPercent val="0"/>
          <c:showBubbleSize val="0"/>
        </c:dLbls>
        <c:gapWidth val="150"/>
        <c:overlap val="100"/>
        <c:axId val="47537616"/>
        <c:axId val="1958106111"/>
      </c:barChart>
      <c:catAx>
        <c:axId val="475376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958106111"/>
        <c:crosses val="autoZero"/>
        <c:auto val="1"/>
        <c:lblAlgn val="ctr"/>
        <c:lblOffset val="100"/>
        <c:noMultiLvlLbl val="0"/>
      </c:catAx>
      <c:valAx>
        <c:axId val="1958106111"/>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75376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accent1"/>
      </a:solid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Impact on Assessment Activities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tx>
            <c:strRef>
              <c:f>'Impact on assessment'!$B$40</c:f>
              <c:strCache>
                <c:ptCount val="1"/>
                <c:pt idx="0">
                  <c:v>Much less frequently</c:v>
                </c:pt>
              </c:strCache>
            </c:strRef>
          </c:tx>
          <c:spPr>
            <a:solidFill>
              <a:schemeClr val="accent1"/>
            </a:solidFill>
            <a:ln>
              <a:noFill/>
            </a:ln>
            <a:effectLst/>
          </c:spPr>
          <c:invertIfNegative val="0"/>
          <c:cat>
            <c:strRef>
              <c:f>'Impact on assessment'!$A$41:$A$46</c:f>
              <c:strCache>
                <c:ptCount val="6"/>
                <c:pt idx="0">
                  <c:v>Revision</c:v>
                </c:pt>
                <c:pt idx="1">
                  <c:v>Preparing an assignment (e.g. a TMA)</c:v>
                </c:pt>
                <c:pt idx="2">
                  <c:v>Online practice quizzes or interactive computer marked assessments (iCMAs)</c:v>
                </c:pt>
                <c:pt idx="3">
                  <c:v>Acting on feedback from tutors</c:v>
                </c:pt>
                <c:pt idx="4">
                  <c:v>Accessing TMA scores</c:v>
                </c:pt>
                <c:pt idx="5">
                  <c:v>Downloading your marked TMAs</c:v>
                </c:pt>
              </c:strCache>
            </c:strRef>
          </c:cat>
          <c:val>
            <c:numRef>
              <c:f>'Impact on assessment'!$B$41:$B$46</c:f>
              <c:numCache>
                <c:formatCode>0.00%</c:formatCode>
                <c:ptCount val="6"/>
                <c:pt idx="0">
                  <c:v>0.2045889101338432</c:v>
                </c:pt>
                <c:pt idx="1">
                  <c:v>0.15722120658135283</c:v>
                </c:pt>
                <c:pt idx="2">
                  <c:v>0.1980392156862745</c:v>
                </c:pt>
                <c:pt idx="3">
                  <c:v>0.11721611721611722</c:v>
                </c:pt>
                <c:pt idx="4">
                  <c:v>0.10237659963436929</c:v>
                </c:pt>
                <c:pt idx="5">
                  <c:v>0.11192660550458716</c:v>
                </c:pt>
              </c:numCache>
            </c:numRef>
          </c:val>
          <c:extLst>
            <c:ext xmlns:c16="http://schemas.microsoft.com/office/drawing/2014/chart" uri="{C3380CC4-5D6E-409C-BE32-E72D297353CC}">
              <c16:uniqueId val="{00000000-5308-6248-B7CA-785E91526505}"/>
            </c:ext>
          </c:extLst>
        </c:ser>
        <c:ser>
          <c:idx val="1"/>
          <c:order val="1"/>
          <c:tx>
            <c:strRef>
              <c:f>'Impact on assessment'!$C$40</c:f>
              <c:strCache>
                <c:ptCount val="1"/>
                <c:pt idx="0">
                  <c:v>Less frequently</c:v>
                </c:pt>
              </c:strCache>
            </c:strRef>
          </c:tx>
          <c:spPr>
            <a:solidFill>
              <a:schemeClr val="accent2"/>
            </a:solidFill>
            <a:ln>
              <a:noFill/>
            </a:ln>
            <a:effectLst/>
          </c:spPr>
          <c:invertIfNegative val="0"/>
          <c:cat>
            <c:strRef>
              <c:f>'Impact on assessment'!$A$41:$A$46</c:f>
              <c:strCache>
                <c:ptCount val="6"/>
                <c:pt idx="0">
                  <c:v>Revision</c:v>
                </c:pt>
                <c:pt idx="1">
                  <c:v>Preparing an assignment (e.g. a TMA)</c:v>
                </c:pt>
                <c:pt idx="2">
                  <c:v>Online practice quizzes or interactive computer marked assessments (iCMAs)</c:v>
                </c:pt>
                <c:pt idx="3">
                  <c:v>Acting on feedback from tutors</c:v>
                </c:pt>
                <c:pt idx="4">
                  <c:v>Accessing TMA scores</c:v>
                </c:pt>
                <c:pt idx="5">
                  <c:v>Downloading your marked TMAs</c:v>
                </c:pt>
              </c:strCache>
            </c:strRef>
          </c:cat>
          <c:val>
            <c:numRef>
              <c:f>'Impact on assessment'!$C$41:$C$46</c:f>
              <c:numCache>
                <c:formatCode>0.00%</c:formatCode>
                <c:ptCount val="6"/>
                <c:pt idx="0">
                  <c:v>0.29636711281070743</c:v>
                </c:pt>
                <c:pt idx="1">
                  <c:v>0.27970749542961609</c:v>
                </c:pt>
                <c:pt idx="2">
                  <c:v>0.2</c:v>
                </c:pt>
                <c:pt idx="3">
                  <c:v>0.14102564102564102</c:v>
                </c:pt>
                <c:pt idx="4">
                  <c:v>9.1407678244972576E-2</c:v>
                </c:pt>
                <c:pt idx="5">
                  <c:v>8.4403669724770647E-2</c:v>
                </c:pt>
              </c:numCache>
            </c:numRef>
          </c:val>
          <c:extLst>
            <c:ext xmlns:c16="http://schemas.microsoft.com/office/drawing/2014/chart" uri="{C3380CC4-5D6E-409C-BE32-E72D297353CC}">
              <c16:uniqueId val="{00000001-5308-6248-B7CA-785E91526505}"/>
            </c:ext>
          </c:extLst>
        </c:ser>
        <c:ser>
          <c:idx val="2"/>
          <c:order val="2"/>
          <c:tx>
            <c:strRef>
              <c:f>'Impact on assessment'!$D$40</c:f>
              <c:strCache>
                <c:ptCount val="1"/>
                <c:pt idx="0">
                  <c:v>No change</c:v>
                </c:pt>
              </c:strCache>
            </c:strRef>
          </c:tx>
          <c:spPr>
            <a:solidFill>
              <a:schemeClr val="accent3"/>
            </a:solidFill>
            <a:ln>
              <a:noFill/>
            </a:ln>
            <a:effectLst/>
          </c:spPr>
          <c:invertIfNegative val="0"/>
          <c:cat>
            <c:strRef>
              <c:f>'Impact on assessment'!$A$41:$A$46</c:f>
              <c:strCache>
                <c:ptCount val="6"/>
                <c:pt idx="0">
                  <c:v>Revision</c:v>
                </c:pt>
                <c:pt idx="1">
                  <c:v>Preparing an assignment (e.g. a TMA)</c:v>
                </c:pt>
                <c:pt idx="2">
                  <c:v>Online practice quizzes or interactive computer marked assessments (iCMAs)</c:v>
                </c:pt>
                <c:pt idx="3">
                  <c:v>Acting on feedback from tutors</c:v>
                </c:pt>
                <c:pt idx="4">
                  <c:v>Accessing TMA scores</c:v>
                </c:pt>
                <c:pt idx="5">
                  <c:v>Downloading your marked TMAs</c:v>
                </c:pt>
              </c:strCache>
            </c:strRef>
          </c:cat>
          <c:val>
            <c:numRef>
              <c:f>'Impact on assessment'!$D$41:$D$46</c:f>
              <c:numCache>
                <c:formatCode>0.00%</c:formatCode>
                <c:ptCount val="6"/>
                <c:pt idx="0">
                  <c:v>0.35372848948374763</c:v>
                </c:pt>
                <c:pt idx="1">
                  <c:v>0.39853747714808047</c:v>
                </c:pt>
                <c:pt idx="2">
                  <c:v>0.51568627450980398</c:v>
                </c:pt>
                <c:pt idx="3">
                  <c:v>0.62820512820512819</c:v>
                </c:pt>
                <c:pt idx="4">
                  <c:v>0.67276051188299812</c:v>
                </c:pt>
                <c:pt idx="5">
                  <c:v>0.73761467889908261</c:v>
                </c:pt>
              </c:numCache>
            </c:numRef>
          </c:val>
          <c:extLst>
            <c:ext xmlns:c16="http://schemas.microsoft.com/office/drawing/2014/chart" uri="{C3380CC4-5D6E-409C-BE32-E72D297353CC}">
              <c16:uniqueId val="{00000002-5308-6248-B7CA-785E91526505}"/>
            </c:ext>
          </c:extLst>
        </c:ser>
        <c:ser>
          <c:idx val="3"/>
          <c:order val="3"/>
          <c:tx>
            <c:strRef>
              <c:f>'Impact on assessment'!$E$40</c:f>
              <c:strCache>
                <c:ptCount val="1"/>
                <c:pt idx="0">
                  <c:v>More frequently</c:v>
                </c:pt>
              </c:strCache>
            </c:strRef>
          </c:tx>
          <c:spPr>
            <a:solidFill>
              <a:schemeClr val="accent4"/>
            </a:solidFill>
            <a:ln>
              <a:noFill/>
            </a:ln>
            <a:effectLst/>
          </c:spPr>
          <c:invertIfNegative val="0"/>
          <c:cat>
            <c:strRef>
              <c:f>'Impact on assessment'!$A$41:$A$46</c:f>
              <c:strCache>
                <c:ptCount val="6"/>
                <c:pt idx="0">
                  <c:v>Revision</c:v>
                </c:pt>
                <c:pt idx="1">
                  <c:v>Preparing an assignment (e.g. a TMA)</c:v>
                </c:pt>
                <c:pt idx="2">
                  <c:v>Online practice quizzes or interactive computer marked assessments (iCMAs)</c:v>
                </c:pt>
                <c:pt idx="3">
                  <c:v>Acting on feedback from tutors</c:v>
                </c:pt>
                <c:pt idx="4">
                  <c:v>Accessing TMA scores</c:v>
                </c:pt>
                <c:pt idx="5">
                  <c:v>Downloading your marked TMAs</c:v>
                </c:pt>
              </c:strCache>
            </c:strRef>
          </c:cat>
          <c:val>
            <c:numRef>
              <c:f>'Impact on assessment'!$E$41:$E$46</c:f>
              <c:numCache>
                <c:formatCode>0.00%</c:formatCode>
                <c:ptCount val="6"/>
                <c:pt idx="0">
                  <c:v>0.11089866156787763</c:v>
                </c:pt>
                <c:pt idx="1">
                  <c:v>0.12797074954296161</c:v>
                </c:pt>
                <c:pt idx="2">
                  <c:v>6.6666666666666666E-2</c:v>
                </c:pt>
                <c:pt idx="3">
                  <c:v>8.7912087912087919E-2</c:v>
                </c:pt>
                <c:pt idx="4">
                  <c:v>0.10786106032906764</c:v>
                </c:pt>
                <c:pt idx="5">
                  <c:v>4.5871559633027525E-2</c:v>
                </c:pt>
              </c:numCache>
            </c:numRef>
          </c:val>
          <c:extLst>
            <c:ext xmlns:c16="http://schemas.microsoft.com/office/drawing/2014/chart" uri="{C3380CC4-5D6E-409C-BE32-E72D297353CC}">
              <c16:uniqueId val="{00000003-5308-6248-B7CA-785E91526505}"/>
            </c:ext>
          </c:extLst>
        </c:ser>
        <c:ser>
          <c:idx val="4"/>
          <c:order val="4"/>
          <c:tx>
            <c:strRef>
              <c:f>'Impact on assessment'!$F$40</c:f>
              <c:strCache>
                <c:ptCount val="1"/>
                <c:pt idx="0">
                  <c:v>Much more frequently</c:v>
                </c:pt>
              </c:strCache>
            </c:strRef>
          </c:tx>
          <c:spPr>
            <a:solidFill>
              <a:schemeClr val="accent5"/>
            </a:solidFill>
            <a:ln>
              <a:noFill/>
            </a:ln>
            <a:effectLst/>
          </c:spPr>
          <c:invertIfNegative val="0"/>
          <c:cat>
            <c:strRef>
              <c:f>'Impact on assessment'!$A$41:$A$46</c:f>
              <c:strCache>
                <c:ptCount val="6"/>
                <c:pt idx="0">
                  <c:v>Revision</c:v>
                </c:pt>
                <c:pt idx="1">
                  <c:v>Preparing an assignment (e.g. a TMA)</c:v>
                </c:pt>
                <c:pt idx="2">
                  <c:v>Online practice quizzes or interactive computer marked assessments (iCMAs)</c:v>
                </c:pt>
                <c:pt idx="3">
                  <c:v>Acting on feedback from tutors</c:v>
                </c:pt>
                <c:pt idx="4">
                  <c:v>Accessing TMA scores</c:v>
                </c:pt>
                <c:pt idx="5">
                  <c:v>Downloading your marked TMAs</c:v>
                </c:pt>
              </c:strCache>
            </c:strRef>
          </c:cat>
          <c:val>
            <c:numRef>
              <c:f>'Impact on assessment'!$F$41:$F$46</c:f>
              <c:numCache>
                <c:formatCode>0.00%</c:formatCode>
                <c:ptCount val="6"/>
                <c:pt idx="0">
                  <c:v>3.4416826003824091E-2</c:v>
                </c:pt>
                <c:pt idx="1">
                  <c:v>3.6563071297989032E-2</c:v>
                </c:pt>
                <c:pt idx="2">
                  <c:v>1.9607843137254902E-2</c:v>
                </c:pt>
                <c:pt idx="3">
                  <c:v>2.564102564102564E-2</c:v>
                </c:pt>
                <c:pt idx="4">
                  <c:v>2.5594149908592323E-2</c:v>
                </c:pt>
                <c:pt idx="5">
                  <c:v>2.0183486238532111E-2</c:v>
                </c:pt>
              </c:numCache>
            </c:numRef>
          </c:val>
          <c:extLst>
            <c:ext xmlns:c16="http://schemas.microsoft.com/office/drawing/2014/chart" uri="{C3380CC4-5D6E-409C-BE32-E72D297353CC}">
              <c16:uniqueId val="{00000004-5308-6248-B7CA-785E91526505}"/>
            </c:ext>
          </c:extLst>
        </c:ser>
        <c:dLbls>
          <c:showLegendKey val="0"/>
          <c:showVal val="0"/>
          <c:showCatName val="0"/>
          <c:showSerName val="0"/>
          <c:showPercent val="0"/>
          <c:showBubbleSize val="0"/>
        </c:dLbls>
        <c:gapWidth val="150"/>
        <c:overlap val="100"/>
        <c:axId val="240493744"/>
        <c:axId val="219801392"/>
      </c:barChart>
      <c:catAx>
        <c:axId val="24049374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19801392"/>
        <c:crosses val="autoZero"/>
        <c:auto val="1"/>
        <c:lblAlgn val="ctr"/>
        <c:lblOffset val="100"/>
        <c:noMultiLvlLbl val="0"/>
      </c:catAx>
      <c:valAx>
        <c:axId val="219801392"/>
        <c:scaling>
          <c:orientation val="minMax"/>
          <c:max val="1"/>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04937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accent1"/>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3A24AD-F3AD-7049-80F8-4CFF73D11CF4}" type="datetimeFigureOut">
              <a:rPr lang="en-US" smtClean="0"/>
              <a:t>11/10/2020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F07117-FD46-F74A-BA39-C47A62ACFA0E}" type="slidenum">
              <a:rPr lang="en-US" smtClean="0"/>
              <a:t>‹#›</a:t>
            </a:fld>
            <a:endParaRPr lang="en-US"/>
          </a:p>
        </p:txBody>
      </p:sp>
    </p:spTree>
    <p:extLst>
      <p:ext uri="{BB962C8B-B14F-4D97-AF65-F5344CB8AC3E}">
        <p14:creationId xmlns:p14="http://schemas.microsoft.com/office/powerpoint/2010/main" val="2363218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CF07117-FD46-F74A-BA39-C47A62ACFA0E}" type="slidenum">
              <a:rPr lang="en-US" smtClean="0"/>
              <a:t>8</a:t>
            </a:fld>
            <a:endParaRPr lang="en-US"/>
          </a:p>
        </p:txBody>
      </p:sp>
    </p:spTree>
    <p:extLst>
      <p:ext uri="{BB962C8B-B14F-4D97-AF65-F5344CB8AC3E}">
        <p14:creationId xmlns:p14="http://schemas.microsoft.com/office/powerpoint/2010/main" val="297456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BCD4A-669F-2C4A-B66E-2BA8A488486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B1C61A2D-8D92-BD4C-82DC-2B9803ACF0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42C96A22-5E84-3346-B55B-32BB76939F01}"/>
              </a:ext>
            </a:extLst>
          </p:cNvPr>
          <p:cNvSpPr>
            <a:spLocks noGrp="1"/>
          </p:cNvSpPr>
          <p:nvPr>
            <p:ph type="dt" sz="half" idx="10"/>
          </p:nvPr>
        </p:nvSpPr>
        <p:spPr/>
        <p:txBody>
          <a:bodyPr/>
          <a:lstStyle/>
          <a:p>
            <a:fld id="{B5226CBB-1D0D-A842-A025-796358DAD672}" type="datetimeFigureOut">
              <a:rPr lang="en-US" smtClean="0"/>
              <a:t>11/10/2020</a:t>
            </a:fld>
            <a:endParaRPr lang="en-US"/>
          </a:p>
        </p:txBody>
      </p:sp>
      <p:sp>
        <p:nvSpPr>
          <p:cNvPr id="5" name="Footer Placeholder 4">
            <a:extLst>
              <a:ext uri="{FF2B5EF4-FFF2-40B4-BE49-F238E27FC236}">
                <a16:creationId xmlns:a16="http://schemas.microsoft.com/office/drawing/2014/main" id="{3BA0D13F-770E-C94B-B32C-A998A79676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AE6C34-C9B3-FD4E-8880-4378AA2D0A54}"/>
              </a:ext>
            </a:extLst>
          </p:cNvPr>
          <p:cNvSpPr>
            <a:spLocks noGrp="1"/>
          </p:cNvSpPr>
          <p:nvPr>
            <p:ph type="sldNum" sz="quarter" idx="12"/>
          </p:nvPr>
        </p:nvSpPr>
        <p:spPr/>
        <p:txBody>
          <a:bodyPr/>
          <a:lstStyle/>
          <a:p>
            <a:fld id="{8C34BA7A-65A0-6143-BCB6-7639ADE54C60}" type="slidenum">
              <a:rPr lang="en-US" smtClean="0"/>
              <a:t>‹#›</a:t>
            </a:fld>
            <a:endParaRPr lang="en-US"/>
          </a:p>
        </p:txBody>
      </p:sp>
    </p:spTree>
    <p:extLst>
      <p:ext uri="{BB962C8B-B14F-4D97-AF65-F5344CB8AC3E}">
        <p14:creationId xmlns:p14="http://schemas.microsoft.com/office/powerpoint/2010/main" val="963393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EAF54-7FCB-FF46-8AB3-A26BA60F7F5C}"/>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2C26DFD-0B72-F04F-A640-D5090092693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E091736-A299-5742-ABB5-C0D6980D927D}"/>
              </a:ext>
            </a:extLst>
          </p:cNvPr>
          <p:cNvSpPr>
            <a:spLocks noGrp="1"/>
          </p:cNvSpPr>
          <p:nvPr>
            <p:ph type="dt" sz="half" idx="10"/>
          </p:nvPr>
        </p:nvSpPr>
        <p:spPr/>
        <p:txBody>
          <a:bodyPr/>
          <a:lstStyle/>
          <a:p>
            <a:fld id="{B5226CBB-1D0D-A842-A025-796358DAD672}" type="datetimeFigureOut">
              <a:rPr lang="en-US" smtClean="0"/>
              <a:t>11/10/2020</a:t>
            </a:fld>
            <a:endParaRPr lang="en-US"/>
          </a:p>
        </p:txBody>
      </p:sp>
      <p:sp>
        <p:nvSpPr>
          <p:cNvPr id="5" name="Footer Placeholder 4">
            <a:extLst>
              <a:ext uri="{FF2B5EF4-FFF2-40B4-BE49-F238E27FC236}">
                <a16:creationId xmlns:a16="http://schemas.microsoft.com/office/drawing/2014/main" id="{7F533F99-844F-184A-B9BD-6DB5DB570A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387F90-5911-DF4D-86DA-84117D750248}"/>
              </a:ext>
            </a:extLst>
          </p:cNvPr>
          <p:cNvSpPr>
            <a:spLocks noGrp="1"/>
          </p:cNvSpPr>
          <p:nvPr>
            <p:ph type="sldNum" sz="quarter" idx="12"/>
          </p:nvPr>
        </p:nvSpPr>
        <p:spPr/>
        <p:txBody>
          <a:bodyPr/>
          <a:lstStyle/>
          <a:p>
            <a:fld id="{8C34BA7A-65A0-6143-BCB6-7639ADE54C60}" type="slidenum">
              <a:rPr lang="en-US" smtClean="0"/>
              <a:t>‹#›</a:t>
            </a:fld>
            <a:endParaRPr lang="en-US"/>
          </a:p>
        </p:txBody>
      </p:sp>
    </p:spTree>
    <p:extLst>
      <p:ext uri="{BB962C8B-B14F-4D97-AF65-F5344CB8AC3E}">
        <p14:creationId xmlns:p14="http://schemas.microsoft.com/office/powerpoint/2010/main" val="3135242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6523D4-B97B-2B42-89E7-43EAE7F60A4D}"/>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D25BB14-F805-D347-A004-A4766F1160F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DB337E8-9F6B-AD43-8BD0-427B0F69DE62}"/>
              </a:ext>
            </a:extLst>
          </p:cNvPr>
          <p:cNvSpPr>
            <a:spLocks noGrp="1"/>
          </p:cNvSpPr>
          <p:nvPr>
            <p:ph type="dt" sz="half" idx="10"/>
          </p:nvPr>
        </p:nvSpPr>
        <p:spPr/>
        <p:txBody>
          <a:bodyPr/>
          <a:lstStyle/>
          <a:p>
            <a:fld id="{B5226CBB-1D0D-A842-A025-796358DAD672}" type="datetimeFigureOut">
              <a:rPr lang="en-US" smtClean="0"/>
              <a:t>11/10/2020</a:t>
            </a:fld>
            <a:endParaRPr lang="en-US"/>
          </a:p>
        </p:txBody>
      </p:sp>
      <p:sp>
        <p:nvSpPr>
          <p:cNvPr id="5" name="Footer Placeholder 4">
            <a:extLst>
              <a:ext uri="{FF2B5EF4-FFF2-40B4-BE49-F238E27FC236}">
                <a16:creationId xmlns:a16="http://schemas.microsoft.com/office/drawing/2014/main" id="{C4A4C994-E1C7-E94F-A951-48E1140B70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FB1E4A-58A1-1D45-98D9-8E31C70F0064}"/>
              </a:ext>
            </a:extLst>
          </p:cNvPr>
          <p:cNvSpPr>
            <a:spLocks noGrp="1"/>
          </p:cNvSpPr>
          <p:nvPr>
            <p:ph type="sldNum" sz="quarter" idx="12"/>
          </p:nvPr>
        </p:nvSpPr>
        <p:spPr/>
        <p:txBody>
          <a:bodyPr/>
          <a:lstStyle/>
          <a:p>
            <a:fld id="{8C34BA7A-65A0-6143-BCB6-7639ADE54C60}" type="slidenum">
              <a:rPr lang="en-US" smtClean="0"/>
              <a:t>‹#›</a:t>
            </a:fld>
            <a:endParaRPr lang="en-US"/>
          </a:p>
        </p:txBody>
      </p:sp>
    </p:spTree>
    <p:extLst>
      <p:ext uri="{BB962C8B-B14F-4D97-AF65-F5344CB8AC3E}">
        <p14:creationId xmlns:p14="http://schemas.microsoft.com/office/powerpoint/2010/main" val="1994662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312DD-8D7D-D84C-BAD0-D3F2D832367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0A5FA11-3E14-8C4F-862F-7F3603B252A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7193825-6070-4F49-BE4C-03AFCAC7C60B}"/>
              </a:ext>
            </a:extLst>
          </p:cNvPr>
          <p:cNvSpPr>
            <a:spLocks noGrp="1"/>
          </p:cNvSpPr>
          <p:nvPr>
            <p:ph type="dt" sz="half" idx="10"/>
          </p:nvPr>
        </p:nvSpPr>
        <p:spPr/>
        <p:txBody>
          <a:bodyPr/>
          <a:lstStyle/>
          <a:p>
            <a:fld id="{B5226CBB-1D0D-A842-A025-796358DAD672}" type="datetimeFigureOut">
              <a:rPr lang="en-US" smtClean="0"/>
              <a:t>11/10/2020</a:t>
            </a:fld>
            <a:endParaRPr lang="en-US"/>
          </a:p>
        </p:txBody>
      </p:sp>
      <p:sp>
        <p:nvSpPr>
          <p:cNvPr id="5" name="Footer Placeholder 4">
            <a:extLst>
              <a:ext uri="{FF2B5EF4-FFF2-40B4-BE49-F238E27FC236}">
                <a16:creationId xmlns:a16="http://schemas.microsoft.com/office/drawing/2014/main" id="{764D2754-A6DC-6A4A-950A-99969DEF6B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F08DE3-3F19-5544-AD23-60A84E78342B}"/>
              </a:ext>
            </a:extLst>
          </p:cNvPr>
          <p:cNvSpPr>
            <a:spLocks noGrp="1"/>
          </p:cNvSpPr>
          <p:nvPr>
            <p:ph type="sldNum" sz="quarter" idx="12"/>
          </p:nvPr>
        </p:nvSpPr>
        <p:spPr/>
        <p:txBody>
          <a:bodyPr/>
          <a:lstStyle/>
          <a:p>
            <a:fld id="{8C34BA7A-65A0-6143-BCB6-7639ADE54C60}" type="slidenum">
              <a:rPr lang="en-US" smtClean="0"/>
              <a:t>‹#›</a:t>
            </a:fld>
            <a:endParaRPr lang="en-US"/>
          </a:p>
        </p:txBody>
      </p:sp>
    </p:spTree>
    <p:extLst>
      <p:ext uri="{BB962C8B-B14F-4D97-AF65-F5344CB8AC3E}">
        <p14:creationId xmlns:p14="http://schemas.microsoft.com/office/powerpoint/2010/main" val="2161454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5C8DB-7A34-364A-BBA2-F7E5D092CC7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79EB77CA-C07D-094A-9DEB-67AEA40ED6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3E58675-5D73-B44F-8795-8ED36012280E}"/>
              </a:ext>
            </a:extLst>
          </p:cNvPr>
          <p:cNvSpPr>
            <a:spLocks noGrp="1"/>
          </p:cNvSpPr>
          <p:nvPr>
            <p:ph type="dt" sz="half" idx="10"/>
          </p:nvPr>
        </p:nvSpPr>
        <p:spPr/>
        <p:txBody>
          <a:bodyPr/>
          <a:lstStyle/>
          <a:p>
            <a:fld id="{B5226CBB-1D0D-A842-A025-796358DAD672}" type="datetimeFigureOut">
              <a:rPr lang="en-US" smtClean="0"/>
              <a:t>11/10/2020</a:t>
            </a:fld>
            <a:endParaRPr lang="en-US"/>
          </a:p>
        </p:txBody>
      </p:sp>
      <p:sp>
        <p:nvSpPr>
          <p:cNvPr id="5" name="Footer Placeholder 4">
            <a:extLst>
              <a:ext uri="{FF2B5EF4-FFF2-40B4-BE49-F238E27FC236}">
                <a16:creationId xmlns:a16="http://schemas.microsoft.com/office/drawing/2014/main" id="{1002C480-4543-9747-A2E9-4F40B11F39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8B0F61-D86C-8043-AB15-8546A67EF387}"/>
              </a:ext>
            </a:extLst>
          </p:cNvPr>
          <p:cNvSpPr>
            <a:spLocks noGrp="1"/>
          </p:cNvSpPr>
          <p:nvPr>
            <p:ph type="sldNum" sz="quarter" idx="12"/>
          </p:nvPr>
        </p:nvSpPr>
        <p:spPr/>
        <p:txBody>
          <a:bodyPr/>
          <a:lstStyle/>
          <a:p>
            <a:fld id="{8C34BA7A-65A0-6143-BCB6-7639ADE54C60}" type="slidenum">
              <a:rPr lang="en-US" smtClean="0"/>
              <a:t>‹#›</a:t>
            </a:fld>
            <a:endParaRPr lang="en-US"/>
          </a:p>
        </p:txBody>
      </p:sp>
    </p:spTree>
    <p:extLst>
      <p:ext uri="{BB962C8B-B14F-4D97-AF65-F5344CB8AC3E}">
        <p14:creationId xmlns:p14="http://schemas.microsoft.com/office/powerpoint/2010/main" val="3037335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04261-A2D9-8A41-990D-6C29B336FCE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35A75CB-F48E-4049-89F0-C257663D6A1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6BEC16A0-DC16-0545-8582-BF1BAA689E8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046A0137-2DBB-2246-9E5D-4B3D46063693}"/>
              </a:ext>
            </a:extLst>
          </p:cNvPr>
          <p:cNvSpPr>
            <a:spLocks noGrp="1"/>
          </p:cNvSpPr>
          <p:nvPr>
            <p:ph type="dt" sz="half" idx="10"/>
          </p:nvPr>
        </p:nvSpPr>
        <p:spPr/>
        <p:txBody>
          <a:bodyPr/>
          <a:lstStyle/>
          <a:p>
            <a:fld id="{B5226CBB-1D0D-A842-A025-796358DAD672}" type="datetimeFigureOut">
              <a:rPr lang="en-US" smtClean="0"/>
              <a:t>11/10/2020</a:t>
            </a:fld>
            <a:endParaRPr lang="en-US"/>
          </a:p>
        </p:txBody>
      </p:sp>
      <p:sp>
        <p:nvSpPr>
          <p:cNvPr id="6" name="Footer Placeholder 5">
            <a:extLst>
              <a:ext uri="{FF2B5EF4-FFF2-40B4-BE49-F238E27FC236}">
                <a16:creationId xmlns:a16="http://schemas.microsoft.com/office/drawing/2014/main" id="{F503F57F-119F-654F-B138-485982D55C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F5A0A7-17AD-D14A-965D-44C40071D8B2}"/>
              </a:ext>
            </a:extLst>
          </p:cNvPr>
          <p:cNvSpPr>
            <a:spLocks noGrp="1"/>
          </p:cNvSpPr>
          <p:nvPr>
            <p:ph type="sldNum" sz="quarter" idx="12"/>
          </p:nvPr>
        </p:nvSpPr>
        <p:spPr/>
        <p:txBody>
          <a:bodyPr/>
          <a:lstStyle/>
          <a:p>
            <a:fld id="{8C34BA7A-65A0-6143-BCB6-7639ADE54C60}" type="slidenum">
              <a:rPr lang="en-US" smtClean="0"/>
              <a:t>‹#›</a:t>
            </a:fld>
            <a:endParaRPr lang="en-US"/>
          </a:p>
        </p:txBody>
      </p:sp>
    </p:spTree>
    <p:extLst>
      <p:ext uri="{BB962C8B-B14F-4D97-AF65-F5344CB8AC3E}">
        <p14:creationId xmlns:p14="http://schemas.microsoft.com/office/powerpoint/2010/main" val="304439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F3405-47B4-A047-9AD3-242A1E1D4C18}"/>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7E5617E-6E83-614B-98CF-9CEE862AC7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8318370-3873-A045-9695-A1C78B7FB47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7B0A881C-43EC-6340-820A-E2B0E04DB4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D1757DC-6ADE-374C-8CDA-E3C3C98847A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F83A0EC1-EF96-A443-BE14-BA3DF30626E0}"/>
              </a:ext>
            </a:extLst>
          </p:cNvPr>
          <p:cNvSpPr>
            <a:spLocks noGrp="1"/>
          </p:cNvSpPr>
          <p:nvPr>
            <p:ph type="dt" sz="half" idx="10"/>
          </p:nvPr>
        </p:nvSpPr>
        <p:spPr/>
        <p:txBody>
          <a:bodyPr/>
          <a:lstStyle/>
          <a:p>
            <a:fld id="{B5226CBB-1D0D-A842-A025-796358DAD672}" type="datetimeFigureOut">
              <a:rPr lang="en-US" smtClean="0"/>
              <a:t>11/10/2020</a:t>
            </a:fld>
            <a:endParaRPr lang="en-US"/>
          </a:p>
        </p:txBody>
      </p:sp>
      <p:sp>
        <p:nvSpPr>
          <p:cNvPr id="8" name="Footer Placeholder 7">
            <a:extLst>
              <a:ext uri="{FF2B5EF4-FFF2-40B4-BE49-F238E27FC236}">
                <a16:creationId xmlns:a16="http://schemas.microsoft.com/office/drawing/2014/main" id="{9FC1D1F9-C66E-DC4B-A9B6-27E07C16DFF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875DD-3FAA-8440-BDB7-FF21B2BC472D}"/>
              </a:ext>
            </a:extLst>
          </p:cNvPr>
          <p:cNvSpPr>
            <a:spLocks noGrp="1"/>
          </p:cNvSpPr>
          <p:nvPr>
            <p:ph type="sldNum" sz="quarter" idx="12"/>
          </p:nvPr>
        </p:nvSpPr>
        <p:spPr/>
        <p:txBody>
          <a:bodyPr/>
          <a:lstStyle/>
          <a:p>
            <a:fld id="{8C34BA7A-65A0-6143-BCB6-7639ADE54C60}" type="slidenum">
              <a:rPr lang="en-US" smtClean="0"/>
              <a:t>‹#›</a:t>
            </a:fld>
            <a:endParaRPr lang="en-US"/>
          </a:p>
        </p:txBody>
      </p:sp>
    </p:spTree>
    <p:extLst>
      <p:ext uri="{BB962C8B-B14F-4D97-AF65-F5344CB8AC3E}">
        <p14:creationId xmlns:p14="http://schemas.microsoft.com/office/powerpoint/2010/main" val="2837180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46211-EC65-9948-9DC0-B7F259F7D918}"/>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222FB594-FB6E-8B48-B221-53289824909E}"/>
              </a:ext>
            </a:extLst>
          </p:cNvPr>
          <p:cNvSpPr>
            <a:spLocks noGrp="1"/>
          </p:cNvSpPr>
          <p:nvPr>
            <p:ph type="dt" sz="half" idx="10"/>
          </p:nvPr>
        </p:nvSpPr>
        <p:spPr/>
        <p:txBody>
          <a:bodyPr/>
          <a:lstStyle/>
          <a:p>
            <a:fld id="{B5226CBB-1D0D-A842-A025-796358DAD672}" type="datetimeFigureOut">
              <a:rPr lang="en-US" smtClean="0"/>
              <a:t>11/10/2020</a:t>
            </a:fld>
            <a:endParaRPr lang="en-US"/>
          </a:p>
        </p:txBody>
      </p:sp>
      <p:sp>
        <p:nvSpPr>
          <p:cNvPr id="4" name="Footer Placeholder 3">
            <a:extLst>
              <a:ext uri="{FF2B5EF4-FFF2-40B4-BE49-F238E27FC236}">
                <a16:creationId xmlns:a16="http://schemas.microsoft.com/office/drawing/2014/main" id="{5B70C78B-3F77-3D4C-B82F-DEDFE5C3D9E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97C7796-0B9C-184D-A09F-F51B283A58B1}"/>
              </a:ext>
            </a:extLst>
          </p:cNvPr>
          <p:cNvSpPr>
            <a:spLocks noGrp="1"/>
          </p:cNvSpPr>
          <p:nvPr>
            <p:ph type="sldNum" sz="quarter" idx="12"/>
          </p:nvPr>
        </p:nvSpPr>
        <p:spPr/>
        <p:txBody>
          <a:bodyPr/>
          <a:lstStyle/>
          <a:p>
            <a:fld id="{8C34BA7A-65A0-6143-BCB6-7639ADE54C60}" type="slidenum">
              <a:rPr lang="en-US" smtClean="0"/>
              <a:t>‹#›</a:t>
            </a:fld>
            <a:endParaRPr lang="en-US"/>
          </a:p>
        </p:txBody>
      </p:sp>
    </p:spTree>
    <p:extLst>
      <p:ext uri="{BB962C8B-B14F-4D97-AF65-F5344CB8AC3E}">
        <p14:creationId xmlns:p14="http://schemas.microsoft.com/office/powerpoint/2010/main" val="1567359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AFEF38-4793-3845-9DFC-7D27B93F9917}"/>
              </a:ext>
            </a:extLst>
          </p:cNvPr>
          <p:cNvSpPr>
            <a:spLocks noGrp="1"/>
          </p:cNvSpPr>
          <p:nvPr>
            <p:ph type="dt" sz="half" idx="10"/>
          </p:nvPr>
        </p:nvSpPr>
        <p:spPr/>
        <p:txBody>
          <a:bodyPr/>
          <a:lstStyle/>
          <a:p>
            <a:fld id="{B5226CBB-1D0D-A842-A025-796358DAD672}" type="datetimeFigureOut">
              <a:rPr lang="en-US" smtClean="0"/>
              <a:t>11/10/2020</a:t>
            </a:fld>
            <a:endParaRPr lang="en-US"/>
          </a:p>
        </p:txBody>
      </p:sp>
      <p:sp>
        <p:nvSpPr>
          <p:cNvPr id="3" name="Footer Placeholder 2">
            <a:extLst>
              <a:ext uri="{FF2B5EF4-FFF2-40B4-BE49-F238E27FC236}">
                <a16:creationId xmlns:a16="http://schemas.microsoft.com/office/drawing/2014/main" id="{E3732801-FD00-1747-B5B0-F177EA44C42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FFBBB0C-8D03-E94C-ADCA-A40315E85E7E}"/>
              </a:ext>
            </a:extLst>
          </p:cNvPr>
          <p:cNvSpPr>
            <a:spLocks noGrp="1"/>
          </p:cNvSpPr>
          <p:nvPr>
            <p:ph type="sldNum" sz="quarter" idx="12"/>
          </p:nvPr>
        </p:nvSpPr>
        <p:spPr/>
        <p:txBody>
          <a:bodyPr/>
          <a:lstStyle/>
          <a:p>
            <a:fld id="{8C34BA7A-65A0-6143-BCB6-7639ADE54C60}" type="slidenum">
              <a:rPr lang="en-US" smtClean="0"/>
              <a:t>‹#›</a:t>
            </a:fld>
            <a:endParaRPr lang="en-US"/>
          </a:p>
        </p:txBody>
      </p:sp>
    </p:spTree>
    <p:extLst>
      <p:ext uri="{BB962C8B-B14F-4D97-AF65-F5344CB8AC3E}">
        <p14:creationId xmlns:p14="http://schemas.microsoft.com/office/powerpoint/2010/main" val="977739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A793B-91AF-B54D-A877-69DDA6BD35B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F36C496E-251F-C74E-B1E7-53E722E467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2A967C66-8072-4C4F-BD50-ECE0117C82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7A59273-F18F-8842-9BB5-CD239B19F94E}"/>
              </a:ext>
            </a:extLst>
          </p:cNvPr>
          <p:cNvSpPr>
            <a:spLocks noGrp="1"/>
          </p:cNvSpPr>
          <p:nvPr>
            <p:ph type="dt" sz="half" idx="10"/>
          </p:nvPr>
        </p:nvSpPr>
        <p:spPr/>
        <p:txBody>
          <a:bodyPr/>
          <a:lstStyle/>
          <a:p>
            <a:fld id="{B5226CBB-1D0D-A842-A025-796358DAD672}" type="datetimeFigureOut">
              <a:rPr lang="en-US" smtClean="0"/>
              <a:t>11/10/2020</a:t>
            </a:fld>
            <a:endParaRPr lang="en-US"/>
          </a:p>
        </p:txBody>
      </p:sp>
      <p:sp>
        <p:nvSpPr>
          <p:cNvPr id="6" name="Footer Placeholder 5">
            <a:extLst>
              <a:ext uri="{FF2B5EF4-FFF2-40B4-BE49-F238E27FC236}">
                <a16:creationId xmlns:a16="http://schemas.microsoft.com/office/drawing/2014/main" id="{2B6A7C3F-5EE3-C24B-B789-F48A02A800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BD46D6-01AB-974B-92B4-113A39678009}"/>
              </a:ext>
            </a:extLst>
          </p:cNvPr>
          <p:cNvSpPr>
            <a:spLocks noGrp="1"/>
          </p:cNvSpPr>
          <p:nvPr>
            <p:ph type="sldNum" sz="quarter" idx="12"/>
          </p:nvPr>
        </p:nvSpPr>
        <p:spPr/>
        <p:txBody>
          <a:bodyPr/>
          <a:lstStyle/>
          <a:p>
            <a:fld id="{8C34BA7A-65A0-6143-BCB6-7639ADE54C60}" type="slidenum">
              <a:rPr lang="en-US" smtClean="0"/>
              <a:t>‹#›</a:t>
            </a:fld>
            <a:endParaRPr lang="en-US"/>
          </a:p>
        </p:txBody>
      </p:sp>
    </p:spTree>
    <p:extLst>
      <p:ext uri="{BB962C8B-B14F-4D97-AF65-F5344CB8AC3E}">
        <p14:creationId xmlns:p14="http://schemas.microsoft.com/office/powerpoint/2010/main" val="1918990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81833-8620-EF4D-827C-8ABC9260C41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3EE0E312-02E5-5444-B31C-F0CBED86C1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40E9CF-5E06-C94A-B991-3C75FD5F24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D1DFC20-9875-2E4D-9603-E57CCD60040B}"/>
              </a:ext>
            </a:extLst>
          </p:cNvPr>
          <p:cNvSpPr>
            <a:spLocks noGrp="1"/>
          </p:cNvSpPr>
          <p:nvPr>
            <p:ph type="dt" sz="half" idx="10"/>
          </p:nvPr>
        </p:nvSpPr>
        <p:spPr/>
        <p:txBody>
          <a:bodyPr/>
          <a:lstStyle/>
          <a:p>
            <a:fld id="{B5226CBB-1D0D-A842-A025-796358DAD672}" type="datetimeFigureOut">
              <a:rPr lang="en-US" smtClean="0"/>
              <a:t>11/10/2020</a:t>
            </a:fld>
            <a:endParaRPr lang="en-US"/>
          </a:p>
        </p:txBody>
      </p:sp>
      <p:sp>
        <p:nvSpPr>
          <p:cNvPr id="6" name="Footer Placeholder 5">
            <a:extLst>
              <a:ext uri="{FF2B5EF4-FFF2-40B4-BE49-F238E27FC236}">
                <a16:creationId xmlns:a16="http://schemas.microsoft.com/office/drawing/2014/main" id="{FAD26D14-A8B9-BB43-8B96-FC4F9F17D8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D8C7FD-2C1A-D74D-9060-41E0942197EE}"/>
              </a:ext>
            </a:extLst>
          </p:cNvPr>
          <p:cNvSpPr>
            <a:spLocks noGrp="1"/>
          </p:cNvSpPr>
          <p:nvPr>
            <p:ph type="sldNum" sz="quarter" idx="12"/>
          </p:nvPr>
        </p:nvSpPr>
        <p:spPr/>
        <p:txBody>
          <a:bodyPr/>
          <a:lstStyle/>
          <a:p>
            <a:fld id="{8C34BA7A-65A0-6143-BCB6-7639ADE54C60}" type="slidenum">
              <a:rPr lang="en-US" smtClean="0"/>
              <a:t>‹#›</a:t>
            </a:fld>
            <a:endParaRPr lang="en-US"/>
          </a:p>
        </p:txBody>
      </p:sp>
    </p:spTree>
    <p:extLst>
      <p:ext uri="{BB962C8B-B14F-4D97-AF65-F5344CB8AC3E}">
        <p14:creationId xmlns:p14="http://schemas.microsoft.com/office/powerpoint/2010/main" val="931113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9E187F-10BE-004A-85E4-E248215BD8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509B851-51E2-5A4D-A797-CCB7AF4193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678E1D9-7ADF-6546-A2EB-D70D28F43D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226CBB-1D0D-A842-A025-796358DAD672}" type="datetimeFigureOut">
              <a:rPr lang="en-US" smtClean="0"/>
              <a:t>11/10/2020</a:t>
            </a:fld>
            <a:endParaRPr lang="en-US"/>
          </a:p>
        </p:txBody>
      </p:sp>
      <p:sp>
        <p:nvSpPr>
          <p:cNvPr id="5" name="Footer Placeholder 4">
            <a:extLst>
              <a:ext uri="{FF2B5EF4-FFF2-40B4-BE49-F238E27FC236}">
                <a16:creationId xmlns:a16="http://schemas.microsoft.com/office/drawing/2014/main" id="{0863EAAB-FBD1-9A44-B9F6-31E02B4DD7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7BE2D0C-4661-194A-A3D1-4673179A2C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34BA7A-65A0-6143-BCB6-7639ADE54C60}" type="slidenum">
              <a:rPr lang="en-US" smtClean="0"/>
              <a:t>‹#›</a:t>
            </a:fld>
            <a:endParaRPr lang="en-US"/>
          </a:p>
        </p:txBody>
      </p:sp>
    </p:spTree>
    <p:extLst>
      <p:ext uri="{BB962C8B-B14F-4D97-AF65-F5344CB8AC3E}">
        <p14:creationId xmlns:p14="http://schemas.microsoft.com/office/powerpoint/2010/main" val="2586463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maria.aristeidou@open.ac.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2.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AEF20-D569-3C43-939C-99573569C6E8}"/>
              </a:ext>
            </a:extLst>
          </p:cNvPr>
          <p:cNvSpPr>
            <a:spLocks noGrp="1"/>
          </p:cNvSpPr>
          <p:nvPr>
            <p:ph type="ctrTitle"/>
          </p:nvPr>
        </p:nvSpPr>
        <p:spPr/>
        <p:txBody>
          <a:bodyPr/>
          <a:lstStyle/>
          <a:p>
            <a:r>
              <a:rPr lang="en-US" b="1" dirty="0">
                <a:solidFill>
                  <a:schemeClr val="accent1"/>
                </a:solidFill>
              </a:rPr>
              <a:t>The impact of Covid-19 on the studies of OU students</a:t>
            </a:r>
          </a:p>
        </p:txBody>
      </p:sp>
      <p:sp>
        <p:nvSpPr>
          <p:cNvPr id="3" name="Subtitle 2">
            <a:extLst>
              <a:ext uri="{FF2B5EF4-FFF2-40B4-BE49-F238E27FC236}">
                <a16:creationId xmlns:a16="http://schemas.microsoft.com/office/drawing/2014/main" id="{EC833FF1-D9F8-DD47-AA98-9084C139573F}"/>
              </a:ext>
            </a:extLst>
          </p:cNvPr>
          <p:cNvSpPr>
            <a:spLocks noGrp="1"/>
          </p:cNvSpPr>
          <p:nvPr>
            <p:ph type="subTitle" idx="1"/>
          </p:nvPr>
        </p:nvSpPr>
        <p:spPr>
          <a:xfrm>
            <a:off x="1524000" y="4310933"/>
            <a:ext cx="9144000" cy="492125"/>
          </a:xfrm>
        </p:spPr>
        <p:txBody>
          <a:bodyPr>
            <a:noAutofit/>
          </a:bodyPr>
          <a:lstStyle/>
          <a:p>
            <a:r>
              <a:rPr lang="en-US" sz="1800" dirty="0"/>
              <a:t>Maria </a:t>
            </a:r>
            <a:r>
              <a:rPr lang="en-US" sz="1800" dirty="0" err="1"/>
              <a:t>Aristeidou</a:t>
            </a:r>
            <a:r>
              <a:rPr lang="en-US" sz="1800" dirty="0"/>
              <a:t> &amp; Simon Cross</a:t>
            </a:r>
          </a:p>
          <a:p>
            <a:r>
              <a:rPr lang="en-US" sz="1800" dirty="0"/>
              <a:t>Institute of Educational Technology</a:t>
            </a:r>
          </a:p>
          <a:p>
            <a:r>
              <a:rPr lang="en-US" sz="1800" dirty="0"/>
              <a:t>The Open University</a:t>
            </a:r>
          </a:p>
          <a:p>
            <a:r>
              <a:rPr lang="en-US" sz="1800" dirty="0"/>
              <a:t>@</a:t>
            </a:r>
            <a:r>
              <a:rPr lang="en-US" sz="1800" dirty="0" err="1"/>
              <a:t>aristeidoum</a:t>
            </a:r>
            <a:endParaRPr lang="en-US" sz="1800" dirty="0"/>
          </a:p>
        </p:txBody>
      </p:sp>
      <p:pic>
        <p:nvPicPr>
          <p:cNvPr id="6" name="Picture 5" descr="Icon&#10;&#10;Description automatically generated">
            <a:extLst>
              <a:ext uri="{FF2B5EF4-FFF2-40B4-BE49-F238E27FC236}">
                <a16:creationId xmlns:a16="http://schemas.microsoft.com/office/drawing/2014/main" id="{7E91A913-321B-AC42-9F2A-53E7F6CBB4FA}"/>
              </a:ext>
            </a:extLst>
          </p:cNvPr>
          <p:cNvPicPr>
            <a:picLocks noChangeAspect="1"/>
          </p:cNvPicPr>
          <p:nvPr/>
        </p:nvPicPr>
        <p:blipFill>
          <a:blip r:embed="rId2"/>
          <a:stretch>
            <a:fillRect/>
          </a:stretch>
        </p:blipFill>
        <p:spPr>
          <a:xfrm>
            <a:off x="10299700" y="204020"/>
            <a:ext cx="1651000" cy="1524000"/>
          </a:xfrm>
          <a:prstGeom prst="rect">
            <a:avLst/>
          </a:prstGeom>
        </p:spPr>
      </p:pic>
    </p:spTree>
    <p:extLst>
      <p:ext uri="{BB962C8B-B14F-4D97-AF65-F5344CB8AC3E}">
        <p14:creationId xmlns:p14="http://schemas.microsoft.com/office/powerpoint/2010/main" val="1532565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5910F-3608-934C-8E5D-9D8CE378C040}"/>
              </a:ext>
            </a:extLst>
          </p:cNvPr>
          <p:cNvSpPr>
            <a:spLocks noGrp="1"/>
          </p:cNvSpPr>
          <p:nvPr>
            <p:ph type="title"/>
          </p:nvPr>
        </p:nvSpPr>
        <p:spPr>
          <a:xfrm>
            <a:off x="0" y="303238"/>
            <a:ext cx="9778181" cy="1325563"/>
          </a:xfrm>
        </p:spPr>
        <p:txBody>
          <a:bodyPr/>
          <a:lstStyle/>
          <a:p>
            <a:pPr algn="ctr"/>
            <a:r>
              <a:rPr lang="en-US" dirty="0">
                <a:solidFill>
                  <a:schemeClr val="accent1"/>
                </a:solidFill>
              </a:rPr>
              <a:t>Demographics and impact on study activities</a:t>
            </a:r>
          </a:p>
        </p:txBody>
      </p:sp>
      <p:sp>
        <p:nvSpPr>
          <p:cNvPr id="3" name="Content Placeholder 2">
            <a:extLst>
              <a:ext uri="{FF2B5EF4-FFF2-40B4-BE49-F238E27FC236}">
                <a16:creationId xmlns:a16="http://schemas.microsoft.com/office/drawing/2014/main" id="{02FB02A8-2A83-004A-8656-C4C7BBB2D281}"/>
              </a:ext>
            </a:extLst>
          </p:cNvPr>
          <p:cNvSpPr>
            <a:spLocks noGrp="1"/>
          </p:cNvSpPr>
          <p:nvPr>
            <p:ph idx="1"/>
          </p:nvPr>
        </p:nvSpPr>
        <p:spPr>
          <a:xfrm>
            <a:off x="838200" y="2148502"/>
            <a:ext cx="10515600" cy="4351338"/>
          </a:xfrm>
        </p:spPr>
        <p:txBody>
          <a:bodyPr>
            <a:normAutofit lnSpcReduction="10000"/>
          </a:bodyPr>
          <a:lstStyle/>
          <a:p>
            <a:r>
              <a:rPr lang="en-US" dirty="0"/>
              <a:t>Female students are more likely to report a higher negative impact on all activities (learning, social assessment), compared to male students.</a:t>
            </a:r>
            <a:endParaRPr lang="en-US" b="0" i="0" dirty="0">
              <a:effectLst/>
            </a:endParaRPr>
          </a:p>
          <a:p>
            <a:r>
              <a:rPr lang="en-US" dirty="0"/>
              <a:t>Students aged 56 or over are more likely to have a smaller negative impact on learning and social activities, in relation to students aged 26-35  35-45 and  </a:t>
            </a:r>
            <a:endParaRPr lang="en-US" b="0" i="0" dirty="0">
              <a:effectLst/>
            </a:endParaRPr>
          </a:p>
          <a:p>
            <a:r>
              <a:rPr lang="en-US" dirty="0"/>
              <a:t>WELS students are more likely to have a larger negative impact on their learning and assessment activities than students in FASS and STEM.  </a:t>
            </a:r>
            <a:endParaRPr lang="en-US" b="0" i="0" dirty="0">
              <a:effectLst/>
            </a:endParaRPr>
          </a:p>
          <a:p>
            <a:r>
              <a:rPr lang="en-US" dirty="0"/>
              <a:t>Socioeconomic factors, presentation and BAME status had no significant impact on the studies of OU students </a:t>
            </a:r>
            <a:endParaRPr lang="en-US" b="0" i="0" dirty="0">
              <a:effectLst/>
            </a:endParaRPr>
          </a:p>
          <a:p>
            <a:endParaRPr lang="en-US" dirty="0"/>
          </a:p>
        </p:txBody>
      </p:sp>
      <p:pic>
        <p:nvPicPr>
          <p:cNvPr id="4" name="Picture 3" descr="Icon&#10;&#10;Description automatically generated">
            <a:extLst>
              <a:ext uri="{FF2B5EF4-FFF2-40B4-BE49-F238E27FC236}">
                <a16:creationId xmlns:a16="http://schemas.microsoft.com/office/drawing/2014/main" id="{989C3B9B-DDF9-8149-9AFB-A8E4B3DF5879}"/>
              </a:ext>
            </a:extLst>
          </p:cNvPr>
          <p:cNvPicPr>
            <a:picLocks noChangeAspect="1"/>
          </p:cNvPicPr>
          <p:nvPr/>
        </p:nvPicPr>
        <p:blipFill>
          <a:blip r:embed="rId2"/>
          <a:stretch>
            <a:fillRect/>
          </a:stretch>
        </p:blipFill>
        <p:spPr>
          <a:xfrm>
            <a:off x="10299700" y="204020"/>
            <a:ext cx="1651000" cy="1524000"/>
          </a:xfrm>
          <a:prstGeom prst="rect">
            <a:avLst/>
          </a:prstGeom>
        </p:spPr>
      </p:pic>
    </p:spTree>
    <p:extLst>
      <p:ext uri="{BB962C8B-B14F-4D97-AF65-F5344CB8AC3E}">
        <p14:creationId xmlns:p14="http://schemas.microsoft.com/office/powerpoint/2010/main" val="2119064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8D9F0-A9BB-EF43-803A-F71EF4608514}"/>
              </a:ext>
            </a:extLst>
          </p:cNvPr>
          <p:cNvSpPr>
            <a:spLocks noGrp="1"/>
          </p:cNvSpPr>
          <p:nvPr>
            <p:ph type="title"/>
          </p:nvPr>
        </p:nvSpPr>
        <p:spPr>
          <a:xfrm>
            <a:off x="241300" y="303238"/>
            <a:ext cx="9979332" cy="1325563"/>
          </a:xfrm>
        </p:spPr>
        <p:txBody>
          <a:bodyPr/>
          <a:lstStyle/>
          <a:p>
            <a:pPr algn="ctr"/>
            <a:r>
              <a:rPr lang="en-US" dirty="0">
                <a:solidFill>
                  <a:schemeClr val="accent1"/>
                </a:solidFill>
              </a:rPr>
              <a:t>Personal circumstances and impact on study activities</a:t>
            </a:r>
          </a:p>
        </p:txBody>
      </p:sp>
      <p:sp>
        <p:nvSpPr>
          <p:cNvPr id="3" name="Content Placeholder 2">
            <a:extLst>
              <a:ext uri="{FF2B5EF4-FFF2-40B4-BE49-F238E27FC236}">
                <a16:creationId xmlns:a16="http://schemas.microsoft.com/office/drawing/2014/main" id="{2D55A6DD-A602-3442-871C-B6D9B57271A1}"/>
              </a:ext>
            </a:extLst>
          </p:cNvPr>
          <p:cNvSpPr>
            <a:spLocks noGrp="1"/>
          </p:cNvSpPr>
          <p:nvPr>
            <p:ph idx="1"/>
          </p:nvPr>
        </p:nvSpPr>
        <p:spPr>
          <a:xfrm>
            <a:off x="838200" y="1728019"/>
            <a:ext cx="10515600" cy="4667250"/>
          </a:xfrm>
        </p:spPr>
        <p:txBody>
          <a:bodyPr>
            <a:normAutofit/>
          </a:bodyPr>
          <a:lstStyle/>
          <a:p>
            <a:r>
              <a:rPr lang="en-US" dirty="0"/>
              <a:t>Childcare:</a:t>
            </a:r>
          </a:p>
          <a:p>
            <a:pPr lvl="1"/>
            <a:r>
              <a:rPr lang="en-US" dirty="0"/>
              <a:t>Students aged 36-45 and 45-55 are more likely to report having a medium or high impact on their study, than students of other age groups.</a:t>
            </a:r>
          </a:p>
          <a:p>
            <a:pPr lvl="1"/>
            <a:r>
              <a:rPr lang="en-US" dirty="0"/>
              <a:t>Low IMD (0-25%) students are more likely to report having a high impact on their study, than students from higher IMD </a:t>
            </a:r>
          </a:p>
          <a:p>
            <a:r>
              <a:rPr lang="en-US" dirty="0"/>
              <a:t>Caring responsibilities: WELS students are more likely to report to having a medium impact on their study, than students of other faculties. </a:t>
            </a:r>
          </a:p>
          <a:p>
            <a:r>
              <a:rPr lang="en-US" dirty="0"/>
              <a:t>Financial concerns: students of low socioeconomical background are more likely to report having a high impact on their study, than students from higher socioeconomical background</a:t>
            </a:r>
            <a:endParaRPr lang="en-US" b="0" i="0" dirty="0">
              <a:effectLst/>
            </a:endParaRPr>
          </a:p>
          <a:p>
            <a:endParaRPr lang="en-US" b="0" i="0" dirty="0">
              <a:effectLst/>
            </a:endParaRPr>
          </a:p>
          <a:p>
            <a:endParaRPr lang="en-US" b="0" i="0" dirty="0">
              <a:effectLst/>
            </a:endParaRPr>
          </a:p>
          <a:p>
            <a:endParaRPr lang="en-US" dirty="0"/>
          </a:p>
        </p:txBody>
      </p:sp>
      <p:pic>
        <p:nvPicPr>
          <p:cNvPr id="4" name="Picture 3" descr="Icon&#10;&#10;Description automatically generated">
            <a:extLst>
              <a:ext uri="{FF2B5EF4-FFF2-40B4-BE49-F238E27FC236}">
                <a16:creationId xmlns:a16="http://schemas.microsoft.com/office/drawing/2014/main" id="{B780400F-C255-D242-A21F-F6C4DA27FB1E}"/>
              </a:ext>
            </a:extLst>
          </p:cNvPr>
          <p:cNvPicPr>
            <a:picLocks noChangeAspect="1"/>
          </p:cNvPicPr>
          <p:nvPr/>
        </p:nvPicPr>
        <p:blipFill>
          <a:blip r:embed="rId2"/>
          <a:stretch>
            <a:fillRect/>
          </a:stretch>
        </p:blipFill>
        <p:spPr>
          <a:xfrm>
            <a:off x="10299700" y="204020"/>
            <a:ext cx="1651000" cy="1524000"/>
          </a:xfrm>
          <a:prstGeom prst="rect">
            <a:avLst/>
          </a:prstGeom>
        </p:spPr>
      </p:pic>
    </p:spTree>
    <p:extLst>
      <p:ext uri="{BB962C8B-B14F-4D97-AF65-F5344CB8AC3E}">
        <p14:creationId xmlns:p14="http://schemas.microsoft.com/office/powerpoint/2010/main" val="165646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A2225-939B-0F4B-B478-9FEE86A95A97}"/>
              </a:ext>
            </a:extLst>
          </p:cNvPr>
          <p:cNvSpPr>
            <a:spLocks noGrp="1"/>
          </p:cNvSpPr>
          <p:nvPr>
            <p:ph type="title"/>
          </p:nvPr>
        </p:nvSpPr>
        <p:spPr/>
        <p:txBody>
          <a:bodyPr/>
          <a:lstStyle/>
          <a:p>
            <a:r>
              <a:rPr lang="en-US" dirty="0">
                <a:solidFill>
                  <a:schemeClr val="accent1"/>
                </a:solidFill>
              </a:rPr>
              <a:t>Summary &amp; Discussion</a:t>
            </a:r>
          </a:p>
        </p:txBody>
      </p:sp>
      <p:sp>
        <p:nvSpPr>
          <p:cNvPr id="3" name="Content Placeholder 2">
            <a:extLst>
              <a:ext uri="{FF2B5EF4-FFF2-40B4-BE49-F238E27FC236}">
                <a16:creationId xmlns:a16="http://schemas.microsoft.com/office/drawing/2014/main" id="{1A2719B2-B4FF-E845-87C0-4CDD5AFD06BC}"/>
              </a:ext>
            </a:extLst>
          </p:cNvPr>
          <p:cNvSpPr>
            <a:spLocks noGrp="1"/>
          </p:cNvSpPr>
          <p:nvPr>
            <p:ph idx="1"/>
          </p:nvPr>
        </p:nvSpPr>
        <p:spPr/>
        <p:txBody>
          <a:bodyPr>
            <a:normAutofit fontScale="92500" lnSpcReduction="10000"/>
          </a:bodyPr>
          <a:lstStyle/>
          <a:p>
            <a:r>
              <a:rPr lang="en-US" dirty="0"/>
              <a:t>Student experience of learning during Covid-19 varied greatly</a:t>
            </a:r>
          </a:p>
          <a:p>
            <a:pPr lvl="1"/>
            <a:r>
              <a:rPr lang="en-US" dirty="0"/>
              <a:t>40% of students experienced a negative impact on learning and assessment activities reporting they did them ‘less’ or ‘much less’ frequently after the pandemic hit.</a:t>
            </a:r>
          </a:p>
          <a:p>
            <a:pPr lvl="1"/>
            <a:r>
              <a:rPr lang="en-US" dirty="0"/>
              <a:t>10-15% of students experienced a positive impact and were able to spend more time on learning and assessment activities</a:t>
            </a:r>
          </a:p>
          <a:p>
            <a:pPr lvl="1"/>
            <a:r>
              <a:rPr lang="en-US" dirty="0"/>
              <a:t>Social activity was impacted less, although this may partly be because some students entered the pandemic from a low baseline</a:t>
            </a:r>
          </a:p>
          <a:p>
            <a:r>
              <a:rPr lang="en-US" dirty="0"/>
              <a:t>30% of learners used social media for social activities but this did not translate into use for learning (14%)</a:t>
            </a:r>
          </a:p>
          <a:p>
            <a:r>
              <a:rPr lang="en-US" dirty="0"/>
              <a:t>The OU decision to change final assessment procedure for 19J module had an impact on time spent on assessment activities (e.g. 50% of learners spent less time revising; a practice that helps consolidation of learning) </a:t>
            </a:r>
          </a:p>
        </p:txBody>
      </p:sp>
      <p:pic>
        <p:nvPicPr>
          <p:cNvPr id="4" name="Picture 3" descr="Icon&#10;&#10;Description automatically generated">
            <a:extLst>
              <a:ext uri="{FF2B5EF4-FFF2-40B4-BE49-F238E27FC236}">
                <a16:creationId xmlns:a16="http://schemas.microsoft.com/office/drawing/2014/main" id="{EEBC1646-5D8B-A044-9A92-7E35A6732520}"/>
              </a:ext>
            </a:extLst>
          </p:cNvPr>
          <p:cNvPicPr>
            <a:picLocks noChangeAspect="1"/>
          </p:cNvPicPr>
          <p:nvPr/>
        </p:nvPicPr>
        <p:blipFill>
          <a:blip r:embed="rId2"/>
          <a:stretch>
            <a:fillRect/>
          </a:stretch>
        </p:blipFill>
        <p:spPr>
          <a:xfrm>
            <a:off x="10299700" y="204020"/>
            <a:ext cx="1651000" cy="1524000"/>
          </a:xfrm>
          <a:prstGeom prst="rect">
            <a:avLst/>
          </a:prstGeom>
        </p:spPr>
      </p:pic>
    </p:spTree>
    <p:extLst>
      <p:ext uri="{BB962C8B-B14F-4D97-AF65-F5344CB8AC3E}">
        <p14:creationId xmlns:p14="http://schemas.microsoft.com/office/powerpoint/2010/main" val="3626989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A2225-939B-0F4B-B478-9FEE86A95A97}"/>
              </a:ext>
            </a:extLst>
          </p:cNvPr>
          <p:cNvSpPr>
            <a:spLocks noGrp="1"/>
          </p:cNvSpPr>
          <p:nvPr>
            <p:ph type="title"/>
          </p:nvPr>
        </p:nvSpPr>
        <p:spPr/>
        <p:txBody>
          <a:bodyPr/>
          <a:lstStyle/>
          <a:p>
            <a:r>
              <a:rPr lang="en-US" dirty="0">
                <a:solidFill>
                  <a:schemeClr val="accent1"/>
                </a:solidFill>
              </a:rPr>
              <a:t>Summary &amp; Discussion</a:t>
            </a:r>
          </a:p>
        </p:txBody>
      </p:sp>
      <p:sp>
        <p:nvSpPr>
          <p:cNvPr id="3" name="Content Placeholder 2">
            <a:extLst>
              <a:ext uri="{FF2B5EF4-FFF2-40B4-BE49-F238E27FC236}">
                <a16:creationId xmlns:a16="http://schemas.microsoft.com/office/drawing/2014/main" id="{1A2719B2-B4FF-E845-87C0-4CDD5AFD06BC}"/>
              </a:ext>
            </a:extLst>
          </p:cNvPr>
          <p:cNvSpPr>
            <a:spLocks noGrp="1"/>
          </p:cNvSpPr>
          <p:nvPr>
            <p:ph idx="1"/>
          </p:nvPr>
        </p:nvSpPr>
        <p:spPr/>
        <p:txBody>
          <a:bodyPr>
            <a:normAutofit/>
          </a:bodyPr>
          <a:lstStyle/>
          <a:p>
            <a:r>
              <a:rPr lang="en-US" dirty="0"/>
              <a:t>We must continue to monitor whether any loss of learning (in-module and during assessment preparation) will impact on student performance in subsequent modules. </a:t>
            </a:r>
          </a:p>
          <a:p>
            <a:r>
              <a:rPr lang="en-US" dirty="0"/>
              <a:t>The main factors affecting OU students’ studies was their mental health/well-being and their employment; half of the students reported these factors.</a:t>
            </a:r>
          </a:p>
          <a:p>
            <a:r>
              <a:rPr lang="en-US" dirty="0"/>
              <a:t>Student support will need to be responsive to a range of difficulties students are facing. Different challenges may require different interventions and additional supports.</a:t>
            </a:r>
          </a:p>
        </p:txBody>
      </p:sp>
      <p:pic>
        <p:nvPicPr>
          <p:cNvPr id="4" name="Picture 3" descr="Icon&#10;&#10;Description automatically generated">
            <a:extLst>
              <a:ext uri="{FF2B5EF4-FFF2-40B4-BE49-F238E27FC236}">
                <a16:creationId xmlns:a16="http://schemas.microsoft.com/office/drawing/2014/main" id="{EEBC1646-5D8B-A044-9A92-7E35A6732520}"/>
              </a:ext>
            </a:extLst>
          </p:cNvPr>
          <p:cNvPicPr>
            <a:picLocks noChangeAspect="1"/>
          </p:cNvPicPr>
          <p:nvPr/>
        </p:nvPicPr>
        <p:blipFill>
          <a:blip r:embed="rId2"/>
          <a:stretch>
            <a:fillRect/>
          </a:stretch>
        </p:blipFill>
        <p:spPr>
          <a:xfrm>
            <a:off x="10299700" y="204020"/>
            <a:ext cx="1651000" cy="1524000"/>
          </a:xfrm>
          <a:prstGeom prst="rect">
            <a:avLst/>
          </a:prstGeom>
        </p:spPr>
      </p:pic>
    </p:spTree>
    <p:extLst>
      <p:ext uri="{BB962C8B-B14F-4D97-AF65-F5344CB8AC3E}">
        <p14:creationId xmlns:p14="http://schemas.microsoft.com/office/powerpoint/2010/main" val="33166521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FBEDC-13BB-9A4A-87C2-DDE1652431C7}"/>
              </a:ext>
            </a:extLst>
          </p:cNvPr>
          <p:cNvSpPr>
            <a:spLocks noGrp="1"/>
          </p:cNvSpPr>
          <p:nvPr>
            <p:ph type="title"/>
          </p:nvPr>
        </p:nvSpPr>
        <p:spPr/>
        <p:txBody>
          <a:bodyPr/>
          <a:lstStyle/>
          <a:p>
            <a:r>
              <a:rPr lang="en-US" dirty="0">
                <a:solidFill>
                  <a:schemeClr val="accent1"/>
                </a:solidFill>
              </a:rPr>
              <a:t>Thank you!</a:t>
            </a:r>
            <a:br>
              <a:rPr lang="en-US" dirty="0">
                <a:solidFill>
                  <a:schemeClr val="accent1"/>
                </a:solidFill>
              </a:rPr>
            </a:br>
            <a:r>
              <a:rPr lang="en-US" dirty="0">
                <a:solidFill>
                  <a:schemeClr val="accent1"/>
                </a:solidFill>
              </a:rPr>
              <a:t>Questions? </a:t>
            </a:r>
          </a:p>
        </p:txBody>
      </p:sp>
      <p:sp>
        <p:nvSpPr>
          <p:cNvPr id="3" name="Content Placeholder 2">
            <a:extLst>
              <a:ext uri="{FF2B5EF4-FFF2-40B4-BE49-F238E27FC236}">
                <a16:creationId xmlns:a16="http://schemas.microsoft.com/office/drawing/2014/main" id="{CA3026F1-4409-684B-A584-076E62B8827F}"/>
              </a:ext>
            </a:extLst>
          </p:cNvPr>
          <p:cNvSpPr>
            <a:spLocks noGrp="1"/>
          </p:cNvSpPr>
          <p:nvPr>
            <p:ph idx="1"/>
          </p:nvPr>
        </p:nvSpPr>
        <p:spPr/>
        <p:txBody>
          <a:bodyPr/>
          <a:lstStyle/>
          <a:p>
            <a:pPr marL="0" indent="0">
              <a:buNone/>
            </a:pPr>
            <a:endParaRPr lang="en-US" dirty="0"/>
          </a:p>
          <a:p>
            <a:pPr marL="0" indent="0">
              <a:buNone/>
            </a:pPr>
            <a:r>
              <a:rPr lang="en-US" i="1" dirty="0"/>
              <a:t>A full report for this study will be available on scholarship exchange shortly.</a:t>
            </a:r>
          </a:p>
          <a:p>
            <a:pPr marL="0" indent="0">
              <a:buNone/>
            </a:pPr>
            <a:endParaRPr lang="en-US" dirty="0"/>
          </a:p>
          <a:p>
            <a:pPr marL="0" indent="0">
              <a:buNone/>
            </a:pPr>
            <a:endParaRPr lang="en-US" dirty="0"/>
          </a:p>
          <a:p>
            <a:pPr marL="0" indent="0">
              <a:buNone/>
            </a:pPr>
            <a:r>
              <a:rPr lang="en-US" dirty="0"/>
              <a:t>For further questions and discussion:</a:t>
            </a:r>
          </a:p>
          <a:p>
            <a:pPr marL="0" indent="0">
              <a:buNone/>
            </a:pPr>
            <a:r>
              <a:rPr lang="en-US" dirty="0">
                <a:hlinkClick r:id="rId2"/>
              </a:rPr>
              <a:t>maria.aristeidou@open.ac.uk</a:t>
            </a:r>
            <a:endParaRPr lang="en-US" dirty="0"/>
          </a:p>
          <a:p>
            <a:pPr marL="0" indent="0">
              <a:buNone/>
            </a:pPr>
            <a:r>
              <a:rPr lang="en-US" dirty="0"/>
              <a:t>@</a:t>
            </a:r>
            <a:r>
              <a:rPr lang="en-US" dirty="0" err="1"/>
              <a:t>aristeidoum</a:t>
            </a:r>
            <a:endParaRPr lang="en-US" dirty="0"/>
          </a:p>
          <a:p>
            <a:pPr marL="0" indent="0">
              <a:buNone/>
            </a:pPr>
            <a:endParaRPr lang="en-US" dirty="0"/>
          </a:p>
        </p:txBody>
      </p:sp>
    </p:spTree>
    <p:extLst>
      <p:ext uri="{BB962C8B-B14F-4D97-AF65-F5344CB8AC3E}">
        <p14:creationId xmlns:p14="http://schemas.microsoft.com/office/powerpoint/2010/main" val="819268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D4839-B172-534C-B872-39C0B706AC13}"/>
              </a:ext>
            </a:extLst>
          </p:cNvPr>
          <p:cNvSpPr>
            <a:spLocks noGrp="1"/>
          </p:cNvSpPr>
          <p:nvPr>
            <p:ph type="title"/>
          </p:nvPr>
        </p:nvSpPr>
        <p:spPr/>
        <p:txBody>
          <a:bodyPr/>
          <a:lstStyle/>
          <a:p>
            <a:pPr algn="ctr"/>
            <a:r>
              <a:rPr lang="en-US" dirty="0">
                <a:solidFill>
                  <a:schemeClr val="accent1"/>
                </a:solidFill>
              </a:rPr>
              <a:t>Introduction</a:t>
            </a:r>
          </a:p>
        </p:txBody>
      </p:sp>
      <p:sp>
        <p:nvSpPr>
          <p:cNvPr id="3" name="Content Placeholder 2">
            <a:extLst>
              <a:ext uri="{FF2B5EF4-FFF2-40B4-BE49-F238E27FC236}">
                <a16:creationId xmlns:a16="http://schemas.microsoft.com/office/drawing/2014/main" id="{04AD78F6-26CF-F543-B4B2-52C67DD357E3}"/>
              </a:ext>
            </a:extLst>
          </p:cNvPr>
          <p:cNvSpPr>
            <a:spLocks noGrp="1"/>
          </p:cNvSpPr>
          <p:nvPr>
            <p:ph idx="1"/>
          </p:nvPr>
        </p:nvSpPr>
        <p:spPr/>
        <p:txBody>
          <a:bodyPr>
            <a:normAutofit lnSpcReduction="10000"/>
          </a:bodyPr>
          <a:lstStyle/>
          <a:p>
            <a:r>
              <a:rPr lang="en-US" dirty="0"/>
              <a:t>Project delivered as part of IET’s QEI </a:t>
            </a:r>
            <a:r>
              <a:rPr lang="en-US" dirty="0" err="1"/>
              <a:t>Programme</a:t>
            </a:r>
            <a:endParaRPr lang="en-US" dirty="0"/>
          </a:p>
          <a:p>
            <a:r>
              <a:rPr lang="en-GB" dirty="0"/>
              <a:t>The learning experience of OU students is known to differ from most other UK HEIs due to the supported open learning model the university adopts. </a:t>
            </a:r>
          </a:p>
          <a:p>
            <a:r>
              <a:rPr lang="en-GB" dirty="0"/>
              <a:t>However, since the advent of covid-19 restrictions, the rest of the sector has experienced a dramatic shift towards greater use of educational technologies, online tutorials and communities, and remote support. </a:t>
            </a:r>
          </a:p>
          <a:p>
            <a:r>
              <a:rPr lang="en-GB" dirty="0"/>
              <a:t>In what ways is the OU learner experience unique or similar to elsewhere? and what can be learnt to help the OU, and other institutions, improve their provision of distance and online learning?</a:t>
            </a:r>
          </a:p>
          <a:p>
            <a:endParaRPr lang="en-US" dirty="0"/>
          </a:p>
        </p:txBody>
      </p:sp>
      <p:pic>
        <p:nvPicPr>
          <p:cNvPr id="4" name="Picture 3" descr="Icon&#10;&#10;Description automatically generated">
            <a:extLst>
              <a:ext uri="{FF2B5EF4-FFF2-40B4-BE49-F238E27FC236}">
                <a16:creationId xmlns:a16="http://schemas.microsoft.com/office/drawing/2014/main" id="{DEDBA9E1-1B02-1C4C-991A-47638F4C59E1}"/>
              </a:ext>
            </a:extLst>
          </p:cNvPr>
          <p:cNvPicPr>
            <a:picLocks noChangeAspect="1"/>
          </p:cNvPicPr>
          <p:nvPr/>
        </p:nvPicPr>
        <p:blipFill>
          <a:blip r:embed="rId2"/>
          <a:stretch>
            <a:fillRect/>
          </a:stretch>
        </p:blipFill>
        <p:spPr>
          <a:xfrm>
            <a:off x="10299700" y="204020"/>
            <a:ext cx="1651000" cy="1524000"/>
          </a:xfrm>
          <a:prstGeom prst="rect">
            <a:avLst/>
          </a:prstGeom>
        </p:spPr>
      </p:pic>
    </p:spTree>
    <p:extLst>
      <p:ext uri="{BB962C8B-B14F-4D97-AF65-F5344CB8AC3E}">
        <p14:creationId xmlns:p14="http://schemas.microsoft.com/office/powerpoint/2010/main" val="1095594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D4839-B172-534C-B872-39C0B706AC13}"/>
              </a:ext>
            </a:extLst>
          </p:cNvPr>
          <p:cNvSpPr>
            <a:spLocks noGrp="1"/>
          </p:cNvSpPr>
          <p:nvPr>
            <p:ph type="title"/>
          </p:nvPr>
        </p:nvSpPr>
        <p:spPr/>
        <p:txBody>
          <a:bodyPr/>
          <a:lstStyle/>
          <a:p>
            <a:pPr algn="ctr"/>
            <a:r>
              <a:rPr lang="en-US" dirty="0">
                <a:solidFill>
                  <a:schemeClr val="accent1"/>
                </a:solidFill>
              </a:rPr>
              <a:t>Research Questions</a:t>
            </a:r>
          </a:p>
        </p:txBody>
      </p:sp>
      <p:sp>
        <p:nvSpPr>
          <p:cNvPr id="3" name="Content Placeholder 2">
            <a:extLst>
              <a:ext uri="{FF2B5EF4-FFF2-40B4-BE49-F238E27FC236}">
                <a16:creationId xmlns:a16="http://schemas.microsoft.com/office/drawing/2014/main" id="{04AD78F6-26CF-F543-B4B2-52C67DD357E3}"/>
              </a:ext>
            </a:extLst>
          </p:cNvPr>
          <p:cNvSpPr>
            <a:spLocks noGrp="1"/>
          </p:cNvSpPr>
          <p:nvPr>
            <p:ph idx="1"/>
          </p:nvPr>
        </p:nvSpPr>
        <p:spPr/>
        <p:txBody>
          <a:bodyPr>
            <a:normAutofit fontScale="85000" lnSpcReduction="20000"/>
          </a:bodyPr>
          <a:lstStyle/>
          <a:p>
            <a:pPr marL="0" indent="0">
              <a:buNone/>
            </a:pPr>
            <a:r>
              <a:rPr lang="en-US" b="1" dirty="0"/>
              <a:t>Research Questions (this presentation)</a:t>
            </a:r>
          </a:p>
          <a:p>
            <a:r>
              <a:rPr lang="en-GB" dirty="0"/>
              <a:t>What was the impact of the disruption on undertaking specific study learning, social and assessment activities, and to what extent?</a:t>
            </a:r>
          </a:p>
          <a:p>
            <a:r>
              <a:rPr lang="en-GB" dirty="0"/>
              <a:t>How do the demographics and personal circumstances of OU students relate to the extent of the COVID-19 impact on their study activities?</a:t>
            </a:r>
          </a:p>
          <a:p>
            <a:pPr marL="0" indent="0">
              <a:buNone/>
            </a:pPr>
            <a:r>
              <a:rPr lang="en-GB" b="1" dirty="0"/>
              <a:t>Our Research Questions</a:t>
            </a:r>
          </a:p>
          <a:p>
            <a:r>
              <a:rPr lang="en-GB" dirty="0"/>
              <a:t>Were there changes in how students interacted with their tutors and other students and how did this impact relationships and participation in learning communities?</a:t>
            </a:r>
          </a:p>
          <a:p>
            <a:r>
              <a:rPr lang="en-GB" dirty="0"/>
              <a:t>What was the OU students’ satisfaction with their overall progress and the </a:t>
            </a:r>
            <a:r>
              <a:rPr lang="en-GB"/>
              <a:t>OU response?</a:t>
            </a:r>
            <a:endParaRPr lang="en-GB" dirty="0"/>
          </a:p>
          <a:p>
            <a:r>
              <a:rPr lang="en-GB" dirty="0"/>
              <a:t>How do students think online learning could be improved in times of disruption and uncertainty such as the covid-19 pandemic? </a:t>
            </a:r>
          </a:p>
          <a:p>
            <a:endParaRPr lang="en-US" dirty="0"/>
          </a:p>
        </p:txBody>
      </p:sp>
      <p:pic>
        <p:nvPicPr>
          <p:cNvPr id="4" name="Picture 3" descr="Icon&#10;&#10;Description automatically generated">
            <a:extLst>
              <a:ext uri="{FF2B5EF4-FFF2-40B4-BE49-F238E27FC236}">
                <a16:creationId xmlns:a16="http://schemas.microsoft.com/office/drawing/2014/main" id="{DEDBA9E1-1B02-1C4C-991A-47638F4C59E1}"/>
              </a:ext>
            </a:extLst>
          </p:cNvPr>
          <p:cNvPicPr>
            <a:picLocks noChangeAspect="1"/>
          </p:cNvPicPr>
          <p:nvPr/>
        </p:nvPicPr>
        <p:blipFill>
          <a:blip r:embed="rId2"/>
          <a:stretch>
            <a:fillRect/>
          </a:stretch>
        </p:blipFill>
        <p:spPr>
          <a:xfrm>
            <a:off x="10299700" y="204020"/>
            <a:ext cx="1651000" cy="1524000"/>
          </a:xfrm>
          <a:prstGeom prst="rect">
            <a:avLst/>
          </a:prstGeom>
        </p:spPr>
      </p:pic>
    </p:spTree>
    <p:extLst>
      <p:ext uri="{BB962C8B-B14F-4D97-AF65-F5344CB8AC3E}">
        <p14:creationId xmlns:p14="http://schemas.microsoft.com/office/powerpoint/2010/main" val="2482716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E8E5F-C8AE-A54A-B450-195EB6253195}"/>
              </a:ext>
            </a:extLst>
          </p:cNvPr>
          <p:cNvSpPr>
            <a:spLocks noGrp="1"/>
          </p:cNvSpPr>
          <p:nvPr>
            <p:ph type="title"/>
          </p:nvPr>
        </p:nvSpPr>
        <p:spPr>
          <a:xfrm>
            <a:off x="174523" y="176981"/>
            <a:ext cx="10515600" cy="1325563"/>
          </a:xfrm>
        </p:spPr>
        <p:txBody>
          <a:bodyPr/>
          <a:lstStyle/>
          <a:p>
            <a:pPr algn="ctr"/>
            <a:r>
              <a:rPr lang="en-US" dirty="0">
                <a:solidFill>
                  <a:schemeClr val="accent1"/>
                </a:solidFill>
              </a:rPr>
              <a:t>Survey</a:t>
            </a:r>
          </a:p>
        </p:txBody>
      </p:sp>
      <p:sp>
        <p:nvSpPr>
          <p:cNvPr id="3" name="Content Placeholder 2">
            <a:extLst>
              <a:ext uri="{FF2B5EF4-FFF2-40B4-BE49-F238E27FC236}">
                <a16:creationId xmlns:a16="http://schemas.microsoft.com/office/drawing/2014/main" id="{DBA8D611-B09C-5942-9C51-6F41E1649B0C}"/>
              </a:ext>
            </a:extLst>
          </p:cNvPr>
          <p:cNvSpPr>
            <a:spLocks noGrp="1"/>
          </p:cNvSpPr>
          <p:nvPr>
            <p:ph idx="1"/>
          </p:nvPr>
        </p:nvSpPr>
        <p:spPr>
          <a:xfrm>
            <a:off x="838200" y="1502544"/>
            <a:ext cx="10515600" cy="5178475"/>
          </a:xfrm>
        </p:spPr>
        <p:txBody>
          <a:bodyPr>
            <a:normAutofit/>
          </a:bodyPr>
          <a:lstStyle/>
          <a:p>
            <a:r>
              <a:rPr lang="en-US" dirty="0"/>
              <a:t>Phase 1: Curriculum Design Panel (sample: 2,000; response rate: 10%)</a:t>
            </a:r>
          </a:p>
          <a:p>
            <a:r>
              <a:rPr lang="en-US" dirty="0"/>
              <a:t>Phase 2: Random university-wide sample (sample: 2,500; response rate: 14%)</a:t>
            </a:r>
          </a:p>
          <a:p>
            <a:r>
              <a:rPr lang="en-US" dirty="0"/>
              <a:t>Total (Sept 2020): 555 responses from 2019J and 2020B students</a:t>
            </a:r>
          </a:p>
          <a:p>
            <a:r>
              <a:rPr lang="en-US" dirty="0"/>
              <a:t>Survey data collection &amp; analysis:</a:t>
            </a:r>
          </a:p>
          <a:p>
            <a:pPr lvl="1"/>
            <a:r>
              <a:rPr lang="en-US" dirty="0"/>
              <a:t>Demographics (gender/age/faculty). Also socioeconomic &amp; BAME for Phase 2 </a:t>
            </a:r>
          </a:p>
          <a:p>
            <a:pPr lvl="1"/>
            <a:r>
              <a:rPr lang="en-US" dirty="0"/>
              <a:t>Personal Circumstances</a:t>
            </a:r>
          </a:p>
          <a:p>
            <a:pPr lvl="1"/>
            <a:r>
              <a:rPr lang="en-US" dirty="0"/>
              <a:t>Impact on study activities (learning, social and assessment)</a:t>
            </a:r>
          </a:p>
          <a:p>
            <a:pPr lvl="1"/>
            <a:r>
              <a:rPr lang="en-US" dirty="0" err="1"/>
              <a:t>Visualisation</a:t>
            </a:r>
            <a:r>
              <a:rPr lang="en-US" dirty="0"/>
              <a:t> of the impact and its frequencies</a:t>
            </a:r>
          </a:p>
          <a:p>
            <a:pPr lvl="1"/>
            <a:r>
              <a:rPr lang="en-US" dirty="0"/>
              <a:t>Relationship between demographics, personal circumstances, and the overall score of impacted activities (non-parametric tests)</a:t>
            </a:r>
          </a:p>
        </p:txBody>
      </p:sp>
      <p:pic>
        <p:nvPicPr>
          <p:cNvPr id="4" name="Picture 3" descr="Icon&#10;&#10;Description automatically generated">
            <a:extLst>
              <a:ext uri="{FF2B5EF4-FFF2-40B4-BE49-F238E27FC236}">
                <a16:creationId xmlns:a16="http://schemas.microsoft.com/office/drawing/2014/main" id="{53D803D9-47DE-3B45-8FEB-EA44943E4627}"/>
              </a:ext>
            </a:extLst>
          </p:cNvPr>
          <p:cNvPicPr>
            <a:picLocks noChangeAspect="1"/>
          </p:cNvPicPr>
          <p:nvPr/>
        </p:nvPicPr>
        <p:blipFill>
          <a:blip r:embed="rId2"/>
          <a:stretch>
            <a:fillRect/>
          </a:stretch>
        </p:blipFill>
        <p:spPr>
          <a:xfrm>
            <a:off x="10299700" y="204020"/>
            <a:ext cx="1651000" cy="1524000"/>
          </a:xfrm>
          <a:prstGeom prst="rect">
            <a:avLst/>
          </a:prstGeom>
        </p:spPr>
      </p:pic>
    </p:spTree>
    <p:extLst>
      <p:ext uri="{BB962C8B-B14F-4D97-AF65-F5344CB8AC3E}">
        <p14:creationId xmlns:p14="http://schemas.microsoft.com/office/powerpoint/2010/main" val="4020448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14478-AA8E-DC40-8C93-68CC8DEAC731}"/>
              </a:ext>
            </a:extLst>
          </p:cNvPr>
          <p:cNvSpPr>
            <a:spLocks noGrp="1"/>
          </p:cNvSpPr>
          <p:nvPr>
            <p:ph type="title"/>
          </p:nvPr>
        </p:nvSpPr>
        <p:spPr>
          <a:xfrm>
            <a:off x="4368391" y="58207"/>
            <a:ext cx="3455218" cy="1325563"/>
          </a:xfrm>
        </p:spPr>
        <p:txBody>
          <a:bodyPr/>
          <a:lstStyle/>
          <a:p>
            <a:r>
              <a:rPr lang="en-US" dirty="0"/>
              <a:t>Demographics</a:t>
            </a:r>
          </a:p>
        </p:txBody>
      </p:sp>
      <p:graphicFrame>
        <p:nvGraphicFramePr>
          <p:cNvPr id="4" name="Chart 3">
            <a:extLst>
              <a:ext uri="{FF2B5EF4-FFF2-40B4-BE49-F238E27FC236}">
                <a16:creationId xmlns:a16="http://schemas.microsoft.com/office/drawing/2014/main" id="{7195A1CD-8D48-E34A-9009-493E616CC22C}"/>
              </a:ext>
            </a:extLst>
          </p:cNvPr>
          <p:cNvGraphicFramePr/>
          <p:nvPr/>
        </p:nvGraphicFramePr>
        <p:xfrm>
          <a:off x="487848" y="367420"/>
          <a:ext cx="11500876" cy="422543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7231B6BC-D5FA-BB4D-8A7B-4B932A301E96}"/>
              </a:ext>
            </a:extLst>
          </p:cNvPr>
          <p:cNvGraphicFramePr/>
          <p:nvPr/>
        </p:nvGraphicFramePr>
        <p:xfrm>
          <a:off x="6096000" y="620059"/>
          <a:ext cx="7608617" cy="43326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2C1E81A0-3139-0C44-B33B-1BAE1762FA4B}"/>
              </a:ext>
            </a:extLst>
          </p:cNvPr>
          <p:cNvGraphicFramePr/>
          <p:nvPr/>
        </p:nvGraphicFramePr>
        <p:xfrm>
          <a:off x="-1654919" y="561565"/>
          <a:ext cx="7815827" cy="434050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a:extLst>
              <a:ext uri="{FF2B5EF4-FFF2-40B4-BE49-F238E27FC236}">
                <a16:creationId xmlns:a16="http://schemas.microsoft.com/office/drawing/2014/main" id="{2CABF149-1D73-3E48-B77A-BB44AAC41487}"/>
              </a:ext>
            </a:extLst>
          </p:cNvPr>
          <p:cNvGraphicFramePr>
            <a:graphicFrameLocks/>
          </p:cNvGraphicFramePr>
          <p:nvPr/>
        </p:nvGraphicFramePr>
        <p:xfrm>
          <a:off x="5537609" y="4280042"/>
          <a:ext cx="4572000"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Chart 8">
            <a:extLst>
              <a:ext uri="{FF2B5EF4-FFF2-40B4-BE49-F238E27FC236}">
                <a16:creationId xmlns:a16="http://schemas.microsoft.com/office/drawing/2014/main" id="{B08723F0-409D-5B48-AC3B-94BA169EBA7E}"/>
              </a:ext>
            </a:extLst>
          </p:cNvPr>
          <p:cNvGraphicFramePr>
            <a:graphicFrameLocks/>
          </p:cNvGraphicFramePr>
          <p:nvPr/>
        </p:nvGraphicFramePr>
        <p:xfrm>
          <a:off x="8781436" y="4280042"/>
          <a:ext cx="4572000" cy="27432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0" name="Chart 9">
            <a:extLst>
              <a:ext uri="{FF2B5EF4-FFF2-40B4-BE49-F238E27FC236}">
                <a16:creationId xmlns:a16="http://schemas.microsoft.com/office/drawing/2014/main" id="{11D0A01F-1E4D-A543-A583-A15980AB0699}"/>
              </a:ext>
            </a:extLst>
          </p:cNvPr>
          <p:cNvGraphicFramePr>
            <a:graphicFrameLocks/>
          </p:cNvGraphicFramePr>
          <p:nvPr/>
        </p:nvGraphicFramePr>
        <p:xfrm>
          <a:off x="2330321" y="4280042"/>
          <a:ext cx="4572000" cy="2743200"/>
        </p:xfrm>
        <a:graphic>
          <a:graphicData uri="http://schemas.openxmlformats.org/drawingml/2006/chart">
            <c:chart xmlns:c="http://schemas.openxmlformats.org/drawingml/2006/chart" xmlns:r="http://schemas.openxmlformats.org/officeDocument/2006/relationships" r:id="rId7"/>
          </a:graphicData>
        </a:graphic>
      </p:graphicFrame>
      <p:sp>
        <p:nvSpPr>
          <p:cNvPr id="11" name="TextBox 10">
            <a:extLst>
              <a:ext uri="{FF2B5EF4-FFF2-40B4-BE49-F238E27FC236}">
                <a16:creationId xmlns:a16="http://schemas.microsoft.com/office/drawing/2014/main" id="{34F0C1A8-A9F7-164A-99BE-10992242BB37}"/>
              </a:ext>
            </a:extLst>
          </p:cNvPr>
          <p:cNvSpPr txBox="1"/>
          <p:nvPr/>
        </p:nvSpPr>
        <p:spPr>
          <a:xfrm>
            <a:off x="47038" y="5669400"/>
            <a:ext cx="2035353" cy="646331"/>
          </a:xfrm>
          <a:prstGeom prst="rect">
            <a:avLst/>
          </a:prstGeom>
          <a:noFill/>
        </p:spPr>
        <p:txBody>
          <a:bodyPr wrap="square" rtlCol="0">
            <a:spAutoFit/>
          </a:bodyPr>
          <a:lstStyle/>
          <a:p>
            <a:r>
              <a:rPr lang="en-US" dirty="0"/>
              <a:t>Phase 2 only</a:t>
            </a:r>
          </a:p>
          <a:p>
            <a:r>
              <a:rPr lang="en-US" dirty="0"/>
              <a:t>(n=354)</a:t>
            </a:r>
          </a:p>
        </p:txBody>
      </p:sp>
      <p:cxnSp>
        <p:nvCxnSpPr>
          <p:cNvPr id="14" name="Straight Arrow Connector 13">
            <a:extLst>
              <a:ext uri="{FF2B5EF4-FFF2-40B4-BE49-F238E27FC236}">
                <a16:creationId xmlns:a16="http://schemas.microsoft.com/office/drawing/2014/main" id="{F19120EE-8787-D34F-8B07-7203C9A86B84}"/>
              </a:ext>
            </a:extLst>
          </p:cNvPr>
          <p:cNvCxnSpPr/>
          <p:nvPr/>
        </p:nvCxnSpPr>
        <p:spPr>
          <a:xfrm>
            <a:off x="1514616" y="6016965"/>
            <a:ext cx="1135550" cy="0"/>
          </a:xfrm>
          <a:prstGeom prst="straightConnector1">
            <a:avLst/>
          </a:prstGeom>
          <a:ln w="762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pic>
        <p:nvPicPr>
          <p:cNvPr id="15" name="Picture 14" descr="Icon&#10;&#10;Description automatically generated">
            <a:extLst>
              <a:ext uri="{FF2B5EF4-FFF2-40B4-BE49-F238E27FC236}">
                <a16:creationId xmlns:a16="http://schemas.microsoft.com/office/drawing/2014/main" id="{ED7DFBCF-7AB0-B04A-AE4E-ECA34B85839B}"/>
              </a:ext>
            </a:extLst>
          </p:cNvPr>
          <p:cNvPicPr>
            <a:picLocks noChangeAspect="1"/>
          </p:cNvPicPr>
          <p:nvPr/>
        </p:nvPicPr>
        <p:blipFill>
          <a:blip r:embed="rId8"/>
          <a:stretch>
            <a:fillRect/>
          </a:stretch>
        </p:blipFill>
        <p:spPr>
          <a:xfrm>
            <a:off x="10299700" y="204020"/>
            <a:ext cx="1651000" cy="1524000"/>
          </a:xfrm>
          <a:prstGeom prst="rect">
            <a:avLst/>
          </a:prstGeom>
        </p:spPr>
      </p:pic>
    </p:spTree>
    <p:extLst>
      <p:ext uri="{BB962C8B-B14F-4D97-AF65-F5344CB8AC3E}">
        <p14:creationId xmlns:p14="http://schemas.microsoft.com/office/powerpoint/2010/main" val="3880887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96456-D823-1D49-AD5A-42DEA7C9AF41}"/>
              </a:ext>
            </a:extLst>
          </p:cNvPr>
          <p:cNvSpPr>
            <a:spLocks noGrp="1"/>
          </p:cNvSpPr>
          <p:nvPr>
            <p:ph type="title"/>
          </p:nvPr>
        </p:nvSpPr>
        <p:spPr>
          <a:xfrm>
            <a:off x="177800" y="144992"/>
            <a:ext cx="10515600" cy="1325563"/>
          </a:xfrm>
        </p:spPr>
        <p:txBody>
          <a:bodyPr/>
          <a:lstStyle/>
          <a:p>
            <a:r>
              <a:rPr lang="en-US" dirty="0">
                <a:solidFill>
                  <a:schemeClr val="accent1"/>
                </a:solidFill>
              </a:rPr>
              <a:t>Impact on learning activities</a:t>
            </a:r>
          </a:p>
        </p:txBody>
      </p:sp>
      <p:sp>
        <p:nvSpPr>
          <p:cNvPr id="6" name="Content Placeholder 5">
            <a:extLst>
              <a:ext uri="{FF2B5EF4-FFF2-40B4-BE49-F238E27FC236}">
                <a16:creationId xmlns:a16="http://schemas.microsoft.com/office/drawing/2014/main" id="{E3785B0F-D8D4-9749-9CAA-6418A939C020}"/>
              </a:ext>
            </a:extLst>
          </p:cNvPr>
          <p:cNvSpPr>
            <a:spLocks noGrp="1"/>
          </p:cNvSpPr>
          <p:nvPr>
            <p:ph idx="1"/>
          </p:nvPr>
        </p:nvSpPr>
        <p:spPr>
          <a:xfrm>
            <a:off x="372533" y="5644621"/>
            <a:ext cx="11684000" cy="1068387"/>
          </a:xfrm>
        </p:spPr>
        <p:txBody>
          <a:bodyPr>
            <a:normAutofit fontScale="92500" lnSpcReduction="20000"/>
          </a:bodyPr>
          <a:lstStyle/>
          <a:p>
            <a:r>
              <a:rPr lang="en-US" dirty="0"/>
              <a:t>An average of 42% reported experiencing a negative impact on the frequency at which they undertook learning activities (44% no change; 14% positive impact)</a:t>
            </a:r>
          </a:p>
          <a:p>
            <a:r>
              <a:rPr lang="en-US" dirty="0"/>
              <a:t>Joining Live OU sessions was the activity with the largest negative impact </a:t>
            </a:r>
          </a:p>
        </p:txBody>
      </p:sp>
      <p:graphicFrame>
        <p:nvGraphicFramePr>
          <p:cNvPr id="9" name="Chart 8">
            <a:extLst>
              <a:ext uri="{FF2B5EF4-FFF2-40B4-BE49-F238E27FC236}">
                <a16:creationId xmlns:a16="http://schemas.microsoft.com/office/drawing/2014/main" id="{6C3C7A5C-D771-4741-951E-89B03D218536}"/>
              </a:ext>
            </a:extLst>
          </p:cNvPr>
          <p:cNvGraphicFramePr>
            <a:graphicFrameLocks/>
          </p:cNvGraphicFramePr>
          <p:nvPr>
            <p:extLst>
              <p:ext uri="{D42A27DB-BD31-4B8C-83A1-F6EECF244321}">
                <p14:modId xmlns:p14="http://schemas.microsoft.com/office/powerpoint/2010/main" val="3140965251"/>
              </p:ext>
            </p:extLst>
          </p:nvPr>
        </p:nvGraphicFramePr>
        <p:xfrm>
          <a:off x="863600" y="1447800"/>
          <a:ext cx="10464800" cy="3962400"/>
        </p:xfrm>
        <a:graphic>
          <a:graphicData uri="http://schemas.openxmlformats.org/drawingml/2006/chart">
            <c:chart xmlns:c="http://schemas.openxmlformats.org/drawingml/2006/chart" xmlns:r="http://schemas.openxmlformats.org/officeDocument/2006/relationships" r:id="rId2"/>
          </a:graphicData>
        </a:graphic>
      </p:graphicFrame>
      <p:pic>
        <p:nvPicPr>
          <p:cNvPr id="10" name="Picture 9" descr="Icon&#10;&#10;Description automatically generated">
            <a:extLst>
              <a:ext uri="{FF2B5EF4-FFF2-40B4-BE49-F238E27FC236}">
                <a16:creationId xmlns:a16="http://schemas.microsoft.com/office/drawing/2014/main" id="{16A7C80B-FC9F-5F49-A8B2-201D24865E33}"/>
              </a:ext>
            </a:extLst>
          </p:cNvPr>
          <p:cNvPicPr>
            <a:picLocks noChangeAspect="1"/>
          </p:cNvPicPr>
          <p:nvPr/>
        </p:nvPicPr>
        <p:blipFill>
          <a:blip r:embed="rId3"/>
          <a:stretch>
            <a:fillRect/>
          </a:stretch>
        </p:blipFill>
        <p:spPr>
          <a:xfrm>
            <a:off x="10299700" y="204020"/>
            <a:ext cx="1651000" cy="1524000"/>
          </a:xfrm>
          <a:prstGeom prst="rect">
            <a:avLst/>
          </a:prstGeom>
        </p:spPr>
      </p:pic>
    </p:spTree>
    <p:extLst>
      <p:ext uri="{BB962C8B-B14F-4D97-AF65-F5344CB8AC3E}">
        <p14:creationId xmlns:p14="http://schemas.microsoft.com/office/powerpoint/2010/main" val="1498652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F4F07-13A8-4548-8FA3-D12FB2ABB7AD}"/>
              </a:ext>
            </a:extLst>
          </p:cNvPr>
          <p:cNvSpPr>
            <a:spLocks noGrp="1"/>
          </p:cNvSpPr>
          <p:nvPr>
            <p:ph type="title"/>
          </p:nvPr>
        </p:nvSpPr>
        <p:spPr>
          <a:xfrm>
            <a:off x="159774" y="78938"/>
            <a:ext cx="10515600" cy="1325563"/>
          </a:xfrm>
        </p:spPr>
        <p:txBody>
          <a:bodyPr/>
          <a:lstStyle/>
          <a:p>
            <a:r>
              <a:rPr lang="en-US" dirty="0">
                <a:solidFill>
                  <a:schemeClr val="accent1"/>
                </a:solidFill>
              </a:rPr>
              <a:t>Impact on social activities</a:t>
            </a:r>
          </a:p>
        </p:txBody>
      </p:sp>
      <p:graphicFrame>
        <p:nvGraphicFramePr>
          <p:cNvPr id="4" name="Chart 3">
            <a:extLst>
              <a:ext uri="{FF2B5EF4-FFF2-40B4-BE49-F238E27FC236}">
                <a16:creationId xmlns:a16="http://schemas.microsoft.com/office/drawing/2014/main" id="{8A95B62E-10C1-1A4E-88F5-783EB28FE3CD}"/>
              </a:ext>
            </a:extLst>
          </p:cNvPr>
          <p:cNvGraphicFramePr>
            <a:graphicFrameLocks/>
          </p:cNvGraphicFramePr>
          <p:nvPr>
            <p:extLst>
              <p:ext uri="{D42A27DB-BD31-4B8C-83A1-F6EECF244321}">
                <p14:modId xmlns:p14="http://schemas.microsoft.com/office/powerpoint/2010/main" val="2330273790"/>
              </p:ext>
            </p:extLst>
          </p:nvPr>
        </p:nvGraphicFramePr>
        <p:xfrm>
          <a:off x="2196042" y="1612900"/>
          <a:ext cx="7258050" cy="3632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DD75CAB9-B863-3044-9327-171068B09059}"/>
              </a:ext>
            </a:extLst>
          </p:cNvPr>
          <p:cNvSpPr txBox="1"/>
          <p:nvPr/>
        </p:nvSpPr>
        <p:spPr>
          <a:xfrm>
            <a:off x="560439" y="5486400"/>
            <a:ext cx="11444748" cy="1292662"/>
          </a:xfrm>
          <a:prstGeom prst="rect">
            <a:avLst/>
          </a:prstGeom>
          <a:noFill/>
        </p:spPr>
        <p:txBody>
          <a:bodyPr wrap="square" rtlCol="0">
            <a:spAutoFit/>
          </a:bodyPr>
          <a:lstStyle/>
          <a:p>
            <a:pPr marL="457200" indent="-457200">
              <a:buFont typeface="Arial" panose="020B0604020202020204" pitchFamily="34" charset="0"/>
              <a:buChar char="•"/>
            </a:pPr>
            <a:r>
              <a:rPr lang="en-US" sz="2600" dirty="0"/>
              <a:t>An average of 32% reported experiencing a negative impact on the frequency at which they undertook  social activities (50% no change; 18% positive impact)</a:t>
            </a:r>
          </a:p>
          <a:p>
            <a:pPr marL="457200" indent="-457200">
              <a:buFont typeface="Arial" panose="020B0604020202020204" pitchFamily="34" charset="0"/>
              <a:buChar char="•"/>
            </a:pPr>
            <a:r>
              <a:rPr lang="en-US" sz="2600" dirty="0"/>
              <a:t>Accessing OU forums was the activity with the largest negative impact</a:t>
            </a:r>
          </a:p>
        </p:txBody>
      </p:sp>
      <p:pic>
        <p:nvPicPr>
          <p:cNvPr id="6" name="Picture 5" descr="Icon&#10;&#10;Description automatically generated">
            <a:extLst>
              <a:ext uri="{FF2B5EF4-FFF2-40B4-BE49-F238E27FC236}">
                <a16:creationId xmlns:a16="http://schemas.microsoft.com/office/drawing/2014/main" id="{9F7C672E-4729-D046-8AA9-213E2A98DF34}"/>
              </a:ext>
            </a:extLst>
          </p:cNvPr>
          <p:cNvPicPr>
            <a:picLocks noChangeAspect="1"/>
          </p:cNvPicPr>
          <p:nvPr/>
        </p:nvPicPr>
        <p:blipFill>
          <a:blip r:embed="rId3"/>
          <a:stretch>
            <a:fillRect/>
          </a:stretch>
        </p:blipFill>
        <p:spPr>
          <a:xfrm>
            <a:off x="10299700" y="204020"/>
            <a:ext cx="1651000" cy="1524000"/>
          </a:xfrm>
          <a:prstGeom prst="rect">
            <a:avLst/>
          </a:prstGeom>
        </p:spPr>
      </p:pic>
    </p:spTree>
    <p:extLst>
      <p:ext uri="{BB962C8B-B14F-4D97-AF65-F5344CB8AC3E}">
        <p14:creationId xmlns:p14="http://schemas.microsoft.com/office/powerpoint/2010/main" val="3572732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7BE28-A337-BE4D-B7CD-3F067C6AA029}"/>
              </a:ext>
            </a:extLst>
          </p:cNvPr>
          <p:cNvSpPr>
            <a:spLocks noGrp="1"/>
          </p:cNvSpPr>
          <p:nvPr>
            <p:ph type="title"/>
          </p:nvPr>
        </p:nvSpPr>
        <p:spPr>
          <a:xfrm>
            <a:off x="177800" y="200990"/>
            <a:ext cx="10515600" cy="1325563"/>
          </a:xfrm>
        </p:spPr>
        <p:txBody>
          <a:bodyPr/>
          <a:lstStyle/>
          <a:p>
            <a:r>
              <a:rPr lang="en-US" dirty="0">
                <a:solidFill>
                  <a:schemeClr val="accent1"/>
                </a:solidFill>
              </a:rPr>
              <a:t>Impact on assessment activities</a:t>
            </a:r>
          </a:p>
        </p:txBody>
      </p:sp>
      <p:graphicFrame>
        <p:nvGraphicFramePr>
          <p:cNvPr id="4" name="Chart 3">
            <a:extLst>
              <a:ext uri="{FF2B5EF4-FFF2-40B4-BE49-F238E27FC236}">
                <a16:creationId xmlns:a16="http://schemas.microsoft.com/office/drawing/2014/main" id="{F8055881-5A67-0C44-B315-A9BBE4965D15}"/>
              </a:ext>
            </a:extLst>
          </p:cNvPr>
          <p:cNvGraphicFramePr>
            <a:graphicFrameLocks/>
          </p:cNvGraphicFramePr>
          <p:nvPr>
            <p:extLst>
              <p:ext uri="{D42A27DB-BD31-4B8C-83A1-F6EECF244321}">
                <p14:modId xmlns:p14="http://schemas.microsoft.com/office/powerpoint/2010/main" val="1623825650"/>
              </p:ext>
            </p:extLst>
          </p:nvPr>
        </p:nvGraphicFramePr>
        <p:xfrm>
          <a:off x="177800" y="1690688"/>
          <a:ext cx="11836400" cy="31369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FC48DAF1-A09B-0C4A-BD9C-02F12F409404}"/>
              </a:ext>
            </a:extLst>
          </p:cNvPr>
          <p:cNvSpPr txBox="1"/>
          <p:nvPr/>
        </p:nvSpPr>
        <p:spPr>
          <a:xfrm>
            <a:off x="569452" y="4964239"/>
            <a:ext cx="11444748" cy="1692771"/>
          </a:xfrm>
          <a:prstGeom prst="rect">
            <a:avLst/>
          </a:prstGeom>
          <a:noFill/>
        </p:spPr>
        <p:txBody>
          <a:bodyPr wrap="square" rtlCol="0">
            <a:spAutoFit/>
          </a:bodyPr>
          <a:lstStyle/>
          <a:p>
            <a:pPr marL="457200" indent="-457200">
              <a:buFont typeface="Arial" panose="020B0604020202020204" pitchFamily="34" charset="0"/>
              <a:buChar char="•"/>
            </a:pPr>
            <a:r>
              <a:rPr lang="en-US" sz="2600" dirty="0"/>
              <a:t>An average of 33% reported experiencing a negative impact on the frequency at which they undertook  assessment activities (55% no change; 12% positive impact)</a:t>
            </a:r>
          </a:p>
          <a:p>
            <a:pPr marL="457200" indent="-457200">
              <a:buFont typeface="Arial" panose="020B0604020202020204" pitchFamily="34" charset="0"/>
              <a:buChar char="•"/>
            </a:pPr>
            <a:r>
              <a:rPr lang="en-US" sz="2600" dirty="0"/>
              <a:t>Revision was the activity with the largest negative impact</a:t>
            </a:r>
          </a:p>
        </p:txBody>
      </p:sp>
      <p:pic>
        <p:nvPicPr>
          <p:cNvPr id="6" name="Picture 5" descr="Icon&#10;&#10;Description automatically generated">
            <a:extLst>
              <a:ext uri="{FF2B5EF4-FFF2-40B4-BE49-F238E27FC236}">
                <a16:creationId xmlns:a16="http://schemas.microsoft.com/office/drawing/2014/main" id="{9658FC6A-E37A-284F-879A-0D2E096AE63C}"/>
              </a:ext>
            </a:extLst>
          </p:cNvPr>
          <p:cNvPicPr>
            <a:picLocks noChangeAspect="1"/>
          </p:cNvPicPr>
          <p:nvPr/>
        </p:nvPicPr>
        <p:blipFill>
          <a:blip r:embed="rId4"/>
          <a:stretch>
            <a:fillRect/>
          </a:stretch>
        </p:blipFill>
        <p:spPr>
          <a:xfrm>
            <a:off x="10299700" y="204020"/>
            <a:ext cx="1651000" cy="1524000"/>
          </a:xfrm>
          <a:prstGeom prst="rect">
            <a:avLst/>
          </a:prstGeom>
        </p:spPr>
      </p:pic>
    </p:spTree>
    <p:extLst>
      <p:ext uri="{BB962C8B-B14F-4D97-AF65-F5344CB8AC3E}">
        <p14:creationId xmlns:p14="http://schemas.microsoft.com/office/powerpoint/2010/main" val="1424225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64342-7070-574E-A202-99434C1F15BF}"/>
              </a:ext>
            </a:extLst>
          </p:cNvPr>
          <p:cNvSpPr>
            <a:spLocks noGrp="1"/>
          </p:cNvSpPr>
          <p:nvPr>
            <p:ph type="title"/>
          </p:nvPr>
        </p:nvSpPr>
        <p:spPr>
          <a:xfrm>
            <a:off x="0" y="0"/>
            <a:ext cx="10515600" cy="1325563"/>
          </a:xfrm>
        </p:spPr>
        <p:txBody>
          <a:bodyPr/>
          <a:lstStyle/>
          <a:p>
            <a:r>
              <a:rPr lang="en-US" dirty="0">
                <a:solidFill>
                  <a:schemeClr val="accent1"/>
                </a:solidFill>
              </a:rPr>
              <a:t>Personal circumstances</a:t>
            </a:r>
          </a:p>
        </p:txBody>
      </p:sp>
      <p:graphicFrame>
        <p:nvGraphicFramePr>
          <p:cNvPr id="6" name="Chart 5">
            <a:extLst>
              <a:ext uri="{FF2B5EF4-FFF2-40B4-BE49-F238E27FC236}">
                <a16:creationId xmlns:a16="http://schemas.microsoft.com/office/drawing/2014/main" id="{576CE00D-0A74-9347-A549-2E5B437DC31F}"/>
              </a:ext>
            </a:extLst>
          </p:cNvPr>
          <p:cNvGraphicFramePr>
            <a:graphicFrameLocks/>
          </p:cNvGraphicFramePr>
          <p:nvPr/>
        </p:nvGraphicFramePr>
        <p:xfrm>
          <a:off x="549172" y="966020"/>
          <a:ext cx="9627215" cy="4974508"/>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5250AD37-DED6-7C46-A648-BDE11BE20B54}"/>
              </a:ext>
            </a:extLst>
          </p:cNvPr>
          <p:cNvSpPr txBox="1"/>
          <p:nvPr/>
        </p:nvSpPr>
        <p:spPr>
          <a:xfrm>
            <a:off x="245088" y="5918230"/>
            <a:ext cx="11946912" cy="1015663"/>
          </a:xfrm>
          <a:prstGeom prst="rect">
            <a:avLst/>
          </a:prstGeom>
          <a:noFill/>
        </p:spPr>
        <p:txBody>
          <a:bodyPr wrap="square" rtlCol="0">
            <a:spAutoFit/>
          </a:bodyPr>
          <a:lstStyle/>
          <a:p>
            <a:pPr marL="285750" indent="-285750">
              <a:buFont typeface="Arial" panose="020B0604020202020204" pitchFamily="34" charset="0"/>
              <a:buChar char="•"/>
            </a:pPr>
            <a:r>
              <a:rPr lang="en-US" sz="2000" dirty="0"/>
              <a:t>56% (306 students) reported that Mental health and well-being had a medium to high impact on their studies</a:t>
            </a:r>
          </a:p>
          <a:p>
            <a:pPr marL="285750" indent="-285750">
              <a:buFont typeface="Arial" panose="020B0604020202020204" pitchFamily="34" charset="0"/>
              <a:buChar char="•"/>
            </a:pPr>
            <a:r>
              <a:rPr lang="en-US" sz="2000" dirty="0"/>
              <a:t>Employment also reported as a main factor, with 49% reporting it had a medium to high impact on their studies</a:t>
            </a:r>
          </a:p>
        </p:txBody>
      </p:sp>
      <p:pic>
        <p:nvPicPr>
          <p:cNvPr id="8" name="Picture 7" descr="Icon&#10;&#10;Description automatically generated">
            <a:extLst>
              <a:ext uri="{FF2B5EF4-FFF2-40B4-BE49-F238E27FC236}">
                <a16:creationId xmlns:a16="http://schemas.microsoft.com/office/drawing/2014/main" id="{FB412DF7-77BE-BC4B-A3A3-86925D71FB4C}"/>
              </a:ext>
            </a:extLst>
          </p:cNvPr>
          <p:cNvPicPr>
            <a:picLocks noChangeAspect="1"/>
          </p:cNvPicPr>
          <p:nvPr/>
        </p:nvPicPr>
        <p:blipFill>
          <a:blip r:embed="rId3"/>
          <a:stretch>
            <a:fillRect/>
          </a:stretch>
        </p:blipFill>
        <p:spPr>
          <a:xfrm>
            <a:off x="10299700" y="204020"/>
            <a:ext cx="1651000" cy="1524000"/>
          </a:xfrm>
          <a:prstGeom prst="rect">
            <a:avLst/>
          </a:prstGeom>
        </p:spPr>
      </p:pic>
    </p:spTree>
    <p:extLst>
      <p:ext uri="{BB962C8B-B14F-4D97-AF65-F5344CB8AC3E}">
        <p14:creationId xmlns:p14="http://schemas.microsoft.com/office/powerpoint/2010/main" val="2237356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TotalTime>
  <Words>1042</Words>
  <Application>Microsoft Office PowerPoint</Application>
  <PresentationFormat>Widescreen</PresentationFormat>
  <Paragraphs>85</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The impact of Covid-19 on the studies of OU students</vt:lpstr>
      <vt:lpstr>Introduction</vt:lpstr>
      <vt:lpstr>Research Questions</vt:lpstr>
      <vt:lpstr>Survey</vt:lpstr>
      <vt:lpstr>Demographics</vt:lpstr>
      <vt:lpstr>Impact on learning activities</vt:lpstr>
      <vt:lpstr>Impact on social activities</vt:lpstr>
      <vt:lpstr>Impact on assessment activities</vt:lpstr>
      <vt:lpstr>Personal circumstances</vt:lpstr>
      <vt:lpstr>Demographics and impact on study activities</vt:lpstr>
      <vt:lpstr>Personal circumstances and impact on study activities</vt:lpstr>
      <vt:lpstr>Summary &amp; Discussion</vt:lpstr>
      <vt:lpstr>Summary &amp; Discussion</vt:lpstr>
      <vt:lpstr>Thank you!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Covid-19 on the studies of PhD students</dc:title>
  <dc:creator>Maria.Aristeidou</dc:creator>
  <cp:lastModifiedBy>Kristiina.Bax</cp:lastModifiedBy>
  <cp:revision>18</cp:revision>
  <dcterms:created xsi:type="dcterms:W3CDTF">2020-11-06T11:41:22Z</dcterms:created>
  <dcterms:modified xsi:type="dcterms:W3CDTF">2020-11-10T13:19:28Z</dcterms:modified>
</cp:coreProperties>
</file>