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2"/>
  </p:notesMasterIdLst>
  <p:handoutMasterIdLst>
    <p:handoutMasterId r:id="rId33"/>
  </p:handoutMasterIdLst>
  <p:sldIdLst>
    <p:sldId id="256" r:id="rId3"/>
    <p:sldId id="257" r:id="rId4"/>
    <p:sldId id="258" r:id="rId5"/>
    <p:sldId id="263" r:id="rId6"/>
    <p:sldId id="262" r:id="rId7"/>
    <p:sldId id="288" r:id="rId8"/>
    <p:sldId id="273" r:id="rId9"/>
    <p:sldId id="274" r:id="rId10"/>
    <p:sldId id="275" r:id="rId11"/>
    <p:sldId id="276" r:id="rId12"/>
    <p:sldId id="271" r:id="rId13"/>
    <p:sldId id="277" r:id="rId14"/>
    <p:sldId id="264" r:id="rId15"/>
    <p:sldId id="270" r:id="rId16"/>
    <p:sldId id="278" r:id="rId17"/>
    <p:sldId id="289" r:id="rId18"/>
    <p:sldId id="260" r:id="rId19"/>
    <p:sldId id="279" r:id="rId20"/>
    <p:sldId id="280" r:id="rId21"/>
    <p:sldId id="281" r:id="rId22"/>
    <p:sldId id="284" r:id="rId23"/>
    <p:sldId id="283" r:id="rId24"/>
    <p:sldId id="285" r:id="rId25"/>
    <p:sldId id="286" r:id="rId26"/>
    <p:sldId id="282" r:id="rId27"/>
    <p:sldId id="287" r:id="rId28"/>
    <p:sldId id="290" r:id="rId29"/>
    <p:sldId id="261" r:id="rId30"/>
    <p:sldId id="265"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clrMru>
    <a:srgbClr val="9CA800"/>
    <a:srgbClr val="CCFF33"/>
    <a:srgbClr val="333300"/>
    <a:srgbClr val="00FF00"/>
    <a:srgbClr val="FFFFFF"/>
    <a:srgbClr val="00CC00"/>
    <a:srgbClr val="99FF99"/>
    <a:srgbClr val="CCFF66"/>
    <a:srgbClr val="0080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6" autoAdjust="0"/>
    <p:restoredTop sz="86430" autoAdjust="0"/>
  </p:normalViewPr>
  <p:slideViewPr>
    <p:cSldViewPr snapToGrid="0" snapToObjects="1">
      <p:cViewPr varScale="1">
        <p:scale>
          <a:sx n="64" d="100"/>
          <a:sy n="64" d="100"/>
        </p:scale>
        <p:origin x="-600" y="-108"/>
      </p:cViewPr>
      <p:guideLst>
        <p:guide orient="horz" pos="2160"/>
        <p:guide pos="2880"/>
      </p:guideLst>
    </p:cSldViewPr>
  </p:slideViewPr>
  <p:outlineViewPr>
    <p:cViewPr>
      <p:scale>
        <a:sx n="33" d="100"/>
        <a:sy n="33" d="100"/>
      </p:scale>
      <p:origin x="0" y="41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pieChart>
        <c:varyColors val="1"/>
        <c:ser>
          <c:idx val="0"/>
          <c:order val="0"/>
          <c:dPt>
            <c:idx val="0"/>
            <c:bubble3D val="0"/>
            <c:spPr>
              <a:solidFill>
                <a:srgbClr val="9CA800"/>
              </a:solidFill>
            </c:spPr>
          </c:dPt>
          <c:dPt>
            <c:idx val="1"/>
            <c:bubble3D val="0"/>
            <c:spPr>
              <a:solidFill>
                <a:srgbClr val="009900"/>
              </a:solidFill>
            </c:spPr>
          </c:dPt>
          <c:dPt>
            <c:idx val="2"/>
            <c:bubble3D val="0"/>
            <c:spPr>
              <a:solidFill>
                <a:srgbClr val="33CC33"/>
              </a:solidFill>
            </c:spPr>
          </c:dPt>
          <c:dPt>
            <c:idx val="3"/>
            <c:bubble3D val="0"/>
            <c:spPr>
              <a:solidFill>
                <a:srgbClr val="99FF99"/>
              </a:solidFill>
            </c:spPr>
          </c:dPt>
          <c:dPt>
            <c:idx val="4"/>
            <c:bubble3D val="0"/>
            <c:spPr>
              <a:solidFill>
                <a:srgbClr val="00CC00"/>
              </a:solidFill>
            </c:spPr>
          </c:dPt>
          <c:dPt>
            <c:idx val="5"/>
            <c:bubble3D val="0"/>
            <c:spPr>
              <a:solidFill>
                <a:srgbClr val="CCFF99"/>
              </a:solidFill>
            </c:spPr>
          </c:dPt>
          <c:dLbls>
            <c:showLegendKey val="0"/>
            <c:showVal val="0"/>
            <c:showCatName val="1"/>
            <c:showSerName val="0"/>
            <c:showPercent val="1"/>
            <c:showBubbleSize val="0"/>
            <c:showLeaderLines val="1"/>
          </c:dLbls>
          <c:cat>
            <c:strRef>
              <c:f>Sheet1!$A$1:$A$6</c:f>
              <c:strCache>
                <c:ptCount val="6"/>
                <c:pt idx="0">
                  <c:v>Dissemination</c:v>
                </c:pt>
                <c:pt idx="1">
                  <c:v>Collaboration</c:v>
                </c:pt>
                <c:pt idx="2">
                  <c:v>Dialogue</c:v>
                </c:pt>
                <c:pt idx="3">
                  <c:v>Useful</c:v>
                </c:pt>
                <c:pt idx="4">
                  <c:v>Functional</c:v>
                </c:pt>
                <c:pt idx="5">
                  <c:v>Negative</c:v>
                </c:pt>
              </c:strCache>
            </c:strRef>
          </c:cat>
          <c:val>
            <c:numRef>
              <c:f>Sheet1!$B$1:$B$6</c:f>
              <c:numCache>
                <c:formatCode>General</c:formatCode>
                <c:ptCount val="6"/>
                <c:pt idx="0">
                  <c:v>44</c:v>
                </c:pt>
                <c:pt idx="1">
                  <c:v>15</c:v>
                </c:pt>
                <c:pt idx="2">
                  <c:v>11</c:v>
                </c:pt>
                <c:pt idx="3">
                  <c:v>10</c:v>
                </c:pt>
                <c:pt idx="4">
                  <c:v>5</c:v>
                </c:pt>
                <c:pt idx="5">
                  <c:v>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pieChart>
        <c:varyColors val="1"/>
        <c:ser>
          <c:idx val="0"/>
          <c:order val="0"/>
          <c:dPt>
            <c:idx val="0"/>
            <c:bubble3D val="0"/>
            <c:spPr>
              <a:solidFill>
                <a:srgbClr val="008000"/>
              </a:solidFill>
            </c:spPr>
          </c:dPt>
          <c:dPt>
            <c:idx val="1"/>
            <c:bubble3D val="0"/>
            <c:spPr>
              <a:solidFill>
                <a:srgbClr val="00CC00"/>
              </a:solidFill>
            </c:spPr>
          </c:dPt>
          <c:dPt>
            <c:idx val="2"/>
            <c:bubble3D val="0"/>
            <c:spPr>
              <a:solidFill>
                <a:srgbClr val="CCFF99"/>
              </a:solidFill>
            </c:spPr>
          </c:dPt>
          <c:dPt>
            <c:idx val="3"/>
            <c:bubble3D val="0"/>
            <c:spPr>
              <a:solidFill>
                <a:srgbClr val="9CA800"/>
              </a:solidFill>
            </c:spPr>
          </c:dPt>
          <c:dPt>
            <c:idx val="4"/>
            <c:bubble3D val="0"/>
            <c:spPr>
              <a:solidFill>
                <a:srgbClr val="009900"/>
              </a:solidFill>
            </c:spPr>
          </c:dPt>
          <c:dPt>
            <c:idx val="5"/>
            <c:bubble3D val="0"/>
            <c:spPr>
              <a:solidFill>
                <a:srgbClr val="99FF99"/>
              </a:solidFill>
            </c:spPr>
          </c:dPt>
          <c:dPt>
            <c:idx val="6"/>
            <c:bubble3D val="0"/>
            <c:spPr>
              <a:solidFill>
                <a:srgbClr val="CCFF99"/>
              </a:solidFill>
            </c:spPr>
          </c:dPt>
          <c:dPt>
            <c:idx val="7"/>
            <c:bubble3D val="0"/>
            <c:spPr>
              <a:solidFill>
                <a:srgbClr val="333300"/>
              </a:solidFill>
            </c:spPr>
          </c:dPt>
          <c:dPt>
            <c:idx val="8"/>
            <c:bubble3D val="0"/>
            <c:spPr>
              <a:solidFill>
                <a:srgbClr val="CCFF66"/>
              </a:solidFill>
            </c:spPr>
          </c:dPt>
          <c:dLbls>
            <c:showLegendKey val="0"/>
            <c:showVal val="0"/>
            <c:showCatName val="1"/>
            <c:showSerName val="0"/>
            <c:showPercent val="1"/>
            <c:showBubbleSize val="0"/>
            <c:showLeaderLines val="1"/>
          </c:dLbls>
          <c:cat>
            <c:strRef>
              <c:f>Sheet2!$A$1:$A$9</c:f>
              <c:strCache>
                <c:ptCount val="9"/>
                <c:pt idx="0">
                  <c:v>Presenting</c:v>
                </c:pt>
                <c:pt idx="1">
                  <c:v>Partnerships</c:v>
                </c:pt>
                <c:pt idx="2">
                  <c:v>None</c:v>
                </c:pt>
                <c:pt idx="3">
                  <c:v>Activities</c:v>
                </c:pt>
                <c:pt idx="4">
                  <c:v>Schools</c:v>
                </c:pt>
                <c:pt idx="5">
                  <c:v>Digital</c:v>
                </c:pt>
                <c:pt idx="6">
                  <c:v>Writing</c:v>
                </c:pt>
                <c:pt idx="7">
                  <c:v>Not possible</c:v>
                </c:pt>
                <c:pt idx="8">
                  <c:v>Unclassifiable</c:v>
                </c:pt>
              </c:strCache>
            </c:strRef>
          </c:cat>
          <c:val>
            <c:numRef>
              <c:f>Sheet2!$B$1:$B$9</c:f>
              <c:numCache>
                <c:formatCode>General</c:formatCode>
                <c:ptCount val="9"/>
                <c:pt idx="0">
                  <c:v>28</c:v>
                </c:pt>
                <c:pt idx="1">
                  <c:v>20</c:v>
                </c:pt>
                <c:pt idx="2">
                  <c:v>11</c:v>
                </c:pt>
                <c:pt idx="3">
                  <c:v>10</c:v>
                </c:pt>
                <c:pt idx="4">
                  <c:v>10</c:v>
                </c:pt>
                <c:pt idx="5">
                  <c:v>4</c:v>
                </c:pt>
                <c:pt idx="6">
                  <c:v>4</c:v>
                </c:pt>
                <c:pt idx="7">
                  <c:v>2</c:v>
                </c:pt>
                <c:pt idx="8">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pieChart>
        <c:varyColors val="1"/>
        <c:ser>
          <c:idx val="0"/>
          <c:order val="0"/>
          <c:dPt>
            <c:idx val="0"/>
            <c:bubble3D val="0"/>
            <c:spPr>
              <a:solidFill>
                <a:srgbClr val="008000"/>
              </a:solidFill>
            </c:spPr>
          </c:dPt>
          <c:dPt>
            <c:idx val="1"/>
            <c:bubble3D val="0"/>
            <c:spPr>
              <a:solidFill>
                <a:srgbClr val="CCFF66"/>
              </a:solidFill>
            </c:spPr>
          </c:dPt>
          <c:dPt>
            <c:idx val="2"/>
            <c:bubble3D val="0"/>
            <c:spPr>
              <a:solidFill>
                <a:srgbClr val="9CA800"/>
              </a:solidFill>
            </c:spPr>
          </c:dPt>
          <c:dPt>
            <c:idx val="3"/>
            <c:bubble3D val="0"/>
            <c:spPr>
              <a:solidFill>
                <a:srgbClr val="99FF99"/>
              </a:solidFill>
            </c:spPr>
          </c:dPt>
          <c:dPt>
            <c:idx val="4"/>
            <c:bubble3D val="0"/>
            <c:spPr>
              <a:solidFill>
                <a:srgbClr val="00CC00"/>
              </a:solidFill>
            </c:spPr>
          </c:dPt>
          <c:dPt>
            <c:idx val="5"/>
            <c:bubble3D val="0"/>
            <c:spPr>
              <a:solidFill>
                <a:srgbClr val="FFFFFF"/>
              </a:solidFill>
            </c:spPr>
          </c:dPt>
          <c:dPt>
            <c:idx val="6"/>
            <c:bubble3D val="0"/>
            <c:spPr>
              <a:solidFill>
                <a:srgbClr val="00FF00"/>
              </a:solidFill>
            </c:spPr>
          </c:dPt>
          <c:dPt>
            <c:idx val="7"/>
            <c:bubble3D val="0"/>
            <c:spPr>
              <a:solidFill>
                <a:srgbClr val="333300"/>
              </a:solidFill>
            </c:spPr>
          </c:dPt>
          <c:dPt>
            <c:idx val="8"/>
            <c:bubble3D val="0"/>
            <c:spPr>
              <a:solidFill>
                <a:srgbClr val="CCFF33"/>
              </a:solidFill>
            </c:spPr>
          </c:dPt>
          <c:dLbls>
            <c:dLbl>
              <c:idx val="2"/>
              <c:delete val="1"/>
            </c:dLbl>
            <c:dLbl>
              <c:idx val="3"/>
              <c:delete val="1"/>
            </c:dLbl>
            <c:showLegendKey val="0"/>
            <c:showVal val="0"/>
            <c:showCatName val="1"/>
            <c:showSerName val="0"/>
            <c:showPercent val="1"/>
            <c:showBubbleSize val="0"/>
            <c:showLeaderLines val="1"/>
          </c:dLbls>
          <c:cat>
            <c:strRef>
              <c:f>Sheet3!$A$1:$A$9</c:f>
              <c:strCache>
                <c:ptCount val="9"/>
                <c:pt idx="0">
                  <c:v>Professionals</c:v>
                </c:pt>
                <c:pt idx="1">
                  <c:v>Specialist/interested public</c:v>
                </c:pt>
                <c:pt idx="2">
                  <c:v>Government/policy-makers</c:v>
                </c:pt>
                <c:pt idx="3">
                  <c:v>Charities/campaign groups/NGOs</c:v>
                </c:pt>
                <c:pt idx="4">
                  <c:v>Industry</c:v>
                </c:pt>
                <c:pt idx="5">
                  <c:v>Learners</c:v>
                </c:pt>
                <c:pt idx="6">
                  <c:v>General public</c:v>
                </c:pt>
                <c:pt idx="7">
                  <c:v>Service users/patients</c:v>
                </c:pt>
                <c:pt idx="8">
                  <c:v>None</c:v>
                </c:pt>
              </c:strCache>
            </c:strRef>
          </c:cat>
          <c:val>
            <c:numRef>
              <c:f>Sheet3!$B$1:$B$9</c:f>
              <c:numCache>
                <c:formatCode>General</c:formatCode>
                <c:ptCount val="9"/>
                <c:pt idx="0">
                  <c:v>20</c:v>
                </c:pt>
                <c:pt idx="1">
                  <c:v>16</c:v>
                </c:pt>
                <c:pt idx="2">
                  <c:v>14</c:v>
                </c:pt>
                <c:pt idx="3">
                  <c:v>13</c:v>
                </c:pt>
                <c:pt idx="4">
                  <c:v>13</c:v>
                </c:pt>
                <c:pt idx="5">
                  <c:v>11</c:v>
                </c:pt>
                <c:pt idx="6">
                  <c:v>10</c:v>
                </c:pt>
                <c:pt idx="7">
                  <c:v>3</c:v>
                </c:pt>
                <c:pt idx="8">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0.23156</cdr:x>
      <cdr:y>0.67142</cdr:y>
    </cdr:from>
    <cdr:to>
      <cdr:x>0.6815</cdr:x>
      <cdr:y>0.93275</cdr:y>
    </cdr:to>
    <cdr:grpSp>
      <cdr:nvGrpSpPr>
        <cdr:cNvPr id="4" name="Group 3"/>
        <cdr:cNvGrpSpPr/>
      </cdr:nvGrpSpPr>
      <cdr:grpSpPr>
        <a:xfrm xmlns:a="http://schemas.openxmlformats.org/drawingml/2006/main">
          <a:off x="1177266" y="2240641"/>
          <a:ext cx="2287524" cy="872102"/>
          <a:chOff x="1177291" y="2240626"/>
          <a:chExt cx="2287522" cy="872133"/>
        </a:xfrm>
      </cdr:grpSpPr>
      <cdr:sp macro="" textlink="">
        <cdr:nvSpPr>
          <cdr:cNvPr id="2" name="TextBox 1"/>
          <cdr:cNvSpPr txBox="1"/>
        </cdr:nvSpPr>
        <cdr:spPr>
          <a:xfrm xmlns:a="http://schemas.openxmlformats.org/drawingml/2006/main">
            <a:off x="1177291" y="2665084"/>
            <a:ext cx="1296924"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smtClean="0"/>
              <a:t>Charities/campaign groups/NGOs 13%</a:t>
            </a:r>
            <a:endParaRPr lang="en-GB" sz="1000" dirty="0"/>
          </a:p>
        </cdr:txBody>
      </cdr:sp>
      <cdr:sp macro="" textlink="">
        <cdr:nvSpPr>
          <cdr:cNvPr id="3" name="TextBox 1"/>
          <cdr:cNvSpPr txBox="1"/>
        </cdr:nvSpPr>
        <cdr:spPr>
          <a:xfrm xmlns:a="http://schemas.openxmlformats.org/drawingml/2006/main">
            <a:off x="2552064" y="2240626"/>
            <a:ext cx="912749" cy="4476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smtClean="0"/>
              <a:t>Government/policy-makers 14%</a:t>
            </a:r>
            <a:endParaRPr lang="en-GB" sz="1000" dirty="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A813BC-3509-BA42-9538-2CD73BC43DA1}" type="datetimeFigureOut">
              <a:rPr lang="en-US" smtClean="0"/>
              <a:t>5/12/2014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8DAB34F-DF21-7640-AC76-27D1720FEDBB}" type="slidenum">
              <a:rPr lang="en-US" smtClean="0"/>
              <a:t>‹#›</a:t>
            </a:fld>
            <a:endParaRPr lang="en-US"/>
          </a:p>
        </p:txBody>
      </p:sp>
    </p:spTree>
    <p:extLst>
      <p:ext uri="{BB962C8B-B14F-4D97-AF65-F5344CB8AC3E}">
        <p14:creationId xmlns:p14="http://schemas.microsoft.com/office/powerpoint/2010/main" val="381436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49899" y="0"/>
            <a:ext cx="2946189" cy="496332"/>
          </a:xfrm>
          <a:prstGeom prst="rect">
            <a:avLst/>
          </a:prstGeom>
        </p:spPr>
        <p:txBody>
          <a:bodyPr vert="horz" lIns="91568" tIns="45784" rIns="91568" bIns="45784" rtlCol="0"/>
          <a:lstStyle>
            <a:lvl1pPr algn="r">
              <a:defRPr sz="1200"/>
            </a:lvl1pPr>
          </a:lstStyle>
          <a:p>
            <a:fld id="{4C0933B9-298F-45ED-8FDE-9F2C8BCAED52}" type="datetimeFigureOut">
              <a:rPr lang="en-GB" smtClean="0"/>
              <a:t>12/05/2014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68" tIns="45784" rIns="91568" bIns="457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716"/>
            <a:ext cx="2946189" cy="496332"/>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49899" y="9428716"/>
            <a:ext cx="2946189" cy="496332"/>
          </a:xfrm>
          <a:prstGeom prst="rect">
            <a:avLst/>
          </a:prstGeom>
        </p:spPr>
        <p:txBody>
          <a:bodyPr vert="horz" lIns="91568" tIns="45784" rIns="91568" bIns="45784" rtlCol="0" anchor="b"/>
          <a:lstStyle>
            <a:lvl1pPr algn="r">
              <a:defRPr sz="1200"/>
            </a:lvl1pPr>
          </a:lstStyle>
          <a:p>
            <a:fld id="{7E23B835-F73C-4CAC-A0B2-BB843A0AD8A1}" type="slidenum">
              <a:rPr lang="en-GB" smtClean="0"/>
              <a:t>‹#›</a:t>
            </a:fld>
            <a:endParaRPr lang="en-GB"/>
          </a:p>
        </p:txBody>
      </p:sp>
    </p:spTree>
    <p:extLst>
      <p:ext uri="{BB962C8B-B14F-4D97-AF65-F5344CB8AC3E}">
        <p14:creationId xmlns:p14="http://schemas.microsoft.com/office/powerpoint/2010/main" val="300875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1</a:t>
            </a:fld>
            <a:endParaRPr lang="en-GB"/>
          </a:p>
        </p:txBody>
      </p:sp>
    </p:spTree>
    <p:extLst>
      <p:ext uri="{BB962C8B-B14F-4D97-AF65-F5344CB8AC3E}">
        <p14:creationId xmlns:p14="http://schemas.microsoft.com/office/powerpoint/2010/main" val="96754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Seventy per cent (n=119) named at least one public and 57% (n=70) named more than one; only 1% (n=2) said they had not engaged with any public. </a:t>
            </a:r>
          </a:p>
          <a:p>
            <a:pPr defTabSz="915680">
              <a:defRPr/>
            </a:pPr>
            <a:r>
              <a:rPr lang="en-GB" dirty="0"/>
              <a:t>Groups with which they would </a:t>
            </a:r>
            <a:r>
              <a:rPr lang="en-GB" i="1" dirty="0"/>
              <a:t>not</a:t>
            </a:r>
            <a:r>
              <a:rPr lang="en-GB" dirty="0"/>
              <a:t> wish to engage; 65% (n=51) answered with various versions of ‘none’ - willingness to work with a range of audiences. No one group predominated although governments (4%, n=3), the media/journalists (4%, n=3) and interest groups (9%, n=7).</a:t>
            </a:r>
          </a:p>
          <a:p>
            <a:pPr defTabSz="915680">
              <a:defRPr/>
            </a:pPr>
            <a:endParaRPr lang="en-GB" dirty="0"/>
          </a:p>
          <a:p>
            <a:pPr defTabSz="915680">
              <a:defRPr/>
            </a:pPr>
            <a:r>
              <a:rPr lang="en-GB" dirty="0"/>
              <a:t>Responses to the question of which publics they would </a:t>
            </a:r>
            <a:r>
              <a:rPr lang="en-GB" i="1" dirty="0"/>
              <a:t>like </a:t>
            </a:r>
            <a:r>
              <a:rPr lang="en-GB" dirty="0"/>
              <a:t>to engage with very often the same as those they </a:t>
            </a:r>
            <a:r>
              <a:rPr lang="en-GB" i="1" dirty="0"/>
              <a:t>would like</a:t>
            </a:r>
            <a:r>
              <a:rPr lang="en-GB" dirty="0"/>
              <a:t> to engage with. Twenty-one per cent (n=25) simply said ‘the same’ (or equivalent) and 60% (n=70) named at least one of the same communities. </a:t>
            </a:r>
          </a:p>
          <a:p>
            <a:endParaRPr lang="en-GB" dirty="0"/>
          </a:p>
        </p:txBody>
      </p:sp>
      <p:sp>
        <p:nvSpPr>
          <p:cNvPr id="4" name="Slide Number Placeholder 3"/>
          <p:cNvSpPr>
            <a:spLocks noGrp="1"/>
          </p:cNvSpPr>
          <p:nvPr>
            <p:ph type="sldNum" sz="quarter" idx="10"/>
          </p:nvPr>
        </p:nvSpPr>
        <p:spPr/>
        <p:txBody>
          <a:bodyPr/>
          <a:lstStyle/>
          <a:p>
            <a:fld id="{7E23B835-F73C-4CAC-A0B2-BB843A0AD8A1}" type="slidenum">
              <a:rPr lang="en-GB" smtClean="0"/>
              <a:t>10</a:t>
            </a:fld>
            <a:endParaRPr lang="en-GB"/>
          </a:p>
        </p:txBody>
      </p:sp>
    </p:spTree>
    <p:extLst>
      <p:ext uri="{BB962C8B-B14F-4D97-AF65-F5344CB8AC3E}">
        <p14:creationId xmlns:p14="http://schemas.microsoft.com/office/powerpoint/2010/main" val="17502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Easy to cherry-pick “good” projects, highly digitally-engaged but wanted cross-university, and widely representative projects</a:t>
            </a:r>
          </a:p>
          <a:p>
            <a:endParaRPr lang="en-GB" dirty="0"/>
          </a:p>
          <a:p>
            <a:r>
              <a:rPr lang="en-GB" dirty="0"/>
              <a:t>A descriptive decision matrix - criteria projects funded above £50,000 and were either active or within one year of completion - 73 projects. </a:t>
            </a:r>
          </a:p>
          <a:p>
            <a:r>
              <a:rPr lang="en-GB" dirty="0"/>
              <a:t>Organisational data : university faculty/institute, funder(s), collaborators (if any) and project start and end dates. </a:t>
            </a:r>
          </a:p>
          <a:p>
            <a:r>
              <a:rPr lang="en-GB" dirty="0"/>
              <a:t>Existing levels of digital engagement (from project websites or intranet pages</a:t>
            </a:r>
          </a:p>
          <a:p>
            <a:r>
              <a:rPr lang="en-GB" dirty="0"/>
              <a:t>public accessibility and visibility of website, content of website/intranet page (for example, an up-to-date record of activity), resources available (for example, videos), use of digital media (for example, a project blog) also any evidence of ‘traditional’ engagement (for example, schools’ lectures).</a:t>
            </a:r>
          </a:p>
          <a:p>
            <a:endParaRPr lang="en-GB" dirty="0"/>
          </a:p>
        </p:txBody>
      </p:sp>
      <p:sp>
        <p:nvSpPr>
          <p:cNvPr id="4" name="Slide Number Placeholder 3"/>
          <p:cNvSpPr>
            <a:spLocks noGrp="1"/>
          </p:cNvSpPr>
          <p:nvPr>
            <p:ph type="sldNum" sz="quarter" idx="10"/>
          </p:nvPr>
        </p:nvSpPr>
        <p:spPr/>
        <p:txBody>
          <a:bodyPr/>
          <a:lstStyle/>
          <a:p>
            <a:fld id="{7E23B835-F73C-4CAC-A0B2-BB843A0AD8A1}" type="slidenum">
              <a:rPr lang="en-GB" smtClean="0"/>
              <a:t>11</a:t>
            </a:fld>
            <a:endParaRPr lang="en-GB"/>
          </a:p>
        </p:txBody>
      </p:sp>
    </p:spTree>
    <p:extLst>
      <p:ext uri="{BB962C8B-B14F-4D97-AF65-F5344CB8AC3E}">
        <p14:creationId xmlns:p14="http://schemas.microsoft.com/office/powerpoint/2010/main" val="111836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Sample of fifteen projects (</a:t>
            </a:r>
            <a:r>
              <a:rPr lang="en-GB" dirty="0" err="1"/>
              <a:t>i</a:t>
            </a:r>
            <a:r>
              <a:rPr lang="en-GB" dirty="0"/>
              <a:t>) proportionately representative of the number of projects existing in each faculty; (ii) contained projects from a range of funders (all seven of the UK research funding councils, various charitable trusts, EU funding and industrial funding were eventually represented); (iii) contained projects considered to demonstrate high, medium and low levels of digital engagement; and (iv) contained projects at the beginning, middle and end of their life. </a:t>
            </a:r>
          </a:p>
          <a:p>
            <a:r>
              <a:rPr lang="en-GB" dirty="0"/>
              <a:t>Interviewees at all career stages including PhD students, research associates, research fellows, lecturers and senior lecturers and professors. </a:t>
            </a:r>
          </a:p>
          <a:p>
            <a:r>
              <a:rPr lang="en-GB" dirty="0"/>
              <a:t>Seven women and eight men. </a:t>
            </a:r>
          </a:p>
        </p:txBody>
      </p:sp>
      <p:sp>
        <p:nvSpPr>
          <p:cNvPr id="4" name="Slide Number Placeholder 3"/>
          <p:cNvSpPr>
            <a:spLocks noGrp="1"/>
          </p:cNvSpPr>
          <p:nvPr>
            <p:ph type="sldNum" sz="quarter" idx="10"/>
          </p:nvPr>
        </p:nvSpPr>
        <p:spPr/>
        <p:txBody>
          <a:bodyPr/>
          <a:lstStyle/>
          <a:p>
            <a:fld id="{7E23B835-F73C-4CAC-A0B2-BB843A0AD8A1}" type="slidenum">
              <a:rPr lang="en-GB" smtClean="0"/>
              <a:t>12</a:t>
            </a:fld>
            <a:endParaRPr lang="en-GB"/>
          </a:p>
        </p:txBody>
      </p:sp>
    </p:spTree>
    <p:extLst>
      <p:ext uri="{BB962C8B-B14F-4D97-AF65-F5344CB8AC3E}">
        <p14:creationId xmlns:p14="http://schemas.microsoft.com/office/powerpoint/2010/main" val="111836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Public</a:t>
            </a:r>
            <a:r>
              <a:rPr lang="en-GB" dirty="0"/>
              <a:t> </a:t>
            </a:r>
            <a:r>
              <a:rPr lang="en-GB" b="1" dirty="0"/>
              <a:t>	</a:t>
            </a:r>
            <a:endParaRPr lang="en-GB" dirty="0"/>
          </a:p>
          <a:p>
            <a:pPr lvl="0"/>
            <a:r>
              <a:rPr lang="en-GB" dirty="0"/>
              <a:t>what does ‘public engagement with research’ mean to you?</a:t>
            </a:r>
            <a:endParaRPr lang="en-GB" sz="1000" dirty="0"/>
          </a:p>
          <a:p>
            <a:pPr lvl="0"/>
            <a:r>
              <a:rPr lang="en-GB" dirty="0"/>
              <a:t>within [project] do you feel you are encouraged (‘encourage others to) to engage with the public, community organisations, industry, stakeholders, end users etc.?</a:t>
            </a:r>
            <a:endParaRPr lang="en-GB" sz="1000" dirty="0"/>
          </a:p>
          <a:p>
            <a:pPr lvl="0"/>
            <a:r>
              <a:rPr lang="en-GB" dirty="0"/>
              <a:t>can you give any examples of any activities incorporating public engagement with research in which you have participated?</a:t>
            </a:r>
            <a:endParaRPr lang="en-GB" sz="1000" dirty="0"/>
          </a:p>
          <a:p>
            <a:pPr lvl="1"/>
            <a:r>
              <a:rPr lang="en-GB" dirty="0"/>
              <a:t>what kinds of communities have engaged with your research (e.g. school pupils, university students, journalists, the ‘general’ public …)?</a:t>
            </a:r>
            <a:endParaRPr lang="en-GB" sz="1000" dirty="0"/>
          </a:p>
          <a:p>
            <a:pPr lvl="1"/>
            <a:r>
              <a:rPr lang="en-GB" i="1" dirty="0"/>
              <a:t>Does research feed into teaching (if appropriate)</a:t>
            </a:r>
            <a:endParaRPr lang="en-GB" sz="1000" dirty="0"/>
          </a:p>
          <a:p>
            <a:r>
              <a:rPr lang="en-GB" b="1" dirty="0"/>
              <a:t>Processes</a:t>
            </a:r>
            <a:endParaRPr lang="en-GB" sz="1000" dirty="0"/>
          </a:p>
          <a:p>
            <a:pPr lvl="0"/>
            <a:r>
              <a:rPr lang="en-GB" dirty="0"/>
              <a:t>what digital technologies, electronic means or social media tools do you and your colleagues use to support communication, collaboration or dissemination  (for example, electronic lab notebooks, email, wiki, common document repository, twitter, </a:t>
            </a:r>
            <a:r>
              <a:rPr lang="en-GB" dirty="0" err="1"/>
              <a:t>facebook</a:t>
            </a:r>
            <a:r>
              <a:rPr lang="en-GB" dirty="0"/>
              <a:t> …)?</a:t>
            </a:r>
            <a:endParaRPr lang="en-GB" sz="1000" dirty="0"/>
          </a:p>
          <a:p>
            <a:pPr lvl="0"/>
            <a:r>
              <a:rPr lang="en-GB" dirty="0"/>
              <a:t>to what extent do you think it is important (or not) to use digital mechanisms to engage with public audiences?</a:t>
            </a:r>
            <a:endParaRPr lang="en-GB" sz="1000" dirty="0"/>
          </a:p>
          <a:p>
            <a:pPr lvl="1"/>
            <a:r>
              <a:rPr lang="en-GB" dirty="0"/>
              <a:t>have you had any responses or feedback from your digital activities from public groups?</a:t>
            </a:r>
            <a:endParaRPr lang="en-GB" sz="1000" dirty="0"/>
          </a:p>
          <a:p>
            <a:r>
              <a:rPr lang="en-GB" b="1" dirty="0"/>
              <a:t>Participation	</a:t>
            </a:r>
            <a:endParaRPr lang="en-GB" dirty="0"/>
          </a:p>
          <a:p>
            <a:pPr lvl="0"/>
            <a:r>
              <a:rPr lang="en-GB" dirty="0"/>
              <a:t>how would you characterise the participants of your digital engagement activities?</a:t>
            </a:r>
            <a:endParaRPr lang="en-GB" sz="1000" dirty="0"/>
          </a:p>
          <a:p>
            <a:pPr lvl="0"/>
            <a:r>
              <a:rPr lang="en-GB" dirty="0"/>
              <a:t>do you have any evidence to support this characterisation?</a:t>
            </a:r>
            <a:endParaRPr lang="en-GB" sz="1000" dirty="0"/>
          </a:p>
          <a:p>
            <a:r>
              <a:rPr lang="en-GB" b="1" dirty="0"/>
              <a:t>Performance	</a:t>
            </a:r>
            <a:endParaRPr lang="en-GB" dirty="0"/>
          </a:p>
          <a:p>
            <a:pPr lvl="0"/>
            <a:r>
              <a:rPr lang="en-GB" dirty="0"/>
              <a:t>does your research group (department/faculty) have any mechanisms to support researchers who want to engage with public audiences?</a:t>
            </a:r>
            <a:endParaRPr lang="en-GB" sz="1000" dirty="0"/>
          </a:p>
          <a:p>
            <a:pPr lvl="0"/>
            <a:r>
              <a:rPr lang="en-GB" dirty="0"/>
              <a:t>have you had any training in facilitating public engagement with research, either by traditional or digital methods?</a:t>
            </a:r>
            <a:endParaRPr lang="en-GB" sz="1000" dirty="0"/>
          </a:p>
          <a:p>
            <a:pPr lvl="0"/>
            <a:r>
              <a:rPr lang="en-GB" dirty="0"/>
              <a:t>do you think the methods for facilitating public engagement with research are different for digital and traditional routes?</a:t>
            </a:r>
            <a:endParaRPr lang="en-GB" sz="1000" dirty="0"/>
          </a:p>
          <a:p>
            <a:pPr lvl="0"/>
            <a:r>
              <a:rPr lang="en-GB" dirty="0"/>
              <a:t>how do you evaluate the effectiveness, impact and reach of your digital engagement activities?</a:t>
            </a:r>
            <a:endParaRPr lang="en-GB" sz="1000" dirty="0"/>
          </a:p>
          <a:p>
            <a:pPr lvl="0"/>
            <a:r>
              <a:rPr lang="en-GB" dirty="0"/>
              <a:t>what mechanisms support the creation of digital engagement activities?</a:t>
            </a:r>
            <a:endParaRPr lang="en-GB" sz="1000" dirty="0"/>
          </a:p>
          <a:p>
            <a:pPr lvl="0"/>
            <a:r>
              <a:rPr lang="en-GB" dirty="0"/>
              <a:t>what are the barriers against supporting public engagement with research?</a:t>
            </a:r>
            <a:endParaRPr lang="en-GB" sz="1000" dirty="0"/>
          </a:p>
          <a:p>
            <a:r>
              <a:rPr lang="en-GB" b="1" dirty="0"/>
              <a:t>Purposes</a:t>
            </a:r>
            <a:endParaRPr lang="en-GB" sz="1000" dirty="0"/>
          </a:p>
          <a:p>
            <a:pPr lvl="0"/>
            <a:r>
              <a:rPr lang="en-GB" dirty="0"/>
              <a:t>to what extent do you think there is a shared understanding of the purpose, value, meaning and role of engagement among your colleagues/ the wider OU staff?</a:t>
            </a:r>
            <a:endParaRPr lang="en-GB" sz="1000" dirty="0"/>
          </a:p>
          <a:p>
            <a:pPr lvl="0"/>
            <a:r>
              <a:rPr lang="en-GB" dirty="0"/>
              <a:t>how would you describe the value placed on public engagement in your research group (department/faculty)?</a:t>
            </a:r>
            <a:endParaRPr lang="en-GB" sz="1000" dirty="0"/>
          </a:p>
          <a:p>
            <a:pPr lvl="0"/>
            <a:r>
              <a:rPr lang="en-GB" dirty="0"/>
              <a:t>are there public engagement leaders within the university to whom you feel you can look for support?</a:t>
            </a:r>
            <a:endParaRPr lang="en-GB" sz="1000" dirty="0"/>
          </a:p>
          <a:p>
            <a:r>
              <a:rPr lang="en-GB" b="1" dirty="0"/>
              <a:t>Politics</a:t>
            </a:r>
            <a:endParaRPr lang="en-GB" dirty="0"/>
          </a:p>
          <a:p>
            <a:pPr lvl="0"/>
            <a:r>
              <a:rPr lang="en-GB" dirty="0"/>
              <a:t>for you, where do the boundaries between research and public engagement with research lie?</a:t>
            </a:r>
            <a:endParaRPr lang="en-GB" sz="1000" dirty="0"/>
          </a:p>
          <a:p>
            <a:pPr lvl="0"/>
            <a:r>
              <a:rPr lang="en-GB" sz="1000" dirty="0"/>
              <a:t>What about ‘impact’?</a:t>
            </a:r>
          </a:p>
          <a:p>
            <a:pPr lvl="0"/>
            <a:r>
              <a:rPr lang="en-GB" dirty="0"/>
              <a:t>do you feel the OU recognises and rewards staff involvement in public engagement within recruitment, promotion, workload planning and reviewing?</a:t>
            </a:r>
            <a:endParaRPr lang="en-GB" sz="1000" dirty="0"/>
          </a:p>
          <a:p>
            <a:endParaRPr lang="en-GB" dirty="0"/>
          </a:p>
        </p:txBody>
      </p:sp>
      <p:sp>
        <p:nvSpPr>
          <p:cNvPr id="4" name="Slide Number Placeholder 3"/>
          <p:cNvSpPr>
            <a:spLocks noGrp="1"/>
          </p:cNvSpPr>
          <p:nvPr>
            <p:ph type="sldNum" sz="quarter" idx="10"/>
          </p:nvPr>
        </p:nvSpPr>
        <p:spPr/>
        <p:txBody>
          <a:bodyPr/>
          <a:lstStyle/>
          <a:p>
            <a:fld id="{7E23B835-F73C-4CAC-A0B2-BB843A0AD8A1}" type="slidenum">
              <a:rPr lang="en-GB" smtClean="0"/>
              <a:t>13</a:t>
            </a:fld>
            <a:endParaRPr lang="en-GB"/>
          </a:p>
        </p:txBody>
      </p:sp>
    </p:spTree>
    <p:extLst>
      <p:ext uri="{BB962C8B-B14F-4D97-AF65-F5344CB8AC3E}">
        <p14:creationId xmlns:p14="http://schemas.microsoft.com/office/powerpoint/2010/main" val="111836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Coded on</a:t>
            </a:r>
            <a:r>
              <a:rPr lang="en-GB" baseline="0" dirty="0" smtClean="0"/>
              <a:t> </a:t>
            </a:r>
            <a:r>
              <a:rPr lang="en-GB" baseline="0" dirty="0" err="1" smtClean="0"/>
              <a:t>Nvivo</a:t>
            </a:r>
            <a:r>
              <a:rPr lang="en-GB" baseline="0" dirty="0" smtClean="0"/>
              <a:t> – grounded theory approach</a:t>
            </a:r>
          </a:p>
          <a:p>
            <a:endParaRPr lang="en-GB" baseline="0" dirty="0" smtClean="0"/>
          </a:p>
          <a:p>
            <a:r>
              <a:rPr lang="en-GB" baseline="0" dirty="0" smtClean="0"/>
              <a:t>Emergent categories </a:t>
            </a:r>
            <a:endParaRPr lang="en-GB" dirty="0" smtClean="0"/>
          </a:p>
          <a:p>
            <a:endParaRPr lang="en-GB" dirty="0" smtClean="0"/>
          </a:p>
          <a:p>
            <a:r>
              <a:rPr lang="en-GB" dirty="0" smtClean="0"/>
              <a:t>Communities of researchers – co-creating digital content</a:t>
            </a:r>
          </a:p>
          <a:p>
            <a:r>
              <a:rPr lang="en-GB" dirty="0" smtClean="0"/>
              <a:t>NB No hierarchy –</a:t>
            </a:r>
            <a:r>
              <a:rPr lang="en-GB" baseline="0" dirty="0" smtClean="0"/>
              <a:t> </a:t>
            </a:r>
            <a:r>
              <a:rPr lang="en-GB" dirty="0" smtClean="0"/>
              <a:t>one isn’t ‘better’ or more aspirational than another</a:t>
            </a:r>
          </a:p>
          <a:p>
            <a:endParaRPr lang="en-GB" dirty="0" smtClean="0"/>
          </a:p>
          <a:p>
            <a:r>
              <a:rPr lang="en-GB" dirty="0" smtClean="0"/>
              <a:t>FW</a:t>
            </a:r>
          </a:p>
          <a:p>
            <a:r>
              <a:rPr lang="en-GB" dirty="0" smtClean="0"/>
              <a:t>Online </a:t>
            </a:r>
            <a:r>
              <a:rPr lang="en-GB" dirty="0"/>
              <a:t>academic persona fully developed</a:t>
            </a:r>
          </a:p>
          <a:p>
            <a:pPr defTabSz="914306">
              <a:defRPr/>
            </a:pPr>
            <a:r>
              <a:rPr lang="en-GB" dirty="0" smtClean="0"/>
              <a:t>Uses</a:t>
            </a:r>
            <a:r>
              <a:rPr lang="en-GB" baseline="0" dirty="0" smtClean="0"/>
              <a:t> multiple tools for multiple purposes – or sometimes two purposes at once</a:t>
            </a:r>
          </a:p>
          <a:p>
            <a:pPr defTabSz="914306">
              <a:defRPr/>
            </a:pPr>
            <a:r>
              <a:rPr lang="en-GB" baseline="0" dirty="0" smtClean="0"/>
              <a:t>	blog as journal and dissemination</a:t>
            </a:r>
          </a:p>
          <a:p>
            <a:pPr defTabSz="914306">
              <a:defRPr/>
            </a:pPr>
            <a:r>
              <a:rPr lang="en-GB" baseline="0" dirty="0" smtClean="0"/>
              <a:t>Strategic use of tools; </a:t>
            </a:r>
            <a:r>
              <a:rPr lang="en-GB" dirty="0"/>
              <a:t>Might be project-oriented</a:t>
            </a:r>
          </a:p>
          <a:p>
            <a:pPr defTabSz="914306">
              <a:defRPr/>
            </a:pPr>
            <a:endParaRPr lang="en-GB" dirty="0"/>
          </a:p>
          <a:p>
            <a:pPr defTabSz="914306">
              <a:defRPr/>
            </a:pPr>
            <a:r>
              <a:rPr lang="en-GB" dirty="0" smtClean="0"/>
              <a:t>BT</a:t>
            </a:r>
          </a:p>
          <a:p>
            <a:pPr defTabSz="914306">
              <a:defRPr/>
            </a:pPr>
            <a:r>
              <a:rPr lang="en-GB" dirty="0" smtClean="0"/>
              <a:t>Thinks </a:t>
            </a:r>
            <a:r>
              <a:rPr lang="en-GB" dirty="0"/>
              <a:t>digital engagement is the right thing but uncertain about their competence</a:t>
            </a:r>
          </a:p>
          <a:p>
            <a:r>
              <a:rPr lang="en-GB" dirty="0" err="1"/>
              <a:t>Int</a:t>
            </a:r>
            <a:r>
              <a:rPr lang="en-GB" dirty="0"/>
              <a:t> 13 had been asked to set up Twitter by his </a:t>
            </a:r>
            <a:r>
              <a:rPr lang="en-GB" dirty="0" err="1"/>
              <a:t>HoD</a:t>
            </a:r>
            <a:endParaRPr lang="en-GB" dirty="0"/>
          </a:p>
          <a:p>
            <a:r>
              <a:rPr lang="en-GB" dirty="0"/>
              <a:t>But on </a:t>
            </a:r>
            <a:r>
              <a:rPr lang="en-GB" dirty="0" err="1"/>
              <a:t>SecondLife</a:t>
            </a:r>
            <a:r>
              <a:rPr lang="en-GB" dirty="0"/>
              <a:t> – virtual world for his students – had chance meetings, discussions, - useful stuff</a:t>
            </a:r>
          </a:p>
          <a:p>
            <a:pPr defTabSz="914306">
              <a:defRPr/>
            </a:pPr>
            <a:endParaRPr lang="en-GB" dirty="0" smtClean="0"/>
          </a:p>
          <a:p>
            <a:r>
              <a:rPr lang="en-GB" dirty="0" smtClean="0"/>
              <a:t>D</a:t>
            </a:r>
          </a:p>
          <a:p>
            <a:r>
              <a:rPr lang="en-GB" dirty="0" smtClean="0"/>
              <a:t>Just </a:t>
            </a:r>
            <a:r>
              <a:rPr lang="en-GB" dirty="0"/>
              <a:t>starting or slightly reluctant digital engager</a:t>
            </a:r>
          </a:p>
          <a:p>
            <a:pPr lvl="1"/>
            <a:r>
              <a:rPr lang="en-GB" dirty="0"/>
              <a:t>Very focussed on the time it takes</a:t>
            </a:r>
          </a:p>
          <a:p>
            <a:pPr lvl="1"/>
            <a:endParaRPr lang="en-GB" dirty="0"/>
          </a:p>
          <a:p>
            <a:r>
              <a:rPr lang="en-GB" dirty="0"/>
              <a:t>Uses media for particular purposes then forgets about them – e.g. for job ads</a:t>
            </a:r>
          </a:p>
          <a:p>
            <a:pPr defTabSz="914306">
              <a:defRPr/>
            </a:pPr>
            <a:endParaRPr lang="en-GB" dirty="0" smtClean="0"/>
          </a:p>
          <a:p>
            <a:r>
              <a:rPr lang="en-GB" dirty="0" smtClean="0"/>
              <a:t>U</a:t>
            </a:r>
          </a:p>
          <a:p>
            <a:r>
              <a:rPr lang="en-GB" dirty="0" smtClean="0"/>
              <a:t>No </a:t>
            </a:r>
            <a:r>
              <a:rPr lang="en-GB" dirty="0"/>
              <a:t>digital engagement/doesn’t see the value of engagement</a:t>
            </a:r>
          </a:p>
          <a:p>
            <a:r>
              <a:rPr lang="en-GB" dirty="0" smtClean="0"/>
              <a:t>Sees </a:t>
            </a:r>
            <a:r>
              <a:rPr lang="en-GB" dirty="0"/>
              <a:t>engagement as extra work</a:t>
            </a:r>
          </a:p>
          <a:p>
            <a:r>
              <a:rPr lang="en-GB" dirty="0"/>
              <a:t>Only small part of work is translatable for public </a:t>
            </a:r>
          </a:p>
          <a:p>
            <a:r>
              <a:rPr lang="en-GB" i="1" dirty="0"/>
              <a:t>What matters is the research itself, or teaching, or contributions to management.</a:t>
            </a:r>
            <a:r>
              <a:rPr lang="en-GB" dirty="0"/>
              <a:t> Interviewee 2</a:t>
            </a:r>
          </a:p>
          <a:p>
            <a:r>
              <a:rPr lang="en-GB" i="1" dirty="0"/>
              <a:t>there can be diminishing returns. If people just </a:t>
            </a:r>
            <a:r>
              <a:rPr lang="en-GB" dirty="0"/>
              <a:t>can’t</a:t>
            </a:r>
            <a:r>
              <a:rPr lang="en-GB" i="1" dirty="0"/>
              <a:t> do it, there are just diminishing returns. </a:t>
            </a:r>
            <a:r>
              <a:rPr lang="en-GB" dirty="0"/>
              <a:t>Interviewee 10</a:t>
            </a:r>
          </a:p>
          <a:p>
            <a:pPr defTabSz="914306">
              <a:defRPr/>
            </a:pPr>
            <a:endParaRPr lang="en-GB" dirty="0"/>
          </a:p>
        </p:txBody>
      </p:sp>
      <p:sp>
        <p:nvSpPr>
          <p:cNvPr id="4" name="Slide Number Placeholder 3"/>
          <p:cNvSpPr>
            <a:spLocks noGrp="1"/>
          </p:cNvSpPr>
          <p:nvPr>
            <p:ph type="sldNum" sz="quarter" idx="10"/>
          </p:nvPr>
        </p:nvSpPr>
        <p:spPr/>
        <p:txBody>
          <a:bodyPr/>
          <a:lstStyle/>
          <a:p>
            <a:fld id="{14DBF71F-3824-42FB-88D5-1D4ACD4BD0A7}" type="slidenum">
              <a:rPr lang="en-GB" smtClean="0"/>
              <a:t>14</a:t>
            </a:fld>
            <a:endParaRPr lang="en-GB" dirty="0"/>
          </a:p>
        </p:txBody>
      </p:sp>
    </p:spTree>
    <p:extLst>
      <p:ext uri="{BB962C8B-B14F-4D97-AF65-F5344CB8AC3E}">
        <p14:creationId xmlns:p14="http://schemas.microsoft.com/office/powerpoint/2010/main" val="9201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can include co-creation, collaboration, etc. Would like it to be digital but if they can’t manage that, </a:t>
            </a:r>
            <a:r>
              <a:rPr lang="en-GB" smtClean="0"/>
              <a:t>any</a:t>
            </a:r>
            <a:r>
              <a:rPr lang="en-GB" baseline="0" smtClean="0"/>
              <a:t> engagement</a:t>
            </a:r>
            <a:endParaRPr lang="en-GB" dirty="0"/>
          </a:p>
        </p:txBody>
      </p:sp>
      <p:sp>
        <p:nvSpPr>
          <p:cNvPr id="4" name="Slide Number Placeholder 3"/>
          <p:cNvSpPr>
            <a:spLocks noGrp="1"/>
          </p:cNvSpPr>
          <p:nvPr>
            <p:ph type="sldNum" sz="quarter" idx="10"/>
          </p:nvPr>
        </p:nvSpPr>
        <p:spPr/>
        <p:txBody>
          <a:bodyPr/>
          <a:lstStyle/>
          <a:p>
            <a:fld id="{7E23B835-F73C-4CAC-A0B2-BB843A0AD8A1}" type="slidenum">
              <a:rPr lang="en-GB" smtClean="0"/>
              <a:t>15</a:t>
            </a:fld>
            <a:endParaRPr lang="en-GB"/>
          </a:p>
        </p:txBody>
      </p:sp>
    </p:spTree>
    <p:extLst>
      <p:ext uri="{BB962C8B-B14F-4D97-AF65-F5344CB8AC3E}">
        <p14:creationId xmlns:p14="http://schemas.microsoft.com/office/powerpoint/2010/main" val="226236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16</a:t>
            </a:fld>
            <a:endParaRPr lang="en-GB"/>
          </a:p>
        </p:txBody>
      </p:sp>
    </p:spTree>
    <p:extLst>
      <p:ext uri="{BB962C8B-B14F-4D97-AF65-F5344CB8AC3E}">
        <p14:creationId xmlns:p14="http://schemas.microsoft.com/office/powerpoint/2010/main" val="56492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17</a:t>
            </a:fld>
            <a:endParaRPr lang="en-GB"/>
          </a:p>
        </p:txBody>
      </p:sp>
    </p:spTree>
    <p:extLst>
      <p:ext uri="{BB962C8B-B14F-4D97-AF65-F5344CB8AC3E}">
        <p14:creationId xmlns:p14="http://schemas.microsoft.com/office/powerpoint/2010/main" val="2987269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27</a:t>
            </a:fld>
            <a:endParaRPr lang="en-GB"/>
          </a:p>
        </p:txBody>
      </p:sp>
    </p:spTree>
    <p:extLst>
      <p:ext uri="{BB962C8B-B14F-4D97-AF65-F5344CB8AC3E}">
        <p14:creationId xmlns:p14="http://schemas.microsoft.com/office/powerpoint/2010/main" val="564925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28</a:t>
            </a:fld>
            <a:endParaRPr lang="en-GB"/>
          </a:p>
        </p:txBody>
      </p:sp>
    </p:spTree>
    <p:extLst>
      <p:ext uri="{BB962C8B-B14F-4D97-AF65-F5344CB8AC3E}">
        <p14:creationId xmlns:p14="http://schemas.microsoft.com/office/powerpoint/2010/main" val="206028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2</a:t>
            </a:fld>
            <a:endParaRPr lang="en-GB"/>
          </a:p>
        </p:txBody>
      </p:sp>
    </p:spTree>
    <p:extLst>
      <p:ext uri="{BB962C8B-B14F-4D97-AF65-F5344CB8AC3E}">
        <p14:creationId xmlns:p14="http://schemas.microsoft.com/office/powerpoint/2010/main" val="564925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29</a:t>
            </a:fld>
            <a:endParaRPr lang="en-GB"/>
          </a:p>
        </p:txBody>
      </p:sp>
    </p:spTree>
    <p:extLst>
      <p:ext uri="{BB962C8B-B14F-4D97-AF65-F5344CB8AC3E}">
        <p14:creationId xmlns:p14="http://schemas.microsoft.com/office/powerpoint/2010/main" val="125302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3</a:t>
            </a:fld>
            <a:endParaRPr lang="en-GB"/>
          </a:p>
        </p:txBody>
      </p:sp>
    </p:spTree>
    <p:extLst>
      <p:ext uri="{BB962C8B-B14F-4D97-AF65-F5344CB8AC3E}">
        <p14:creationId xmlns:p14="http://schemas.microsoft.com/office/powerpoint/2010/main" val="42655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4</a:t>
            </a:fld>
            <a:endParaRPr lang="en-GB"/>
          </a:p>
        </p:txBody>
      </p:sp>
    </p:spTree>
    <p:extLst>
      <p:ext uri="{BB962C8B-B14F-4D97-AF65-F5344CB8AC3E}">
        <p14:creationId xmlns:p14="http://schemas.microsoft.com/office/powerpoint/2010/main" val="373630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5</a:t>
            </a:fld>
            <a:endParaRPr lang="en-GB"/>
          </a:p>
        </p:txBody>
      </p:sp>
    </p:spTree>
    <p:extLst>
      <p:ext uri="{BB962C8B-B14F-4D97-AF65-F5344CB8AC3E}">
        <p14:creationId xmlns:p14="http://schemas.microsoft.com/office/powerpoint/2010/main" val="9148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23B835-F73C-4CAC-A0B2-BB843A0AD8A1}" type="slidenum">
              <a:rPr lang="en-GB" smtClean="0"/>
              <a:t>6</a:t>
            </a:fld>
            <a:endParaRPr lang="en-GB"/>
          </a:p>
        </p:txBody>
      </p:sp>
    </p:spTree>
    <p:extLst>
      <p:ext uri="{BB962C8B-B14F-4D97-AF65-F5344CB8AC3E}">
        <p14:creationId xmlns:p14="http://schemas.microsoft.com/office/powerpoint/2010/main" val="56492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840" lvl="1" defTabSz="915680">
              <a:buClr>
                <a:srgbClr val="9CA800"/>
              </a:buClr>
              <a:defRPr/>
            </a:pPr>
            <a:r>
              <a:rPr lang="en-US" sz="1800" dirty="0">
                <a:latin typeface="Segoe UI" panose="020B0502040204020203" pitchFamily="34" charset="0"/>
                <a:ea typeface="Segoe UI" panose="020B0502040204020203" pitchFamily="34" charset="0"/>
                <a:cs typeface="Segoe UI" panose="020B0502040204020203" pitchFamily="34" charset="0"/>
              </a:rPr>
              <a:t>Excellent public engagement with research is reflected in the different ways that researchers </a:t>
            </a:r>
            <a:r>
              <a:rPr lang="en-US" sz="1800" b="1" dirty="0">
                <a:solidFill>
                  <a:srgbClr val="9CA800"/>
                </a:solidFill>
                <a:latin typeface="Segoe UI" panose="020B0502040204020203" pitchFamily="34" charset="0"/>
                <a:ea typeface="Segoe UI" panose="020B0502040204020203" pitchFamily="34" charset="0"/>
                <a:cs typeface="Segoe UI" panose="020B0502040204020203" pitchFamily="34" charset="0"/>
              </a:rPr>
              <a:t>meaningfully</a:t>
            </a:r>
            <a:r>
              <a:rPr lang="en-US" sz="1800" dirty="0">
                <a:latin typeface="Segoe UI" panose="020B0502040204020203" pitchFamily="34" charset="0"/>
                <a:ea typeface="Segoe UI" panose="020B0502040204020203" pitchFamily="34" charset="0"/>
                <a:cs typeface="Segoe UI" panose="020B0502040204020203" pitchFamily="34" charset="0"/>
              </a:rPr>
              <a:t> connect and share research with various stakeholders, user communities and members of the public. Done well, public engagement with research will generate </a:t>
            </a:r>
            <a:r>
              <a:rPr lang="en-US" sz="1800" b="1" dirty="0">
                <a:solidFill>
                  <a:srgbClr val="9CA800"/>
                </a:solidFill>
                <a:latin typeface="Segoe UI" panose="020B0502040204020203" pitchFamily="34" charset="0"/>
                <a:ea typeface="Segoe UI" panose="020B0502040204020203" pitchFamily="34" charset="0"/>
                <a:cs typeface="Segoe UI" panose="020B0502040204020203" pitchFamily="34" charset="0"/>
              </a:rPr>
              <a:t>benefits, changes and effects </a:t>
            </a:r>
            <a:r>
              <a:rPr lang="en-US" sz="1800" dirty="0">
                <a:latin typeface="Segoe UI" panose="020B0502040204020203" pitchFamily="34" charset="0"/>
                <a:ea typeface="Segoe UI" panose="020B0502040204020203" pitchFamily="34" charset="0"/>
                <a:cs typeface="Segoe UI" panose="020B0502040204020203" pitchFamily="34" charset="0"/>
              </a:rPr>
              <a:t>for </a:t>
            </a:r>
            <a:r>
              <a:rPr lang="en-US" sz="1800" b="1" dirty="0">
                <a:solidFill>
                  <a:srgbClr val="9CA800"/>
                </a:solidFill>
                <a:latin typeface="Segoe UI" panose="020B0502040204020203" pitchFamily="34" charset="0"/>
                <a:ea typeface="Segoe UI" panose="020B0502040204020203" pitchFamily="34" charset="0"/>
                <a:cs typeface="Segoe UI" panose="020B0502040204020203" pitchFamily="34" charset="0"/>
              </a:rPr>
              <a:t>all participants </a:t>
            </a:r>
            <a:r>
              <a:rPr lang="en-US" sz="1800" dirty="0">
                <a:latin typeface="Segoe UI" panose="020B0502040204020203" pitchFamily="34" charset="0"/>
                <a:ea typeface="Segoe UI" panose="020B0502040204020203" pitchFamily="34" charset="0"/>
                <a:cs typeface="Segoe UI" panose="020B0502040204020203" pitchFamily="34" charset="0"/>
              </a:rPr>
              <a:t>as they share knowledge, expertise and skills. Excellence will be demonstrated partly through recognition of the contributions that all participants make to the </a:t>
            </a:r>
            <a:r>
              <a:rPr lang="en-US" sz="1800" b="1" dirty="0">
                <a:solidFill>
                  <a:srgbClr val="9CA800"/>
                </a:solidFill>
                <a:latin typeface="Segoe UI" panose="020B0502040204020203" pitchFamily="34" charset="0"/>
                <a:ea typeface="Segoe UI" panose="020B0502040204020203" pitchFamily="34" charset="0"/>
                <a:cs typeface="Segoe UI" panose="020B0502040204020203" pitchFamily="34" charset="0"/>
              </a:rPr>
              <a:t>shaping</a:t>
            </a:r>
            <a:r>
              <a:rPr lang="en-US" sz="1800" dirty="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800" dirty="0">
                <a:latin typeface="Segoe UI" panose="020B0502040204020203" pitchFamily="34" charset="0"/>
                <a:ea typeface="Segoe UI" panose="020B0502040204020203" pitchFamily="34" charset="0"/>
                <a:cs typeface="Segoe UI" panose="020B0502040204020203" pitchFamily="34" charset="0"/>
              </a:rPr>
              <a:t>of research agendas, the </a:t>
            </a:r>
            <a:r>
              <a:rPr lang="en-US" sz="1800" b="1" dirty="0">
                <a:solidFill>
                  <a:srgbClr val="9CA800"/>
                </a:solidFill>
                <a:latin typeface="Segoe UI" panose="020B0502040204020203" pitchFamily="34" charset="0"/>
                <a:ea typeface="Segoe UI" panose="020B0502040204020203" pitchFamily="34" charset="0"/>
                <a:cs typeface="Segoe UI" panose="020B0502040204020203" pitchFamily="34" charset="0"/>
              </a:rPr>
              <a:t>processes</a:t>
            </a:r>
            <a:r>
              <a:rPr lang="en-US" sz="1800" dirty="0">
                <a:solidFill>
                  <a:srgbClr val="9CA800"/>
                </a:solidFill>
                <a:latin typeface="Segoe UI" panose="020B0502040204020203" pitchFamily="34" charset="0"/>
                <a:ea typeface="Segoe UI" panose="020B0502040204020203" pitchFamily="34" charset="0"/>
                <a:cs typeface="Segoe UI" panose="020B0502040204020203" pitchFamily="34" charset="0"/>
              </a:rPr>
              <a:t> </a:t>
            </a:r>
            <a:r>
              <a:rPr lang="en-US" sz="1800" dirty="0">
                <a:latin typeface="Segoe UI" panose="020B0502040204020203" pitchFamily="34" charset="0"/>
                <a:ea typeface="Segoe UI" panose="020B0502040204020203" pitchFamily="34" charset="0"/>
                <a:cs typeface="Segoe UI" panose="020B0502040204020203" pitchFamily="34" charset="0"/>
              </a:rPr>
              <a:t>of conducting research, and in the </a:t>
            </a:r>
            <a:r>
              <a:rPr lang="en-US" sz="1800" b="1" dirty="0">
                <a:solidFill>
                  <a:srgbClr val="9CA800"/>
                </a:solidFill>
                <a:latin typeface="Segoe UI" panose="020B0502040204020203" pitchFamily="34" charset="0"/>
                <a:ea typeface="Segoe UI" panose="020B0502040204020203" pitchFamily="34" charset="0"/>
                <a:cs typeface="Segoe UI" panose="020B0502040204020203" pitchFamily="34" charset="0"/>
              </a:rPr>
              <a:t>products</a:t>
            </a:r>
            <a:r>
              <a:rPr lang="en-US" sz="1800" dirty="0">
                <a:solidFill>
                  <a:srgbClr val="9CA800"/>
                </a:solidFill>
                <a:latin typeface="Segoe UI" panose="020B0502040204020203" pitchFamily="34" charset="0"/>
                <a:ea typeface="Segoe UI" panose="020B0502040204020203" pitchFamily="34" charset="0"/>
                <a:cs typeface="Segoe UI" panose="020B0502040204020203" pitchFamily="34" charset="0"/>
              </a:rPr>
              <a:t> </a:t>
            </a:r>
            <a:r>
              <a:rPr lang="en-US" sz="1800" dirty="0">
                <a:latin typeface="Segoe UI" panose="020B0502040204020203" pitchFamily="34" charset="0"/>
                <a:ea typeface="Segoe UI" panose="020B0502040204020203" pitchFamily="34" charset="0"/>
                <a:cs typeface="Segoe UI" panose="020B0502040204020203" pitchFamily="34" charset="0"/>
              </a:rPr>
              <a:t>of that research.</a:t>
            </a:r>
            <a:endParaRPr lang="en-GB" sz="1800" dirty="0">
              <a:latin typeface="Segoe UI" panose="020B0502040204020203" pitchFamily="34" charset="0"/>
              <a:ea typeface="Segoe UI" panose="020B0502040204020203" pitchFamily="34" charset="0"/>
              <a:cs typeface="Segoe UI" panose="020B0502040204020203" pitchFamily="34" charset="0"/>
            </a:endParaRPr>
          </a:p>
          <a:p>
            <a:pPr lvl="1">
              <a:buClr>
                <a:srgbClr val="9CA800"/>
              </a:buClr>
            </a:pPr>
            <a:endParaRPr lang="en-US" sz="1800" dirty="0"/>
          </a:p>
          <a:p>
            <a:pPr lvl="1">
              <a:buClr>
                <a:srgbClr val="9CA800"/>
              </a:buClr>
            </a:pPr>
            <a:endParaRPr lang="en-US" sz="1800" dirty="0"/>
          </a:p>
          <a:p>
            <a:pPr lvl="1">
              <a:buClr>
                <a:srgbClr val="9CA800"/>
              </a:buClr>
            </a:pPr>
            <a:endParaRPr lang="en-US" sz="1800" dirty="0"/>
          </a:p>
          <a:p>
            <a:pPr lvl="1">
              <a:buClr>
                <a:srgbClr val="9CA800"/>
              </a:buClr>
            </a:pPr>
            <a:r>
              <a:rPr lang="en-US" sz="1800" dirty="0"/>
              <a:t>Institution-specific questions on CROS and PIRLS surveys</a:t>
            </a:r>
          </a:p>
          <a:p>
            <a:pPr lvl="2"/>
            <a:r>
              <a:rPr lang="en-GB" sz="1400" dirty="0"/>
              <a:t>The Open University is working to create a culture in which public engagement with research is embedded within strategic planning for research and the operational practices of researchers at all levels. In fewer than 150 words, how would you define ‘public engagement with research’?</a:t>
            </a:r>
          </a:p>
          <a:p>
            <a:pPr lvl="2"/>
            <a:r>
              <a:rPr lang="en-GB" sz="1400" dirty="0"/>
              <a:t>Please describe, in general terms, a successful activity involving public engagement with research in which you have participated and the criteria you used for judging the success of the activity.</a:t>
            </a:r>
          </a:p>
          <a:p>
            <a:pPr lvl="3">
              <a:buClr>
                <a:srgbClr val="9CA800"/>
              </a:buClr>
              <a:buFont typeface="Wingdings" panose="05000000000000000000" pitchFamily="2" charset="2"/>
              <a:buChar char="§"/>
            </a:pPr>
            <a:r>
              <a:rPr lang="en-GB" sz="1400" dirty="0"/>
              <a:t>(a) Could you describe what non-academic communities or people you consider have connections with your research, either currently or in the past?</a:t>
            </a:r>
          </a:p>
          <a:p>
            <a:pPr lvl="3">
              <a:buClr>
                <a:srgbClr val="9CA800"/>
              </a:buClr>
              <a:buFont typeface="Wingdings" panose="05000000000000000000" pitchFamily="2" charset="2"/>
              <a:buChar char="§"/>
            </a:pPr>
            <a:r>
              <a:rPr lang="en-GB" sz="1400" dirty="0"/>
              <a:t>(b) Could you describe what types of publics would you like to engage with your research? </a:t>
            </a:r>
          </a:p>
          <a:p>
            <a:pPr lvl="3">
              <a:buClr>
                <a:srgbClr val="9CA800"/>
              </a:buClr>
              <a:buFont typeface="Wingdings" panose="05000000000000000000" pitchFamily="2" charset="2"/>
              <a:buChar char="§"/>
            </a:pPr>
            <a:r>
              <a:rPr lang="en-GB" sz="1400" dirty="0"/>
              <a:t>(c) Are there publics that you would not choose to engage with?  If so, please describe why this is the case; </a:t>
            </a:r>
          </a:p>
          <a:p>
            <a:pPr lvl="2"/>
            <a:r>
              <a:rPr lang="en-GB" sz="1400" dirty="0"/>
              <a:t>Please describe your three most important reasons for engaging with the non-academic communities or people that you listed in question (iii).</a:t>
            </a:r>
          </a:p>
          <a:p>
            <a:endParaRPr lang="en-GB" dirty="0"/>
          </a:p>
        </p:txBody>
      </p:sp>
      <p:sp>
        <p:nvSpPr>
          <p:cNvPr id="4" name="Slide Number Placeholder 3"/>
          <p:cNvSpPr>
            <a:spLocks noGrp="1"/>
          </p:cNvSpPr>
          <p:nvPr>
            <p:ph type="sldNum" sz="quarter" idx="10"/>
          </p:nvPr>
        </p:nvSpPr>
        <p:spPr/>
        <p:txBody>
          <a:bodyPr/>
          <a:lstStyle/>
          <a:p>
            <a:fld id="{7E23B835-F73C-4CAC-A0B2-BB843A0AD8A1}" type="slidenum">
              <a:rPr lang="en-GB" smtClean="0"/>
              <a:t>7</a:t>
            </a:fld>
            <a:endParaRPr lang="en-GB"/>
          </a:p>
        </p:txBody>
      </p:sp>
    </p:spTree>
    <p:extLst>
      <p:ext uri="{BB962C8B-B14F-4D97-AF65-F5344CB8AC3E}">
        <p14:creationId xmlns:p14="http://schemas.microsoft.com/office/powerpoint/2010/main" val="17502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Headline figures</a:t>
            </a:r>
          </a:p>
          <a:p>
            <a:r>
              <a:rPr lang="en-GB" dirty="0"/>
              <a:t>Ideas are ‘transferred’ into public understanding, information is ‘conveyed’ and lectures are ‘given’. As Davies (2008) argued, some scientists persist in perceiving science communication as difficult, dangerous and framed within an over-arching context of one-way transfer. On the other hand, rejecting linear one-way communication as somehow inferior to dialogue ignores ‘the public’s appetite for information, as well as the empowerment that an understanding of the nature of science can offer’ (Trench, 2008, p. XX).</a:t>
            </a:r>
          </a:p>
        </p:txBody>
      </p:sp>
      <p:sp>
        <p:nvSpPr>
          <p:cNvPr id="4" name="Slide Number Placeholder 3"/>
          <p:cNvSpPr>
            <a:spLocks noGrp="1"/>
          </p:cNvSpPr>
          <p:nvPr>
            <p:ph type="sldNum" sz="quarter" idx="10"/>
          </p:nvPr>
        </p:nvSpPr>
        <p:spPr/>
        <p:txBody>
          <a:bodyPr/>
          <a:lstStyle/>
          <a:p>
            <a:fld id="{7E23B835-F73C-4CAC-A0B2-BB843A0AD8A1}" type="slidenum">
              <a:rPr lang="en-GB" smtClean="0"/>
              <a:t>8</a:t>
            </a:fld>
            <a:endParaRPr lang="en-GB"/>
          </a:p>
        </p:txBody>
      </p:sp>
    </p:spTree>
    <p:extLst>
      <p:ext uri="{BB962C8B-B14F-4D97-AF65-F5344CB8AC3E}">
        <p14:creationId xmlns:p14="http://schemas.microsoft.com/office/powerpoint/2010/main" val="17502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a conceptualisation of public engagement as a one-way process leading to researchers tending to favour one-way activities, or </a:t>
            </a:r>
            <a:r>
              <a:rPr lang="en-GB" i="1" dirty="0"/>
              <a:t>vice versa</a:t>
            </a:r>
            <a:r>
              <a:rPr lang="en-GB" dirty="0"/>
              <a:t>? </a:t>
            </a:r>
          </a:p>
          <a:p>
            <a:r>
              <a:rPr lang="en-GB" dirty="0"/>
              <a:t>Researchers ‘have begun to “talk the talk of engage­ment,” but have not started to “walk the walk”’ (</a:t>
            </a:r>
            <a:r>
              <a:rPr lang="en-GB" dirty="0" err="1"/>
              <a:t>Britner</a:t>
            </a:r>
            <a:r>
              <a:rPr lang="en-GB" dirty="0"/>
              <a:t>, 2012, p. 61). The move from deficit to dialogue is neither complete nor irreversible (Trench, 2008) and moments of deficit can yet be found even in activities carefully labelled as dialogic </a:t>
            </a:r>
          </a:p>
          <a:p>
            <a:endParaRPr lang="en-GB" dirty="0"/>
          </a:p>
          <a:p>
            <a:r>
              <a:rPr lang="en-GB" dirty="0"/>
              <a:t>Note very few </a:t>
            </a:r>
            <a:r>
              <a:rPr lang="en-GB"/>
              <a:t>mentioned digital</a:t>
            </a:r>
            <a:endParaRPr lang="en-GB" dirty="0"/>
          </a:p>
        </p:txBody>
      </p:sp>
      <p:sp>
        <p:nvSpPr>
          <p:cNvPr id="4" name="Slide Number Placeholder 3"/>
          <p:cNvSpPr>
            <a:spLocks noGrp="1"/>
          </p:cNvSpPr>
          <p:nvPr>
            <p:ph type="sldNum" sz="quarter" idx="10"/>
          </p:nvPr>
        </p:nvSpPr>
        <p:spPr/>
        <p:txBody>
          <a:bodyPr/>
          <a:lstStyle/>
          <a:p>
            <a:fld id="{7E23B835-F73C-4CAC-A0B2-BB843A0AD8A1}" type="slidenum">
              <a:rPr lang="en-GB" smtClean="0"/>
              <a:t>9</a:t>
            </a:fld>
            <a:endParaRPr lang="en-GB"/>
          </a:p>
        </p:txBody>
      </p:sp>
    </p:spTree>
    <p:extLst>
      <p:ext uri="{BB962C8B-B14F-4D97-AF65-F5344CB8AC3E}">
        <p14:creationId xmlns:p14="http://schemas.microsoft.com/office/powerpoint/2010/main" val="175026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OU_masterlogo_colour_29mm"/>
          <p:cNvPicPr>
            <a:picLocks noChangeAspect="1" noChangeArrowheads="1"/>
          </p:cNvPicPr>
          <p:nvPr/>
        </p:nvPicPr>
        <p:blipFill>
          <a:blip r:embed="rId2" cstate="print"/>
          <a:srcRect/>
          <a:stretch>
            <a:fillRect/>
          </a:stretch>
        </p:blipFill>
        <p:spPr bwMode="auto">
          <a:xfrm>
            <a:off x="7275513" y="392113"/>
            <a:ext cx="1582737" cy="1123950"/>
          </a:xfrm>
          <a:prstGeom prst="rect">
            <a:avLst/>
          </a:prstGeom>
          <a:noFill/>
          <a:ln w="9525">
            <a:noFill/>
            <a:miter lim="800000"/>
            <a:headEnd/>
            <a:tailEnd/>
          </a:ln>
        </p:spPr>
      </p:pic>
      <p:sp>
        <p:nvSpPr>
          <p:cNvPr id="5127" name="Rectangle 7"/>
          <p:cNvSpPr>
            <a:spLocks noGrp="1" noChangeArrowheads="1"/>
          </p:cNvSpPr>
          <p:nvPr>
            <p:ph type="ctrTitle"/>
          </p:nvPr>
        </p:nvSpPr>
        <p:spPr>
          <a:xfrm>
            <a:off x="345555" y="3282856"/>
            <a:ext cx="6052053" cy="624894"/>
          </a:xfrm>
        </p:spPr>
        <p:txBody>
          <a:bodyPr anchor="t"/>
          <a:lstStyle>
            <a:lvl1pPr>
              <a:defRPr sz="3600">
                <a:solidFill>
                  <a:schemeClr val="tx1"/>
                </a:solidFill>
              </a:defRPr>
            </a:lvl1pPr>
          </a:lstStyle>
          <a:p>
            <a:pPr lvl="0"/>
            <a:r>
              <a:rPr lang="en-GB" noProof="0" smtClean="0"/>
              <a:t>Click to edit Master title style</a:t>
            </a:r>
            <a:endParaRPr lang="en-US" noProof="0" smtClean="0"/>
          </a:p>
        </p:txBody>
      </p:sp>
      <p:sp>
        <p:nvSpPr>
          <p:cNvPr id="5128" name="Rectangle 8"/>
          <p:cNvSpPr>
            <a:spLocks noGrp="1" noChangeArrowheads="1"/>
          </p:cNvSpPr>
          <p:nvPr>
            <p:ph type="subTitle" idx="1"/>
          </p:nvPr>
        </p:nvSpPr>
        <p:spPr>
          <a:xfrm>
            <a:off x="345554" y="5192095"/>
            <a:ext cx="7310759" cy="486669"/>
          </a:xfrm>
        </p:spPr>
        <p:txBody>
          <a:bodyPr/>
          <a:lstStyle>
            <a:lvl1pPr marL="0" indent="0">
              <a:buFontTx/>
              <a:buNone/>
              <a:defRPr sz="2700">
                <a:solidFill>
                  <a:schemeClr val="bg2"/>
                </a:solidFill>
              </a:defRPr>
            </a:lvl1pPr>
          </a:lstStyle>
          <a:p>
            <a:pPr lvl="0"/>
            <a:r>
              <a:rPr lang="en-GB" noProof="0" smtClean="0"/>
              <a:t>Click to edit Master subtitle style</a:t>
            </a:r>
            <a:endParaRPr lang="en-US" noProof="0" smtClean="0"/>
          </a:p>
        </p:txBody>
      </p:sp>
      <p:sp>
        <p:nvSpPr>
          <p:cNvPr id="5" name="Rectangle 3"/>
          <p:cNvSpPr>
            <a:spLocks noGrp="1" noChangeArrowheads="1"/>
          </p:cNvSpPr>
          <p:nvPr>
            <p:ph type="ftr" sz="quarter" idx="10"/>
          </p:nvPr>
        </p:nvSpPr>
        <p:spPr/>
        <p:txBody>
          <a:bodyPr/>
          <a:lstStyle>
            <a:lvl1pPr>
              <a:defRPr/>
            </a:lvl1pPr>
          </a:lstStyle>
          <a:p>
            <a:endParaRPr lang="en-GB"/>
          </a:p>
        </p:txBody>
      </p:sp>
      <p:sp>
        <p:nvSpPr>
          <p:cNvPr id="6" name="Rectangle 4"/>
          <p:cNvSpPr>
            <a:spLocks noGrp="1" noChangeArrowheads="1"/>
          </p:cNvSpPr>
          <p:nvPr>
            <p:ph type="sldNum" sz="quarter" idx="11"/>
          </p:nvPr>
        </p:nvSpPr>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3742359" y="2479420"/>
            <a:ext cx="4829881" cy="218569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0104" y="1599673"/>
            <a:ext cx="2127602" cy="30654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753065" y="1599673"/>
            <a:ext cx="2629278" cy="30654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57" y="2480711"/>
            <a:ext cx="7772886" cy="7706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114" y="3886154"/>
            <a:ext cx="6401772" cy="351893"/>
          </a:xfrm>
        </p:spPr>
        <p:txBody>
          <a:bodyPr/>
          <a:lstStyle>
            <a:lvl1pPr marL="0" indent="0" algn="ctr">
              <a:buNone/>
              <a:defRPr/>
            </a:lvl1pPr>
            <a:lvl2pPr marL="405838" indent="0" algn="ctr">
              <a:buNone/>
              <a:defRPr/>
            </a:lvl2pPr>
            <a:lvl3pPr marL="811676" indent="0" algn="ctr">
              <a:buNone/>
              <a:defRPr/>
            </a:lvl3pPr>
            <a:lvl4pPr marL="1217512" indent="0" algn="ctr">
              <a:buNone/>
              <a:defRPr/>
            </a:lvl4pPr>
            <a:lvl5pPr marL="1623350" indent="0" algn="ctr">
              <a:buNone/>
              <a:defRPr/>
            </a:lvl5pPr>
            <a:lvl6pPr marL="2029187" indent="0" algn="ctr">
              <a:buNone/>
              <a:defRPr/>
            </a:lvl6pPr>
            <a:lvl7pPr marL="2435025" indent="0" algn="ctr">
              <a:buNone/>
              <a:defRPr/>
            </a:lvl7pPr>
            <a:lvl8pPr marL="2840863" indent="0" algn="ctr">
              <a:buNone/>
              <a:defRPr/>
            </a:lvl8pPr>
            <a:lvl9pPr marL="3246701"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C646D7B3-3916-452B-90A2-0457B83885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45556" y="3690335"/>
            <a:ext cx="8226685" cy="20937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B6733136-93BD-46F0-864D-AB5531CE51A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639" y="4407379"/>
            <a:ext cx="7772886" cy="1217260"/>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1639" y="4055486"/>
            <a:ext cx="7772886" cy="351893"/>
          </a:xfrm>
        </p:spPr>
        <p:txBody>
          <a:bodyPr anchor="b"/>
          <a:lstStyle>
            <a:lvl1pPr marL="0" indent="0">
              <a:buNone/>
              <a:defRPr sz="1800"/>
            </a:lvl1pPr>
            <a:lvl2pPr marL="405838" indent="0">
              <a:buNone/>
              <a:defRPr sz="1600"/>
            </a:lvl2pPr>
            <a:lvl3pPr marL="811676" indent="0">
              <a:buNone/>
              <a:defRPr sz="1400"/>
            </a:lvl3pPr>
            <a:lvl4pPr marL="1217512" indent="0">
              <a:buNone/>
              <a:defRPr sz="1200"/>
            </a:lvl4pPr>
            <a:lvl5pPr marL="1623350" indent="0">
              <a:buNone/>
              <a:defRPr sz="1200"/>
            </a:lvl5pPr>
            <a:lvl6pPr marL="2029187" indent="0">
              <a:buNone/>
              <a:defRPr sz="1200"/>
            </a:lvl6pPr>
            <a:lvl7pPr marL="2435025" indent="0">
              <a:buNone/>
              <a:defRPr sz="1200"/>
            </a:lvl7pPr>
            <a:lvl8pPr marL="2840863" indent="0">
              <a:buNone/>
              <a:defRPr sz="1200"/>
            </a:lvl8pPr>
            <a:lvl9pPr marL="3246701" indent="0">
              <a:buNone/>
              <a:defRPr sz="12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A59F7B5B-29D0-4CD7-B4EF-2AEA41E43B7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5554" y="3690333"/>
            <a:ext cx="4046730" cy="21942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5510" y="3690333"/>
            <a:ext cx="4046730" cy="21942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BE02BCD9-D0EE-4765-9F20-6851ACCAC05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76" y="461324"/>
            <a:ext cx="8230848" cy="77061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78" y="1766449"/>
            <a:ext cx="4041179" cy="407723"/>
          </a:xfrm>
        </p:spPr>
        <p:txBody>
          <a:bodyPr anchor="b"/>
          <a:lstStyle>
            <a:lvl1pPr marL="0" indent="0">
              <a:buNone/>
              <a:defRPr sz="2100" b="1"/>
            </a:lvl1pPr>
            <a:lvl2pPr marL="405838" indent="0">
              <a:buNone/>
              <a:defRPr sz="1800" b="1"/>
            </a:lvl2pPr>
            <a:lvl3pPr marL="811676" indent="0">
              <a:buNone/>
              <a:defRPr sz="1600" b="1"/>
            </a:lvl3pPr>
            <a:lvl4pPr marL="1217512" indent="0">
              <a:buNone/>
              <a:defRPr sz="1400" b="1"/>
            </a:lvl4pPr>
            <a:lvl5pPr marL="1623350" indent="0">
              <a:buNone/>
              <a:defRPr sz="1400" b="1"/>
            </a:lvl5pPr>
            <a:lvl6pPr marL="2029187" indent="0">
              <a:buNone/>
              <a:defRPr sz="1400" b="1"/>
            </a:lvl6pPr>
            <a:lvl7pPr marL="2435025" indent="0">
              <a:buNone/>
              <a:defRPr sz="1400" b="1"/>
            </a:lvl7pPr>
            <a:lvl8pPr marL="2840863" indent="0">
              <a:buNone/>
              <a:defRPr sz="1400" b="1"/>
            </a:lvl8pPr>
            <a:lvl9pPr marL="324670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578" y="2174174"/>
            <a:ext cx="4041179" cy="158015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58" y="1766449"/>
            <a:ext cx="4042566" cy="407723"/>
          </a:xfrm>
        </p:spPr>
        <p:txBody>
          <a:bodyPr anchor="b"/>
          <a:lstStyle>
            <a:lvl1pPr marL="0" indent="0">
              <a:buNone/>
              <a:defRPr sz="2100" b="1"/>
            </a:lvl1pPr>
            <a:lvl2pPr marL="405838" indent="0">
              <a:buNone/>
              <a:defRPr sz="1800" b="1"/>
            </a:lvl2pPr>
            <a:lvl3pPr marL="811676" indent="0">
              <a:buNone/>
              <a:defRPr sz="1600" b="1"/>
            </a:lvl3pPr>
            <a:lvl4pPr marL="1217512" indent="0">
              <a:buNone/>
              <a:defRPr sz="1400" b="1"/>
            </a:lvl4pPr>
            <a:lvl5pPr marL="1623350" indent="0">
              <a:buNone/>
              <a:defRPr sz="1400" b="1"/>
            </a:lvl5pPr>
            <a:lvl6pPr marL="2029187" indent="0">
              <a:buNone/>
              <a:defRPr sz="1400" b="1"/>
            </a:lvl6pPr>
            <a:lvl7pPr marL="2435025" indent="0">
              <a:buNone/>
              <a:defRPr sz="1400" b="1"/>
            </a:lvl7pPr>
            <a:lvl8pPr marL="2840863" indent="0">
              <a:buNone/>
              <a:defRPr sz="1400" b="1"/>
            </a:lvl8pPr>
            <a:lvl9pPr marL="324670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58" y="2174174"/>
            <a:ext cx="4042566" cy="158015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32AAA0F9-28C8-4101-87E8-48C87EDB0D3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5ED63CA5-0636-4C37-B49A-C36BF90E9E3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0C0BFD9C-D9A3-4262-AD2D-016B8A92BF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76" y="810313"/>
            <a:ext cx="3008680" cy="62521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891" y="273573"/>
            <a:ext cx="5112535" cy="206029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76" y="1435532"/>
            <a:ext cx="3008680" cy="255877"/>
          </a:xfrm>
        </p:spPr>
        <p:txBody>
          <a:bodyPr/>
          <a:lstStyle>
            <a:lvl1pPr marL="0" indent="0">
              <a:buNone/>
              <a:defRPr sz="1200"/>
            </a:lvl1pPr>
            <a:lvl2pPr marL="405838" indent="0">
              <a:buNone/>
              <a:defRPr sz="1100"/>
            </a:lvl2pPr>
            <a:lvl3pPr marL="811676" indent="0">
              <a:buNone/>
              <a:defRPr sz="900"/>
            </a:lvl3pPr>
            <a:lvl4pPr marL="1217512" indent="0">
              <a:buNone/>
              <a:defRPr sz="800"/>
            </a:lvl4pPr>
            <a:lvl5pPr marL="1623350" indent="0">
              <a:buNone/>
              <a:defRPr sz="800"/>
            </a:lvl5pPr>
            <a:lvl6pPr marL="2029187" indent="0">
              <a:buNone/>
              <a:defRPr sz="800"/>
            </a:lvl6pPr>
            <a:lvl7pPr marL="2435025" indent="0">
              <a:buNone/>
              <a:defRPr sz="800"/>
            </a:lvl7pPr>
            <a:lvl8pPr marL="2840863" indent="0">
              <a:buNone/>
              <a:defRPr sz="800"/>
            </a:lvl8pPr>
            <a:lvl9pPr marL="3246701" indent="0">
              <a:buNone/>
              <a:defRPr sz="8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5580906A-BA45-4889-BA63-FC35CFDAE6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11" y="5015863"/>
            <a:ext cx="5487232" cy="35189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11" y="613377"/>
            <a:ext cx="5487232" cy="519383"/>
          </a:xfrm>
        </p:spPr>
        <p:txBody>
          <a:bodyPr/>
          <a:lstStyle>
            <a:lvl1pPr marL="0" indent="0">
              <a:buNone/>
              <a:defRPr sz="2800"/>
            </a:lvl1pPr>
            <a:lvl2pPr marL="405838" indent="0">
              <a:buNone/>
              <a:defRPr sz="2500"/>
            </a:lvl2pPr>
            <a:lvl3pPr marL="811676" indent="0">
              <a:buNone/>
              <a:defRPr sz="2100"/>
            </a:lvl3pPr>
            <a:lvl4pPr marL="1217512" indent="0">
              <a:buNone/>
              <a:defRPr sz="1800"/>
            </a:lvl4pPr>
            <a:lvl5pPr marL="1623350" indent="0">
              <a:buNone/>
              <a:defRPr sz="1800"/>
            </a:lvl5pPr>
            <a:lvl6pPr marL="2029187" indent="0">
              <a:buNone/>
              <a:defRPr sz="1800"/>
            </a:lvl6pPr>
            <a:lvl7pPr marL="2435025" indent="0">
              <a:buNone/>
              <a:defRPr sz="1800"/>
            </a:lvl7pPr>
            <a:lvl8pPr marL="2840863" indent="0">
              <a:buNone/>
              <a:defRPr sz="1800"/>
            </a:lvl8pPr>
            <a:lvl9pPr marL="3246701" indent="0">
              <a:buNone/>
              <a:defRPr sz="18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1611" y="5367760"/>
            <a:ext cx="5487232" cy="255877"/>
          </a:xfrm>
        </p:spPr>
        <p:txBody>
          <a:bodyPr/>
          <a:lstStyle>
            <a:lvl1pPr marL="0" indent="0">
              <a:buNone/>
              <a:defRPr sz="1200"/>
            </a:lvl1pPr>
            <a:lvl2pPr marL="405838" indent="0">
              <a:buNone/>
              <a:defRPr sz="1100"/>
            </a:lvl2pPr>
            <a:lvl3pPr marL="811676" indent="0">
              <a:buNone/>
              <a:defRPr sz="900"/>
            </a:lvl3pPr>
            <a:lvl4pPr marL="1217512" indent="0">
              <a:buNone/>
              <a:defRPr sz="800"/>
            </a:lvl4pPr>
            <a:lvl5pPr marL="1623350" indent="0">
              <a:buNone/>
              <a:defRPr sz="800"/>
            </a:lvl5pPr>
            <a:lvl6pPr marL="2029187" indent="0">
              <a:buNone/>
              <a:defRPr sz="800"/>
            </a:lvl6pPr>
            <a:lvl7pPr marL="2435025" indent="0">
              <a:buNone/>
              <a:defRPr sz="800"/>
            </a:lvl7pPr>
            <a:lvl8pPr marL="2840863" indent="0">
              <a:buNone/>
              <a:defRPr sz="800"/>
            </a:lvl8pPr>
            <a:lvl9pPr marL="3246701" indent="0">
              <a:buNone/>
              <a:defRPr sz="8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3E240971-570F-4BD7-BADB-AC916263F68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678594" y="3690335"/>
            <a:ext cx="25250835" cy="348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18BDC90C-6B01-4D8F-AC2F-6EB0401CC04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02814" y="2466461"/>
            <a:ext cx="4882182" cy="15723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0387" y="2466461"/>
            <a:ext cx="9692730" cy="15723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0D95A5DA-D279-4075-9291-FD4EE7B993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639" y="4407378"/>
            <a:ext cx="7772886" cy="1179216"/>
          </a:xfrm>
        </p:spPr>
        <p:txBody>
          <a:bodyPr anchor="t"/>
          <a:lstStyle>
            <a:lvl1pPr algn="l">
              <a:defRPr sz="3600" b="1" cap="all"/>
            </a:lvl1pPr>
          </a:lstStyle>
          <a:p>
            <a:r>
              <a:rPr lang="en-GB" smtClean="0"/>
              <a:t>Click to edit Master title style</a:t>
            </a:r>
            <a:endParaRPr lang="en-US"/>
          </a:p>
        </p:txBody>
      </p:sp>
      <p:sp>
        <p:nvSpPr>
          <p:cNvPr id="3" name="Text Placeholder 2"/>
          <p:cNvSpPr>
            <a:spLocks noGrp="1"/>
          </p:cNvSpPr>
          <p:nvPr>
            <p:ph type="body" idx="1"/>
          </p:nvPr>
        </p:nvSpPr>
        <p:spPr>
          <a:xfrm>
            <a:off x="721639" y="4059158"/>
            <a:ext cx="7772886" cy="348220"/>
          </a:xfrm>
        </p:spPr>
        <p:txBody>
          <a:bodyPr anchor="b"/>
          <a:lstStyle>
            <a:lvl1pPr marL="0" indent="0">
              <a:buNone/>
              <a:defRPr sz="1800"/>
            </a:lvl1pPr>
            <a:lvl2pPr marL="405948" indent="0">
              <a:buNone/>
              <a:defRPr sz="1600"/>
            </a:lvl2pPr>
            <a:lvl3pPr marL="811896" indent="0">
              <a:buNone/>
              <a:defRPr sz="1400"/>
            </a:lvl3pPr>
            <a:lvl4pPr marL="1217844" indent="0">
              <a:buNone/>
              <a:defRPr sz="1200"/>
            </a:lvl4pPr>
            <a:lvl5pPr marL="1623792" indent="0">
              <a:buNone/>
              <a:defRPr sz="1200"/>
            </a:lvl5pPr>
            <a:lvl6pPr marL="2029739" indent="0">
              <a:buNone/>
              <a:defRPr sz="1200"/>
            </a:lvl6pPr>
            <a:lvl7pPr marL="2435687" indent="0">
              <a:buNone/>
              <a:defRPr sz="1200"/>
            </a:lvl7pPr>
            <a:lvl8pPr marL="2841635" indent="0">
              <a:buNone/>
              <a:defRPr sz="1200"/>
            </a:lvl8pPr>
            <a:lvl9pPr marL="3247583" indent="0">
              <a:buNone/>
              <a:defRPr sz="1200"/>
            </a:lvl9pPr>
          </a:lstStyle>
          <a:p>
            <a:pPr lvl="0"/>
            <a:r>
              <a:rPr lang="en-GB"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GB"/>
          </a:p>
        </p:txBody>
      </p:sp>
      <p:sp>
        <p:nvSpPr>
          <p:cNvPr id="5"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45554" y="2479420"/>
            <a:ext cx="4046730" cy="218569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25510" y="2479420"/>
            <a:ext cx="4046730" cy="218569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GB"/>
          </a:p>
        </p:txBody>
      </p:sp>
      <p:sp>
        <p:nvSpPr>
          <p:cNvPr id="6"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76" y="480162"/>
            <a:ext cx="8230848" cy="73294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6576" y="1779786"/>
            <a:ext cx="4041179" cy="394386"/>
          </a:xfrm>
        </p:spPr>
        <p:txBody>
          <a:bodyPr anchor="b"/>
          <a:lstStyle>
            <a:lvl1pPr marL="0" indent="0">
              <a:buNone/>
              <a:defRPr sz="2100" b="1"/>
            </a:lvl1pPr>
            <a:lvl2pPr marL="405948" indent="0">
              <a:buNone/>
              <a:defRPr sz="1800" b="1"/>
            </a:lvl2pPr>
            <a:lvl3pPr marL="811896" indent="0">
              <a:buNone/>
              <a:defRPr sz="1600" b="1"/>
            </a:lvl3pPr>
            <a:lvl4pPr marL="1217844" indent="0">
              <a:buNone/>
              <a:defRPr sz="1400" b="1"/>
            </a:lvl4pPr>
            <a:lvl5pPr marL="1623792" indent="0">
              <a:buNone/>
              <a:defRPr sz="1400" b="1"/>
            </a:lvl5pPr>
            <a:lvl6pPr marL="2029739" indent="0">
              <a:buNone/>
              <a:defRPr sz="1400" b="1"/>
            </a:lvl6pPr>
            <a:lvl7pPr marL="2435687" indent="0">
              <a:buNone/>
              <a:defRPr sz="1400" b="1"/>
            </a:lvl7pPr>
            <a:lvl8pPr marL="2841635" indent="0">
              <a:buNone/>
              <a:defRPr sz="1400" b="1"/>
            </a:lvl8pPr>
            <a:lvl9pPr marL="3247583"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56576" y="2174172"/>
            <a:ext cx="4041179" cy="153931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4858" y="1779786"/>
            <a:ext cx="4042566" cy="394386"/>
          </a:xfrm>
        </p:spPr>
        <p:txBody>
          <a:bodyPr anchor="b"/>
          <a:lstStyle>
            <a:lvl1pPr marL="0" indent="0">
              <a:buNone/>
              <a:defRPr sz="2100" b="1"/>
            </a:lvl1pPr>
            <a:lvl2pPr marL="405948" indent="0">
              <a:buNone/>
              <a:defRPr sz="1800" b="1"/>
            </a:lvl2pPr>
            <a:lvl3pPr marL="811896" indent="0">
              <a:buNone/>
              <a:defRPr sz="1600" b="1"/>
            </a:lvl3pPr>
            <a:lvl4pPr marL="1217844" indent="0">
              <a:buNone/>
              <a:defRPr sz="1400" b="1"/>
            </a:lvl4pPr>
            <a:lvl5pPr marL="1623792" indent="0">
              <a:buNone/>
              <a:defRPr sz="1400" b="1"/>
            </a:lvl5pPr>
            <a:lvl6pPr marL="2029739" indent="0">
              <a:buNone/>
              <a:defRPr sz="1400" b="1"/>
            </a:lvl6pPr>
            <a:lvl7pPr marL="2435687" indent="0">
              <a:buNone/>
              <a:defRPr sz="1400" b="1"/>
            </a:lvl7pPr>
            <a:lvl8pPr marL="2841635" indent="0">
              <a:buNone/>
              <a:defRPr sz="1400" b="1"/>
            </a:lvl8pPr>
            <a:lvl9pPr marL="3247583"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644858" y="2174172"/>
            <a:ext cx="4042566" cy="153931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GB"/>
          </a:p>
        </p:txBody>
      </p:sp>
      <p:sp>
        <p:nvSpPr>
          <p:cNvPr id="8"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GB"/>
          </a:p>
        </p:txBody>
      </p:sp>
      <p:sp>
        <p:nvSpPr>
          <p:cNvPr id="4"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GB"/>
          </a:p>
        </p:txBody>
      </p:sp>
      <p:sp>
        <p:nvSpPr>
          <p:cNvPr id="3"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76" y="810311"/>
            <a:ext cx="3008680" cy="625219"/>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574889" y="273571"/>
            <a:ext cx="5112535" cy="244725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6576" y="1435530"/>
            <a:ext cx="3008680" cy="255887"/>
          </a:xfrm>
        </p:spPr>
        <p:txBody>
          <a:bodyPr/>
          <a:lstStyle>
            <a:lvl1pPr marL="0" indent="0">
              <a:buNone/>
              <a:defRPr sz="1200"/>
            </a:lvl1pPr>
            <a:lvl2pPr marL="405948" indent="0">
              <a:buNone/>
              <a:defRPr sz="1100"/>
            </a:lvl2pPr>
            <a:lvl3pPr marL="811896" indent="0">
              <a:buNone/>
              <a:defRPr sz="900"/>
            </a:lvl3pPr>
            <a:lvl4pPr marL="1217844" indent="0">
              <a:buNone/>
              <a:defRPr sz="800"/>
            </a:lvl4pPr>
            <a:lvl5pPr marL="1623792" indent="0">
              <a:buNone/>
              <a:defRPr sz="800"/>
            </a:lvl5pPr>
            <a:lvl6pPr marL="2029739" indent="0">
              <a:buNone/>
              <a:defRPr sz="800"/>
            </a:lvl6pPr>
            <a:lvl7pPr marL="2435687" indent="0">
              <a:buNone/>
              <a:defRPr sz="800"/>
            </a:lvl7pPr>
            <a:lvl8pPr marL="2841635" indent="0">
              <a:buNone/>
              <a:defRPr sz="800"/>
            </a:lvl8pPr>
            <a:lvl9pPr marL="3247583" indent="0">
              <a:buNone/>
              <a:defRPr sz="8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p>
        </p:txBody>
      </p:sp>
      <p:sp>
        <p:nvSpPr>
          <p:cNvPr id="6"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9" y="5019536"/>
            <a:ext cx="5487232" cy="348220"/>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791609" y="613376"/>
            <a:ext cx="5487232" cy="502108"/>
          </a:xfrm>
        </p:spPr>
        <p:txBody>
          <a:bodyPr/>
          <a:lstStyle>
            <a:lvl1pPr marL="0" indent="0">
              <a:buNone/>
              <a:defRPr sz="2800"/>
            </a:lvl1pPr>
            <a:lvl2pPr marL="405948" indent="0">
              <a:buNone/>
              <a:defRPr sz="2500"/>
            </a:lvl2pPr>
            <a:lvl3pPr marL="811896" indent="0">
              <a:buNone/>
              <a:defRPr sz="2100"/>
            </a:lvl3pPr>
            <a:lvl4pPr marL="1217844" indent="0">
              <a:buNone/>
              <a:defRPr sz="1800"/>
            </a:lvl4pPr>
            <a:lvl5pPr marL="1623792" indent="0">
              <a:buNone/>
              <a:defRPr sz="1800"/>
            </a:lvl5pPr>
            <a:lvl6pPr marL="2029739" indent="0">
              <a:buNone/>
              <a:defRPr sz="1800"/>
            </a:lvl6pPr>
            <a:lvl7pPr marL="2435687" indent="0">
              <a:buNone/>
              <a:defRPr sz="1800"/>
            </a:lvl7pPr>
            <a:lvl8pPr marL="2841635" indent="0">
              <a:buNone/>
              <a:defRPr sz="1800"/>
            </a:lvl8pPr>
            <a:lvl9pPr marL="3247583" indent="0">
              <a:buNone/>
              <a:defRPr sz="18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1609" y="5367757"/>
            <a:ext cx="5487232" cy="255887"/>
          </a:xfrm>
        </p:spPr>
        <p:txBody>
          <a:bodyPr/>
          <a:lstStyle>
            <a:lvl1pPr marL="0" indent="0">
              <a:buNone/>
              <a:defRPr sz="1200"/>
            </a:lvl1pPr>
            <a:lvl2pPr marL="405948" indent="0">
              <a:buNone/>
              <a:defRPr sz="1100"/>
            </a:lvl2pPr>
            <a:lvl3pPr marL="811896" indent="0">
              <a:buNone/>
              <a:defRPr sz="900"/>
            </a:lvl3pPr>
            <a:lvl4pPr marL="1217844" indent="0">
              <a:buNone/>
              <a:defRPr sz="800"/>
            </a:lvl4pPr>
            <a:lvl5pPr marL="1623792" indent="0">
              <a:buNone/>
              <a:defRPr sz="800"/>
            </a:lvl5pPr>
            <a:lvl6pPr marL="2029739" indent="0">
              <a:buNone/>
              <a:defRPr sz="800"/>
            </a:lvl6pPr>
            <a:lvl7pPr marL="2435687" indent="0">
              <a:buNone/>
              <a:defRPr sz="800"/>
            </a:lvl7pPr>
            <a:lvl8pPr marL="2841635" indent="0">
              <a:buNone/>
              <a:defRPr sz="800"/>
            </a:lvl8pPr>
            <a:lvl9pPr marL="3247583" indent="0">
              <a:buNone/>
              <a:defRPr sz="8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p>
        </p:txBody>
      </p:sp>
      <p:sp>
        <p:nvSpPr>
          <p:cNvPr id="6" name="Rectangle 6"/>
          <p:cNvSpPr>
            <a:spLocks noGrp="1" noChangeArrowheads="1"/>
          </p:cNvSpPr>
          <p:nvPr>
            <p:ph type="sldNum" sz="quarter" idx="11"/>
          </p:nvPr>
        </p:nvSpPr>
        <p:spPr>
          <a:ln/>
        </p:spPr>
        <p:txBody>
          <a:bodyPr/>
          <a:lstStyle>
            <a:lvl1pPr>
              <a:defRPr/>
            </a:lvl1pPr>
          </a:lstStyle>
          <a:p>
            <a:fld id="{D42831AE-EC83-42CD-A6D4-D8E6DB6BCFE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5" y="1600200"/>
            <a:ext cx="8226425" cy="735013"/>
          </a:xfrm>
          <a:prstGeom prst="rect">
            <a:avLst/>
          </a:prstGeom>
          <a:noFill/>
          <a:ln w="9525">
            <a:noFill/>
            <a:miter lim="800000"/>
            <a:headEnd/>
            <a:tailEnd/>
          </a:ln>
        </p:spPr>
        <p:txBody>
          <a:bodyPr vert="horz" wrap="square" lIns="70533" tIns="35266" rIns="70533" bIns="35266" numCol="1" anchor="ctr" anchorCtr="0" compatLnSpc="1">
            <a:prstTxWarp prst="textNoShape">
              <a:avLst/>
            </a:prstTxWarp>
            <a:spAutoFit/>
          </a:bodyPr>
          <a:lstStyle/>
          <a:p>
            <a:pPr lvl="0"/>
            <a:r>
              <a:rPr lang="en-US" smtClean="0"/>
              <a:t>Title in colour - Arial 48pt</a:t>
            </a:r>
          </a:p>
        </p:txBody>
      </p:sp>
      <p:sp>
        <p:nvSpPr>
          <p:cNvPr id="1027" name="Rectangle 3"/>
          <p:cNvSpPr>
            <a:spLocks noGrp="1" noChangeArrowheads="1"/>
          </p:cNvSpPr>
          <p:nvPr>
            <p:ph type="body" idx="1"/>
          </p:nvPr>
        </p:nvSpPr>
        <p:spPr bwMode="auto">
          <a:xfrm>
            <a:off x="346075" y="2479675"/>
            <a:ext cx="8226425" cy="2185988"/>
          </a:xfrm>
          <a:prstGeom prst="rect">
            <a:avLst/>
          </a:prstGeom>
          <a:noFill/>
          <a:ln w="9525">
            <a:noFill/>
            <a:miter lim="800000"/>
            <a:headEnd/>
            <a:tailEnd/>
          </a:ln>
        </p:spPr>
        <p:txBody>
          <a:bodyPr vert="horz" wrap="square" lIns="70533" tIns="35266" rIns="70533" bIns="35266" numCol="1" anchor="t" anchorCtr="0" compatLnSpc="1">
            <a:prstTxWarp prst="textNoShape">
              <a:avLst/>
            </a:prstTxWarp>
            <a:spAutoFit/>
          </a:bodyPr>
          <a:lstStyle/>
          <a:p>
            <a:pPr lvl="0"/>
            <a:r>
              <a:rPr lang="en-US" smtClean="0"/>
              <a:t>Tabbed text information in black with bullet - Arial 28pt</a:t>
            </a:r>
          </a:p>
          <a:p>
            <a:pPr lvl="1"/>
            <a:r>
              <a:rPr lang="en-US" smtClean="0"/>
              <a:t>Bullet point should be in the same colour as heading</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70533" tIns="35266" rIns="70533" bIns="35266" numCol="1" anchor="t" anchorCtr="0" compatLnSpc="1">
            <a:prstTxWarp prst="textNoShape">
              <a:avLst/>
            </a:prstTxWarp>
          </a:bodyPr>
          <a:lstStyle>
            <a:lvl1pPr algn="ctr">
              <a:defRPr sz="1000"/>
            </a:lvl1pPr>
          </a:lstStyle>
          <a:p>
            <a:endParaRPr lang="en-GB"/>
          </a:p>
        </p:txBody>
      </p:sp>
      <p:sp>
        <p:nvSpPr>
          <p:cNvPr id="4102" name="Rectangle 6"/>
          <p:cNvSpPr>
            <a:spLocks noGrp="1" noChangeArrowheads="1"/>
          </p:cNvSpPr>
          <p:nvPr>
            <p:ph type="sldNum" sz="quarter" idx="4"/>
          </p:nvPr>
        </p:nvSpPr>
        <p:spPr bwMode="auto">
          <a:xfrm>
            <a:off x="6551613" y="6245225"/>
            <a:ext cx="2135187" cy="476250"/>
          </a:xfrm>
          <a:prstGeom prst="rect">
            <a:avLst/>
          </a:prstGeom>
          <a:noFill/>
          <a:ln>
            <a:noFill/>
          </a:ln>
          <a:effectLst/>
          <a:extLst/>
        </p:spPr>
        <p:txBody>
          <a:bodyPr vert="horz" wrap="square" lIns="70533" tIns="35266" rIns="70533" bIns="35266" numCol="1" anchor="t" anchorCtr="0" compatLnSpc="1">
            <a:prstTxWarp prst="textNoShape">
              <a:avLst/>
            </a:prstTxWarp>
          </a:bodyPr>
          <a:lstStyle>
            <a:lvl1pPr algn="r">
              <a:defRPr sz="1000"/>
            </a:lvl1pPr>
          </a:lstStyle>
          <a:p>
            <a:fld id="{D42831AE-EC83-42CD-A6D4-D8E6DB6BCFEE}" type="slidenum">
              <a:rPr lang="en-GB" smtClean="0"/>
              <a:t>‹#›</a:t>
            </a:fld>
            <a:endParaRPr lang="en-GB"/>
          </a:p>
        </p:txBody>
      </p:sp>
      <p:pic>
        <p:nvPicPr>
          <p:cNvPr id="1030" name="Picture 14" descr="OU_masterlogo_colour_19mm"/>
          <p:cNvPicPr>
            <a:picLocks noChangeAspect="1" noChangeArrowheads="1"/>
          </p:cNvPicPr>
          <p:nvPr/>
        </p:nvPicPr>
        <p:blipFill>
          <a:blip r:embed="rId13" cstate="print"/>
          <a:srcRect/>
          <a:stretch>
            <a:fillRect/>
          </a:stretch>
        </p:blipFill>
        <p:spPr bwMode="auto">
          <a:xfrm>
            <a:off x="7845425" y="358775"/>
            <a:ext cx="1031875"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06438" rtl="0" eaLnBrk="1" fontAlgn="base" hangingPunct="1">
        <a:spcBef>
          <a:spcPct val="0"/>
        </a:spcBef>
        <a:spcAft>
          <a:spcPct val="0"/>
        </a:spcAft>
        <a:defRPr sz="4300">
          <a:solidFill>
            <a:srgbClr val="9FAA00"/>
          </a:solidFill>
          <a:latin typeface="+mj-lt"/>
          <a:ea typeface="+mj-ea"/>
          <a:cs typeface="+mj-cs"/>
        </a:defRPr>
      </a:lvl1pPr>
      <a:lvl2pPr algn="l" defTabSz="706438" rtl="0" eaLnBrk="1" fontAlgn="base" hangingPunct="1">
        <a:spcBef>
          <a:spcPct val="0"/>
        </a:spcBef>
        <a:spcAft>
          <a:spcPct val="0"/>
        </a:spcAft>
        <a:defRPr sz="4300">
          <a:solidFill>
            <a:srgbClr val="9FAA00"/>
          </a:solidFill>
          <a:latin typeface="Arial" charset="0"/>
        </a:defRPr>
      </a:lvl2pPr>
      <a:lvl3pPr algn="l" defTabSz="706438" rtl="0" eaLnBrk="1" fontAlgn="base" hangingPunct="1">
        <a:spcBef>
          <a:spcPct val="0"/>
        </a:spcBef>
        <a:spcAft>
          <a:spcPct val="0"/>
        </a:spcAft>
        <a:defRPr sz="4300">
          <a:solidFill>
            <a:srgbClr val="9FAA00"/>
          </a:solidFill>
          <a:latin typeface="Arial" charset="0"/>
        </a:defRPr>
      </a:lvl3pPr>
      <a:lvl4pPr algn="l" defTabSz="706438" rtl="0" eaLnBrk="1" fontAlgn="base" hangingPunct="1">
        <a:spcBef>
          <a:spcPct val="0"/>
        </a:spcBef>
        <a:spcAft>
          <a:spcPct val="0"/>
        </a:spcAft>
        <a:defRPr sz="4300">
          <a:solidFill>
            <a:srgbClr val="9FAA00"/>
          </a:solidFill>
          <a:latin typeface="Arial" charset="0"/>
        </a:defRPr>
      </a:lvl4pPr>
      <a:lvl5pPr algn="l" defTabSz="706438" rtl="0" eaLnBrk="1" fontAlgn="base" hangingPunct="1">
        <a:spcBef>
          <a:spcPct val="0"/>
        </a:spcBef>
        <a:spcAft>
          <a:spcPct val="0"/>
        </a:spcAft>
        <a:defRPr sz="4300">
          <a:solidFill>
            <a:srgbClr val="9FAA00"/>
          </a:solidFill>
          <a:latin typeface="Arial" charset="0"/>
        </a:defRPr>
      </a:lvl5pPr>
      <a:lvl6pPr marL="405948" algn="l" defTabSz="707590" rtl="0" eaLnBrk="1" fontAlgn="base" hangingPunct="1">
        <a:spcBef>
          <a:spcPct val="0"/>
        </a:spcBef>
        <a:spcAft>
          <a:spcPct val="0"/>
        </a:spcAft>
        <a:defRPr sz="4300">
          <a:solidFill>
            <a:srgbClr val="9FAA00"/>
          </a:solidFill>
          <a:latin typeface="Arial" charset="0"/>
        </a:defRPr>
      </a:lvl6pPr>
      <a:lvl7pPr marL="811896" algn="l" defTabSz="707590" rtl="0" eaLnBrk="1" fontAlgn="base" hangingPunct="1">
        <a:spcBef>
          <a:spcPct val="0"/>
        </a:spcBef>
        <a:spcAft>
          <a:spcPct val="0"/>
        </a:spcAft>
        <a:defRPr sz="4300">
          <a:solidFill>
            <a:srgbClr val="9FAA00"/>
          </a:solidFill>
          <a:latin typeface="Arial" charset="0"/>
        </a:defRPr>
      </a:lvl7pPr>
      <a:lvl8pPr marL="1217844" algn="l" defTabSz="707590" rtl="0" eaLnBrk="1" fontAlgn="base" hangingPunct="1">
        <a:spcBef>
          <a:spcPct val="0"/>
        </a:spcBef>
        <a:spcAft>
          <a:spcPct val="0"/>
        </a:spcAft>
        <a:defRPr sz="4300">
          <a:solidFill>
            <a:srgbClr val="9FAA00"/>
          </a:solidFill>
          <a:latin typeface="Arial" charset="0"/>
        </a:defRPr>
      </a:lvl8pPr>
      <a:lvl9pPr marL="1623792" algn="l" defTabSz="707590" rtl="0" eaLnBrk="1" fontAlgn="base" hangingPunct="1">
        <a:spcBef>
          <a:spcPct val="0"/>
        </a:spcBef>
        <a:spcAft>
          <a:spcPct val="0"/>
        </a:spcAft>
        <a:defRPr sz="4300">
          <a:solidFill>
            <a:srgbClr val="9FAA00"/>
          </a:solidFill>
          <a:latin typeface="Arial" charset="0"/>
        </a:defRPr>
      </a:lvl9pPr>
    </p:titleStyle>
    <p:bodyStyle>
      <a:lvl1pPr marL="263525" indent="-263525" algn="l" defTabSz="706438" rtl="0" eaLnBrk="1" fontAlgn="base" hangingPunct="1">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6438" rtl="0" eaLnBrk="1" fontAlgn="base" hangingPunct="1">
        <a:spcBef>
          <a:spcPct val="20000"/>
        </a:spcBef>
        <a:spcAft>
          <a:spcPct val="0"/>
        </a:spcAft>
        <a:buChar char="–"/>
        <a:defRPr sz="2500">
          <a:solidFill>
            <a:schemeClr val="tx1"/>
          </a:solidFill>
          <a:latin typeface="+mn-lt"/>
        </a:defRPr>
      </a:lvl2pPr>
      <a:lvl3pPr marL="881063" indent="-174625" algn="l" defTabSz="706438" rtl="0" eaLnBrk="1" fontAlgn="base" hangingPunct="1">
        <a:spcBef>
          <a:spcPct val="20000"/>
        </a:spcBef>
        <a:spcAft>
          <a:spcPct val="0"/>
        </a:spcAft>
        <a:buClr>
          <a:srgbClr val="9FAA00"/>
        </a:buClr>
        <a:buChar char="•"/>
        <a:defRPr sz="2500">
          <a:solidFill>
            <a:schemeClr val="tx1"/>
          </a:solidFill>
          <a:latin typeface="+mn-lt"/>
        </a:defRPr>
      </a:lvl3pPr>
      <a:lvl4pPr marL="1235075" indent="-174625" algn="l" defTabSz="706438" rtl="0" eaLnBrk="1" fontAlgn="base" hangingPunct="1">
        <a:spcBef>
          <a:spcPct val="20000"/>
        </a:spcBef>
        <a:spcAft>
          <a:spcPct val="0"/>
        </a:spcAft>
        <a:buChar char="–"/>
        <a:defRPr sz="2500">
          <a:solidFill>
            <a:schemeClr val="tx1"/>
          </a:solidFill>
          <a:latin typeface="+mn-lt"/>
        </a:defRPr>
      </a:lvl4pPr>
      <a:lvl5pPr marL="1585913" indent="-174625" algn="l" defTabSz="706438" rtl="0" eaLnBrk="1" fontAlgn="base" hangingPunct="1">
        <a:spcBef>
          <a:spcPct val="20000"/>
        </a:spcBef>
        <a:spcAft>
          <a:spcPct val="0"/>
        </a:spcAft>
        <a:buChar char="»"/>
        <a:defRPr>
          <a:solidFill>
            <a:schemeClr val="tx1"/>
          </a:solidFill>
          <a:latin typeface="+mn-lt"/>
        </a:defRPr>
      </a:lvl5pPr>
      <a:lvl6pPr marL="1993091" indent="-176193" algn="l" defTabSz="707590" rtl="0" eaLnBrk="1" fontAlgn="base" hangingPunct="1">
        <a:spcBef>
          <a:spcPct val="20000"/>
        </a:spcBef>
        <a:spcAft>
          <a:spcPct val="0"/>
        </a:spcAft>
        <a:buChar char="»"/>
        <a:defRPr sz="1800">
          <a:solidFill>
            <a:schemeClr val="tx1"/>
          </a:solidFill>
          <a:latin typeface="+mn-lt"/>
        </a:defRPr>
      </a:lvl6pPr>
      <a:lvl7pPr marL="2399039" indent="-176193" algn="l" defTabSz="707590" rtl="0" eaLnBrk="1" fontAlgn="base" hangingPunct="1">
        <a:spcBef>
          <a:spcPct val="20000"/>
        </a:spcBef>
        <a:spcAft>
          <a:spcPct val="0"/>
        </a:spcAft>
        <a:buChar char="»"/>
        <a:defRPr sz="1800">
          <a:solidFill>
            <a:schemeClr val="tx1"/>
          </a:solidFill>
          <a:latin typeface="+mn-lt"/>
        </a:defRPr>
      </a:lvl7pPr>
      <a:lvl8pPr marL="2804987" indent="-176193" algn="l" defTabSz="707590" rtl="0" eaLnBrk="1" fontAlgn="base" hangingPunct="1">
        <a:spcBef>
          <a:spcPct val="20000"/>
        </a:spcBef>
        <a:spcAft>
          <a:spcPct val="0"/>
        </a:spcAft>
        <a:buChar char="»"/>
        <a:defRPr sz="1800">
          <a:solidFill>
            <a:schemeClr val="tx1"/>
          </a:solidFill>
          <a:latin typeface="+mn-lt"/>
        </a:defRPr>
      </a:lvl8pPr>
      <a:lvl9pPr marL="3210935" indent="-176193" algn="l" defTabSz="70759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1896" rtl="0" eaLnBrk="1" latinLnBrk="0" hangingPunct="1">
        <a:defRPr sz="1600" kern="1200">
          <a:solidFill>
            <a:schemeClr val="tx1"/>
          </a:solidFill>
          <a:latin typeface="+mn-lt"/>
          <a:ea typeface="+mn-ea"/>
          <a:cs typeface="+mn-cs"/>
        </a:defRPr>
      </a:lvl1pPr>
      <a:lvl2pPr marL="405948" algn="l" defTabSz="811896" rtl="0" eaLnBrk="1" latinLnBrk="0" hangingPunct="1">
        <a:defRPr sz="1600" kern="1200">
          <a:solidFill>
            <a:schemeClr val="tx1"/>
          </a:solidFill>
          <a:latin typeface="+mn-lt"/>
          <a:ea typeface="+mn-ea"/>
          <a:cs typeface="+mn-cs"/>
        </a:defRPr>
      </a:lvl2pPr>
      <a:lvl3pPr marL="811896" algn="l" defTabSz="811896" rtl="0" eaLnBrk="1" latinLnBrk="0" hangingPunct="1">
        <a:defRPr sz="1600" kern="1200">
          <a:solidFill>
            <a:schemeClr val="tx1"/>
          </a:solidFill>
          <a:latin typeface="+mn-lt"/>
          <a:ea typeface="+mn-ea"/>
          <a:cs typeface="+mn-cs"/>
        </a:defRPr>
      </a:lvl3pPr>
      <a:lvl4pPr marL="1217844" algn="l" defTabSz="811896" rtl="0" eaLnBrk="1" latinLnBrk="0" hangingPunct="1">
        <a:defRPr sz="1600" kern="1200">
          <a:solidFill>
            <a:schemeClr val="tx1"/>
          </a:solidFill>
          <a:latin typeface="+mn-lt"/>
          <a:ea typeface="+mn-ea"/>
          <a:cs typeface="+mn-cs"/>
        </a:defRPr>
      </a:lvl4pPr>
      <a:lvl5pPr marL="1623792" algn="l" defTabSz="811896" rtl="0" eaLnBrk="1" latinLnBrk="0" hangingPunct="1">
        <a:defRPr sz="1600" kern="1200">
          <a:solidFill>
            <a:schemeClr val="tx1"/>
          </a:solidFill>
          <a:latin typeface="+mn-lt"/>
          <a:ea typeface="+mn-ea"/>
          <a:cs typeface="+mn-cs"/>
        </a:defRPr>
      </a:lvl5pPr>
      <a:lvl6pPr marL="2029739" algn="l" defTabSz="811896" rtl="0" eaLnBrk="1" latinLnBrk="0" hangingPunct="1">
        <a:defRPr sz="1600" kern="1200">
          <a:solidFill>
            <a:schemeClr val="tx1"/>
          </a:solidFill>
          <a:latin typeface="+mn-lt"/>
          <a:ea typeface="+mn-ea"/>
          <a:cs typeface="+mn-cs"/>
        </a:defRPr>
      </a:lvl6pPr>
      <a:lvl7pPr marL="2435687" algn="l" defTabSz="811896" rtl="0" eaLnBrk="1" latinLnBrk="0" hangingPunct="1">
        <a:defRPr sz="1600" kern="1200">
          <a:solidFill>
            <a:schemeClr val="tx1"/>
          </a:solidFill>
          <a:latin typeface="+mn-lt"/>
          <a:ea typeface="+mn-ea"/>
          <a:cs typeface="+mn-cs"/>
        </a:defRPr>
      </a:lvl7pPr>
      <a:lvl8pPr marL="2841635" algn="l" defTabSz="811896" rtl="0" eaLnBrk="1" latinLnBrk="0" hangingPunct="1">
        <a:defRPr sz="1600" kern="1200">
          <a:solidFill>
            <a:schemeClr val="tx1"/>
          </a:solidFill>
          <a:latin typeface="+mn-lt"/>
          <a:ea typeface="+mn-ea"/>
          <a:cs typeface="+mn-cs"/>
        </a:defRPr>
      </a:lvl8pPr>
      <a:lvl9pPr marL="3247583" algn="l" defTabSz="81189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46075" y="2462213"/>
            <a:ext cx="8226425" cy="771525"/>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US" smtClean="0"/>
              <a:t>Divider title in black - Arial 50pt</a:t>
            </a:r>
          </a:p>
        </p:txBody>
      </p:sp>
      <p:sp>
        <p:nvSpPr>
          <p:cNvPr id="13315" name="Rectangle 3"/>
          <p:cNvSpPr>
            <a:spLocks noGrp="1" noChangeArrowheads="1"/>
          </p:cNvSpPr>
          <p:nvPr>
            <p:ph type="body" idx="1"/>
          </p:nvPr>
        </p:nvSpPr>
        <p:spPr bwMode="auto">
          <a:xfrm>
            <a:off x="346075" y="3690938"/>
            <a:ext cx="8226425" cy="350837"/>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US" smtClean="0"/>
              <a:t>Subheading in black - Arial 20pt</a:t>
            </a:r>
          </a:p>
        </p:txBody>
      </p:sp>
      <p:sp>
        <p:nvSpPr>
          <p:cNvPr id="51204" name="Rectangle 4"/>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70523" tIns="35261" rIns="70523" bIns="35261" numCol="1" anchor="t" anchorCtr="0" compatLnSpc="1">
            <a:prstTxWarp prst="textNoShape">
              <a:avLst/>
            </a:prstTxWarp>
          </a:bodyPr>
          <a:lstStyle>
            <a:lvl1pPr algn="ctr">
              <a:defRPr sz="1000"/>
            </a:lvl1pPr>
          </a:lstStyle>
          <a:p>
            <a:pPr>
              <a:defRPr/>
            </a:pPr>
            <a:endParaRPr lang="en-GB"/>
          </a:p>
        </p:txBody>
      </p:sp>
      <p:sp>
        <p:nvSpPr>
          <p:cNvPr id="51205" name="Rectangle 5"/>
          <p:cNvSpPr>
            <a:spLocks noGrp="1" noChangeArrowheads="1"/>
          </p:cNvSpPr>
          <p:nvPr>
            <p:ph type="sldNum" sz="quarter" idx="4"/>
          </p:nvPr>
        </p:nvSpPr>
        <p:spPr bwMode="auto">
          <a:xfrm>
            <a:off x="6551613" y="6245225"/>
            <a:ext cx="2135187" cy="476250"/>
          </a:xfrm>
          <a:prstGeom prst="rect">
            <a:avLst/>
          </a:prstGeom>
          <a:noFill/>
          <a:ln>
            <a:noFill/>
          </a:ln>
          <a:effectLst/>
          <a:extLst/>
        </p:spPr>
        <p:txBody>
          <a:bodyPr vert="horz" wrap="square" lIns="70523" tIns="35261" rIns="70523" bIns="35261" numCol="1" anchor="t" anchorCtr="0" compatLnSpc="1">
            <a:prstTxWarp prst="textNoShape">
              <a:avLst/>
            </a:prstTxWarp>
          </a:bodyPr>
          <a:lstStyle>
            <a:lvl1pPr algn="r">
              <a:defRPr sz="1000"/>
            </a:lvl1pPr>
          </a:lstStyle>
          <a:p>
            <a:pPr>
              <a:defRPr/>
            </a:pPr>
            <a:fld id="{68A124E3-3445-4FD2-98D5-43920ACD9566}" type="slidenum">
              <a:rPr lang="en-US"/>
              <a:pPr>
                <a:defRPr/>
              </a:pPr>
              <a:t>‹#›</a:t>
            </a:fld>
            <a:endParaRPr lang="en-US"/>
          </a:p>
        </p:txBody>
      </p:sp>
      <p:pic>
        <p:nvPicPr>
          <p:cNvPr id="13318" name="Picture 7" descr="OU_masterlogo_colour_19mm"/>
          <p:cNvPicPr>
            <a:picLocks noChangeAspect="1" noChangeArrowheads="1"/>
          </p:cNvPicPr>
          <p:nvPr/>
        </p:nvPicPr>
        <p:blipFill>
          <a:blip r:embed="rId13" cstate="print"/>
          <a:srcRect/>
          <a:stretch>
            <a:fillRect/>
          </a:stretch>
        </p:blipFill>
        <p:spPr bwMode="auto">
          <a:xfrm>
            <a:off x="7845425" y="358775"/>
            <a:ext cx="1031875"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06438" rtl="0" eaLnBrk="1" fontAlgn="base" hangingPunct="1">
        <a:spcBef>
          <a:spcPct val="0"/>
        </a:spcBef>
        <a:spcAft>
          <a:spcPct val="0"/>
        </a:spcAft>
        <a:defRPr sz="4400">
          <a:solidFill>
            <a:schemeClr val="tx1"/>
          </a:solidFill>
          <a:latin typeface="+mj-lt"/>
          <a:ea typeface="+mj-ea"/>
          <a:cs typeface="+mj-cs"/>
        </a:defRPr>
      </a:lvl1pPr>
      <a:lvl2pPr algn="l" defTabSz="706438" rtl="0" eaLnBrk="1" fontAlgn="base" hangingPunct="1">
        <a:spcBef>
          <a:spcPct val="0"/>
        </a:spcBef>
        <a:spcAft>
          <a:spcPct val="0"/>
        </a:spcAft>
        <a:defRPr sz="4400">
          <a:solidFill>
            <a:schemeClr val="tx1"/>
          </a:solidFill>
          <a:latin typeface="Arial" charset="0"/>
        </a:defRPr>
      </a:lvl2pPr>
      <a:lvl3pPr algn="l" defTabSz="706438" rtl="0" eaLnBrk="1" fontAlgn="base" hangingPunct="1">
        <a:spcBef>
          <a:spcPct val="0"/>
        </a:spcBef>
        <a:spcAft>
          <a:spcPct val="0"/>
        </a:spcAft>
        <a:defRPr sz="4400">
          <a:solidFill>
            <a:schemeClr val="tx1"/>
          </a:solidFill>
          <a:latin typeface="Arial" charset="0"/>
        </a:defRPr>
      </a:lvl3pPr>
      <a:lvl4pPr algn="l" defTabSz="706438" rtl="0" eaLnBrk="1" fontAlgn="base" hangingPunct="1">
        <a:spcBef>
          <a:spcPct val="0"/>
        </a:spcBef>
        <a:spcAft>
          <a:spcPct val="0"/>
        </a:spcAft>
        <a:defRPr sz="4400">
          <a:solidFill>
            <a:schemeClr val="tx1"/>
          </a:solidFill>
          <a:latin typeface="Arial" charset="0"/>
        </a:defRPr>
      </a:lvl4pPr>
      <a:lvl5pPr algn="l" defTabSz="706438" rtl="0" eaLnBrk="1" fontAlgn="base" hangingPunct="1">
        <a:spcBef>
          <a:spcPct val="0"/>
        </a:spcBef>
        <a:spcAft>
          <a:spcPct val="0"/>
        </a:spcAft>
        <a:defRPr sz="4400">
          <a:solidFill>
            <a:schemeClr val="tx1"/>
          </a:solidFill>
          <a:latin typeface="Arial" charset="0"/>
        </a:defRPr>
      </a:lvl5pPr>
      <a:lvl6pPr marL="405893" algn="l" defTabSz="707494" rtl="0" eaLnBrk="1" fontAlgn="base" hangingPunct="1">
        <a:spcBef>
          <a:spcPct val="0"/>
        </a:spcBef>
        <a:spcAft>
          <a:spcPct val="0"/>
        </a:spcAft>
        <a:defRPr sz="4400">
          <a:solidFill>
            <a:schemeClr val="tx1"/>
          </a:solidFill>
          <a:latin typeface="Arial" charset="0"/>
        </a:defRPr>
      </a:lvl6pPr>
      <a:lvl7pPr marL="811786" algn="l" defTabSz="707494" rtl="0" eaLnBrk="1" fontAlgn="base" hangingPunct="1">
        <a:spcBef>
          <a:spcPct val="0"/>
        </a:spcBef>
        <a:spcAft>
          <a:spcPct val="0"/>
        </a:spcAft>
        <a:defRPr sz="4400">
          <a:solidFill>
            <a:schemeClr val="tx1"/>
          </a:solidFill>
          <a:latin typeface="Arial" charset="0"/>
        </a:defRPr>
      </a:lvl7pPr>
      <a:lvl8pPr marL="1217678" algn="l" defTabSz="707494" rtl="0" eaLnBrk="1" fontAlgn="base" hangingPunct="1">
        <a:spcBef>
          <a:spcPct val="0"/>
        </a:spcBef>
        <a:spcAft>
          <a:spcPct val="0"/>
        </a:spcAft>
        <a:defRPr sz="4400">
          <a:solidFill>
            <a:schemeClr val="tx1"/>
          </a:solidFill>
          <a:latin typeface="Arial" charset="0"/>
        </a:defRPr>
      </a:lvl8pPr>
      <a:lvl9pPr marL="1623571" algn="l" defTabSz="707494" rtl="0" eaLnBrk="1" fontAlgn="base" hangingPunct="1">
        <a:spcBef>
          <a:spcPct val="0"/>
        </a:spcBef>
        <a:spcAft>
          <a:spcPct val="0"/>
        </a:spcAft>
        <a:defRPr sz="4400">
          <a:solidFill>
            <a:schemeClr val="tx1"/>
          </a:solidFill>
          <a:latin typeface="Arial" charset="0"/>
        </a:defRPr>
      </a:lvl9pPr>
    </p:titleStyle>
    <p:bodyStyle>
      <a:lvl1pPr marL="263525" indent="-263525" algn="l" defTabSz="706438" rtl="0" eaLnBrk="1" fontAlgn="base" hangingPunct="1">
        <a:spcBef>
          <a:spcPct val="20000"/>
        </a:spcBef>
        <a:spcAft>
          <a:spcPct val="0"/>
        </a:spcAft>
        <a:buClr>
          <a:srgbClr val="9FAA00"/>
        </a:buClr>
        <a:defRPr>
          <a:solidFill>
            <a:schemeClr val="tx1"/>
          </a:solidFill>
          <a:latin typeface="+mn-lt"/>
          <a:ea typeface="+mn-ea"/>
          <a:cs typeface="+mn-cs"/>
        </a:defRPr>
      </a:lvl1pPr>
      <a:lvl2pPr marL="574675" indent="-220663" algn="l" defTabSz="706438" rtl="0" eaLnBrk="1" fontAlgn="base" hangingPunct="1">
        <a:spcBef>
          <a:spcPct val="20000"/>
        </a:spcBef>
        <a:spcAft>
          <a:spcPct val="0"/>
        </a:spcAft>
        <a:defRPr sz="2500">
          <a:solidFill>
            <a:schemeClr val="tx1"/>
          </a:solidFill>
          <a:latin typeface="+mn-lt"/>
        </a:defRPr>
      </a:lvl2pPr>
      <a:lvl3pPr marL="881063" indent="-174625" algn="l" defTabSz="706438" rtl="0" eaLnBrk="1" fontAlgn="base" hangingPunct="1">
        <a:spcBef>
          <a:spcPct val="20000"/>
        </a:spcBef>
        <a:spcAft>
          <a:spcPct val="0"/>
        </a:spcAft>
        <a:buClr>
          <a:srgbClr val="9FAA00"/>
        </a:buClr>
        <a:buChar char="•"/>
        <a:defRPr sz="2500">
          <a:solidFill>
            <a:schemeClr val="tx1"/>
          </a:solidFill>
          <a:latin typeface="+mn-lt"/>
        </a:defRPr>
      </a:lvl3pPr>
      <a:lvl4pPr marL="1235075" indent="-174625" algn="l" defTabSz="706438" rtl="0" eaLnBrk="1" fontAlgn="base" hangingPunct="1">
        <a:spcBef>
          <a:spcPct val="20000"/>
        </a:spcBef>
        <a:spcAft>
          <a:spcPct val="0"/>
        </a:spcAft>
        <a:buChar char="–"/>
        <a:defRPr sz="2500">
          <a:solidFill>
            <a:schemeClr val="tx1"/>
          </a:solidFill>
          <a:latin typeface="+mn-lt"/>
        </a:defRPr>
      </a:lvl4pPr>
      <a:lvl5pPr marL="1585913" indent="-174625" algn="l" defTabSz="706438" rtl="0" eaLnBrk="1" fontAlgn="base" hangingPunct="1">
        <a:spcBef>
          <a:spcPct val="20000"/>
        </a:spcBef>
        <a:spcAft>
          <a:spcPct val="0"/>
        </a:spcAft>
        <a:buChar char="»"/>
        <a:defRPr>
          <a:solidFill>
            <a:schemeClr val="tx1"/>
          </a:solidFill>
          <a:latin typeface="+mn-lt"/>
        </a:defRPr>
      </a:lvl5pPr>
      <a:lvl6pPr marL="1992821" indent="-176169" algn="l" defTabSz="707494" rtl="0" eaLnBrk="1" fontAlgn="base" hangingPunct="1">
        <a:spcBef>
          <a:spcPct val="20000"/>
        </a:spcBef>
        <a:spcAft>
          <a:spcPct val="0"/>
        </a:spcAft>
        <a:buChar char="»"/>
        <a:defRPr sz="1800">
          <a:solidFill>
            <a:schemeClr val="tx1"/>
          </a:solidFill>
          <a:latin typeface="+mn-lt"/>
        </a:defRPr>
      </a:lvl6pPr>
      <a:lvl7pPr marL="2398713" indent="-176169" algn="l" defTabSz="707494" rtl="0" eaLnBrk="1" fontAlgn="base" hangingPunct="1">
        <a:spcBef>
          <a:spcPct val="20000"/>
        </a:spcBef>
        <a:spcAft>
          <a:spcPct val="0"/>
        </a:spcAft>
        <a:buChar char="»"/>
        <a:defRPr sz="1800">
          <a:solidFill>
            <a:schemeClr val="tx1"/>
          </a:solidFill>
          <a:latin typeface="+mn-lt"/>
        </a:defRPr>
      </a:lvl7pPr>
      <a:lvl8pPr marL="2804606" indent="-176169" algn="l" defTabSz="707494" rtl="0" eaLnBrk="1" fontAlgn="base" hangingPunct="1">
        <a:spcBef>
          <a:spcPct val="20000"/>
        </a:spcBef>
        <a:spcAft>
          <a:spcPct val="0"/>
        </a:spcAft>
        <a:buChar char="»"/>
        <a:defRPr sz="1800">
          <a:solidFill>
            <a:schemeClr val="tx1"/>
          </a:solidFill>
          <a:latin typeface="+mn-lt"/>
        </a:defRPr>
      </a:lvl8pPr>
      <a:lvl9pPr marL="3210499" indent="-176169" algn="l" defTabSz="70749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1786" rtl="0" eaLnBrk="1" latinLnBrk="0" hangingPunct="1">
        <a:defRPr sz="1600" kern="1200">
          <a:solidFill>
            <a:schemeClr val="tx1"/>
          </a:solidFill>
          <a:latin typeface="+mn-lt"/>
          <a:ea typeface="+mn-ea"/>
          <a:cs typeface="+mn-cs"/>
        </a:defRPr>
      </a:lvl1pPr>
      <a:lvl2pPr marL="405893" algn="l" defTabSz="811786" rtl="0" eaLnBrk="1" latinLnBrk="0" hangingPunct="1">
        <a:defRPr sz="1600" kern="1200">
          <a:solidFill>
            <a:schemeClr val="tx1"/>
          </a:solidFill>
          <a:latin typeface="+mn-lt"/>
          <a:ea typeface="+mn-ea"/>
          <a:cs typeface="+mn-cs"/>
        </a:defRPr>
      </a:lvl2pPr>
      <a:lvl3pPr marL="811786" algn="l" defTabSz="811786" rtl="0" eaLnBrk="1" latinLnBrk="0" hangingPunct="1">
        <a:defRPr sz="1600" kern="1200">
          <a:solidFill>
            <a:schemeClr val="tx1"/>
          </a:solidFill>
          <a:latin typeface="+mn-lt"/>
          <a:ea typeface="+mn-ea"/>
          <a:cs typeface="+mn-cs"/>
        </a:defRPr>
      </a:lvl3pPr>
      <a:lvl4pPr marL="1217678" algn="l" defTabSz="811786" rtl="0" eaLnBrk="1" latinLnBrk="0" hangingPunct="1">
        <a:defRPr sz="1600" kern="1200">
          <a:solidFill>
            <a:schemeClr val="tx1"/>
          </a:solidFill>
          <a:latin typeface="+mn-lt"/>
          <a:ea typeface="+mn-ea"/>
          <a:cs typeface="+mn-cs"/>
        </a:defRPr>
      </a:lvl4pPr>
      <a:lvl5pPr marL="1623571" algn="l" defTabSz="811786" rtl="0" eaLnBrk="1" latinLnBrk="0" hangingPunct="1">
        <a:defRPr sz="1600" kern="1200">
          <a:solidFill>
            <a:schemeClr val="tx1"/>
          </a:solidFill>
          <a:latin typeface="+mn-lt"/>
          <a:ea typeface="+mn-ea"/>
          <a:cs typeface="+mn-cs"/>
        </a:defRPr>
      </a:lvl5pPr>
      <a:lvl6pPr marL="2029463" algn="l" defTabSz="811786" rtl="0" eaLnBrk="1" latinLnBrk="0" hangingPunct="1">
        <a:defRPr sz="1600" kern="1200">
          <a:solidFill>
            <a:schemeClr val="tx1"/>
          </a:solidFill>
          <a:latin typeface="+mn-lt"/>
          <a:ea typeface="+mn-ea"/>
          <a:cs typeface="+mn-cs"/>
        </a:defRPr>
      </a:lvl6pPr>
      <a:lvl7pPr marL="2435356" algn="l" defTabSz="811786" rtl="0" eaLnBrk="1" latinLnBrk="0" hangingPunct="1">
        <a:defRPr sz="1600" kern="1200">
          <a:solidFill>
            <a:schemeClr val="tx1"/>
          </a:solidFill>
          <a:latin typeface="+mn-lt"/>
          <a:ea typeface="+mn-ea"/>
          <a:cs typeface="+mn-cs"/>
        </a:defRPr>
      </a:lvl7pPr>
      <a:lvl8pPr marL="2841249" algn="l" defTabSz="811786" rtl="0" eaLnBrk="1" latinLnBrk="0" hangingPunct="1">
        <a:defRPr sz="1600" kern="1200">
          <a:solidFill>
            <a:schemeClr val="tx1"/>
          </a:solidFill>
          <a:latin typeface="+mn-lt"/>
          <a:ea typeface="+mn-ea"/>
          <a:cs typeface="+mn-cs"/>
        </a:defRPr>
      </a:lvl8pPr>
      <a:lvl9pPr marL="3247142" algn="l" defTabSz="81178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ntranet.open.ac.uk/communicat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digital-engagement@open.ac.uk" TargetMode="External"/><Relationship Id="rId4" Type="http://schemas.openxmlformats.org/officeDocument/2006/relationships/hyperlink" Target="http://intranet6.open.ac.uk/communications/main/digital-engage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intranet6.open.ac.uk/staff/working-environment/web-publishing/web-publishing-tools" TargetMode="External"/><Relationship Id="rId1" Type="http://schemas.openxmlformats.org/officeDocument/2006/relationships/slideLayout" Target="../slideLayouts/slideLayout2.xml"/><Relationship Id="rId6" Type="http://schemas.openxmlformats.org/officeDocument/2006/relationships/hyperlink" Target="http://intranet.open.ac.uk/oulife-home/blogs.aspx" TargetMode="External"/><Relationship Id="rId5" Type="http://schemas.openxmlformats.org/officeDocument/2006/relationships/image" Target="../media/image10.png"/><Relationship Id="rId4" Type="http://schemas.openxmlformats.org/officeDocument/2006/relationships/hyperlink" Target="http://intranet.open.ac.uk/oulife-home/wikis.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hyperlink" Target="http://intranet6.open.ac.uk/staff/working-environment/web-publishing" TargetMode="External"/><Relationship Id="rId1" Type="http://schemas.openxmlformats.org/officeDocument/2006/relationships/slideLayout" Target="../slideLayouts/slideLayout2.xml"/><Relationship Id="rId6" Type="http://schemas.openxmlformats.org/officeDocument/2006/relationships/hyperlink" Target="http://intranet.open.ac.uk/oulife-home/blogs.aspx" TargetMode="External"/><Relationship Id="rId5" Type="http://schemas.openxmlformats.org/officeDocument/2006/relationships/image" Target="../media/image10.png"/><Relationship Id="rId4" Type="http://schemas.openxmlformats.org/officeDocument/2006/relationships/hyperlink" Target="http://intranet.open.ac.uk/oulife-home/wiki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ikkii.com" TargetMode="External"/><Relationship Id="rId2" Type="http://schemas.openxmlformats.org/officeDocument/2006/relationships/hyperlink" Target="http://www.weebly.com" TargetMode="External"/><Relationship Id="rId1" Type="http://schemas.openxmlformats.org/officeDocument/2006/relationships/slideLayout" Target="../slideLayouts/slideLayout2.xml"/><Relationship Id="rId4" Type="http://schemas.openxmlformats.org/officeDocument/2006/relationships/hyperlink" Target="http://wordpres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open.ac.uk/blogs/p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ngagedopenresearch.wordpress.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eblab.open.ac.uk/blogs/p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open.ac.uk/iet/main/academic-professional-development/research-career-development"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vitae.ac.u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554" y="2360658"/>
            <a:ext cx="8409097" cy="1179216"/>
          </a:xfrm>
        </p:spPr>
        <p:txBody>
          <a:bodyPr/>
          <a:lstStyle/>
          <a:p>
            <a:r>
              <a:rPr lang="en-US" dirty="0" smtClean="0"/>
              <a:t>Online practices</a:t>
            </a:r>
            <a:r>
              <a:rPr lang="en-US" baseline="0" dirty="0" smtClean="0"/>
              <a:t> and tools for engaging research and communication</a:t>
            </a:r>
            <a:endParaRPr lang="en-US" dirty="0"/>
          </a:p>
        </p:txBody>
      </p:sp>
      <p:sp>
        <p:nvSpPr>
          <p:cNvPr id="3" name="Subtitle 2"/>
          <p:cNvSpPr>
            <a:spLocks noGrp="1"/>
          </p:cNvSpPr>
          <p:nvPr>
            <p:ph type="subTitle" idx="1"/>
          </p:nvPr>
        </p:nvSpPr>
        <p:spPr>
          <a:xfrm>
            <a:off x="345552" y="4295414"/>
            <a:ext cx="4231681" cy="902218"/>
          </a:xfrm>
        </p:spPr>
        <p:txBody>
          <a:bodyPr/>
          <a:lstStyle/>
          <a:p>
            <a:r>
              <a:rPr lang="en-US" dirty="0" smtClean="0"/>
              <a:t>Ann Grand, Trevor Collins, Richard Holliman and Anne Adams</a:t>
            </a:r>
          </a:p>
        </p:txBody>
      </p:sp>
    </p:spTree>
    <p:extLst>
      <p:ext uri="{BB962C8B-B14F-4D97-AF65-F5344CB8AC3E}">
        <p14:creationId xmlns:p14="http://schemas.microsoft.com/office/powerpoint/2010/main" val="993991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 with research</a:t>
            </a:r>
            <a:endParaRPr lang="en-US" dirty="0"/>
          </a:p>
        </p:txBody>
      </p:sp>
      <p:sp>
        <p:nvSpPr>
          <p:cNvPr id="3" name="Content Placeholder 2"/>
          <p:cNvSpPr>
            <a:spLocks noGrp="1"/>
          </p:cNvSpPr>
          <p:nvPr>
            <p:ph idx="1"/>
          </p:nvPr>
        </p:nvSpPr>
        <p:spPr>
          <a:xfrm>
            <a:off x="346075" y="2479675"/>
            <a:ext cx="8226425" cy="455941"/>
          </a:xfrm>
        </p:spPr>
        <p:txBody>
          <a:bodyPr/>
          <a:lstStyle/>
          <a:p>
            <a:r>
              <a:rPr lang="en-US" dirty="0" smtClean="0"/>
              <a:t>Surveys: CROS (research staff) and PIRLS (leaders)</a:t>
            </a:r>
          </a:p>
        </p:txBody>
      </p:sp>
      <p:sp>
        <p:nvSpPr>
          <p:cNvPr id="5" name="TextBox 4"/>
          <p:cNvSpPr txBox="1"/>
          <p:nvPr/>
        </p:nvSpPr>
        <p:spPr>
          <a:xfrm>
            <a:off x="346075" y="3108960"/>
            <a:ext cx="4262501" cy="2400657"/>
          </a:xfrm>
          <a:prstGeom prst="rect">
            <a:avLst/>
          </a:prstGeom>
          <a:noFill/>
        </p:spPr>
        <p:txBody>
          <a:bodyPr wrap="square" rtlCol="0">
            <a:spAutoFit/>
          </a:bodyPr>
          <a:lstStyle/>
          <a:p>
            <a:pPr marL="800100" lvl="1" indent="-342900">
              <a:spcAft>
                <a:spcPts val="600"/>
              </a:spcAft>
              <a:buClr>
                <a:srgbClr val="9CA800"/>
              </a:buClr>
              <a:buFont typeface="Arial" panose="020B0604020202020204" pitchFamily="34" charset="0"/>
              <a:buChar char="•"/>
            </a:pPr>
            <a:r>
              <a:rPr lang="en-US" sz="2000" dirty="0">
                <a:solidFill>
                  <a:schemeClr val="bg1">
                    <a:lumMod val="75000"/>
                  </a:schemeClr>
                </a:solidFill>
              </a:rPr>
              <a:t>Define ‘public engagement with research’</a:t>
            </a:r>
          </a:p>
          <a:p>
            <a:pPr marL="800100" lvl="1" indent="-342900">
              <a:spcAft>
                <a:spcPts val="600"/>
              </a:spcAft>
              <a:buClr>
                <a:srgbClr val="9CA800"/>
              </a:buClr>
              <a:buFont typeface="Arial" panose="020B0604020202020204" pitchFamily="34" charset="0"/>
              <a:buChar char="•"/>
            </a:pPr>
            <a:r>
              <a:rPr lang="en-US" sz="2000" dirty="0">
                <a:solidFill>
                  <a:schemeClr val="bg1">
                    <a:lumMod val="75000"/>
                  </a:schemeClr>
                </a:solidFill>
              </a:rPr>
              <a:t>Describe a successful activity involving PER</a:t>
            </a:r>
          </a:p>
          <a:p>
            <a:pPr marL="800100" lvl="1" indent="-342900">
              <a:spcAft>
                <a:spcPts val="600"/>
              </a:spcAft>
              <a:buClr>
                <a:srgbClr val="9CA800"/>
              </a:buClr>
              <a:buFont typeface="Arial" panose="020B0604020202020204" pitchFamily="34" charset="0"/>
              <a:buChar char="•"/>
            </a:pPr>
            <a:r>
              <a:rPr lang="en-US" sz="2000" b="1" dirty="0"/>
              <a:t>What publics have connections with your research</a:t>
            </a:r>
            <a:r>
              <a:rPr lang="en-US" sz="2000" b="1" dirty="0" smtClean="0"/>
              <a:t>?</a:t>
            </a:r>
            <a:endParaRPr lang="en-US" sz="2000" b="1" dirty="0"/>
          </a:p>
        </p:txBody>
      </p:sp>
      <p:graphicFrame>
        <p:nvGraphicFramePr>
          <p:cNvPr id="6" name="Chart 5"/>
          <p:cNvGraphicFramePr>
            <a:graphicFrameLocks/>
          </p:cNvGraphicFramePr>
          <p:nvPr>
            <p:extLst>
              <p:ext uri="{D42A27DB-BD31-4B8C-83A1-F6EECF244321}">
                <p14:modId xmlns:p14="http://schemas.microsoft.com/office/powerpoint/2010/main" val="3930208510"/>
              </p:ext>
            </p:extLst>
          </p:nvPr>
        </p:nvGraphicFramePr>
        <p:xfrm>
          <a:off x="4059936" y="2935616"/>
          <a:ext cx="5084064" cy="3337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346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engagement</a:t>
            </a:r>
            <a:endParaRPr lang="en-US" dirty="0"/>
          </a:p>
        </p:txBody>
      </p:sp>
      <p:sp>
        <p:nvSpPr>
          <p:cNvPr id="3" name="Content Placeholder 2"/>
          <p:cNvSpPr>
            <a:spLocks noGrp="1"/>
          </p:cNvSpPr>
          <p:nvPr>
            <p:ph idx="1"/>
          </p:nvPr>
        </p:nvSpPr>
        <p:spPr>
          <a:xfrm>
            <a:off x="346075" y="2300773"/>
            <a:ext cx="8226425" cy="917606"/>
          </a:xfrm>
        </p:spPr>
        <p:txBody>
          <a:bodyPr/>
          <a:lstStyle/>
          <a:p>
            <a:r>
              <a:rPr lang="en-US" dirty="0" smtClean="0"/>
              <a:t>Interviewee selection</a:t>
            </a:r>
          </a:p>
          <a:p>
            <a:pPr lvl="1"/>
            <a:endParaRPr lang="en-US" dirty="0" smtClean="0"/>
          </a:p>
        </p:txBody>
      </p:sp>
      <p:sp>
        <p:nvSpPr>
          <p:cNvPr id="5" name="Oval 4"/>
          <p:cNvSpPr/>
          <p:nvPr/>
        </p:nvSpPr>
        <p:spPr bwMode="auto">
          <a:xfrm>
            <a:off x="422275" y="3543300"/>
            <a:ext cx="2359025" cy="1819275"/>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effectLst/>
                <a:latin typeface="Arial" charset="0"/>
              </a:rPr>
              <a:t>Projects funded above £50,000; active or within one year of completion </a:t>
            </a:r>
          </a:p>
        </p:txBody>
      </p:sp>
      <p:sp>
        <p:nvSpPr>
          <p:cNvPr id="6" name="Oval 5"/>
          <p:cNvSpPr/>
          <p:nvPr/>
        </p:nvSpPr>
        <p:spPr bwMode="auto">
          <a:xfrm>
            <a:off x="906462" y="3767138"/>
            <a:ext cx="1390650" cy="1276350"/>
          </a:xfrm>
          <a:prstGeom prst="ellipse">
            <a:avLst/>
          </a:prstGeom>
          <a:solidFill>
            <a:srgbClr val="9CA8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dirty="0" smtClean="0">
                <a:ln>
                  <a:noFill/>
                </a:ln>
                <a:solidFill>
                  <a:schemeClr val="bg1"/>
                </a:solidFill>
                <a:effectLst/>
                <a:latin typeface="Arial" charset="0"/>
              </a:rPr>
              <a:t>73</a:t>
            </a:r>
          </a:p>
        </p:txBody>
      </p:sp>
      <p:grpSp>
        <p:nvGrpSpPr>
          <p:cNvPr id="17" name="Group 16"/>
          <p:cNvGrpSpPr/>
          <p:nvPr/>
        </p:nvGrpSpPr>
        <p:grpSpPr>
          <a:xfrm>
            <a:off x="2512460" y="2767013"/>
            <a:ext cx="3278740" cy="3381375"/>
            <a:chOff x="2512460" y="2767013"/>
            <a:chExt cx="3278740" cy="3381375"/>
          </a:xfrm>
        </p:grpSpPr>
        <p:grpSp>
          <p:nvGrpSpPr>
            <p:cNvPr id="13" name="Group 12"/>
            <p:cNvGrpSpPr/>
            <p:nvPr/>
          </p:nvGrpSpPr>
          <p:grpSpPr>
            <a:xfrm>
              <a:off x="3200400" y="2767013"/>
              <a:ext cx="2590800" cy="3381375"/>
              <a:chOff x="2705100" y="2771777"/>
              <a:chExt cx="2590800" cy="3381375"/>
            </a:xfrm>
          </p:grpSpPr>
          <p:sp>
            <p:nvSpPr>
              <p:cNvPr id="9" name="Oval 8"/>
              <p:cNvSpPr/>
              <p:nvPr/>
            </p:nvSpPr>
            <p:spPr bwMode="auto">
              <a:xfrm>
                <a:off x="2705100" y="2771777"/>
                <a:ext cx="2590800" cy="1123950"/>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effectLst/>
                    <a:latin typeface="Arial" charset="0"/>
                  </a:rPr>
                  <a:t>Organisational data </a:t>
                </a:r>
              </a:p>
              <a:p>
                <a:pPr marL="0" marR="0" indent="0" algn="ctr" defTabSz="152082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effectLst/>
                    <a:latin typeface="Arial" charset="0"/>
                  </a:rPr>
                  <a:t>(faculty, funder, collaborators, % through project)</a:t>
                </a:r>
              </a:p>
            </p:txBody>
          </p:sp>
          <p:sp>
            <p:nvSpPr>
              <p:cNvPr id="10" name="Oval 9"/>
              <p:cNvSpPr/>
              <p:nvPr/>
            </p:nvSpPr>
            <p:spPr bwMode="auto">
              <a:xfrm>
                <a:off x="2705100" y="3895727"/>
                <a:ext cx="2590800" cy="1123950"/>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effectLst/>
                    <a:latin typeface="Arial" charset="0"/>
                  </a:rPr>
                  <a:t>Evidence of digital (and ‘traditional’) engagement</a:t>
                </a:r>
              </a:p>
            </p:txBody>
          </p:sp>
          <p:sp>
            <p:nvSpPr>
              <p:cNvPr id="11" name="Oval 10"/>
              <p:cNvSpPr/>
              <p:nvPr/>
            </p:nvSpPr>
            <p:spPr bwMode="auto">
              <a:xfrm>
                <a:off x="2705100" y="5029202"/>
                <a:ext cx="2590800" cy="1123950"/>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effectLst/>
                    <a:latin typeface="Arial" charset="0"/>
                  </a:rPr>
                  <a:t>Resources available</a:t>
                </a:r>
              </a:p>
            </p:txBody>
          </p:sp>
        </p:grpSp>
        <p:sp>
          <p:nvSpPr>
            <p:cNvPr id="14" name="Down Arrow 13"/>
            <p:cNvSpPr/>
            <p:nvPr/>
          </p:nvSpPr>
          <p:spPr bwMode="auto">
            <a:xfrm rot="14156245">
              <a:off x="2807493" y="3390901"/>
              <a:ext cx="357189" cy="752475"/>
            </a:xfrm>
            <a:prstGeom prst="downArrow">
              <a:avLst/>
            </a:prstGeom>
            <a:solidFill>
              <a:srgbClr val="9CA8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endParaRPr>
            </a:p>
          </p:txBody>
        </p:sp>
        <p:sp>
          <p:nvSpPr>
            <p:cNvPr id="15" name="Down Arrow 14"/>
            <p:cNvSpPr/>
            <p:nvPr/>
          </p:nvSpPr>
          <p:spPr bwMode="auto">
            <a:xfrm rot="18239448">
              <a:off x="2710103" y="4870809"/>
              <a:ext cx="357189" cy="752475"/>
            </a:xfrm>
            <a:prstGeom prst="downArrow">
              <a:avLst/>
            </a:prstGeom>
            <a:solidFill>
              <a:srgbClr val="9CA8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endParaRPr>
            </a:p>
          </p:txBody>
        </p:sp>
        <p:sp>
          <p:nvSpPr>
            <p:cNvPr id="16" name="Down Arrow 15"/>
            <p:cNvSpPr/>
            <p:nvPr/>
          </p:nvSpPr>
          <p:spPr bwMode="auto">
            <a:xfrm rot="16200000">
              <a:off x="2833687" y="4279107"/>
              <a:ext cx="357189" cy="376238"/>
            </a:xfrm>
            <a:prstGeom prst="downArrow">
              <a:avLst/>
            </a:prstGeom>
            <a:solidFill>
              <a:srgbClr val="9CA8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endParaRPr>
            </a:p>
          </p:txBody>
        </p:sp>
      </p:gr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735" y="2767013"/>
            <a:ext cx="8297839" cy="4091168"/>
          </a:xfrm>
          <a:prstGeom prst="rect">
            <a:avLst/>
          </a:prstGeom>
        </p:spPr>
      </p:pic>
    </p:spTree>
    <p:extLst>
      <p:ext uri="{BB962C8B-B14F-4D97-AF65-F5344CB8AC3E}">
        <p14:creationId xmlns:p14="http://schemas.microsoft.com/office/powerpoint/2010/main" val="30254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engagement</a:t>
            </a:r>
            <a:endParaRPr lang="en-US" dirty="0"/>
          </a:p>
        </p:txBody>
      </p:sp>
      <p:sp>
        <p:nvSpPr>
          <p:cNvPr id="3" name="Content Placeholder 2"/>
          <p:cNvSpPr>
            <a:spLocks noGrp="1"/>
          </p:cNvSpPr>
          <p:nvPr>
            <p:ph idx="1"/>
          </p:nvPr>
        </p:nvSpPr>
        <p:spPr>
          <a:xfrm>
            <a:off x="6390576" y="2780858"/>
            <a:ext cx="1983783" cy="455941"/>
          </a:xfrm>
        </p:spPr>
        <p:txBody>
          <a:bodyPr/>
          <a:lstStyle/>
          <a:p>
            <a:pPr marL="0" indent="0">
              <a:buNone/>
            </a:pPr>
            <a:r>
              <a:rPr lang="en-US" dirty="0" smtClean="0"/>
              <a:t>Interviewees </a:t>
            </a:r>
          </a:p>
        </p:txBody>
      </p:sp>
      <p:sp>
        <p:nvSpPr>
          <p:cNvPr id="12" name="Oval 11"/>
          <p:cNvSpPr/>
          <p:nvPr/>
        </p:nvSpPr>
        <p:spPr bwMode="auto">
          <a:xfrm>
            <a:off x="887412" y="3788492"/>
            <a:ext cx="1390650" cy="1276350"/>
          </a:xfrm>
          <a:prstGeom prst="ellipse">
            <a:avLst/>
          </a:prstGeom>
          <a:solidFill>
            <a:srgbClr val="9CA8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dirty="0" smtClean="0">
                <a:ln>
                  <a:noFill/>
                </a:ln>
                <a:solidFill>
                  <a:schemeClr val="bg1"/>
                </a:solidFill>
                <a:effectLst/>
                <a:latin typeface="Arial" charset="0"/>
              </a:rPr>
              <a:t>15</a:t>
            </a:r>
          </a:p>
        </p:txBody>
      </p:sp>
      <p:grpSp>
        <p:nvGrpSpPr>
          <p:cNvPr id="8" name="Group 7"/>
          <p:cNvGrpSpPr/>
          <p:nvPr/>
        </p:nvGrpSpPr>
        <p:grpSpPr>
          <a:xfrm>
            <a:off x="2342193" y="2521825"/>
            <a:ext cx="2972757" cy="3903564"/>
            <a:chOff x="2342193" y="2521825"/>
            <a:chExt cx="2972757" cy="3903564"/>
          </a:xfrm>
        </p:grpSpPr>
        <p:sp>
          <p:nvSpPr>
            <p:cNvPr id="15" name="Down Arrow 14"/>
            <p:cNvSpPr/>
            <p:nvPr/>
          </p:nvSpPr>
          <p:spPr bwMode="auto">
            <a:xfrm rot="16200000">
              <a:off x="2539836" y="4064793"/>
              <a:ext cx="357189" cy="752475"/>
            </a:xfrm>
            <a:prstGeom prst="downArrow">
              <a:avLst/>
            </a:prstGeom>
            <a:solidFill>
              <a:srgbClr val="9CA8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endParaRPr>
            </a:p>
          </p:txBody>
        </p:sp>
        <p:grpSp>
          <p:nvGrpSpPr>
            <p:cNvPr id="7" name="Group 6"/>
            <p:cNvGrpSpPr/>
            <p:nvPr/>
          </p:nvGrpSpPr>
          <p:grpSpPr>
            <a:xfrm>
              <a:off x="3270250" y="2521825"/>
              <a:ext cx="2044700" cy="3903564"/>
              <a:chOff x="3251200" y="2731375"/>
              <a:chExt cx="2044700" cy="3903564"/>
            </a:xfrm>
          </p:grpSpPr>
          <p:sp>
            <p:nvSpPr>
              <p:cNvPr id="20" name="Oval 19"/>
              <p:cNvSpPr/>
              <p:nvPr/>
            </p:nvSpPr>
            <p:spPr bwMode="auto">
              <a:xfrm>
                <a:off x="3251200" y="3705383"/>
                <a:ext cx="2044700" cy="974008"/>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lang="en-GB" sz="1400" dirty="0" smtClean="0">
                    <a:latin typeface="Arial" charset="0"/>
                  </a:rPr>
                  <a:t>Covered all funders</a:t>
                </a:r>
                <a:endParaRPr kumimoji="0" lang="en-GB" sz="1400" b="0" i="0" u="none" strike="noStrike" cap="none" normalizeH="0" baseline="0" dirty="0" smtClean="0">
                  <a:ln>
                    <a:noFill/>
                  </a:ln>
                  <a:effectLst/>
                  <a:latin typeface="Arial" charset="0"/>
                </a:endParaRPr>
              </a:p>
            </p:txBody>
          </p:sp>
          <p:sp>
            <p:nvSpPr>
              <p:cNvPr id="21" name="Oval 20"/>
              <p:cNvSpPr/>
              <p:nvPr/>
            </p:nvSpPr>
            <p:spPr bwMode="auto">
              <a:xfrm>
                <a:off x="3251200" y="2731375"/>
                <a:ext cx="2044700" cy="974008"/>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lang="en-GB" sz="1400" dirty="0" smtClean="0">
                    <a:latin typeface="Arial" charset="0"/>
                  </a:rPr>
                  <a:t>Proportionate to number of projects in faculty</a:t>
                </a:r>
                <a:endParaRPr kumimoji="0" lang="en-GB" sz="1400" b="0" i="0" u="none" strike="noStrike" cap="none" normalizeH="0" baseline="0" dirty="0" smtClean="0">
                  <a:ln>
                    <a:noFill/>
                  </a:ln>
                  <a:effectLst/>
                  <a:latin typeface="Arial" charset="0"/>
                </a:endParaRPr>
              </a:p>
            </p:txBody>
          </p:sp>
          <p:sp>
            <p:nvSpPr>
              <p:cNvPr id="22" name="Oval 21"/>
              <p:cNvSpPr/>
              <p:nvPr/>
            </p:nvSpPr>
            <p:spPr bwMode="auto">
              <a:xfrm>
                <a:off x="3251200" y="4679391"/>
                <a:ext cx="2044700" cy="974008"/>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lang="en-GB" sz="1400" dirty="0" smtClean="0">
                    <a:latin typeface="Arial" charset="0"/>
                  </a:rPr>
                  <a:t>High, medium and low digital engagement</a:t>
                </a:r>
                <a:endParaRPr kumimoji="0" lang="en-GB" sz="1400" b="0" i="0" u="none" strike="noStrike" cap="none" normalizeH="0" baseline="0" dirty="0" smtClean="0">
                  <a:ln>
                    <a:noFill/>
                  </a:ln>
                  <a:effectLst/>
                  <a:latin typeface="Arial" charset="0"/>
                </a:endParaRPr>
              </a:p>
            </p:txBody>
          </p:sp>
          <p:sp>
            <p:nvSpPr>
              <p:cNvPr id="23" name="Oval 22"/>
              <p:cNvSpPr/>
              <p:nvPr/>
            </p:nvSpPr>
            <p:spPr bwMode="auto">
              <a:xfrm>
                <a:off x="3251200" y="5660931"/>
                <a:ext cx="2044700" cy="974008"/>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lang="en-GB" sz="1400" dirty="0" smtClean="0">
                    <a:latin typeface="Arial" charset="0"/>
                  </a:rPr>
                  <a:t>Projects at all stages of lifecycle</a:t>
                </a:r>
                <a:endParaRPr kumimoji="0" lang="en-GB" sz="1400" b="0" i="0" u="none" strike="noStrike" cap="none" normalizeH="0" baseline="0" dirty="0" smtClean="0">
                  <a:ln>
                    <a:noFill/>
                  </a:ln>
                  <a:effectLst/>
                  <a:latin typeface="Arial" charset="0"/>
                </a:endParaRPr>
              </a:p>
            </p:txBody>
          </p:sp>
        </p:grpSp>
      </p:grpSp>
      <p:sp>
        <p:nvSpPr>
          <p:cNvPr id="24" name="Oval 23"/>
          <p:cNvSpPr/>
          <p:nvPr/>
        </p:nvSpPr>
        <p:spPr bwMode="auto">
          <a:xfrm>
            <a:off x="6329659" y="3492048"/>
            <a:ext cx="2044700" cy="974008"/>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lang="en-GB" sz="1400" dirty="0" smtClean="0">
                <a:latin typeface="Arial" charset="0"/>
              </a:rPr>
              <a:t>PhD students, RAs, RFs, </a:t>
            </a:r>
            <a:r>
              <a:rPr lang="en-GB" sz="1400" dirty="0" err="1" smtClean="0">
                <a:latin typeface="Arial" charset="0"/>
              </a:rPr>
              <a:t>Lec</a:t>
            </a:r>
            <a:r>
              <a:rPr lang="en-GB" sz="1400" dirty="0" smtClean="0">
                <a:latin typeface="Arial" charset="0"/>
              </a:rPr>
              <a:t>., SLs, </a:t>
            </a:r>
            <a:r>
              <a:rPr lang="en-GB" sz="1400" dirty="0" err="1" smtClean="0">
                <a:latin typeface="Arial" charset="0"/>
              </a:rPr>
              <a:t>Profs.</a:t>
            </a:r>
            <a:endParaRPr kumimoji="0" lang="en-GB" sz="1400" b="0" i="0" u="none" strike="noStrike" cap="none" normalizeH="0" baseline="0" dirty="0" smtClean="0">
              <a:ln>
                <a:noFill/>
              </a:ln>
              <a:effectLst/>
              <a:latin typeface="Arial" charset="0"/>
            </a:endParaRPr>
          </a:p>
        </p:txBody>
      </p:sp>
      <p:sp>
        <p:nvSpPr>
          <p:cNvPr id="25" name="Oval 24"/>
          <p:cNvSpPr/>
          <p:nvPr/>
        </p:nvSpPr>
        <p:spPr bwMode="auto">
          <a:xfrm>
            <a:off x="6329659" y="4477373"/>
            <a:ext cx="2044700" cy="974008"/>
          </a:xfrm>
          <a:prstGeom prst="ellipse">
            <a:avLst/>
          </a:prstGeom>
          <a:solidFill>
            <a:srgbClr val="9CA800">
              <a:alpha val="22000"/>
            </a:srgbClr>
          </a:solidFill>
          <a:ln w="9525" cap="flat" cmpd="sng" algn="ctr">
            <a:solidFill>
              <a:srgbClr val="9CA8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520825" rtl="0" eaLnBrk="1" fontAlgn="base" latinLnBrk="0" hangingPunct="1">
              <a:lnSpc>
                <a:spcPct val="100000"/>
              </a:lnSpc>
              <a:spcBef>
                <a:spcPct val="0"/>
              </a:spcBef>
              <a:spcAft>
                <a:spcPct val="0"/>
              </a:spcAft>
              <a:buClrTx/>
              <a:buSzTx/>
              <a:buFontTx/>
              <a:buNone/>
              <a:tabLst/>
            </a:pPr>
            <a:r>
              <a:rPr lang="en-GB" sz="1400" dirty="0" smtClean="0">
                <a:latin typeface="Arial" charset="0"/>
              </a:rPr>
              <a:t>Seven women, eight men</a:t>
            </a:r>
            <a:endParaRPr kumimoji="0" lang="en-GB" sz="1400" b="0" i="0" u="none" strike="noStrike" cap="none" normalizeH="0" baseline="0" dirty="0" smtClean="0">
              <a:ln>
                <a:noFill/>
              </a:ln>
              <a:effectLst/>
              <a:latin typeface="Arial" charset="0"/>
            </a:endParaRPr>
          </a:p>
        </p:txBody>
      </p:sp>
      <p:sp>
        <p:nvSpPr>
          <p:cNvPr id="26" name="Down Arrow 25"/>
          <p:cNvSpPr/>
          <p:nvPr/>
        </p:nvSpPr>
        <p:spPr bwMode="auto">
          <a:xfrm rot="16200000">
            <a:off x="5750057" y="4101135"/>
            <a:ext cx="357189" cy="752475"/>
          </a:xfrm>
          <a:prstGeom prst="downArrow">
            <a:avLst/>
          </a:prstGeom>
          <a:solidFill>
            <a:srgbClr val="9CA8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endParaRPr>
          </a:p>
        </p:txBody>
      </p:sp>
    </p:spTree>
    <p:extLst>
      <p:ext uri="{BB962C8B-B14F-4D97-AF65-F5344CB8AC3E}">
        <p14:creationId xmlns:p14="http://schemas.microsoft.com/office/powerpoint/2010/main" val="33653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engagement</a:t>
            </a:r>
            <a:endParaRPr lang="en-US" dirty="0"/>
          </a:p>
        </p:txBody>
      </p:sp>
      <p:sp>
        <p:nvSpPr>
          <p:cNvPr id="3" name="Content Placeholder 2"/>
          <p:cNvSpPr>
            <a:spLocks noGrp="1"/>
          </p:cNvSpPr>
          <p:nvPr>
            <p:ph idx="1"/>
          </p:nvPr>
        </p:nvSpPr>
        <p:spPr>
          <a:xfrm>
            <a:off x="346075" y="2479675"/>
            <a:ext cx="8226425" cy="2782732"/>
          </a:xfrm>
        </p:spPr>
        <p:txBody>
          <a:bodyPr/>
          <a:lstStyle/>
          <a:p>
            <a:r>
              <a:rPr lang="en-US" dirty="0" smtClean="0"/>
              <a:t>Researcher interviews</a:t>
            </a:r>
          </a:p>
          <a:p>
            <a:pPr lvl="1">
              <a:buClr>
                <a:srgbClr val="9CA800"/>
              </a:buClr>
            </a:pPr>
            <a:r>
              <a:rPr lang="en-US" sz="1800" dirty="0" smtClean="0"/>
              <a:t>Questions </a:t>
            </a:r>
            <a:r>
              <a:rPr lang="en-US" sz="1800" dirty="0" err="1" smtClean="0"/>
              <a:t>focussing</a:t>
            </a:r>
            <a:r>
              <a:rPr lang="en-US" sz="1800" dirty="0" smtClean="0"/>
              <a:t> on:</a:t>
            </a:r>
          </a:p>
          <a:p>
            <a:pPr lvl="2">
              <a:buClr>
                <a:srgbClr val="9CA800"/>
              </a:buClr>
              <a:buFont typeface="Wingdings" panose="05000000000000000000" pitchFamily="2" charset="2"/>
              <a:buChar char="§"/>
            </a:pPr>
            <a:r>
              <a:rPr lang="en-GB" sz="1800" b="1" dirty="0" smtClean="0">
                <a:solidFill>
                  <a:srgbClr val="9CA800"/>
                </a:solidFill>
              </a:rPr>
              <a:t>P</a:t>
            </a:r>
            <a:r>
              <a:rPr lang="en-GB" sz="1800" dirty="0" smtClean="0"/>
              <a:t>ublic(s)</a:t>
            </a:r>
            <a:r>
              <a:rPr lang="en-GB" sz="1800" dirty="0"/>
              <a:t>	</a:t>
            </a:r>
          </a:p>
          <a:p>
            <a:pPr lvl="2">
              <a:buClr>
                <a:srgbClr val="9CA800"/>
              </a:buClr>
              <a:buFont typeface="Wingdings" panose="05000000000000000000" pitchFamily="2" charset="2"/>
              <a:buChar char="§"/>
            </a:pPr>
            <a:r>
              <a:rPr lang="en-GB" sz="1800" b="1" dirty="0">
                <a:solidFill>
                  <a:srgbClr val="9CA800"/>
                </a:solidFill>
              </a:rPr>
              <a:t>P</a:t>
            </a:r>
            <a:r>
              <a:rPr lang="en-GB" sz="1800" dirty="0"/>
              <a:t>rocesses</a:t>
            </a:r>
          </a:p>
          <a:p>
            <a:pPr lvl="2">
              <a:buClr>
                <a:srgbClr val="9CA800"/>
              </a:buClr>
              <a:buFont typeface="Wingdings" panose="05000000000000000000" pitchFamily="2" charset="2"/>
              <a:buChar char="§"/>
            </a:pPr>
            <a:r>
              <a:rPr lang="en-GB" sz="1800" b="1" dirty="0">
                <a:solidFill>
                  <a:srgbClr val="9CA800"/>
                </a:solidFill>
              </a:rPr>
              <a:t>P</a:t>
            </a:r>
            <a:r>
              <a:rPr lang="en-GB" sz="1800" dirty="0"/>
              <a:t>articipation	</a:t>
            </a:r>
          </a:p>
          <a:p>
            <a:pPr lvl="2">
              <a:buClr>
                <a:srgbClr val="9CA800"/>
              </a:buClr>
              <a:buFont typeface="Wingdings" panose="05000000000000000000" pitchFamily="2" charset="2"/>
              <a:buChar char="§"/>
            </a:pPr>
            <a:r>
              <a:rPr lang="en-GB" sz="1800" b="1" dirty="0">
                <a:solidFill>
                  <a:srgbClr val="9CA800"/>
                </a:solidFill>
              </a:rPr>
              <a:t>P</a:t>
            </a:r>
            <a:r>
              <a:rPr lang="en-GB" sz="1800" dirty="0"/>
              <a:t>erformance	</a:t>
            </a:r>
          </a:p>
          <a:p>
            <a:pPr lvl="2">
              <a:buClr>
                <a:srgbClr val="9CA800"/>
              </a:buClr>
              <a:buFont typeface="Wingdings" panose="05000000000000000000" pitchFamily="2" charset="2"/>
              <a:buChar char="§"/>
            </a:pPr>
            <a:r>
              <a:rPr lang="en-GB" sz="1800" b="1" dirty="0">
                <a:solidFill>
                  <a:srgbClr val="9CA800"/>
                </a:solidFill>
              </a:rPr>
              <a:t>P</a:t>
            </a:r>
            <a:r>
              <a:rPr lang="en-GB" sz="1800" dirty="0"/>
              <a:t>urposes</a:t>
            </a:r>
          </a:p>
          <a:p>
            <a:pPr lvl="2">
              <a:buClr>
                <a:srgbClr val="9CA800"/>
              </a:buClr>
              <a:buFont typeface="Wingdings" panose="05000000000000000000" pitchFamily="2" charset="2"/>
              <a:buChar char="§"/>
            </a:pPr>
            <a:r>
              <a:rPr lang="en-GB" sz="1800" b="1" dirty="0" smtClean="0">
                <a:solidFill>
                  <a:srgbClr val="9CA800"/>
                </a:solidFill>
              </a:rPr>
              <a:t>P</a:t>
            </a:r>
            <a:r>
              <a:rPr lang="en-GB" sz="1800" dirty="0" smtClean="0"/>
              <a:t>olitics</a:t>
            </a:r>
            <a:endParaRPr lang="en-GB" sz="1800" dirty="0"/>
          </a:p>
        </p:txBody>
      </p:sp>
    </p:spTree>
    <p:extLst>
      <p:ext uri="{BB962C8B-B14F-4D97-AF65-F5344CB8AC3E}">
        <p14:creationId xmlns:p14="http://schemas.microsoft.com/office/powerpoint/2010/main" val="493448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2800" dirty="0" smtClean="0"/>
              <a:t>What does the digitally-engaged researcher look like?</a:t>
            </a:r>
            <a:endParaRPr lang="en-GB" sz="2800" dirty="0"/>
          </a:p>
        </p:txBody>
      </p:sp>
      <p:sp>
        <p:nvSpPr>
          <p:cNvPr id="5" name="TextBox 4"/>
          <p:cNvSpPr txBox="1"/>
          <p:nvPr/>
        </p:nvSpPr>
        <p:spPr>
          <a:xfrm>
            <a:off x="2267744" y="2278383"/>
            <a:ext cx="4392488" cy="3761286"/>
          </a:xfrm>
          <a:prstGeom prst="rect">
            <a:avLst/>
          </a:prstGeom>
          <a:noFill/>
        </p:spPr>
        <p:txBody>
          <a:bodyPr wrap="square" rtlCol="0">
            <a:spAutoFit/>
          </a:bodyPr>
          <a:lstStyle/>
          <a:p>
            <a:pPr>
              <a:lnSpc>
                <a:spcPts val="2400"/>
              </a:lnSpc>
              <a:spcAft>
                <a:spcPts val="200"/>
              </a:spcAft>
            </a:pPr>
            <a:r>
              <a:rPr lang="en-GB" sz="1800" i="1" dirty="0" smtClean="0">
                <a:solidFill>
                  <a:schemeClr val="tx1"/>
                </a:solidFill>
              </a:rPr>
              <a:t>“a </a:t>
            </a:r>
            <a:r>
              <a:rPr lang="en-GB" sz="1800" i="1" dirty="0">
                <a:solidFill>
                  <a:schemeClr val="tx1"/>
                </a:solidFill>
              </a:rPr>
              <a:t>number of us have personal blogs, that we blog about our work and use our social networks … a combination of Twitter, LinkedIn, Facebook, to tell the wider community about the work that we’re </a:t>
            </a:r>
            <a:r>
              <a:rPr lang="en-GB" sz="1800" i="1" dirty="0" smtClean="0">
                <a:solidFill>
                  <a:schemeClr val="tx1"/>
                </a:solidFill>
              </a:rPr>
              <a:t>doing</a:t>
            </a:r>
            <a:r>
              <a:rPr lang="en-GB" sz="1800" i="1" dirty="0">
                <a:solidFill>
                  <a:schemeClr val="tx1"/>
                </a:solidFill>
              </a:rPr>
              <a:t> </a:t>
            </a:r>
            <a:r>
              <a:rPr lang="en-GB" sz="1800" i="1" dirty="0" smtClean="0">
                <a:solidFill>
                  <a:schemeClr val="tx1"/>
                </a:solidFill>
              </a:rPr>
              <a:t>… [X] uses </a:t>
            </a:r>
            <a:r>
              <a:rPr lang="en-GB" sz="1800" i="1" dirty="0">
                <a:solidFill>
                  <a:schemeClr val="tx1"/>
                </a:solidFill>
              </a:rPr>
              <a:t>his blog as his research journal but also as a way to disseminate what he’s found out and get people interested. Similarly, I have a blog that tries to capture both my research and teaching interests and combine </a:t>
            </a:r>
            <a:r>
              <a:rPr lang="en-GB" sz="1800" i="1" dirty="0" smtClean="0">
                <a:solidFill>
                  <a:schemeClr val="tx1"/>
                </a:solidFill>
              </a:rPr>
              <a:t>them…” </a:t>
            </a:r>
            <a:r>
              <a:rPr lang="en-GB" sz="1800" dirty="0" smtClean="0">
                <a:solidFill>
                  <a:schemeClr val="tx1"/>
                </a:solidFill>
              </a:rPr>
              <a:t>Interviewee 6</a:t>
            </a:r>
            <a:endParaRPr lang="en-GB" sz="1800" dirty="0">
              <a:solidFill>
                <a:schemeClr val="tx1"/>
              </a:solidFill>
            </a:endParaRPr>
          </a:p>
        </p:txBody>
      </p:sp>
      <p:grpSp>
        <p:nvGrpSpPr>
          <p:cNvPr id="7" name="Group 6"/>
          <p:cNvGrpSpPr/>
          <p:nvPr/>
        </p:nvGrpSpPr>
        <p:grpSpPr>
          <a:xfrm>
            <a:off x="251520" y="2251727"/>
            <a:ext cx="1891652" cy="2041369"/>
            <a:chOff x="251520" y="2060848"/>
            <a:chExt cx="1868703" cy="2041369"/>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2060848"/>
              <a:ext cx="1653574" cy="1672037"/>
            </a:xfrm>
            <a:prstGeom prst="rect">
              <a:avLst/>
            </a:prstGeom>
            <a:effectLst>
              <a:outerShdw blurRad="50800" dist="50800" dir="5400000" algn="ctr" rotWithShape="0">
                <a:schemeClr val="bg1">
                  <a:lumMod val="95000"/>
                </a:schemeClr>
              </a:outerShdw>
            </a:effectLst>
          </p:spPr>
        </p:pic>
        <p:sp>
          <p:nvSpPr>
            <p:cNvPr id="6" name="TextBox 5"/>
            <p:cNvSpPr txBox="1"/>
            <p:nvPr/>
          </p:nvSpPr>
          <p:spPr>
            <a:xfrm>
              <a:off x="255409" y="3732885"/>
              <a:ext cx="1864814" cy="369332"/>
            </a:xfrm>
            <a:prstGeom prst="rect">
              <a:avLst/>
            </a:prstGeom>
            <a:noFill/>
          </p:spPr>
          <p:txBody>
            <a:bodyPr wrap="square" rtlCol="0">
              <a:spAutoFit/>
            </a:bodyPr>
            <a:lstStyle/>
            <a:p>
              <a:r>
                <a:rPr lang="en-GB" dirty="0" smtClean="0">
                  <a:solidFill>
                    <a:srgbClr val="9CA800"/>
                  </a:solidFill>
                </a:rPr>
                <a:t>The fully-wired</a:t>
              </a:r>
              <a:endParaRPr lang="en-GB" dirty="0">
                <a:solidFill>
                  <a:srgbClr val="9CA800"/>
                </a:solidFill>
              </a:endParaRPr>
            </a:p>
          </p:txBody>
        </p:sp>
      </p:grpSp>
      <p:grpSp>
        <p:nvGrpSpPr>
          <p:cNvPr id="13" name="Group 12"/>
          <p:cNvGrpSpPr/>
          <p:nvPr/>
        </p:nvGrpSpPr>
        <p:grpSpPr>
          <a:xfrm>
            <a:off x="251519" y="4710942"/>
            <a:ext cx="1868704" cy="1746396"/>
            <a:chOff x="251519" y="4437112"/>
            <a:chExt cx="1868704" cy="1746396"/>
          </a:xfrm>
        </p:grpSpPr>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3186" y="4437112"/>
              <a:ext cx="1857037" cy="1377444"/>
            </a:xfrm>
            <a:prstGeom prst="rect">
              <a:avLst/>
            </a:prstGeom>
            <a:effectLst>
              <a:outerShdw blurRad="50800" dist="50800" dir="5400000" algn="ctr" rotWithShape="0">
                <a:schemeClr val="bg1">
                  <a:lumMod val="95000"/>
                </a:schemeClr>
              </a:outerShdw>
            </a:effectLst>
          </p:spPr>
        </p:pic>
        <p:sp>
          <p:nvSpPr>
            <p:cNvPr id="9" name="TextBox 8"/>
            <p:cNvSpPr txBox="1"/>
            <p:nvPr/>
          </p:nvSpPr>
          <p:spPr>
            <a:xfrm>
              <a:off x="251519" y="5814176"/>
              <a:ext cx="1868703" cy="369332"/>
            </a:xfrm>
            <a:prstGeom prst="rect">
              <a:avLst/>
            </a:prstGeom>
            <a:noFill/>
          </p:spPr>
          <p:txBody>
            <a:bodyPr wrap="square" rtlCol="0">
              <a:spAutoFit/>
            </a:bodyPr>
            <a:lstStyle/>
            <a:p>
              <a:r>
                <a:rPr lang="en-GB" dirty="0" smtClean="0">
                  <a:solidFill>
                    <a:srgbClr val="9CA800"/>
                  </a:solidFill>
                </a:rPr>
                <a:t>The brave trier</a:t>
              </a:r>
              <a:endParaRPr lang="en-GB" dirty="0">
                <a:solidFill>
                  <a:srgbClr val="9CA800"/>
                </a:solidFill>
              </a:endParaRPr>
            </a:p>
          </p:txBody>
        </p:sp>
      </p:grpSp>
      <p:sp>
        <p:nvSpPr>
          <p:cNvPr id="10" name="TextBox 9"/>
          <p:cNvSpPr txBox="1"/>
          <p:nvPr/>
        </p:nvSpPr>
        <p:spPr>
          <a:xfrm>
            <a:off x="2267744" y="1464261"/>
            <a:ext cx="4392488" cy="5401479"/>
          </a:xfrm>
          <a:prstGeom prst="rect">
            <a:avLst/>
          </a:prstGeom>
          <a:noFill/>
        </p:spPr>
        <p:txBody>
          <a:bodyPr wrap="square" rtlCol="0">
            <a:spAutoFit/>
          </a:bodyPr>
          <a:lstStyle/>
          <a:p>
            <a:pPr>
              <a:lnSpc>
                <a:spcPts val="2400"/>
              </a:lnSpc>
              <a:spcAft>
                <a:spcPts val="200"/>
              </a:spcAft>
            </a:pPr>
            <a:r>
              <a:rPr lang="en-GB" sz="1800" i="1" dirty="0" smtClean="0">
                <a:solidFill>
                  <a:schemeClr val="tx1"/>
                </a:solidFill>
              </a:rPr>
              <a:t>“I </a:t>
            </a:r>
            <a:r>
              <a:rPr lang="en-GB" sz="1800" i="1" dirty="0">
                <a:solidFill>
                  <a:schemeClr val="tx1"/>
                </a:solidFill>
              </a:rPr>
              <a:t>have a Twitter account but I’m not an avid Twitter user. </a:t>
            </a:r>
            <a:r>
              <a:rPr lang="en-GB" sz="1800" i="1" dirty="0" smtClean="0">
                <a:solidFill>
                  <a:schemeClr val="tx1"/>
                </a:solidFill>
              </a:rPr>
              <a:t>I’ve tried to use it more and I’ve got slightly better but I </a:t>
            </a:r>
            <a:r>
              <a:rPr lang="en-GB" sz="1800" i="1" dirty="0">
                <a:solidFill>
                  <a:schemeClr val="tx1"/>
                </a:solidFill>
              </a:rPr>
              <a:t>wouldn’t say it’s made any impression on the outside world, really. </a:t>
            </a:r>
            <a:r>
              <a:rPr lang="en-GB" sz="1800" i="1" dirty="0" smtClean="0">
                <a:solidFill>
                  <a:schemeClr val="tx1"/>
                </a:solidFill>
              </a:rPr>
              <a:t>I </a:t>
            </a:r>
            <a:r>
              <a:rPr lang="en-GB" sz="1800" i="1" dirty="0">
                <a:solidFill>
                  <a:schemeClr val="tx1"/>
                </a:solidFill>
              </a:rPr>
              <a:t>have a Facebook account, but that’s just for keeping in touch with my research students; it doesn’t make any impact externally. </a:t>
            </a:r>
            <a:endParaRPr lang="en-GB" sz="1800" i="1" dirty="0" smtClean="0">
              <a:solidFill>
                <a:schemeClr val="tx1"/>
              </a:solidFill>
            </a:endParaRPr>
          </a:p>
          <a:p>
            <a:pPr>
              <a:lnSpc>
                <a:spcPts val="2400"/>
              </a:lnSpc>
              <a:spcAft>
                <a:spcPts val="200"/>
              </a:spcAft>
            </a:pPr>
            <a:r>
              <a:rPr lang="en-GB" sz="1800" i="1" dirty="0" smtClean="0">
                <a:solidFill>
                  <a:schemeClr val="tx1"/>
                </a:solidFill>
              </a:rPr>
              <a:t>A </a:t>
            </a:r>
            <a:r>
              <a:rPr lang="en-GB" sz="1800" i="1" dirty="0">
                <a:solidFill>
                  <a:schemeClr val="tx1"/>
                </a:solidFill>
              </a:rPr>
              <a:t>colleague and I made some videos with a little hand-held camera of the work we did </a:t>
            </a:r>
            <a:r>
              <a:rPr lang="en-GB" sz="1800" i="1" dirty="0" smtClean="0">
                <a:solidFill>
                  <a:schemeClr val="tx1"/>
                </a:solidFill>
              </a:rPr>
              <a:t>in [country] and </a:t>
            </a:r>
            <a:r>
              <a:rPr lang="en-GB" sz="1800" i="1" dirty="0">
                <a:solidFill>
                  <a:schemeClr val="tx1"/>
                </a:solidFill>
              </a:rPr>
              <a:t>they’re on YouTube, where they’ve got not very many hits. </a:t>
            </a:r>
            <a:endParaRPr lang="en-GB" sz="1800" i="1" dirty="0" smtClean="0">
              <a:solidFill>
                <a:schemeClr val="tx1"/>
              </a:solidFill>
            </a:endParaRPr>
          </a:p>
          <a:p>
            <a:pPr>
              <a:lnSpc>
                <a:spcPts val="2400"/>
              </a:lnSpc>
              <a:spcAft>
                <a:spcPts val="200"/>
              </a:spcAft>
            </a:pPr>
            <a:r>
              <a:rPr lang="en-GB" sz="1800" i="1" dirty="0" smtClean="0">
                <a:solidFill>
                  <a:schemeClr val="tx1"/>
                </a:solidFill>
              </a:rPr>
              <a:t>So </a:t>
            </a:r>
            <a:r>
              <a:rPr lang="en-GB" sz="1800" i="1" dirty="0">
                <a:solidFill>
                  <a:schemeClr val="tx1"/>
                </a:solidFill>
              </a:rPr>
              <a:t>we’ve done that, the sorts of things we’ve been asked to do by the university but to my knowledge, we haven’t gone </a:t>
            </a:r>
            <a:r>
              <a:rPr lang="en-GB" sz="1800" i="1" dirty="0" smtClean="0">
                <a:solidFill>
                  <a:schemeClr val="tx1"/>
                </a:solidFill>
              </a:rPr>
              <a:t>viral</a:t>
            </a:r>
            <a:r>
              <a:rPr lang="en-GB" sz="1800" i="1" dirty="0">
                <a:solidFill>
                  <a:schemeClr val="tx1"/>
                </a:solidFill>
              </a:rPr>
              <a:t>!</a:t>
            </a:r>
            <a:r>
              <a:rPr lang="en-GB" sz="1800" i="1" dirty="0" smtClean="0">
                <a:solidFill>
                  <a:schemeClr val="tx1"/>
                </a:solidFill>
              </a:rPr>
              <a:t>”</a:t>
            </a:r>
            <a:endParaRPr lang="en-GB" sz="1800" i="1" dirty="0">
              <a:solidFill>
                <a:schemeClr val="tx1"/>
              </a:solidFill>
            </a:endParaRPr>
          </a:p>
          <a:p>
            <a:pPr>
              <a:lnSpc>
                <a:spcPts val="2400"/>
              </a:lnSpc>
            </a:pPr>
            <a:r>
              <a:rPr lang="en-GB" sz="1800" dirty="0" smtClean="0">
                <a:solidFill>
                  <a:schemeClr val="tx1"/>
                </a:solidFill>
              </a:rPr>
              <a:t>Interviewee 13</a:t>
            </a:r>
            <a:endParaRPr lang="en-GB" sz="1800" dirty="0">
              <a:solidFill>
                <a:schemeClr val="tx1"/>
              </a:solidFill>
            </a:endParaRPr>
          </a:p>
        </p:txBody>
      </p:sp>
      <p:grpSp>
        <p:nvGrpSpPr>
          <p:cNvPr id="14" name="Group 13"/>
          <p:cNvGrpSpPr/>
          <p:nvPr/>
        </p:nvGrpSpPr>
        <p:grpSpPr>
          <a:xfrm>
            <a:off x="7020272" y="2343227"/>
            <a:ext cx="1620179" cy="1932273"/>
            <a:chOff x="7020272" y="2343227"/>
            <a:chExt cx="1620179" cy="1932273"/>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20272" y="2343227"/>
              <a:ext cx="1620179" cy="1580537"/>
            </a:xfrm>
            <a:prstGeom prst="rect">
              <a:avLst/>
            </a:prstGeom>
            <a:effectLst>
              <a:outerShdw blurRad="50800" dist="50800" dir="5400000" algn="ctr" rotWithShape="0">
                <a:schemeClr val="bg1">
                  <a:lumMod val="95000"/>
                </a:schemeClr>
              </a:outerShdw>
            </a:effectLst>
          </p:spPr>
        </p:pic>
        <p:sp>
          <p:nvSpPr>
            <p:cNvPr id="12" name="TextBox 11"/>
            <p:cNvSpPr txBox="1"/>
            <p:nvPr/>
          </p:nvSpPr>
          <p:spPr>
            <a:xfrm>
              <a:off x="7020273" y="3906168"/>
              <a:ext cx="1503166" cy="369332"/>
            </a:xfrm>
            <a:prstGeom prst="rect">
              <a:avLst/>
            </a:prstGeom>
            <a:noFill/>
          </p:spPr>
          <p:txBody>
            <a:bodyPr wrap="square" rtlCol="0">
              <a:spAutoFit/>
            </a:bodyPr>
            <a:lstStyle/>
            <a:p>
              <a:r>
                <a:rPr lang="en-GB" dirty="0" smtClean="0">
                  <a:solidFill>
                    <a:srgbClr val="9CA800"/>
                  </a:solidFill>
                </a:rPr>
                <a:t>The dabbler</a:t>
              </a:r>
              <a:endParaRPr lang="en-GB" dirty="0">
                <a:solidFill>
                  <a:srgbClr val="9CA800"/>
                </a:solidFill>
              </a:endParaRPr>
            </a:p>
          </p:txBody>
        </p:sp>
      </p:grpSp>
      <p:sp>
        <p:nvSpPr>
          <p:cNvPr id="15" name="TextBox 14"/>
          <p:cNvSpPr txBox="1"/>
          <p:nvPr/>
        </p:nvSpPr>
        <p:spPr>
          <a:xfrm>
            <a:off x="2258645" y="2507708"/>
            <a:ext cx="4392488" cy="3453510"/>
          </a:xfrm>
          <a:prstGeom prst="rect">
            <a:avLst/>
          </a:prstGeom>
          <a:noFill/>
        </p:spPr>
        <p:txBody>
          <a:bodyPr wrap="square" rtlCol="0">
            <a:spAutoFit/>
          </a:bodyPr>
          <a:lstStyle/>
          <a:p>
            <a:pPr>
              <a:lnSpc>
                <a:spcPts val="2400"/>
              </a:lnSpc>
            </a:pPr>
            <a:r>
              <a:rPr lang="en-GB" sz="1800" i="1" dirty="0" smtClean="0">
                <a:solidFill>
                  <a:schemeClr val="tx1"/>
                </a:solidFill>
              </a:rPr>
              <a:t>“We </a:t>
            </a:r>
            <a:r>
              <a:rPr lang="en-GB" sz="1800" i="1" dirty="0">
                <a:solidFill>
                  <a:schemeClr val="tx1"/>
                </a:solidFill>
              </a:rPr>
              <a:t>have our individual profiles on the Internet and our research centre has a webpage but … … what I find difficult is to keep them up to date myself. I learn how to change the webpage or something like that and a year later I have forgotten, so it becomes ‘I’ll do it another time’. For example wikis and things like that, we are not so digitally savvy, in our group</a:t>
            </a:r>
            <a:r>
              <a:rPr lang="en-GB" sz="1800" i="1" dirty="0" smtClean="0">
                <a:solidFill>
                  <a:schemeClr val="tx1"/>
                </a:solidFill>
              </a:rPr>
              <a:t>.” </a:t>
            </a:r>
          </a:p>
          <a:p>
            <a:pPr>
              <a:lnSpc>
                <a:spcPts val="2400"/>
              </a:lnSpc>
            </a:pPr>
            <a:r>
              <a:rPr lang="en-GB" sz="1800" dirty="0" smtClean="0">
                <a:solidFill>
                  <a:schemeClr val="tx1"/>
                </a:solidFill>
              </a:rPr>
              <a:t>Interviewee 2</a:t>
            </a:r>
            <a:endParaRPr lang="en-GB" sz="1800" dirty="0">
              <a:solidFill>
                <a:schemeClr val="tx1"/>
              </a:solidFill>
            </a:endParaRPr>
          </a:p>
        </p:txBody>
      </p:sp>
      <p:grpSp>
        <p:nvGrpSpPr>
          <p:cNvPr id="19" name="Group 18"/>
          <p:cNvGrpSpPr/>
          <p:nvPr/>
        </p:nvGrpSpPr>
        <p:grpSpPr>
          <a:xfrm>
            <a:off x="6899564" y="4710942"/>
            <a:ext cx="2064924" cy="1638816"/>
            <a:chOff x="6899564" y="4544692"/>
            <a:chExt cx="2064924" cy="1638816"/>
          </a:xfrm>
        </p:grpSpPr>
        <p:pic>
          <p:nvPicPr>
            <p:cNvPr id="16" name="Pictur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44350" y="4544692"/>
              <a:ext cx="1379088" cy="1298765"/>
            </a:xfrm>
            <a:prstGeom prst="rect">
              <a:avLst/>
            </a:prstGeom>
            <a:effectLst>
              <a:outerShdw blurRad="50800" dist="50800" dir="5400000" algn="ctr" rotWithShape="0">
                <a:schemeClr val="bg1">
                  <a:lumMod val="95000"/>
                </a:schemeClr>
              </a:outerShdw>
            </a:effectLst>
          </p:spPr>
        </p:pic>
        <p:sp>
          <p:nvSpPr>
            <p:cNvPr id="17" name="TextBox 16"/>
            <p:cNvSpPr txBox="1"/>
            <p:nvPr/>
          </p:nvSpPr>
          <p:spPr>
            <a:xfrm>
              <a:off x="6899564" y="5814176"/>
              <a:ext cx="2064924" cy="369332"/>
            </a:xfrm>
            <a:prstGeom prst="rect">
              <a:avLst/>
            </a:prstGeom>
            <a:noFill/>
          </p:spPr>
          <p:txBody>
            <a:bodyPr wrap="square" rtlCol="0">
              <a:spAutoFit/>
            </a:bodyPr>
            <a:lstStyle/>
            <a:p>
              <a:r>
                <a:rPr lang="en-GB" dirty="0" smtClean="0">
                  <a:solidFill>
                    <a:srgbClr val="9CA800"/>
                  </a:solidFill>
                </a:rPr>
                <a:t>The unimpressed</a:t>
              </a:r>
              <a:endParaRPr lang="en-GB" dirty="0">
                <a:solidFill>
                  <a:srgbClr val="9CA800"/>
                </a:solidFill>
              </a:endParaRPr>
            </a:p>
          </p:txBody>
        </p:sp>
      </p:grpSp>
      <p:sp>
        <p:nvSpPr>
          <p:cNvPr id="18" name="TextBox 17"/>
          <p:cNvSpPr txBox="1"/>
          <p:nvPr/>
        </p:nvSpPr>
        <p:spPr>
          <a:xfrm>
            <a:off x="2258645" y="2066204"/>
            <a:ext cx="4392488" cy="4453783"/>
          </a:xfrm>
          <a:prstGeom prst="rect">
            <a:avLst/>
          </a:prstGeom>
          <a:noFill/>
        </p:spPr>
        <p:txBody>
          <a:bodyPr wrap="square" rtlCol="0">
            <a:spAutoFit/>
          </a:bodyPr>
          <a:lstStyle/>
          <a:p>
            <a:pPr>
              <a:lnSpc>
                <a:spcPts val="2400"/>
              </a:lnSpc>
            </a:pPr>
            <a:r>
              <a:rPr lang="en-GB" sz="1800" i="1" dirty="0" smtClean="0">
                <a:solidFill>
                  <a:schemeClr val="tx1"/>
                </a:solidFill>
              </a:rPr>
              <a:t>“</a:t>
            </a:r>
            <a:r>
              <a:rPr lang="en-GB" sz="1800" i="1" dirty="0">
                <a:solidFill>
                  <a:schemeClr val="tx1"/>
                </a:solidFill>
              </a:rPr>
              <a:t>we don’t do a large amount of </a:t>
            </a:r>
            <a:r>
              <a:rPr lang="en-GB" sz="1800" i="1" dirty="0" smtClean="0">
                <a:solidFill>
                  <a:schemeClr val="tx1"/>
                </a:solidFill>
              </a:rPr>
              <a:t>[engagement] </a:t>
            </a:r>
            <a:r>
              <a:rPr lang="en-GB" sz="1800" i="1" dirty="0">
                <a:solidFill>
                  <a:schemeClr val="tx1"/>
                </a:solidFill>
              </a:rPr>
              <a:t>… My priority is to get on with the research, deliver publications, further knowledge, rather than spend all the time packaging up a small amount of work for general </a:t>
            </a:r>
            <a:r>
              <a:rPr lang="en-GB" sz="1800" i="1" dirty="0" smtClean="0">
                <a:solidFill>
                  <a:schemeClr val="tx1"/>
                </a:solidFill>
              </a:rPr>
              <a:t>consumption.” </a:t>
            </a:r>
          </a:p>
          <a:p>
            <a:pPr>
              <a:lnSpc>
                <a:spcPts val="2400"/>
              </a:lnSpc>
              <a:spcAft>
                <a:spcPts val="600"/>
              </a:spcAft>
            </a:pPr>
            <a:r>
              <a:rPr lang="en-GB" sz="1800" dirty="0" smtClean="0">
                <a:solidFill>
                  <a:schemeClr val="tx1"/>
                </a:solidFill>
              </a:rPr>
              <a:t>Interviewee 4</a:t>
            </a:r>
          </a:p>
          <a:p>
            <a:pPr>
              <a:lnSpc>
                <a:spcPts val="2400"/>
              </a:lnSpc>
            </a:pPr>
            <a:r>
              <a:rPr lang="en-GB" sz="1800" i="1" dirty="0" smtClean="0">
                <a:solidFill>
                  <a:schemeClr val="tx1"/>
                </a:solidFill>
              </a:rPr>
              <a:t>“now </a:t>
            </a:r>
            <a:r>
              <a:rPr lang="en-GB" sz="1800" i="1" dirty="0">
                <a:solidFill>
                  <a:schemeClr val="tx1"/>
                </a:solidFill>
              </a:rPr>
              <a:t>individuals have the power to disseminate information through several channels – people have a Twitter account, Facebook accounts, blogs – these are not properly monitored, there is hardly any quality control</a:t>
            </a:r>
            <a:r>
              <a:rPr lang="en-GB" sz="1800" i="1" dirty="0" smtClean="0">
                <a:solidFill>
                  <a:schemeClr val="tx1"/>
                </a:solidFill>
              </a:rPr>
              <a:t>.”</a:t>
            </a:r>
            <a:endParaRPr lang="en-GB" sz="1800" i="1" dirty="0">
              <a:solidFill>
                <a:schemeClr val="tx1"/>
              </a:solidFill>
            </a:endParaRPr>
          </a:p>
          <a:p>
            <a:pPr>
              <a:lnSpc>
                <a:spcPts val="2400"/>
              </a:lnSpc>
            </a:pPr>
            <a:r>
              <a:rPr lang="en-GB" sz="1800" dirty="0" smtClean="0">
                <a:solidFill>
                  <a:schemeClr val="tx1"/>
                </a:solidFill>
              </a:rPr>
              <a:t>Interviewee 15</a:t>
            </a:r>
            <a:endParaRPr lang="en-GB" sz="1800" dirty="0"/>
          </a:p>
        </p:txBody>
      </p:sp>
    </p:spTree>
    <p:extLst>
      <p:ext uri="{BB962C8B-B14F-4D97-AF65-F5344CB8AC3E}">
        <p14:creationId xmlns:p14="http://schemas.microsoft.com/office/powerpoint/2010/main" val="24137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10" grpId="0"/>
      <p:bldP spid="10" grpId="1"/>
      <p:bldP spid="15" grpId="0"/>
      <p:bldP spid="15" grpId="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1270377"/>
            <a:ext cx="8226425" cy="1394660"/>
          </a:xfrm>
        </p:spPr>
        <p:txBody>
          <a:bodyPr/>
          <a:lstStyle/>
          <a:p>
            <a:r>
              <a:rPr lang="en-GB" dirty="0" smtClean="0"/>
              <a:t>Forecasting – outcomes of engagement</a:t>
            </a:r>
            <a:endParaRPr lang="en-GB" dirty="0"/>
          </a:p>
        </p:txBody>
      </p:sp>
      <p:sp>
        <p:nvSpPr>
          <p:cNvPr id="3" name="Content Placeholder 2"/>
          <p:cNvSpPr>
            <a:spLocks noGrp="1"/>
          </p:cNvSpPr>
          <p:nvPr>
            <p:ph idx="1"/>
          </p:nvPr>
        </p:nvSpPr>
        <p:spPr>
          <a:xfrm>
            <a:off x="346075" y="2930051"/>
            <a:ext cx="8226425" cy="2681166"/>
          </a:xfrm>
        </p:spPr>
        <p:txBody>
          <a:bodyPr/>
          <a:lstStyle/>
          <a:p>
            <a:r>
              <a:rPr lang="en-GB" sz="1600" dirty="0" smtClean="0"/>
              <a:t>Audiences/communities/stakeholders/publics </a:t>
            </a:r>
          </a:p>
          <a:p>
            <a:pPr lvl="1">
              <a:buClr>
                <a:srgbClr val="9CA800"/>
              </a:buClr>
            </a:pPr>
            <a:r>
              <a:rPr lang="en-GB" sz="1600" dirty="0" smtClean="0"/>
              <a:t>what communities would you (or your research group) </a:t>
            </a:r>
            <a:r>
              <a:rPr lang="en-GB" sz="1600" dirty="0"/>
              <a:t>like </a:t>
            </a:r>
            <a:r>
              <a:rPr lang="en-GB" sz="1600" dirty="0" smtClean="0"/>
              <a:t>to be engaging with:</a:t>
            </a:r>
          </a:p>
          <a:p>
            <a:pPr lvl="2"/>
            <a:r>
              <a:rPr lang="en-GB" sz="1600" dirty="0" smtClean="0"/>
              <a:t>in </a:t>
            </a:r>
            <a:r>
              <a:rPr lang="en-GB" sz="1600" dirty="0"/>
              <a:t>a year’s </a:t>
            </a:r>
            <a:r>
              <a:rPr lang="en-GB" sz="1600" dirty="0" smtClean="0"/>
              <a:t>time?</a:t>
            </a:r>
            <a:endParaRPr lang="en-GB" sz="1600" dirty="0"/>
          </a:p>
          <a:p>
            <a:pPr lvl="2"/>
            <a:r>
              <a:rPr lang="en-GB" sz="1600" dirty="0" smtClean="0"/>
              <a:t>in five years’ time?</a:t>
            </a:r>
          </a:p>
          <a:p>
            <a:pPr lvl="2"/>
            <a:r>
              <a:rPr lang="en-GB" sz="1600" dirty="0" smtClean="0"/>
              <a:t>in ten years’ time?</a:t>
            </a:r>
          </a:p>
          <a:p>
            <a:r>
              <a:rPr lang="en-GB" sz="1600" dirty="0" smtClean="0"/>
              <a:t>How would you (or your research group) like to be engaging?</a:t>
            </a:r>
          </a:p>
          <a:p>
            <a:pPr lvl="2"/>
            <a:r>
              <a:rPr lang="en-GB" sz="1600" dirty="0"/>
              <a:t>in a year’s time?</a:t>
            </a:r>
          </a:p>
          <a:p>
            <a:pPr lvl="2"/>
            <a:r>
              <a:rPr lang="en-GB" sz="1600" dirty="0"/>
              <a:t>in five years’ time?</a:t>
            </a:r>
          </a:p>
          <a:p>
            <a:pPr lvl="2"/>
            <a:r>
              <a:rPr lang="en-GB" sz="1600" dirty="0"/>
              <a:t>in ten years’ time</a:t>
            </a:r>
            <a:r>
              <a:rPr lang="en-GB" sz="1600" dirty="0" smtClean="0"/>
              <a:t>?</a:t>
            </a:r>
            <a:endParaRPr lang="en-GB" sz="1600" dirty="0"/>
          </a:p>
        </p:txBody>
      </p:sp>
    </p:spTree>
    <p:extLst>
      <p:ext uri="{BB962C8B-B14F-4D97-AF65-F5344CB8AC3E}">
        <p14:creationId xmlns:p14="http://schemas.microsoft.com/office/powerpoint/2010/main" val="66181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46075" y="2479675"/>
            <a:ext cx="8226425" cy="3687595"/>
          </a:xfrm>
        </p:spPr>
        <p:txBody>
          <a:bodyPr/>
          <a:lstStyle/>
          <a:p>
            <a:r>
              <a:rPr lang="en-US" dirty="0" smtClean="0">
                <a:solidFill>
                  <a:schemeClr val="bg2"/>
                </a:solidFill>
              </a:rPr>
              <a:t>Public engagement with research (RCUK Catalyst)</a:t>
            </a:r>
          </a:p>
          <a:p>
            <a:r>
              <a:rPr lang="en-US" dirty="0" smtClean="0">
                <a:solidFill>
                  <a:schemeClr val="bg2"/>
                </a:solidFill>
              </a:rPr>
              <a:t>Practices at the OU</a:t>
            </a:r>
          </a:p>
          <a:p>
            <a:pPr lvl="1"/>
            <a:r>
              <a:rPr lang="en-US" dirty="0" smtClean="0">
                <a:solidFill>
                  <a:schemeClr val="bg2"/>
                </a:solidFill>
              </a:rPr>
              <a:t>Staff survey and interview findings</a:t>
            </a:r>
          </a:p>
          <a:p>
            <a:pPr lvl="1"/>
            <a:r>
              <a:rPr lang="en-US" dirty="0" smtClean="0">
                <a:solidFill>
                  <a:schemeClr val="bg2"/>
                </a:solidFill>
              </a:rPr>
              <a:t>Discussion: </a:t>
            </a:r>
            <a:r>
              <a:rPr lang="en-US" dirty="0" smtClean="0">
                <a:solidFill>
                  <a:schemeClr val="bg2"/>
                </a:solidFill>
              </a:rPr>
              <a:t>futures?</a:t>
            </a:r>
            <a:endParaRPr lang="en-US" dirty="0" smtClean="0">
              <a:solidFill>
                <a:schemeClr val="bg2"/>
              </a:solidFill>
            </a:endParaRPr>
          </a:p>
          <a:p>
            <a:pPr lvl="0"/>
            <a:r>
              <a:rPr lang="en-US" dirty="0" smtClean="0"/>
              <a:t>Available tools at the OU</a:t>
            </a:r>
          </a:p>
          <a:p>
            <a:pPr lvl="1"/>
            <a:r>
              <a:rPr lang="en-US" dirty="0" smtClean="0"/>
              <a:t>Options (within and without the university)</a:t>
            </a:r>
          </a:p>
          <a:p>
            <a:pPr lvl="1"/>
            <a:r>
              <a:rPr lang="en-US" dirty="0" smtClean="0"/>
              <a:t>Discussion: what support would you value?</a:t>
            </a:r>
          </a:p>
          <a:p>
            <a:r>
              <a:rPr lang="en-US" dirty="0" smtClean="0">
                <a:solidFill>
                  <a:schemeClr val="bg2"/>
                </a:solidFill>
              </a:rPr>
              <a:t>Summary (so what)</a:t>
            </a:r>
          </a:p>
        </p:txBody>
      </p:sp>
      <p:sp>
        <p:nvSpPr>
          <p:cNvPr id="4" name="Slide Number Placeholder 3"/>
          <p:cNvSpPr>
            <a:spLocks noGrp="1"/>
          </p:cNvSpPr>
          <p:nvPr>
            <p:ph type="sldNum" sz="quarter" idx="11"/>
          </p:nvPr>
        </p:nvSpPr>
        <p:spPr/>
        <p:txBody>
          <a:bodyPr/>
          <a:lstStyle/>
          <a:p>
            <a:fld id="{D42831AE-EC83-42CD-A6D4-D8E6DB6BCFEE}" type="slidenum">
              <a:rPr lang="en-GB" smtClean="0"/>
              <a:t>16</a:t>
            </a:fld>
            <a:endParaRPr lang="en-GB"/>
          </a:p>
        </p:txBody>
      </p:sp>
    </p:spTree>
    <p:extLst>
      <p:ext uri="{BB962C8B-B14F-4D97-AF65-F5344CB8AC3E}">
        <p14:creationId xmlns:p14="http://schemas.microsoft.com/office/powerpoint/2010/main" val="49933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tools within the OU</a:t>
            </a:r>
            <a:endParaRPr lang="en-US" dirty="0"/>
          </a:p>
        </p:txBody>
      </p:sp>
      <p:sp>
        <p:nvSpPr>
          <p:cNvPr id="3" name="Content Placeholder 2"/>
          <p:cNvSpPr>
            <a:spLocks noGrp="1"/>
          </p:cNvSpPr>
          <p:nvPr>
            <p:ph idx="1"/>
          </p:nvPr>
        </p:nvSpPr>
        <p:spPr>
          <a:xfrm>
            <a:off x="346075" y="2479675"/>
            <a:ext cx="5425138" cy="3456763"/>
          </a:xfrm>
        </p:spPr>
        <p:txBody>
          <a:bodyPr/>
          <a:lstStyle/>
          <a:p>
            <a:r>
              <a:rPr lang="en-US" dirty="0"/>
              <a:t>OU </a:t>
            </a:r>
            <a:r>
              <a:rPr lang="en-US" dirty="0" smtClean="0"/>
              <a:t>Communications</a:t>
            </a:r>
          </a:p>
          <a:p>
            <a:pPr lvl="1"/>
            <a:r>
              <a:rPr lang="en-US" dirty="0" smtClean="0">
                <a:hlinkClick r:id="rId3"/>
              </a:rPr>
              <a:t>http://intranet.open.ac.uk/communications</a:t>
            </a:r>
            <a:endParaRPr lang="en-US" dirty="0" smtClean="0"/>
          </a:p>
          <a:p>
            <a:r>
              <a:rPr lang="en-US" dirty="0" smtClean="0"/>
              <a:t>Who: Digital </a:t>
            </a:r>
            <a:r>
              <a:rPr lang="en-US" dirty="0"/>
              <a:t>engagement </a:t>
            </a:r>
            <a:r>
              <a:rPr lang="en-US" dirty="0" smtClean="0"/>
              <a:t>team</a:t>
            </a:r>
          </a:p>
          <a:p>
            <a:pPr lvl="1"/>
            <a:r>
              <a:rPr lang="en-US" dirty="0" smtClean="0">
                <a:hlinkClick r:id="rId4"/>
              </a:rPr>
              <a:t>http://intranet6.open.ac.uk/communications/main/digital-engagement</a:t>
            </a:r>
            <a:r>
              <a:rPr lang="en-US" dirty="0" smtClean="0"/>
              <a:t> </a:t>
            </a:r>
          </a:p>
          <a:p>
            <a:pPr lvl="1"/>
            <a:r>
              <a:rPr lang="en-US" dirty="0" smtClean="0">
                <a:hlinkClick r:id="rId5"/>
              </a:rPr>
              <a:t>digital-engagement@open.ac.uk</a:t>
            </a:r>
            <a:r>
              <a:rPr lang="en-US" dirty="0" smtClean="0"/>
              <a:t> </a:t>
            </a:r>
          </a:p>
        </p:txBody>
      </p:sp>
      <p:sp>
        <p:nvSpPr>
          <p:cNvPr id="4" name="Slide Number Placeholder 3"/>
          <p:cNvSpPr>
            <a:spLocks noGrp="1"/>
          </p:cNvSpPr>
          <p:nvPr>
            <p:ph type="sldNum" sz="quarter" idx="11"/>
          </p:nvPr>
        </p:nvSpPr>
        <p:spPr/>
        <p:txBody>
          <a:bodyPr/>
          <a:lstStyle/>
          <a:p>
            <a:fld id="{D42831AE-EC83-42CD-A6D4-D8E6DB6BCFEE}" type="slidenum">
              <a:rPr lang="en-GB" smtClean="0"/>
              <a:t>17</a:t>
            </a:fld>
            <a:endParaRPr lang="en-GB"/>
          </a:p>
        </p:txBody>
      </p:sp>
      <p:pic>
        <p:nvPicPr>
          <p:cNvPr id="5" name="Picture 4">
            <a:hlinkClick r:id="rId4"/>
          </p:cNvPr>
          <p:cNvPicPr>
            <a:picLocks noChangeAspect="1"/>
          </p:cNvPicPr>
          <p:nvPr/>
        </p:nvPicPr>
        <p:blipFill>
          <a:blip r:embed="rId6"/>
          <a:stretch>
            <a:fillRect/>
          </a:stretch>
        </p:blipFill>
        <p:spPr>
          <a:xfrm>
            <a:off x="5876142" y="3188354"/>
            <a:ext cx="2915587" cy="2386016"/>
          </a:xfrm>
          <a:prstGeom prst="rect">
            <a:avLst/>
          </a:prstGeom>
          <a:ln>
            <a:solidFill>
              <a:schemeClr val="bg2"/>
            </a:solidFill>
          </a:ln>
        </p:spPr>
      </p:pic>
    </p:spTree>
    <p:extLst>
      <p:ext uri="{BB962C8B-B14F-4D97-AF65-F5344CB8AC3E}">
        <p14:creationId xmlns:p14="http://schemas.microsoft.com/office/powerpoint/2010/main" val="4258614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1600200"/>
            <a:ext cx="8507639" cy="735013"/>
          </a:xfrm>
        </p:spPr>
        <p:txBody>
          <a:bodyPr/>
          <a:lstStyle/>
          <a:p>
            <a:r>
              <a:rPr lang="en-US" dirty="0" smtClean="0"/>
              <a:t>Available tools within the OU</a:t>
            </a:r>
            <a:endParaRPr lang="en-US" dirty="0"/>
          </a:p>
        </p:txBody>
      </p:sp>
      <p:sp>
        <p:nvSpPr>
          <p:cNvPr id="3" name="Content Placeholder 2"/>
          <p:cNvSpPr>
            <a:spLocks noGrp="1"/>
          </p:cNvSpPr>
          <p:nvPr>
            <p:ph idx="1"/>
          </p:nvPr>
        </p:nvSpPr>
        <p:spPr>
          <a:xfrm>
            <a:off x="346075" y="2479675"/>
            <a:ext cx="4062639" cy="3533707"/>
          </a:xfrm>
        </p:spPr>
        <p:txBody>
          <a:bodyPr/>
          <a:lstStyle/>
          <a:p>
            <a:r>
              <a:rPr lang="en-US" dirty="0" err="1" smtClean="0"/>
              <a:t>Sharepoint</a:t>
            </a:r>
            <a:r>
              <a:rPr lang="en-US" dirty="0" smtClean="0"/>
              <a:t> </a:t>
            </a:r>
            <a:r>
              <a:rPr lang="en-US" dirty="0"/>
              <a:t>(file </a:t>
            </a:r>
            <a:r>
              <a:rPr lang="en-US" dirty="0" smtClean="0"/>
              <a:t>sharing)</a:t>
            </a:r>
            <a:endParaRPr lang="en-US" dirty="0"/>
          </a:p>
          <a:p>
            <a:r>
              <a:rPr lang="en-US" dirty="0" smtClean="0"/>
              <a:t>Drupal (content</a:t>
            </a:r>
            <a:r>
              <a:rPr lang="en-US" baseline="0" dirty="0" smtClean="0"/>
              <a:t> management system</a:t>
            </a:r>
            <a:r>
              <a:rPr lang="en-US" dirty="0" smtClean="0"/>
              <a:t>)</a:t>
            </a:r>
          </a:p>
          <a:p>
            <a:r>
              <a:rPr lang="en-US" dirty="0" err="1" smtClean="0"/>
              <a:t>DocuDrupal</a:t>
            </a:r>
            <a:r>
              <a:rPr lang="en-US" dirty="0" smtClean="0"/>
              <a:t> (</a:t>
            </a:r>
            <a:r>
              <a:rPr lang="en-US" dirty="0" err="1" smtClean="0"/>
              <a:t>Documentum</a:t>
            </a:r>
            <a:r>
              <a:rPr lang="en-US" dirty="0" smtClean="0"/>
              <a:t> &amp; Drupal)</a:t>
            </a:r>
            <a:endParaRPr lang="en-US" dirty="0"/>
          </a:p>
          <a:p>
            <a:r>
              <a:rPr lang="en-US" dirty="0" smtClean="0"/>
              <a:t>Secure </a:t>
            </a:r>
            <a:r>
              <a:rPr lang="en-US" dirty="0" err="1" smtClean="0"/>
              <a:t>DocuDrupal</a:t>
            </a:r>
            <a:endParaRPr lang="en-US" dirty="0" smtClean="0"/>
          </a:p>
          <a:p>
            <a:r>
              <a:rPr lang="en-US" dirty="0" err="1" smtClean="0">
                <a:solidFill>
                  <a:schemeClr val="tx1">
                    <a:lumMod val="50000"/>
                    <a:lumOff val="50000"/>
                  </a:schemeClr>
                </a:solidFill>
              </a:rPr>
              <a:t>MediaWiki</a:t>
            </a:r>
            <a:r>
              <a:rPr lang="en-US" dirty="0" smtClean="0">
                <a:solidFill>
                  <a:schemeClr val="tx1">
                    <a:lumMod val="50000"/>
                    <a:lumOff val="50000"/>
                  </a:schemeClr>
                </a:solidFill>
              </a:rPr>
              <a:t> (wikis)</a:t>
            </a:r>
          </a:p>
          <a:p>
            <a:r>
              <a:rPr lang="en-US" dirty="0" err="1" smtClean="0">
                <a:solidFill>
                  <a:schemeClr val="tx1">
                    <a:lumMod val="50000"/>
                    <a:lumOff val="50000"/>
                  </a:schemeClr>
                </a:solidFill>
              </a:rPr>
              <a:t>WordPress</a:t>
            </a:r>
            <a:r>
              <a:rPr lang="en-US" dirty="0" smtClean="0">
                <a:solidFill>
                  <a:schemeClr val="tx1">
                    <a:lumMod val="50000"/>
                    <a:lumOff val="50000"/>
                  </a:schemeClr>
                </a:solidFill>
              </a:rPr>
              <a:t> (blogs)</a:t>
            </a:r>
          </a:p>
        </p:txBody>
      </p:sp>
      <p:sp>
        <p:nvSpPr>
          <p:cNvPr id="4" name="Slide Number Placeholder 3"/>
          <p:cNvSpPr>
            <a:spLocks noGrp="1"/>
          </p:cNvSpPr>
          <p:nvPr>
            <p:ph type="sldNum" sz="quarter" idx="11"/>
          </p:nvPr>
        </p:nvSpPr>
        <p:spPr/>
        <p:txBody>
          <a:bodyPr/>
          <a:lstStyle/>
          <a:p>
            <a:fld id="{D42831AE-EC83-42CD-A6D4-D8E6DB6BCFEE}" type="slidenum">
              <a:rPr lang="en-GB" smtClean="0"/>
              <a:t>18</a:t>
            </a:fld>
            <a:endParaRPr lang="en-GB"/>
          </a:p>
        </p:txBody>
      </p:sp>
      <p:pic>
        <p:nvPicPr>
          <p:cNvPr id="5" name="Picture 4">
            <a:hlinkClick r:id="rId2"/>
          </p:cNvPr>
          <p:cNvPicPr>
            <a:picLocks noChangeAspect="1"/>
          </p:cNvPicPr>
          <p:nvPr/>
        </p:nvPicPr>
        <p:blipFill>
          <a:blip r:embed="rId3"/>
          <a:stretch>
            <a:fillRect/>
          </a:stretch>
        </p:blipFill>
        <p:spPr>
          <a:xfrm>
            <a:off x="4553857" y="2878821"/>
            <a:ext cx="4167657" cy="2908752"/>
          </a:xfrm>
          <a:prstGeom prst="rect">
            <a:avLst/>
          </a:prstGeom>
          <a:ln>
            <a:solidFill>
              <a:schemeClr val="bg2"/>
            </a:solidFill>
          </a:ln>
        </p:spPr>
      </p:pic>
      <p:pic>
        <p:nvPicPr>
          <p:cNvPr id="7" name="Picture 6">
            <a:hlinkClick r:id="rId4"/>
          </p:cNvPr>
          <p:cNvPicPr>
            <a:picLocks noChangeAspect="1"/>
          </p:cNvPicPr>
          <p:nvPr/>
        </p:nvPicPr>
        <p:blipFill>
          <a:blip r:embed="rId5"/>
          <a:stretch>
            <a:fillRect/>
          </a:stretch>
        </p:blipFill>
        <p:spPr>
          <a:xfrm>
            <a:off x="4553857" y="2878821"/>
            <a:ext cx="4167657" cy="2908752"/>
          </a:xfrm>
          <a:prstGeom prst="rect">
            <a:avLst/>
          </a:prstGeom>
          <a:ln>
            <a:solidFill>
              <a:schemeClr val="bg2"/>
            </a:solidFill>
          </a:ln>
        </p:spPr>
      </p:pic>
      <p:pic>
        <p:nvPicPr>
          <p:cNvPr id="6" name="Picture 5">
            <a:hlinkClick r:id="rId6"/>
          </p:cNvPr>
          <p:cNvPicPr>
            <a:picLocks noChangeAspect="1"/>
          </p:cNvPicPr>
          <p:nvPr/>
        </p:nvPicPr>
        <p:blipFill>
          <a:blip r:embed="rId7"/>
          <a:stretch>
            <a:fillRect/>
          </a:stretch>
        </p:blipFill>
        <p:spPr>
          <a:xfrm>
            <a:off x="4553857" y="2878821"/>
            <a:ext cx="4167657" cy="2908752"/>
          </a:xfrm>
          <a:prstGeom prst="rect">
            <a:avLst/>
          </a:prstGeom>
          <a:ln>
            <a:solidFill>
              <a:schemeClr val="bg2"/>
            </a:solidFill>
          </a:ln>
        </p:spPr>
      </p:pic>
    </p:spTree>
    <p:extLst>
      <p:ext uri="{BB962C8B-B14F-4D97-AF65-F5344CB8AC3E}">
        <p14:creationId xmlns:p14="http://schemas.microsoft.com/office/powerpoint/2010/main" val="24799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tools within</a:t>
            </a:r>
            <a:r>
              <a:rPr lang="en-US" baseline="0" dirty="0" smtClean="0"/>
              <a:t> the OU</a:t>
            </a:r>
            <a:endParaRPr lang="en-US" dirty="0"/>
          </a:p>
        </p:txBody>
      </p:sp>
      <p:sp>
        <p:nvSpPr>
          <p:cNvPr id="3" name="Content Placeholder 2"/>
          <p:cNvSpPr>
            <a:spLocks noGrp="1"/>
          </p:cNvSpPr>
          <p:nvPr>
            <p:ph idx="1"/>
          </p:nvPr>
        </p:nvSpPr>
        <p:spPr>
          <a:xfrm>
            <a:off x="346075" y="2479675"/>
            <a:ext cx="3899354" cy="1840936"/>
          </a:xfrm>
        </p:spPr>
        <p:txBody>
          <a:bodyPr/>
          <a:lstStyle/>
          <a:p>
            <a:r>
              <a:rPr lang="en-US" dirty="0" smtClean="0"/>
              <a:t>Intranet: OU Life - A-Z</a:t>
            </a:r>
          </a:p>
          <a:p>
            <a:pPr lvl="1"/>
            <a:r>
              <a:rPr lang="en-US" dirty="0" smtClean="0"/>
              <a:t>web publishing</a:t>
            </a:r>
          </a:p>
          <a:p>
            <a:pPr lvl="1"/>
            <a:r>
              <a:rPr lang="en-US" dirty="0" smtClean="0"/>
              <a:t>wikis</a:t>
            </a:r>
          </a:p>
          <a:p>
            <a:pPr lvl="1"/>
            <a:r>
              <a:rPr lang="en-US" dirty="0" smtClean="0"/>
              <a:t>blogs</a:t>
            </a:r>
          </a:p>
        </p:txBody>
      </p:sp>
      <p:sp>
        <p:nvSpPr>
          <p:cNvPr id="4" name="Slide Number Placeholder 3"/>
          <p:cNvSpPr>
            <a:spLocks noGrp="1"/>
          </p:cNvSpPr>
          <p:nvPr>
            <p:ph type="sldNum" sz="quarter" idx="11"/>
          </p:nvPr>
        </p:nvSpPr>
        <p:spPr/>
        <p:txBody>
          <a:bodyPr/>
          <a:lstStyle/>
          <a:p>
            <a:fld id="{D42831AE-EC83-42CD-A6D4-D8E6DB6BCFEE}" type="slidenum">
              <a:rPr lang="en-GB" smtClean="0"/>
              <a:t>19</a:t>
            </a:fld>
            <a:endParaRPr lang="en-GB"/>
          </a:p>
        </p:txBody>
      </p:sp>
      <p:pic>
        <p:nvPicPr>
          <p:cNvPr id="5" name="Picture 4">
            <a:hlinkClick r:id="rId2"/>
          </p:cNvPr>
          <p:cNvPicPr>
            <a:picLocks noChangeAspect="1"/>
          </p:cNvPicPr>
          <p:nvPr/>
        </p:nvPicPr>
        <p:blipFill>
          <a:blip r:embed="rId3"/>
          <a:stretch>
            <a:fillRect/>
          </a:stretch>
        </p:blipFill>
        <p:spPr>
          <a:xfrm>
            <a:off x="4166741" y="2479675"/>
            <a:ext cx="3685485" cy="2572228"/>
          </a:xfrm>
          <a:prstGeom prst="rect">
            <a:avLst/>
          </a:prstGeom>
          <a:ln>
            <a:solidFill>
              <a:schemeClr val="bg2"/>
            </a:solidFill>
          </a:ln>
        </p:spPr>
      </p:pic>
      <p:pic>
        <p:nvPicPr>
          <p:cNvPr id="7" name="Picture 6">
            <a:hlinkClick r:id="rId4"/>
          </p:cNvPr>
          <p:cNvPicPr>
            <a:picLocks noChangeAspect="1"/>
          </p:cNvPicPr>
          <p:nvPr/>
        </p:nvPicPr>
        <p:blipFill>
          <a:blip r:embed="rId5"/>
          <a:stretch>
            <a:fillRect/>
          </a:stretch>
        </p:blipFill>
        <p:spPr>
          <a:xfrm>
            <a:off x="4526879" y="2949447"/>
            <a:ext cx="3685485" cy="2572227"/>
          </a:xfrm>
          <a:prstGeom prst="rect">
            <a:avLst/>
          </a:prstGeom>
          <a:ln>
            <a:solidFill>
              <a:schemeClr val="bg2"/>
            </a:solidFill>
          </a:ln>
        </p:spPr>
      </p:pic>
      <p:pic>
        <p:nvPicPr>
          <p:cNvPr id="8" name="Picture 7">
            <a:hlinkClick r:id="rId6"/>
          </p:cNvPr>
          <p:cNvPicPr>
            <a:picLocks noChangeAspect="1"/>
          </p:cNvPicPr>
          <p:nvPr/>
        </p:nvPicPr>
        <p:blipFill>
          <a:blip r:embed="rId7"/>
          <a:stretch>
            <a:fillRect/>
          </a:stretch>
        </p:blipFill>
        <p:spPr>
          <a:xfrm>
            <a:off x="4887017" y="3419219"/>
            <a:ext cx="3685483" cy="2572226"/>
          </a:xfrm>
          <a:prstGeom prst="rect">
            <a:avLst/>
          </a:prstGeom>
          <a:ln>
            <a:solidFill>
              <a:schemeClr val="bg2"/>
            </a:solidFill>
          </a:ln>
        </p:spPr>
      </p:pic>
    </p:spTree>
    <p:extLst>
      <p:ext uri="{BB962C8B-B14F-4D97-AF65-F5344CB8AC3E}">
        <p14:creationId xmlns:p14="http://schemas.microsoft.com/office/powerpoint/2010/main" val="380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46075" y="2479675"/>
            <a:ext cx="8226425" cy="3687595"/>
          </a:xfrm>
        </p:spPr>
        <p:txBody>
          <a:bodyPr/>
          <a:lstStyle/>
          <a:p>
            <a:r>
              <a:rPr lang="en-US" dirty="0" smtClean="0"/>
              <a:t>Public engagement with research (RCUK Catalyst)</a:t>
            </a:r>
          </a:p>
          <a:p>
            <a:r>
              <a:rPr lang="en-US" dirty="0" smtClean="0"/>
              <a:t>Practices at the OU</a:t>
            </a:r>
          </a:p>
          <a:p>
            <a:pPr lvl="1"/>
            <a:r>
              <a:rPr lang="en-US" dirty="0" smtClean="0"/>
              <a:t>Staff survey and interview findings</a:t>
            </a:r>
          </a:p>
          <a:p>
            <a:pPr lvl="1"/>
            <a:r>
              <a:rPr lang="en-US" dirty="0" smtClean="0"/>
              <a:t>Discussion: </a:t>
            </a:r>
            <a:r>
              <a:rPr lang="en-US" dirty="0" smtClean="0"/>
              <a:t>futures?</a:t>
            </a:r>
            <a:endParaRPr lang="en-US" dirty="0" smtClean="0"/>
          </a:p>
          <a:p>
            <a:pPr lvl="0"/>
            <a:r>
              <a:rPr lang="en-US" dirty="0" smtClean="0"/>
              <a:t>Available tools at the OU</a:t>
            </a:r>
          </a:p>
          <a:p>
            <a:pPr lvl="1"/>
            <a:r>
              <a:rPr lang="en-US" dirty="0" smtClean="0"/>
              <a:t>Options (within and without the university)</a:t>
            </a:r>
          </a:p>
          <a:p>
            <a:pPr lvl="1"/>
            <a:r>
              <a:rPr lang="en-US" dirty="0" smtClean="0"/>
              <a:t>Discussion: what support would you value?</a:t>
            </a:r>
          </a:p>
          <a:p>
            <a:r>
              <a:rPr lang="en-US" dirty="0" smtClean="0"/>
              <a:t>Summary (so what)</a:t>
            </a:r>
          </a:p>
        </p:txBody>
      </p:sp>
      <p:sp>
        <p:nvSpPr>
          <p:cNvPr id="4" name="Slide Number Placeholder 3"/>
          <p:cNvSpPr>
            <a:spLocks noGrp="1"/>
          </p:cNvSpPr>
          <p:nvPr>
            <p:ph type="sldNum" sz="quarter" idx="11"/>
          </p:nvPr>
        </p:nvSpPr>
        <p:spPr/>
        <p:txBody>
          <a:bodyPr/>
          <a:lstStyle/>
          <a:p>
            <a:fld id="{D42831AE-EC83-42CD-A6D4-D8E6DB6BCFEE}" type="slidenum">
              <a:rPr lang="en-GB" smtClean="0"/>
              <a:t>2</a:t>
            </a:fld>
            <a:endParaRPr lang="en-GB"/>
          </a:p>
        </p:txBody>
      </p:sp>
    </p:spTree>
    <p:extLst>
      <p:ext uri="{BB962C8B-B14F-4D97-AF65-F5344CB8AC3E}">
        <p14:creationId xmlns:p14="http://schemas.microsoft.com/office/powerpoint/2010/main" val="1898322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tools outside the OU</a:t>
            </a:r>
            <a:endParaRPr lang="en-US" dirty="0"/>
          </a:p>
        </p:txBody>
      </p:sp>
      <p:sp>
        <p:nvSpPr>
          <p:cNvPr id="3" name="Content Placeholder 2"/>
          <p:cNvSpPr>
            <a:spLocks noGrp="1"/>
          </p:cNvSpPr>
          <p:nvPr>
            <p:ph idx="1"/>
          </p:nvPr>
        </p:nvSpPr>
        <p:spPr>
          <a:xfrm>
            <a:off x="346075" y="2479675"/>
            <a:ext cx="8226425" cy="3687595"/>
          </a:xfrm>
        </p:spPr>
        <p:txBody>
          <a:bodyPr/>
          <a:lstStyle/>
          <a:p>
            <a:r>
              <a:rPr lang="en-US" dirty="0" smtClean="0"/>
              <a:t>Hosting services</a:t>
            </a:r>
          </a:p>
          <a:p>
            <a:pPr lvl="1"/>
            <a:r>
              <a:rPr lang="en-US" dirty="0" smtClean="0"/>
              <a:t>websites </a:t>
            </a:r>
            <a:r>
              <a:rPr lang="en-US" dirty="0"/>
              <a:t>(</a:t>
            </a:r>
            <a:r>
              <a:rPr lang="en-US" dirty="0">
                <a:hlinkClick r:id="rId2"/>
              </a:rPr>
              <a:t>http://www.weebly.com</a:t>
            </a:r>
            <a:r>
              <a:rPr lang="en-US" dirty="0"/>
              <a:t>)</a:t>
            </a:r>
          </a:p>
          <a:p>
            <a:pPr lvl="1"/>
            <a:r>
              <a:rPr lang="en-US" dirty="0" smtClean="0"/>
              <a:t>wikis (</a:t>
            </a:r>
            <a:r>
              <a:rPr lang="en-US" dirty="0" smtClean="0">
                <a:hlinkClick r:id="rId3"/>
              </a:rPr>
              <a:t>http://wikkii.com</a:t>
            </a:r>
            <a:r>
              <a:rPr lang="en-US" dirty="0" smtClean="0"/>
              <a:t>)</a:t>
            </a:r>
          </a:p>
          <a:p>
            <a:pPr lvl="1"/>
            <a:r>
              <a:rPr lang="en-US" dirty="0" smtClean="0"/>
              <a:t>blogs (</a:t>
            </a:r>
            <a:r>
              <a:rPr lang="en-US" dirty="0" smtClean="0">
                <a:hlinkClick r:id="rId4"/>
              </a:rPr>
              <a:t>http://wordpress.com</a:t>
            </a:r>
            <a:r>
              <a:rPr lang="en-US" dirty="0" smtClean="0"/>
              <a:t>) </a:t>
            </a:r>
          </a:p>
          <a:p>
            <a:r>
              <a:rPr lang="en-US" dirty="0" smtClean="0"/>
              <a:t>Social </a:t>
            </a:r>
            <a:r>
              <a:rPr lang="en-US" dirty="0"/>
              <a:t>services</a:t>
            </a:r>
          </a:p>
          <a:p>
            <a:pPr lvl="1"/>
            <a:r>
              <a:rPr lang="en-US" dirty="0" smtClean="0"/>
              <a:t>Twitter, Facebook, …</a:t>
            </a:r>
            <a:endParaRPr lang="en-US" dirty="0"/>
          </a:p>
          <a:p>
            <a:r>
              <a:rPr lang="en-US" dirty="0"/>
              <a:t>Media services</a:t>
            </a:r>
          </a:p>
          <a:p>
            <a:pPr lvl="1"/>
            <a:r>
              <a:rPr lang="en-US" dirty="0" smtClean="0"/>
              <a:t>Flickr, YouTube, </a:t>
            </a:r>
            <a:r>
              <a:rPr lang="en-US" dirty="0" err="1" smtClean="0"/>
              <a:t>SlideShare</a:t>
            </a:r>
            <a:r>
              <a:rPr lang="en-US" dirty="0" smtClean="0"/>
              <a:t>, …</a:t>
            </a:r>
            <a:endParaRPr lang="en-US" dirty="0"/>
          </a:p>
        </p:txBody>
      </p:sp>
      <p:sp>
        <p:nvSpPr>
          <p:cNvPr id="4" name="Slide Number Placeholder 3"/>
          <p:cNvSpPr>
            <a:spLocks noGrp="1"/>
          </p:cNvSpPr>
          <p:nvPr>
            <p:ph type="sldNum" sz="quarter" idx="11"/>
          </p:nvPr>
        </p:nvSpPr>
        <p:spPr/>
        <p:txBody>
          <a:bodyPr/>
          <a:lstStyle/>
          <a:p>
            <a:fld id="{D42831AE-EC83-42CD-A6D4-D8E6DB6BCFEE}" type="slidenum">
              <a:rPr lang="en-GB" smtClean="0"/>
              <a:t>20</a:t>
            </a:fld>
            <a:endParaRPr lang="en-GB"/>
          </a:p>
        </p:txBody>
      </p:sp>
    </p:spTree>
    <p:extLst>
      <p:ext uri="{BB962C8B-B14F-4D97-AF65-F5344CB8AC3E}">
        <p14:creationId xmlns:p14="http://schemas.microsoft.com/office/powerpoint/2010/main" val="2651837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OU </a:t>
            </a:r>
            <a:r>
              <a:rPr lang="en-US" dirty="0" err="1" smtClean="0"/>
              <a:t>WordPress</a:t>
            </a:r>
            <a:r>
              <a:rPr lang="en-US" baseline="0" dirty="0" smtClean="0"/>
              <a:t> </a:t>
            </a:r>
            <a:r>
              <a:rPr lang="en-US" dirty="0" smtClean="0"/>
              <a:t>service</a:t>
            </a:r>
            <a:endParaRPr lang="en-US" dirty="0"/>
          </a:p>
        </p:txBody>
      </p:sp>
      <p:sp>
        <p:nvSpPr>
          <p:cNvPr id="3" name="Content Placeholder 2"/>
          <p:cNvSpPr>
            <a:spLocks noGrp="1"/>
          </p:cNvSpPr>
          <p:nvPr>
            <p:ph idx="1"/>
          </p:nvPr>
        </p:nvSpPr>
        <p:spPr>
          <a:xfrm>
            <a:off x="346075" y="2479675"/>
            <a:ext cx="4794014" cy="3533707"/>
          </a:xfrm>
        </p:spPr>
        <p:txBody>
          <a:bodyPr/>
          <a:lstStyle/>
          <a:p>
            <a:r>
              <a:rPr lang="en-US" dirty="0" err="1" smtClean="0"/>
              <a:t>WordPress</a:t>
            </a:r>
            <a:r>
              <a:rPr lang="en-US" dirty="0" smtClean="0"/>
              <a:t> (3.0.4 ~ Dec 2010)</a:t>
            </a:r>
          </a:p>
          <a:p>
            <a:pPr lvl="1"/>
            <a:r>
              <a:rPr lang="en-US" dirty="0" smtClean="0"/>
              <a:t>OU ICE theme (v1)</a:t>
            </a:r>
          </a:p>
          <a:p>
            <a:pPr lvl="2"/>
            <a:r>
              <a:rPr lang="en-US" dirty="0" smtClean="0"/>
              <a:t>image alignment broken</a:t>
            </a:r>
          </a:p>
          <a:p>
            <a:pPr lvl="1"/>
            <a:r>
              <a:rPr lang="en-US" dirty="0" smtClean="0"/>
              <a:t>SAMS authentication</a:t>
            </a:r>
          </a:p>
          <a:p>
            <a:pPr lvl="2"/>
            <a:r>
              <a:rPr lang="en-US" dirty="0" smtClean="0"/>
              <a:t>OUCU accounts only</a:t>
            </a:r>
          </a:p>
          <a:p>
            <a:pPr lvl="1"/>
            <a:r>
              <a:rPr lang="en-US" dirty="0" smtClean="0"/>
              <a:t>without maintenance will become a security vulnerability (unsustainable)</a:t>
            </a:r>
          </a:p>
        </p:txBody>
      </p:sp>
      <p:sp>
        <p:nvSpPr>
          <p:cNvPr id="4" name="Slide Number Placeholder 3"/>
          <p:cNvSpPr>
            <a:spLocks noGrp="1"/>
          </p:cNvSpPr>
          <p:nvPr>
            <p:ph type="sldNum" sz="quarter" idx="11"/>
          </p:nvPr>
        </p:nvSpPr>
        <p:spPr/>
        <p:txBody>
          <a:bodyPr/>
          <a:lstStyle/>
          <a:p>
            <a:fld id="{D42831AE-EC83-42CD-A6D4-D8E6DB6BCFEE}" type="slidenum">
              <a:rPr lang="en-GB" smtClean="0"/>
              <a:t>21</a:t>
            </a:fld>
            <a:endParaRPr lang="en-GB"/>
          </a:p>
        </p:txBody>
      </p:sp>
      <p:pic>
        <p:nvPicPr>
          <p:cNvPr id="6" name="Picture 5">
            <a:hlinkClick r:id="rId2"/>
          </p:cNvPr>
          <p:cNvPicPr>
            <a:picLocks noChangeAspect="1"/>
          </p:cNvPicPr>
          <p:nvPr/>
        </p:nvPicPr>
        <p:blipFill>
          <a:blip r:embed="rId3"/>
          <a:stretch>
            <a:fillRect/>
          </a:stretch>
        </p:blipFill>
        <p:spPr>
          <a:xfrm>
            <a:off x="4841470" y="3051248"/>
            <a:ext cx="3788735" cy="2047801"/>
          </a:xfrm>
          <a:prstGeom prst="rect">
            <a:avLst/>
          </a:prstGeom>
          <a:ln>
            <a:solidFill>
              <a:schemeClr val="bg1">
                <a:lumMod val="50000"/>
              </a:schemeClr>
            </a:solidFill>
          </a:ln>
        </p:spPr>
      </p:pic>
    </p:spTree>
    <p:extLst>
      <p:ext uri="{BB962C8B-B14F-4D97-AF65-F5344CB8AC3E}">
        <p14:creationId xmlns:p14="http://schemas.microsoft.com/office/powerpoint/2010/main" val="70559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1600200"/>
            <a:ext cx="8624273" cy="735013"/>
          </a:xfrm>
        </p:spPr>
        <p:txBody>
          <a:bodyPr/>
          <a:lstStyle/>
          <a:p>
            <a:r>
              <a:rPr lang="en-US" dirty="0" smtClean="0"/>
              <a:t>OU</a:t>
            </a:r>
            <a:r>
              <a:rPr lang="en-US" baseline="0" dirty="0" smtClean="0"/>
              <a:t> blog service sustainability</a:t>
            </a:r>
            <a:endParaRPr lang="en-US" dirty="0"/>
          </a:p>
        </p:txBody>
      </p:sp>
      <p:sp>
        <p:nvSpPr>
          <p:cNvPr id="3" name="Content Placeholder 2"/>
          <p:cNvSpPr>
            <a:spLocks noGrp="1"/>
          </p:cNvSpPr>
          <p:nvPr>
            <p:ph idx="1"/>
          </p:nvPr>
        </p:nvSpPr>
        <p:spPr>
          <a:xfrm>
            <a:off x="346074" y="2479675"/>
            <a:ext cx="7636784" cy="3148986"/>
          </a:xfrm>
        </p:spPr>
        <p:txBody>
          <a:bodyPr/>
          <a:lstStyle/>
          <a:p>
            <a:r>
              <a:rPr lang="en-US" dirty="0" err="1" smtClean="0"/>
              <a:t>WordPress</a:t>
            </a:r>
            <a:r>
              <a:rPr lang="en-US" dirty="0" smtClean="0"/>
              <a:t> blog service options</a:t>
            </a:r>
          </a:p>
          <a:p>
            <a:pPr lvl="1"/>
            <a:r>
              <a:rPr lang="en-US" dirty="0" smtClean="0"/>
              <a:t>continue existing OU hosted </a:t>
            </a:r>
            <a:r>
              <a:rPr lang="en-US" dirty="0" err="1" smtClean="0"/>
              <a:t>WordPress</a:t>
            </a:r>
            <a:r>
              <a:rPr lang="en-US" dirty="0" smtClean="0"/>
              <a:t> service</a:t>
            </a:r>
          </a:p>
          <a:p>
            <a:pPr lvl="1"/>
            <a:r>
              <a:rPr lang="en-US" dirty="0" smtClean="0"/>
              <a:t>replace OU </a:t>
            </a:r>
            <a:r>
              <a:rPr lang="en-US" dirty="0" err="1" smtClean="0"/>
              <a:t>WordPress</a:t>
            </a:r>
            <a:r>
              <a:rPr lang="en-US" dirty="0" smtClean="0"/>
              <a:t> service with alternate (e.g. Drupal or SharePoint</a:t>
            </a:r>
            <a:r>
              <a:rPr lang="en-US" dirty="0"/>
              <a:t>)</a:t>
            </a:r>
          </a:p>
          <a:p>
            <a:pPr lvl="1"/>
            <a:r>
              <a:rPr lang="en-US" dirty="0"/>
              <a:t>update OU </a:t>
            </a:r>
            <a:r>
              <a:rPr lang="en-US" dirty="0" smtClean="0"/>
              <a:t>hosted </a:t>
            </a:r>
            <a:r>
              <a:rPr lang="en-US" dirty="0" err="1" smtClean="0"/>
              <a:t>WordPress</a:t>
            </a:r>
            <a:r>
              <a:rPr lang="en-US" dirty="0" smtClean="0"/>
              <a:t> service</a:t>
            </a:r>
          </a:p>
          <a:p>
            <a:pPr lvl="1"/>
            <a:r>
              <a:rPr lang="en-US" dirty="0" err="1" smtClean="0"/>
              <a:t>wordpress.com</a:t>
            </a:r>
            <a:r>
              <a:rPr lang="en-US" dirty="0" smtClean="0"/>
              <a:t> (free) sites</a:t>
            </a:r>
            <a:endParaRPr lang="en-US" dirty="0"/>
          </a:p>
          <a:p>
            <a:pPr lvl="1"/>
            <a:r>
              <a:rPr lang="en-US" dirty="0"/>
              <a:t>externally hosted (pay) </a:t>
            </a:r>
            <a:r>
              <a:rPr lang="en-US" dirty="0" smtClean="0"/>
              <a:t>sites</a:t>
            </a:r>
            <a:endParaRPr lang="en-US" dirty="0"/>
          </a:p>
        </p:txBody>
      </p:sp>
      <p:sp>
        <p:nvSpPr>
          <p:cNvPr id="4" name="Slide Number Placeholder 3"/>
          <p:cNvSpPr>
            <a:spLocks noGrp="1"/>
          </p:cNvSpPr>
          <p:nvPr>
            <p:ph type="sldNum" sz="quarter" idx="11"/>
          </p:nvPr>
        </p:nvSpPr>
        <p:spPr/>
        <p:txBody>
          <a:bodyPr/>
          <a:lstStyle/>
          <a:p>
            <a:fld id="{D42831AE-EC83-42CD-A6D4-D8E6DB6BCFEE}" type="slidenum">
              <a:rPr lang="en-GB" smtClean="0"/>
              <a:t>22</a:t>
            </a:fld>
            <a:endParaRPr lang="en-GB"/>
          </a:p>
        </p:txBody>
      </p:sp>
    </p:spTree>
    <p:extLst>
      <p:ext uri="{BB962C8B-B14F-4D97-AF65-F5344CB8AC3E}">
        <p14:creationId xmlns:p14="http://schemas.microsoft.com/office/powerpoint/2010/main" val="177564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wordpress.com</a:t>
            </a:r>
            <a:r>
              <a:rPr lang="en-US" baseline="0" dirty="0" smtClean="0"/>
              <a:t> site</a:t>
            </a:r>
            <a:endParaRPr lang="en-US" dirty="0"/>
          </a:p>
        </p:txBody>
      </p:sp>
      <p:sp>
        <p:nvSpPr>
          <p:cNvPr id="3" name="Content Placeholder 2"/>
          <p:cNvSpPr>
            <a:spLocks noGrp="1"/>
          </p:cNvSpPr>
          <p:nvPr>
            <p:ph idx="1"/>
          </p:nvPr>
        </p:nvSpPr>
        <p:spPr>
          <a:xfrm>
            <a:off x="346076" y="2479675"/>
            <a:ext cx="5528312" cy="4149260"/>
          </a:xfrm>
        </p:spPr>
        <p:txBody>
          <a:bodyPr/>
          <a:lstStyle/>
          <a:p>
            <a:r>
              <a:rPr lang="en-US" dirty="0" err="1" smtClean="0"/>
              <a:t>WordPress</a:t>
            </a:r>
            <a:r>
              <a:rPr lang="en-US" baseline="0" dirty="0" smtClean="0"/>
              <a:t> maintained free service</a:t>
            </a:r>
          </a:p>
          <a:p>
            <a:pPr lvl="1"/>
            <a:r>
              <a:rPr lang="en-US" dirty="0" err="1"/>
              <a:t>wordpress.com</a:t>
            </a:r>
            <a:r>
              <a:rPr lang="en-US" dirty="0"/>
              <a:t> address</a:t>
            </a:r>
          </a:p>
          <a:p>
            <a:pPr lvl="1"/>
            <a:r>
              <a:rPr lang="en-US" dirty="0" smtClean="0"/>
              <a:t>basic </a:t>
            </a:r>
            <a:r>
              <a:rPr lang="en-US" dirty="0" err="1" smtClean="0"/>
              <a:t>customisation</a:t>
            </a:r>
            <a:endParaRPr lang="en-US" dirty="0" smtClean="0"/>
          </a:p>
          <a:p>
            <a:pPr lvl="1"/>
            <a:r>
              <a:rPr lang="en-US" dirty="0" smtClean="0"/>
              <a:t>3GB limit</a:t>
            </a:r>
          </a:p>
          <a:p>
            <a:pPr lvl="1"/>
            <a:r>
              <a:rPr lang="en-US" dirty="0" smtClean="0"/>
              <a:t>adverts may be included</a:t>
            </a:r>
          </a:p>
          <a:p>
            <a:r>
              <a:rPr lang="en-US" dirty="0" smtClean="0"/>
              <a:t>Features</a:t>
            </a:r>
          </a:p>
          <a:p>
            <a:pPr lvl="1"/>
            <a:r>
              <a:rPr lang="en-US" dirty="0" smtClean="0"/>
              <a:t>social media integration</a:t>
            </a:r>
          </a:p>
          <a:p>
            <a:pPr lvl="1"/>
            <a:r>
              <a:rPr lang="en-US" dirty="0" smtClean="0"/>
              <a:t>media </a:t>
            </a:r>
            <a:r>
              <a:rPr lang="en-US" dirty="0" err="1" smtClean="0"/>
              <a:t>shortcodes</a:t>
            </a:r>
            <a:endParaRPr lang="en-US" dirty="0"/>
          </a:p>
          <a:p>
            <a:pPr lvl="1"/>
            <a:r>
              <a:rPr lang="en-US" dirty="0" err="1"/>
              <a:t>WordPress</a:t>
            </a:r>
            <a:r>
              <a:rPr lang="en-US" dirty="0"/>
              <a:t> </a:t>
            </a:r>
            <a:r>
              <a:rPr lang="en-US" dirty="0" smtClean="0"/>
              <a:t>stats</a:t>
            </a:r>
            <a:endParaRPr lang="en-US" dirty="0"/>
          </a:p>
        </p:txBody>
      </p:sp>
      <p:sp>
        <p:nvSpPr>
          <p:cNvPr id="4" name="Slide Number Placeholder 3"/>
          <p:cNvSpPr>
            <a:spLocks noGrp="1"/>
          </p:cNvSpPr>
          <p:nvPr>
            <p:ph type="sldNum" sz="quarter" idx="11"/>
          </p:nvPr>
        </p:nvSpPr>
        <p:spPr/>
        <p:txBody>
          <a:bodyPr/>
          <a:lstStyle/>
          <a:p>
            <a:fld id="{D42831AE-EC83-42CD-A6D4-D8E6DB6BCFEE}" type="slidenum">
              <a:rPr lang="en-GB" smtClean="0"/>
              <a:t>23</a:t>
            </a:fld>
            <a:endParaRPr lang="en-GB"/>
          </a:p>
        </p:txBody>
      </p:sp>
      <p:pic>
        <p:nvPicPr>
          <p:cNvPr id="5" name="Picture 4">
            <a:hlinkClick r:id="rId2"/>
          </p:cNvPr>
          <p:cNvPicPr>
            <a:picLocks noChangeAspect="1"/>
          </p:cNvPicPr>
          <p:nvPr/>
        </p:nvPicPr>
        <p:blipFill>
          <a:blip r:embed="rId3"/>
          <a:stretch>
            <a:fillRect/>
          </a:stretch>
        </p:blipFill>
        <p:spPr>
          <a:xfrm>
            <a:off x="4781932" y="3528536"/>
            <a:ext cx="3790568" cy="2048791"/>
          </a:xfrm>
          <a:prstGeom prst="rect">
            <a:avLst/>
          </a:prstGeom>
          <a:ln>
            <a:solidFill>
              <a:schemeClr val="bg1">
                <a:lumMod val="50000"/>
              </a:schemeClr>
            </a:solidFill>
          </a:ln>
        </p:spPr>
      </p:pic>
    </p:spTree>
    <p:extLst>
      <p:ext uri="{BB962C8B-B14F-4D97-AF65-F5344CB8AC3E}">
        <p14:creationId xmlns:p14="http://schemas.microsoft.com/office/powerpoint/2010/main" val="23165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self hosted site</a:t>
            </a:r>
            <a:endParaRPr lang="en-US" dirty="0"/>
          </a:p>
        </p:txBody>
      </p:sp>
      <p:sp>
        <p:nvSpPr>
          <p:cNvPr id="3" name="Content Placeholder 2"/>
          <p:cNvSpPr>
            <a:spLocks noGrp="1"/>
          </p:cNvSpPr>
          <p:nvPr>
            <p:ph idx="1"/>
          </p:nvPr>
        </p:nvSpPr>
        <p:spPr>
          <a:xfrm>
            <a:off x="346074" y="2479675"/>
            <a:ext cx="5786309" cy="4149260"/>
          </a:xfrm>
        </p:spPr>
        <p:txBody>
          <a:bodyPr/>
          <a:lstStyle/>
          <a:p>
            <a:r>
              <a:rPr lang="en-US" dirty="0" smtClean="0"/>
              <a:t>Self hosted </a:t>
            </a:r>
            <a:r>
              <a:rPr lang="en-US" dirty="0" err="1" smtClean="0"/>
              <a:t>WordPress</a:t>
            </a:r>
            <a:r>
              <a:rPr lang="en-US" dirty="0" smtClean="0"/>
              <a:t> service</a:t>
            </a:r>
          </a:p>
          <a:p>
            <a:pPr lvl="1"/>
            <a:r>
              <a:rPr lang="en-US" dirty="0" err="1" smtClean="0"/>
              <a:t>www.open.ac.uk</a:t>
            </a:r>
            <a:r>
              <a:rPr lang="en-US" dirty="0" smtClean="0"/>
              <a:t>/blogs addresses</a:t>
            </a:r>
          </a:p>
          <a:p>
            <a:pPr lvl="1"/>
            <a:r>
              <a:rPr lang="en-US" dirty="0" err="1" smtClean="0"/>
              <a:t>customisation</a:t>
            </a:r>
            <a:r>
              <a:rPr lang="en-US" dirty="0" smtClean="0"/>
              <a:t> and extensions</a:t>
            </a:r>
            <a:endParaRPr lang="en-US" dirty="0"/>
          </a:p>
          <a:p>
            <a:pPr lvl="1"/>
            <a:r>
              <a:rPr lang="en-US" dirty="0"/>
              <a:t>OU </a:t>
            </a:r>
            <a:r>
              <a:rPr lang="en-US" dirty="0" smtClean="0"/>
              <a:t>themes</a:t>
            </a:r>
          </a:p>
          <a:p>
            <a:r>
              <a:rPr lang="en-US" dirty="0" smtClean="0"/>
              <a:t>Features</a:t>
            </a:r>
          </a:p>
          <a:p>
            <a:pPr lvl="1"/>
            <a:r>
              <a:rPr lang="en-US" dirty="0" smtClean="0"/>
              <a:t>social media integration</a:t>
            </a:r>
          </a:p>
          <a:p>
            <a:pPr lvl="1"/>
            <a:r>
              <a:rPr lang="en-US" dirty="0" smtClean="0"/>
              <a:t>media </a:t>
            </a:r>
            <a:r>
              <a:rPr lang="en-US" dirty="0" err="1"/>
              <a:t>shortcodes</a:t>
            </a:r>
            <a:endParaRPr lang="en-US" dirty="0"/>
          </a:p>
          <a:p>
            <a:pPr lvl="1"/>
            <a:r>
              <a:rPr lang="en-US" dirty="0" err="1"/>
              <a:t>WordPress</a:t>
            </a:r>
            <a:r>
              <a:rPr lang="en-US" dirty="0"/>
              <a:t> stats</a:t>
            </a:r>
          </a:p>
          <a:p>
            <a:pPr lvl="1"/>
            <a:r>
              <a:rPr lang="en-US" dirty="0"/>
              <a:t>university </a:t>
            </a:r>
            <a:r>
              <a:rPr lang="en-US" dirty="0" smtClean="0"/>
              <a:t>analytics</a:t>
            </a:r>
            <a:endParaRPr lang="en-US" dirty="0"/>
          </a:p>
        </p:txBody>
      </p:sp>
      <p:sp>
        <p:nvSpPr>
          <p:cNvPr id="4" name="Slide Number Placeholder 3"/>
          <p:cNvSpPr>
            <a:spLocks noGrp="1"/>
          </p:cNvSpPr>
          <p:nvPr>
            <p:ph type="sldNum" sz="quarter" idx="11"/>
          </p:nvPr>
        </p:nvSpPr>
        <p:spPr/>
        <p:txBody>
          <a:bodyPr/>
          <a:lstStyle/>
          <a:p>
            <a:fld id="{D42831AE-EC83-42CD-A6D4-D8E6DB6BCFEE}" type="slidenum">
              <a:rPr lang="en-GB" smtClean="0"/>
              <a:t>24</a:t>
            </a:fld>
            <a:endParaRPr lang="en-GB"/>
          </a:p>
        </p:txBody>
      </p:sp>
      <p:pic>
        <p:nvPicPr>
          <p:cNvPr id="6" name="Picture 5">
            <a:hlinkClick r:id="rId2"/>
          </p:cNvPr>
          <p:cNvPicPr>
            <a:picLocks noChangeAspect="1"/>
          </p:cNvPicPr>
          <p:nvPr/>
        </p:nvPicPr>
        <p:blipFill>
          <a:blip r:embed="rId3"/>
          <a:stretch>
            <a:fillRect/>
          </a:stretch>
        </p:blipFill>
        <p:spPr>
          <a:xfrm>
            <a:off x="4762087" y="4067736"/>
            <a:ext cx="3805638" cy="2056937"/>
          </a:xfrm>
          <a:prstGeom prst="rect">
            <a:avLst/>
          </a:prstGeom>
          <a:ln>
            <a:solidFill>
              <a:schemeClr val="bg1">
                <a:lumMod val="50000"/>
              </a:schemeClr>
            </a:solidFill>
          </a:ln>
        </p:spPr>
      </p:pic>
    </p:spTree>
    <p:extLst>
      <p:ext uri="{BB962C8B-B14F-4D97-AF65-F5344CB8AC3E}">
        <p14:creationId xmlns:p14="http://schemas.microsoft.com/office/powerpoint/2010/main" val="132433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1600200"/>
            <a:ext cx="8652782" cy="735013"/>
          </a:xfrm>
        </p:spPr>
        <p:txBody>
          <a:bodyPr/>
          <a:lstStyle/>
          <a:p>
            <a:r>
              <a:rPr lang="en-US" dirty="0" smtClean="0"/>
              <a:t>The within OU or without trade-off</a:t>
            </a:r>
            <a:endParaRPr lang="en-US" dirty="0"/>
          </a:p>
        </p:txBody>
      </p:sp>
      <p:sp>
        <p:nvSpPr>
          <p:cNvPr id="6" name="Content Placeholder 5"/>
          <p:cNvSpPr>
            <a:spLocks noGrp="1"/>
          </p:cNvSpPr>
          <p:nvPr>
            <p:ph sz="half" idx="1"/>
          </p:nvPr>
        </p:nvSpPr>
        <p:spPr>
          <a:xfrm>
            <a:off x="345554" y="2479420"/>
            <a:ext cx="4046730" cy="2718099"/>
          </a:xfrm>
        </p:spPr>
        <p:txBody>
          <a:bodyPr/>
          <a:lstStyle/>
          <a:p>
            <a:r>
              <a:rPr lang="en-US" dirty="0" smtClean="0"/>
              <a:t>OU hosted services</a:t>
            </a:r>
          </a:p>
          <a:p>
            <a:pPr lvl="1"/>
            <a:r>
              <a:rPr lang="en-US" dirty="0" smtClean="0"/>
              <a:t>address: </a:t>
            </a:r>
            <a:r>
              <a:rPr lang="en-US" dirty="0" err="1" smtClean="0"/>
              <a:t>open.ac.uk</a:t>
            </a:r>
            <a:endParaRPr lang="en-US" dirty="0" smtClean="0"/>
          </a:p>
          <a:p>
            <a:pPr lvl="1"/>
            <a:r>
              <a:rPr lang="en-US" dirty="0" err="1" smtClean="0"/>
              <a:t>customisation</a:t>
            </a:r>
            <a:r>
              <a:rPr lang="en-US" dirty="0" smtClean="0"/>
              <a:t> and extensions</a:t>
            </a:r>
          </a:p>
          <a:p>
            <a:pPr lvl="1"/>
            <a:r>
              <a:rPr lang="en-US" dirty="0" smtClean="0"/>
              <a:t>flexible templates</a:t>
            </a:r>
          </a:p>
          <a:p>
            <a:pPr lvl="1"/>
            <a:r>
              <a:rPr lang="en-US" dirty="0" smtClean="0"/>
              <a:t>OU branding and authority</a:t>
            </a:r>
            <a:endParaRPr lang="en-US" dirty="0"/>
          </a:p>
          <a:p>
            <a:pPr lvl="1"/>
            <a:r>
              <a:rPr lang="en-US" dirty="0" smtClean="0"/>
              <a:t>university </a:t>
            </a:r>
            <a:r>
              <a:rPr lang="en-US" dirty="0"/>
              <a:t>wide </a:t>
            </a:r>
            <a:r>
              <a:rPr lang="en-US" dirty="0" smtClean="0"/>
              <a:t>analytics</a:t>
            </a:r>
          </a:p>
        </p:txBody>
      </p:sp>
      <p:sp>
        <p:nvSpPr>
          <p:cNvPr id="7" name="Content Placeholder 6"/>
          <p:cNvSpPr>
            <a:spLocks noGrp="1"/>
          </p:cNvSpPr>
          <p:nvPr>
            <p:ph sz="half" idx="2"/>
          </p:nvPr>
        </p:nvSpPr>
        <p:spPr>
          <a:xfrm>
            <a:off x="4525509" y="2479420"/>
            <a:ext cx="4346347" cy="3816862"/>
          </a:xfrm>
        </p:spPr>
        <p:txBody>
          <a:bodyPr/>
          <a:lstStyle/>
          <a:p>
            <a:r>
              <a:rPr lang="en-US" dirty="0" smtClean="0"/>
              <a:t>External (free) services</a:t>
            </a:r>
          </a:p>
          <a:p>
            <a:pPr lvl="1"/>
            <a:r>
              <a:rPr lang="en-US" dirty="0" smtClean="0"/>
              <a:t>corp. address: </a:t>
            </a:r>
            <a:r>
              <a:rPr lang="en-US" dirty="0" err="1" smtClean="0"/>
              <a:t>wordpress.com</a:t>
            </a:r>
            <a:endParaRPr lang="en-US" dirty="0" smtClean="0"/>
          </a:p>
          <a:p>
            <a:pPr lvl="1"/>
            <a:r>
              <a:rPr lang="en-US" dirty="0" smtClean="0"/>
              <a:t>limited </a:t>
            </a:r>
            <a:r>
              <a:rPr lang="en-US" dirty="0" err="1" smtClean="0"/>
              <a:t>customisation</a:t>
            </a:r>
            <a:r>
              <a:rPr lang="en-US" dirty="0" smtClean="0"/>
              <a:t> and extensions</a:t>
            </a:r>
          </a:p>
          <a:p>
            <a:pPr lvl="1"/>
            <a:r>
              <a:rPr lang="en-US" dirty="0" smtClean="0"/>
              <a:t>pre-selected generic templates</a:t>
            </a:r>
          </a:p>
          <a:p>
            <a:pPr lvl="1"/>
            <a:r>
              <a:rPr lang="en-US" dirty="0" smtClean="0"/>
              <a:t>space constraints (e.g. 3GB)</a:t>
            </a:r>
          </a:p>
          <a:p>
            <a:pPr lvl="1"/>
            <a:r>
              <a:rPr lang="en-US" dirty="0" smtClean="0"/>
              <a:t>adverts may be included</a:t>
            </a:r>
            <a:endParaRPr lang="en-US" dirty="0"/>
          </a:p>
          <a:p>
            <a:pPr lvl="1"/>
            <a:r>
              <a:rPr lang="en-US" dirty="0" smtClean="0"/>
              <a:t>site </a:t>
            </a:r>
            <a:r>
              <a:rPr lang="en-US" dirty="0"/>
              <a:t>specific analytics (cloud)</a:t>
            </a:r>
          </a:p>
          <a:p>
            <a:pPr lvl="1"/>
            <a:endParaRPr lang="en-US" dirty="0" smtClean="0"/>
          </a:p>
        </p:txBody>
      </p:sp>
      <p:sp>
        <p:nvSpPr>
          <p:cNvPr id="5" name="Slide Number Placeholder 4"/>
          <p:cNvSpPr>
            <a:spLocks noGrp="1"/>
          </p:cNvSpPr>
          <p:nvPr>
            <p:ph type="sldNum" sz="quarter" idx="11"/>
          </p:nvPr>
        </p:nvSpPr>
        <p:spPr/>
        <p:txBody>
          <a:bodyPr/>
          <a:lstStyle/>
          <a:p>
            <a:fld id="{D42831AE-EC83-42CD-A6D4-D8E6DB6BCFEE}" type="slidenum">
              <a:rPr lang="en-GB" smtClean="0"/>
              <a:t>25</a:t>
            </a:fld>
            <a:endParaRPr lang="en-GB"/>
          </a:p>
        </p:txBody>
      </p:sp>
    </p:spTree>
    <p:extLst>
      <p:ext uri="{BB962C8B-B14F-4D97-AF65-F5344CB8AC3E}">
        <p14:creationId xmlns:p14="http://schemas.microsoft.com/office/powerpoint/2010/main" val="292533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value? </a:t>
            </a:r>
            <a:endParaRPr lang="en-US" dirty="0"/>
          </a:p>
        </p:txBody>
      </p:sp>
      <p:sp>
        <p:nvSpPr>
          <p:cNvPr id="6" name="Content Placeholder 5"/>
          <p:cNvSpPr>
            <a:spLocks noGrp="1"/>
          </p:cNvSpPr>
          <p:nvPr>
            <p:ph idx="1"/>
          </p:nvPr>
        </p:nvSpPr>
        <p:spPr>
          <a:xfrm>
            <a:off x="346075" y="2479675"/>
            <a:ext cx="6058354" cy="3764540"/>
          </a:xfrm>
        </p:spPr>
        <p:txBody>
          <a:bodyPr/>
          <a:lstStyle/>
          <a:p>
            <a:r>
              <a:rPr lang="en-US" dirty="0" smtClean="0"/>
              <a:t>In pairs or small groups discuss what do you already use or need with regard to online engagement with research…</a:t>
            </a:r>
          </a:p>
          <a:p>
            <a:pPr lvl="1"/>
            <a:r>
              <a:rPr lang="en-US" dirty="0" smtClean="0"/>
              <a:t>technology support (e.g. blogs, websites, </a:t>
            </a:r>
            <a:r>
              <a:rPr lang="en-US" dirty="0" err="1" smtClean="0"/>
              <a:t>flickr</a:t>
            </a:r>
            <a:r>
              <a:rPr lang="en-US" dirty="0" smtClean="0"/>
              <a:t>, twitter)</a:t>
            </a:r>
          </a:p>
          <a:p>
            <a:pPr lvl="1"/>
            <a:r>
              <a:rPr lang="en-US" dirty="0" smtClean="0"/>
              <a:t>social support (e.g. shared practices, training courses, exemplars)</a:t>
            </a:r>
          </a:p>
          <a:p>
            <a:pPr lvl="1"/>
            <a:r>
              <a:rPr lang="en-US" dirty="0" smtClean="0"/>
              <a:t>policy support (e.g. precepts, standards, policies, unit plans)</a:t>
            </a:r>
            <a:endParaRPr lang="en-US" dirty="0"/>
          </a:p>
        </p:txBody>
      </p:sp>
      <p:sp>
        <p:nvSpPr>
          <p:cNvPr id="4" name="Slide Number Placeholder 3"/>
          <p:cNvSpPr>
            <a:spLocks noGrp="1"/>
          </p:cNvSpPr>
          <p:nvPr>
            <p:ph type="sldNum" sz="quarter" idx="11"/>
          </p:nvPr>
        </p:nvSpPr>
        <p:spPr/>
        <p:txBody>
          <a:bodyPr/>
          <a:lstStyle/>
          <a:p>
            <a:fld id="{D42831AE-EC83-42CD-A6D4-D8E6DB6BCFEE}" type="slidenum">
              <a:rPr lang="en-GB" smtClean="0"/>
              <a:t>26</a:t>
            </a:fld>
            <a:endParaRPr lang="en-GB"/>
          </a:p>
        </p:txBody>
      </p:sp>
      <p:pic>
        <p:nvPicPr>
          <p:cNvPr id="8" name="Picture 7">
            <a:hlinkClick r:id="rId2"/>
          </p:cNvPr>
          <p:cNvPicPr>
            <a:picLocks noChangeAspect="1"/>
          </p:cNvPicPr>
          <p:nvPr/>
        </p:nvPicPr>
        <p:blipFill>
          <a:blip r:embed="rId3"/>
          <a:stretch>
            <a:fillRect/>
          </a:stretch>
        </p:blipFill>
        <p:spPr>
          <a:xfrm>
            <a:off x="6676570" y="2612905"/>
            <a:ext cx="1980119" cy="1668806"/>
          </a:xfrm>
          <a:prstGeom prst="rect">
            <a:avLst/>
          </a:prstGeom>
          <a:ln>
            <a:solidFill>
              <a:schemeClr val="bg2"/>
            </a:solidFill>
          </a:ln>
        </p:spPr>
      </p:pic>
      <p:pic>
        <p:nvPicPr>
          <p:cNvPr id="9" name="Picture 8">
            <a:hlinkClick r:id="rId4"/>
          </p:cNvPr>
          <p:cNvPicPr>
            <a:picLocks noChangeAspect="1"/>
          </p:cNvPicPr>
          <p:nvPr/>
        </p:nvPicPr>
        <p:blipFill>
          <a:blip r:embed="rId5"/>
          <a:stretch>
            <a:fillRect/>
          </a:stretch>
        </p:blipFill>
        <p:spPr>
          <a:xfrm>
            <a:off x="6679734" y="4516972"/>
            <a:ext cx="1976956" cy="1660218"/>
          </a:xfrm>
          <a:prstGeom prst="rect">
            <a:avLst/>
          </a:prstGeom>
          <a:ln>
            <a:solidFill>
              <a:schemeClr val="bg2"/>
            </a:solidFill>
          </a:ln>
        </p:spPr>
      </p:pic>
    </p:spTree>
    <p:extLst>
      <p:ext uri="{BB962C8B-B14F-4D97-AF65-F5344CB8AC3E}">
        <p14:creationId xmlns:p14="http://schemas.microsoft.com/office/powerpoint/2010/main" val="18701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46075" y="2479675"/>
            <a:ext cx="8226425" cy="3687595"/>
          </a:xfrm>
        </p:spPr>
        <p:txBody>
          <a:bodyPr/>
          <a:lstStyle/>
          <a:p>
            <a:r>
              <a:rPr lang="en-US" dirty="0" smtClean="0">
                <a:solidFill>
                  <a:schemeClr val="bg2"/>
                </a:solidFill>
              </a:rPr>
              <a:t>Public engagement with research (RCUK Catalyst)</a:t>
            </a:r>
          </a:p>
          <a:p>
            <a:r>
              <a:rPr lang="en-US" dirty="0" smtClean="0">
                <a:solidFill>
                  <a:schemeClr val="bg2"/>
                </a:solidFill>
              </a:rPr>
              <a:t>Practices at the OU</a:t>
            </a:r>
          </a:p>
          <a:p>
            <a:pPr lvl="1"/>
            <a:r>
              <a:rPr lang="en-US" dirty="0" smtClean="0">
                <a:solidFill>
                  <a:schemeClr val="bg2"/>
                </a:solidFill>
              </a:rPr>
              <a:t>Staff survey and interview findings</a:t>
            </a:r>
          </a:p>
          <a:p>
            <a:pPr lvl="1"/>
            <a:r>
              <a:rPr lang="en-US" dirty="0" smtClean="0">
                <a:solidFill>
                  <a:schemeClr val="bg2"/>
                </a:solidFill>
              </a:rPr>
              <a:t>Discussion: </a:t>
            </a:r>
            <a:r>
              <a:rPr lang="en-US" dirty="0" smtClean="0">
                <a:solidFill>
                  <a:schemeClr val="bg2"/>
                </a:solidFill>
              </a:rPr>
              <a:t>futures?</a:t>
            </a:r>
            <a:endParaRPr lang="en-US" dirty="0" smtClean="0">
              <a:solidFill>
                <a:schemeClr val="bg2"/>
              </a:solidFill>
            </a:endParaRPr>
          </a:p>
          <a:p>
            <a:pPr lvl="0"/>
            <a:r>
              <a:rPr lang="en-US" dirty="0" smtClean="0">
                <a:solidFill>
                  <a:schemeClr val="bg2"/>
                </a:solidFill>
              </a:rPr>
              <a:t>Available tools at the OU</a:t>
            </a:r>
          </a:p>
          <a:p>
            <a:pPr lvl="1"/>
            <a:r>
              <a:rPr lang="en-US" dirty="0" smtClean="0">
                <a:solidFill>
                  <a:schemeClr val="bg2"/>
                </a:solidFill>
              </a:rPr>
              <a:t>Options (within and without the university)</a:t>
            </a:r>
          </a:p>
          <a:p>
            <a:pPr lvl="1"/>
            <a:r>
              <a:rPr lang="en-US" dirty="0" smtClean="0">
                <a:solidFill>
                  <a:schemeClr val="bg2"/>
                </a:solidFill>
              </a:rPr>
              <a:t>Discussion: what support would you value?</a:t>
            </a:r>
          </a:p>
          <a:p>
            <a:r>
              <a:rPr lang="en-US" dirty="0" smtClean="0"/>
              <a:t>Summary (so what)</a:t>
            </a:r>
          </a:p>
        </p:txBody>
      </p:sp>
      <p:sp>
        <p:nvSpPr>
          <p:cNvPr id="4" name="Slide Number Placeholder 3"/>
          <p:cNvSpPr>
            <a:spLocks noGrp="1"/>
          </p:cNvSpPr>
          <p:nvPr>
            <p:ph type="sldNum" sz="quarter" idx="11"/>
          </p:nvPr>
        </p:nvSpPr>
        <p:spPr/>
        <p:txBody>
          <a:bodyPr/>
          <a:lstStyle/>
          <a:p>
            <a:fld id="{D42831AE-EC83-42CD-A6D4-D8E6DB6BCFEE}" type="slidenum">
              <a:rPr lang="en-GB" smtClean="0"/>
              <a:t>27</a:t>
            </a:fld>
            <a:endParaRPr lang="en-GB"/>
          </a:p>
        </p:txBody>
      </p:sp>
    </p:spTree>
    <p:extLst>
      <p:ext uri="{BB962C8B-B14F-4D97-AF65-F5344CB8AC3E}">
        <p14:creationId xmlns:p14="http://schemas.microsoft.com/office/powerpoint/2010/main" val="499339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(so what)</a:t>
            </a:r>
            <a:endParaRPr lang="en-US" dirty="0"/>
          </a:p>
        </p:txBody>
      </p:sp>
      <p:sp>
        <p:nvSpPr>
          <p:cNvPr id="3" name="Content Placeholder 2"/>
          <p:cNvSpPr>
            <a:spLocks noGrp="1"/>
          </p:cNvSpPr>
          <p:nvPr>
            <p:ph sz="half" idx="1"/>
          </p:nvPr>
        </p:nvSpPr>
        <p:spPr>
          <a:xfrm>
            <a:off x="345554" y="2479420"/>
            <a:ext cx="4046730" cy="3272097"/>
          </a:xfrm>
        </p:spPr>
        <p:txBody>
          <a:bodyPr/>
          <a:lstStyle/>
          <a:p>
            <a:r>
              <a:rPr lang="en-US" dirty="0" smtClean="0"/>
              <a:t>Practices</a:t>
            </a:r>
          </a:p>
          <a:p>
            <a:pPr lvl="1"/>
            <a:r>
              <a:rPr lang="en-US" dirty="0" smtClean="0"/>
              <a:t>Concepts of engagement</a:t>
            </a:r>
          </a:p>
          <a:p>
            <a:pPr lvl="2"/>
            <a:r>
              <a:rPr lang="en-US" dirty="0" smtClean="0"/>
              <a:t>One-way, dialogic, collaborative</a:t>
            </a:r>
          </a:p>
          <a:p>
            <a:pPr lvl="1"/>
            <a:r>
              <a:rPr lang="en-US" dirty="0" smtClean="0"/>
              <a:t>Communities engaging with research</a:t>
            </a:r>
          </a:p>
          <a:p>
            <a:pPr lvl="1"/>
            <a:r>
              <a:rPr lang="en-US" dirty="0" smtClean="0"/>
              <a:t>Sharing skills:</a:t>
            </a:r>
          </a:p>
          <a:p>
            <a:pPr lvl="2"/>
            <a:r>
              <a:rPr lang="en-US" dirty="0" smtClean="0"/>
              <a:t>‘communities of practice’</a:t>
            </a:r>
          </a:p>
          <a:p>
            <a:pPr lvl="1"/>
            <a:endParaRPr lang="en-US" dirty="0"/>
          </a:p>
        </p:txBody>
      </p:sp>
      <p:sp>
        <p:nvSpPr>
          <p:cNvPr id="5" name="Content Placeholder 4"/>
          <p:cNvSpPr>
            <a:spLocks noGrp="1"/>
          </p:cNvSpPr>
          <p:nvPr>
            <p:ph sz="half" idx="2"/>
          </p:nvPr>
        </p:nvSpPr>
        <p:spPr>
          <a:xfrm>
            <a:off x="4525511" y="2479420"/>
            <a:ext cx="4161289" cy="3779929"/>
          </a:xfrm>
        </p:spPr>
        <p:txBody>
          <a:bodyPr/>
          <a:lstStyle/>
          <a:p>
            <a:r>
              <a:rPr lang="en-US" dirty="0" smtClean="0"/>
              <a:t>Tools</a:t>
            </a:r>
          </a:p>
          <a:p>
            <a:pPr lvl="1"/>
            <a:r>
              <a:rPr lang="en-US" dirty="0" smtClean="0"/>
              <a:t>Who provides</a:t>
            </a:r>
          </a:p>
          <a:p>
            <a:pPr lvl="2"/>
            <a:r>
              <a:rPr lang="en-US" dirty="0" smtClean="0"/>
              <a:t>OU Communications unit - digital-engagement team</a:t>
            </a:r>
          </a:p>
          <a:p>
            <a:pPr lvl="1"/>
            <a:r>
              <a:rPr lang="en-US" dirty="0" smtClean="0"/>
              <a:t>What tools are available</a:t>
            </a:r>
          </a:p>
          <a:p>
            <a:pPr lvl="2"/>
            <a:r>
              <a:rPr lang="en-US" dirty="0" smtClean="0"/>
              <a:t>SharePoint, Drupal, </a:t>
            </a:r>
            <a:r>
              <a:rPr lang="en-US" dirty="0" err="1" smtClean="0"/>
              <a:t>DocuDrupal</a:t>
            </a:r>
            <a:r>
              <a:rPr lang="en-US" dirty="0" smtClean="0"/>
              <a:t>, Secure </a:t>
            </a:r>
            <a:r>
              <a:rPr lang="en-US" dirty="0" err="1" smtClean="0"/>
              <a:t>DocuDrupal</a:t>
            </a:r>
            <a:r>
              <a:rPr lang="en-US" dirty="0" smtClean="0"/>
              <a:t>, </a:t>
            </a:r>
          </a:p>
          <a:p>
            <a:pPr lvl="2"/>
            <a:r>
              <a:rPr lang="en-US" dirty="0" smtClean="0"/>
              <a:t>(wikis and blogs)</a:t>
            </a:r>
          </a:p>
          <a:p>
            <a:pPr lvl="1"/>
            <a:r>
              <a:rPr lang="en-US" dirty="0" smtClean="0"/>
              <a:t>How to create a site</a:t>
            </a:r>
          </a:p>
          <a:p>
            <a:pPr lvl="2"/>
            <a:r>
              <a:rPr lang="en-US" dirty="0" smtClean="0"/>
              <a:t>complete online form</a:t>
            </a:r>
          </a:p>
        </p:txBody>
      </p:sp>
      <p:sp>
        <p:nvSpPr>
          <p:cNvPr id="4" name="Slide Number Placeholder 3"/>
          <p:cNvSpPr>
            <a:spLocks noGrp="1"/>
          </p:cNvSpPr>
          <p:nvPr>
            <p:ph type="sldNum" sz="quarter" idx="11"/>
          </p:nvPr>
        </p:nvSpPr>
        <p:spPr/>
        <p:txBody>
          <a:bodyPr/>
          <a:lstStyle/>
          <a:p>
            <a:fld id="{D42831AE-EC83-42CD-A6D4-D8E6DB6BCFEE}" type="slidenum">
              <a:rPr lang="en-GB" smtClean="0"/>
              <a:t>28</a:t>
            </a:fld>
            <a:endParaRPr lang="en-GB"/>
          </a:p>
        </p:txBody>
      </p:sp>
    </p:spTree>
    <p:extLst>
      <p:ext uri="{BB962C8B-B14F-4D97-AF65-F5344CB8AC3E}">
        <p14:creationId xmlns:p14="http://schemas.microsoft.com/office/powerpoint/2010/main" val="3660399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Postcards from the edge</a:t>
            </a:r>
            <a:endParaRPr lang="en-GB" dirty="0"/>
          </a:p>
        </p:txBody>
      </p:sp>
      <p:sp>
        <p:nvSpPr>
          <p:cNvPr id="3" name="Content Placeholder 2"/>
          <p:cNvSpPr>
            <a:spLocks noGrp="1"/>
          </p:cNvSpPr>
          <p:nvPr>
            <p:ph idx="1"/>
          </p:nvPr>
        </p:nvSpPr>
        <p:spPr>
          <a:xfrm>
            <a:off x="346075" y="2479675"/>
            <a:ext cx="8032801" cy="3533707"/>
          </a:xfrm>
        </p:spPr>
        <p:txBody>
          <a:bodyPr/>
          <a:lstStyle/>
          <a:p>
            <a:r>
              <a:rPr lang="en-GB" dirty="0"/>
              <a:t>Comments and constructive criticisms on a postcard</a:t>
            </a:r>
          </a:p>
          <a:p>
            <a:pPr lvl="1"/>
            <a:r>
              <a:rPr lang="en-GB" dirty="0"/>
              <a:t>One thing you didn’t know…</a:t>
            </a:r>
          </a:p>
          <a:p>
            <a:pPr lvl="1"/>
            <a:r>
              <a:rPr lang="en-GB" dirty="0"/>
              <a:t>One thing we have missed…</a:t>
            </a:r>
          </a:p>
          <a:p>
            <a:pPr lvl="1"/>
            <a:r>
              <a:rPr lang="en-GB" dirty="0"/>
              <a:t>One thing we should prioritise in the near future…</a:t>
            </a:r>
          </a:p>
          <a:p>
            <a:pPr lvl="0"/>
            <a:r>
              <a:rPr lang="en-GB" dirty="0"/>
              <a:t>Follow-up?</a:t>
            </a:r>
          </a:p>
          <a:p>
            <a:pPr lvl="1"/>
            <a:r>
              <a:rPr lang="en-GB" dirty="0"/>
              <a:t>Would you like to receive a follow-up email in three months (12</a:t>
            </a:r>
            <a:r>
              <a:rPr lang="en-GB" baseline="30000" dirty="0"/>
              <a:t>th</a:t>
            </a:r>
            <a:r>
              <a:rPr lang="en-GB" dirty="0"/>
              <a:t> August) about our progress? Yes/No (if yes – please give us your email address)</a:t>
            </a:r>
          </a:p>
        </p:txBody>
      </p:sp>
      <p:sp>
        <p:nvSpPr>
          <p:cNvPr id="4" name="Slide Number Placeholder 3"/>
          <p:cNvSpPr>
            <a:spLocks noGrp="1"/>
          </p:cNvSpPr>
          <p:nvPr>
            <p:ph type="sldNum" sz="quarter" idx="11"/>
          </p:nvPr>
        </p:nvSpPr>
        <p:spPr/>
        <p:txBody>
          <a:bodyPr/>
          <a:lstStyle/>
          <a:p>
            <a:fld id="{D42831AE-EC83-42CD-A6D4-D8E6DB6BCFEE}" type="slidenum">
              <a:rPr lang="en-GB" smtClean="0"/>
              <a:t>29</a:t>
            </a:fld>
            <a:endParaRPr lang="en-GB"/>
          </a:p>
        </p:txBody>
      </p:sp>
    </p:spTree>
    <p:extLst>
      <p:ext uri="{BB962C8B-B14F-4D97-AF65-F5344CB8AC3E}">
        <p14:creationId xmlns:p14="http://schemas.microsoft.com/office/powerpoint/2010/main" val="147909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 with research</a:t>
            </a:r>
            <a:endParaRPr lang="en-US" dirty="0"/>
          </a:p>
        </p:txBody>
      </p:sp>
      <p:sp>
        <p:nvSpPr>
          <p:cNvPr id="3" name="Content Placeholder 2"/>
          <p:cNvSpPr>
            <a:spLocks noGrp="1"/>
          </p:cNvSpPr>
          <p:nvPr>
            <p:ph idx="1"/>
          </p:nvPr>
        </p:nvSpPr>
        <p:spPr>
          <a:xfrm>
            <a:off x="346074" y="2479675"/>
            <a:ext cx="8226426" cy="2610377"/>
          </a:xfrm>
        </p:spPr>
        <p:txBody>
          <a:bodyPr/>
          <a:lstStyle/>
          <a:p>
            <a:r>
              <a:rPr lang="en-US" dirty="0" smtClean="0"/>
              <a:t>RCUK funded catalyst for public engagement</a:t>
            </a:r>
            <a:r>
              <a:rPr lang="en-US" baseline="0" dirty="0" smtClean="0"/>
              <a:t> with research (April 2012 to March 2015; £300K; 1 of 8)</a:t>
            </a:r>
          </a:p>
          <a:p>
            <a:pPr lvl="1"/>
            <a:r>
              <a:rPr lang="en-US" dirty="0" smtClean="0"/>
              <a:t>Embed public engagement with research within the University’s culture</a:t>
            </a:r>
          </a:p>
          <a:p>
            <a:pPr lvl="1"/>
            <a:r>
              <a:rPr lang="en-US" dirty="0" smtClean="0"/>
              <a:t>PI: Prof Tim Blackman (PVC-RSQ)</a:t>
            </a:r>
          </a:p>
          <a:p>
            <a:pPr lvl="1"/>
            <a:r>
              <a:rPr lang="en-US" dirty="0" smtClean="0"/>
              <a:t>Champion: </a:t>
            </a:r>
            <a:r>
              <a:rPr lang="en-US" dirty="0" err="1" smtClean="0"/>
              <a:t>Dr</a:t>
            </a:r>
            <a:r>
              <a:rPr lang="en-US" dirty="0" smtClean="0"/>
              <a:t> Richard Holliman (50% FTE)</a:t>
            </a:r>
          </a:p>
        </p:txBody>
      </p:sp>
      <p:sp>
        <p:nvSpPr>
          <p:cNvPr id="4" name="Slide Number Placeholder 3"/>
          <p:cNvSpPr>
            <a:spLocks noGrp="1"/>
          </p:cNvSpPr>
          <p:nvPr>
            <p:ph type="sldNum" sz="quarter" idx="11"/>
          </p:nvPr>
        </p:nvSpPr>
        <p:spPr/>
        <p:txBody>
          <a:bodyPr/>
          <a:lstStyle/>
          <a:p>
            <a:fld id="{D42831AE-EC83-42CD-A6D4-D8E6DB6BCFEE}" type="slidenum">
              <a:rPr lang="en-GB" smtClean="0"/>
              <a:t>3</a:t>
            </a:fld>
            <a:endParaRPr lang="en-GB"/>
          </a:p>
        </p:txBody>
      </p:sp>
    </p:spTree>
    <p:extLst>
      <p:ext uri="{BB962C8B-B14F-4D97-AF65-F5344CB8AC3E}">
        <p14:creationId xmlns:p14="http://schemas.microsoft.com/office/powerpoint/2010/main" val="96861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a:t>
            </a:r>
            <a:endParaRPr lang="en-US" dirty="0"/>
          </a:p>
        </p:txBody>
      </p:sp>
      <p:sp>
        <p:nvSpPr>
          <p:cNvPr id="3" name="Content Placeholder 2"/>
          <p:cNvSpPr>
            <a:spLocks noGrp="1"/>
          </p:cNvSpPr>
          <p:nvPr>
            <p:ph idx="1"/>
          </p:nvPr>
        </p:nvSpPr>
        <p:spPr>
          <a:xfrm>
            <a:off x="346075" y="2479675"/>
            <a:ext cx="8226425" cy="3225931"/>
          </a:xfrm>
        </p:spPr>
        <p:txBody>
          <a:bodyPr/>
          <a:lstStyle/>
          <a:p>
            <a:pPr lvl="0"/>
            <a:r>
              <a:rPr lang="en-US" dirty="0" smtClean="0"/>
              <a:t>EDGE tool</a:t>
            </a:r>
          </a:p>
          <a:p>
            <a:pPr lvl="1"/>
            <a:r>
              <a:rPr lang="en-US" dirty="0" smtClean="0"/>
              <a:t>Levels (or scale) of public engagement</a:t>
            </a:r>
          </a:p>
          <a:p>
            <a:pPr lvl="2"/>
            <a:r>
              <a:rPr lang="en-US" u="sng" dirty="0" smtClean="0"/>
              <a:t>E</a:t>
            </a:r>
            <a:r>
              <a:rPr lang="en-US" dirty="0" smtClean="0"/>
              <a:t>mbryonic, </a:t>
            </a:r>
            <a:r>
              <a:rPr lang="en-US" u="sng" dirty="0" smtClean="0"/>
              <a:t>D</a:t>
            </a:r>
            <a:r>
              <a:rPr lang="en-US" dirty="0" smtClean="0"/>
              <a:t>eveloping, </a:t>
            </a:r>
            <a:r>
              <a:rPr lang="en-US" u="sng" dirty="0" smtClean="0"/>
              <a:t>G</a:t>
            </a:r>
            <a:r>
              <a:rPr lang="en-US" dirty="0" smtClean="0"/>
              <a:t>ripping, </a:t>
            </a:r>
            <a:r>
              <a:rPr lang="en-US" u="sng" dirty="0" smtClean="0"/>
              <a:t>E</a:t>
            </a:r>
            <a:r>
              <a:rPr lang="en-US" dirty="0" smtClean="0"/>
              <a:t>mbedding</a:t>
            </a:r>
          </a:p>
          <a:p>
            <a:pPr lvl="1"/>
            <a:r>
              <a:rPr lang="en-US" dirty="0" smtClean="0"/>
              <a:t>Challenges</a:t>
            </a:r>
          </a:p>
          <a:p>
            <a:pPr lvl="2"/>
            <a:r>
              <a:rPr lang="en-US" dirty="0" smtClean="0"/>
              <a:t>Purpose (mission, leadership, communication) </a:t>
            </a:r>
          </a:p>
          <a:p>
            <a:pPr lvl="2"/>
            <a:r>
              <a:rPr lang="en-US" dirty="0" smtClean="0"/>
              <a:t>Process (support, learning, recognition)</a:t>
            </a:r>
          </a:p>
          <a:p>
            <a:pPr lvl="2"/>
            <a:r>
              <a:rPr lang="en-US" dirty="0" smtClean="0"/>
              <a:t>People (staff, students, publics)</a:t>
            </a:r>
          </a:p>
        </p:txBody>
      </p:sp>
      <p:sp>
        <p:nvSpPr>
          <p:cNvPr id="4" name="Slide Number Placeholder 3"/>
          <p:cNvSpPr>
            <a:spLocks noGrp="1"/>
          </p:cNvSpPr>
          <p:nvPr>
            <p:ph type="sldNum" sz="quarter" idx="11"/>
          </p:nvPr>
        </p:nvSpPr>
        <p:spPr/>
        <p:txBody>
          <a:bodyPr/>
          <a:lstStyle/>
          <a:p>
            <a:fld id="{D42831AE-EC83-42CD-A6D4-D8E6DB6BCFEE}" type="slidenum">
              <a:rPr lang="en-GB" smtClean="0"/>
              <a:t>4</a:t>
            </a:fld>
            <a:endParaRPr lang="en-GB"/>
          </a:p>
        </p:txBody>
      </p:sp>
    </p:spTree>
    <p:extLst>
      <p:ext uri="{BB962C8B-B14F-4D97-AF65-F5344CB8AC3E}">
        <p14:creationId xmlns:p14="http://schemas.microsoft.com/office/powerpoint/2010/main" val="404232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1606422"/>
            <a:ext cx="8226425" cy="735013"/>
          </a:xfrm>
        </p:spPr>
        <p:txBody>
          <a:bodyPr/>
          <a:lstStyle/>
          <a:p>
            <a:r>
              <a:rPr lang="en-US" dirty="0" smtClean="0"/>
              <a:t>Public engagement</a:t>
            </a:r>
            <a:endParaRPr lang="en-US" dirty="0"/>
          </a:p>
        </p:txBody>
      </p:sp>
      <p:sp>
        <p:nvSpPr>
          <p:cNvPr id="3" name="Content Placeholder 2"/>
          <p:cNvSpPr>
            <a:spLocks noGrp="1"/>
          </p:cNvSpPr>
          <p:nvPr>
            <p:ph idx="1"/>
          </p:nvPr>
        </p:nvSpPr>
        <p:spPr>
          <a:xfrm>
            <a:off x="346074" y="2479675"/>
            <a:ext cx="8665623" cy="3610651"/>
          </a:xfrm>
        </p:spPr>
        <p:txBody>
          <a:bodyPr/>
          <a:lstStyle/>
          <a:p>
            <a:pPr lvl="0"/>
            <a:r>
              <a:rPr lang="en-US" dirty="0" smtClean="0"/>
              <a:t>NCCPE says “Public engagement describes the myriad ways in which the activity and benefits of higher education and research can be shared with the public. </a:t>
            </a:r>
            <a:r>
              <a:rPr lang="en-US" i="1" dirty="0" smtClean="0"/>
              <a:t>Engagement is by definition a two-way process, involving interaction and listening, with the goal of generating mutual benefit</a:t>
            </a:r>
            <a:r>
              <a:rPr lang="en-US" dirty="0" smtClean="0"/>
              <a:t>.”</a:t>
            </a:r>
          </a:p>
          <a:p>
            <a:r>
              <a:rPr lang="en-US" dirty="0" smtClean="0"/>
              <a:t>So, within the context of OU research = the ways our research can be shared with individuals and groups beyond the immediate research community for mutual benefit.</a:t>
            </a:r>
          </a:p>
        </p:txBody>
      </p:sp>
      <p:sp>
        <p:nvSpPr>
          <p:cNvPr id="4" name="Slide Number Placeholder 3"/>
          <p:cNvSpPr>
            <a:spLocks noGrp="1"/>
          </p:cNvSpPr>
          <p:nvPr>
            <p:ph type="sldNum" sz="quarter" idx="11"/>
          </p:nvPr>
        </p:nvSpPr>
        <p:spPr/>
        <p:txBody>
          <a:bodyPr/>
          <a:lstStyle/>
          <a:p>
            <a:fld id="{D42831AE-EC83-42CD-A6D4-D8E6DB6BCFEE}" type="slidenum">
              <a:rPr lang="en-GB" smtClean="0"/>
              <a:t>5</a:t>
            </a:fld>
            <a:endParaRPr lang="en-GB" dirty="0"/>
          </a:p>
        </p:txBody>
      </p:sp>
      <p:sp>
        <p:nvSpPr>
          <p:cNvPr id="5" name="Title 1"/>
          <p:cNvSpPr txBox="1">
            <a:spLocks/>
          </p:cNvSpPr>
          <p:nvPr/>
        </p:nvSpPr>
        <p:spPr bwMode="auto">
          <a:xfrm>
            <a:off x="5195250" y="1607459"/>
            <a:ext cx="3564518" cy="732940"/>
          </a:xfrm>
          <a:prstGeom prst="rect">
            <a:avLst/>
          </a:prstGeom>
          <a:noFill/>
          <a:ln w="9525">
            <a:noFill/>
            <a:miter lim="800000"/>
            <a:headEnd/>
            <a:tailEnd/>
          </a:ln>
        </p:spPr>
        <p:txBody>
          <a:bodyPr vert="horz" wrap="square" lIns="70533" tIns="35266" rIns="70533" bIns="35266" numCol="1" anchor="ctr" anchorCtr="0" compatLnSpc="1">
            <a:prstTxWarp prst="textNoShape">
              <a:avLst/>
            </a:prstTxWarp>
            <a:spAutoFit/>
          </a:bodyPr>
          <a:lstStyle>
            <a:lvl1pPr algn="l" defTabSz="706438" rtl="0" eaLnBrk="1" fontAlgn="base" hangingPunct="1">
              <a:spcBef>
                <a:spcPct val="0"/>
              </a:spcBef>
              <a:spcAft>
                <a:spcPct val="0"/>
              </a:spcAft>
              <a:defRPr sz="4300">
                <a:solidFill>
                  <a:srgbClr val="9FAA00"/>
                </a:solidFill>
                <a:latin typeface="+mj-lt"/>
                <a:ea typeface="+mj-ea"/>
                <a:cs typeface="+mj-cs"/>
              </a:defRPr>
            </a:lvl1pPr>
            <a:lvl2pPr algn="l" defTabSz="706438" rtl="0" eaLnBrk="1" fontAlgn="base" hangingPunct="1">
              <a:spcBef>
                <a:spcPct val="0"/>
              </a:spcBef>
              <a:spcAft>
                <a:spcPct val="0"/>
              </a:spcAft>
              <a:defRPr sz="4300">
                <a:solidFill>
                  <a:srgbClr val="9FAA00"/>
                </a:solidFill>
                <a:latin typeface="Arial" charset="0"/>
              </a:defRPr>
            </a:lvl2pPr>
            <a:lvl3pPr algn="l" defTabSz="706438" rtl="0" eaLnBrk="1" fontAlgn="base" hangingPunct="1">
              <a:spcBef>
                <a:spcPct val="0"/>
              </a:spcBef>
              <a:spcAft>
                <a:spcPct val="0"/>
              </a:spcAft>
              <a:defRPr sz="4300">
                <a:solidFill>
                  <a:srgbClr val="9FAA00"/>
                </a:solidFill>
                <a:latin typeface="Arial" charset="0"/>
              </a:defRPr>
            </a:lvl3pPr>
            <a:lvl4pPr algn="l" defTabSz="706438" rtl="0" eaLnBrk="1" fontAlgn="base" hangingPunct="1">
              <a:spcBef>
                <a:spcPct val="0"/>
              </a:spcBef>
              <a:spcAft>
                <a:spcPct val="0"/>
              </a:spcAft>
              <a:defRPr sz="4300">
                <a:solidFill>
                  <a:srgbClr val="9FAA00"/>
                </a:solidFill>
                <a:latin typeface="Arial" charset="0"/>
              </a:defRPr>
            </a:lvl4pPr>
            <a:lvl5pPr algn="l" defTabSz="706438" rtl="0" eaLnBrk="1" fontAlgn="base" hangingPunct="1">
              <a:spcBef>
                <a:spcPct val="0"/>
              </a:spcBef>
              <a:spcAft>
                <a:spcPct val="0"/>
              </a:spcAft>
              <a:defRPr sz="4300">
                <a:solidFill>
                  <a:srgbClr val="9FAA00"/>
                </a:solidFill>
                <a:latin typeface="Arial" charset="0"/>
              </a:defRPr>
            </a:lvl5pPr>
            <a:lvl6pPr marL="405948" algn="l" defTabSz="707590" rtl="0" eaLnBrk="1" fontAlgn="base" hangingPunct="1">
              <a:spcBef>
                <a:spcPct val="0"/>
              </a:spcBef>
              <a:spcAft>
                <a:spcPct val="0"/>
              </a:spcAft>
              <a:defRPr sz="4300">
                <a:solidFill>
                  <a:srgbClr val="9FAA00"/>
                </a:solidFill>
                <a:latin typeface="Arial" charset="0"/>
              </a:defRPr>
            </a:lvl6pPr>
            <a:lvl7pPr marL="811896" algn="l" defTabSz="707590" rtl="0" eaLnBrk="1" fontAlgn="base" hangingPunct="1">
              <a:spcBef>
                <a:spcPct val="0"/>
              </a:spcBef>
              <a:spcAft>
                <a:spcPct val="0"/>
              </a:spcAft>
              <a:defRPr sz="4300">
                <a:solidFill>
                  <a:srgbClr val="9FAA00"/>
                </a:solidFill>
                <a:latin typeface="Arial" charset="0"/>
              </a:defRPr>
            </a:lvl7pPr>
            <a:lvl8pPr marL="1217844" algn="l" defTabSz="707590" rtl="0" eaLnBrk="1" fontAlgn="base" hangingPunct="1">
              <a:spcBef>
                <a:spcPct val="0"/>
              </a:spcBef>
              <a:spcAft>
                <a:spcPct val="0"/>
              </a:spcAft>
              <a:defRPr sz="4300">
                <a:solidFill>
                  <a:srgbClr val="9FAA00"/>
                </a:solidFill>
                <a:latin typeface="Arial" charset="0"/>
              </a:defRPr>
            </a:lvl8pPr>
            <a:lvl9pPr marL="1623792" algn="l" defTabSz="707590" rtl="0" eaLnBrk="1" fontAlgn="base" hangingPunct="1">
              <a:spcBef>
                <a:spcPct val="0"/>
              </a:spcBef>
              <a:spcAft>
                <a:spcPct val="0"/>
              </a:spcAft>
              <a:defRPr sz="4300">
                <a:solidFill>
                  <a:srgbClr val="9FAA00"/>
                </a:solidFill>
                <a:latin typeface="Arial" charset="0"/>
              </a:defRPr>
            </a:lvl9pPr>
          </a:lstStyle>
          <a:p>
            <a:r>
              <a:rPr lang="en-US" dirty="0" smtClean="0"/>
              <a:t>with research</a:t>
            </a:r>
            <a:endParaRPr lang="en-US" dirty="0"/>
          </a:p>
        </p:txBody>
      </p:sp>
    </p:spTree>
    <p:extLst>
      <p:ext uri="{BB962C8B-B14F-4D97-AF65-F5344CB8AC3E}">
        <p14:creationId xmlns:p14="http://schemas.microsoft.com/office/powerpoint/2010/main" val="51777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46075" y="2479675"/>
            <a:ext cx="8226425" cy="3687595"/>
          </a:xfrm>
        </p:spPr>
        <p:txBody>
          <a:bodyPr/>
          <a:lstStyle/>
          <a:p>
            <a:r>
              <a:rPr lang="en-US" dirty="0" smtClean="0">
                <a:solidFill>
                  <a:schemeClr val="bg2"/>
                </a:solidFill>
              </a:rPr>
              <a:t>Public engagement with research (RCUK Catalyst)</a:t>
            </a:r>
          </a:p>
          <a:p>
            <a:r>
              <a:rPr lang="en-US" dirty="0" smtClean="0"/>
              <a:t>Practices at the OU</a:t>
            </a:r>
          </a:p>
          <a:p>
            <a:pPr lvl="1"/>
            <a:r>
              <a:rPr lang="en-US" dirty="0" smtClean="0"/>
              <a:t>Staff survey and interview findings</a:t>
            </a:r>
          </a:p>
          <a:p>
            <a:pPr lvl="1"/>
            <a:r>
              <a:rPr lang="en-US" dirty="0" smtClean="0"/>
              <a:t>Discussion: </a:t>
            </a:r>
            <a:r>
              <a:rPr lang="en-US" dirty="0" smtClean="0"/>
              <a:t>futures</a:t>
            </a:r>
            <a:r>
              <a:rPr lang="en-US" dirty="0" smtClean="0"/>
              <a:t>?</a:t>
            </a:r>
          </a:p>
          <a:p>
            <a:pPr lvl="0"/>
            <a:r>
              <a:rPr lang="en-US" dirty="0" smtClean="0">
                <a:solidFill>
                  <a:schemeClr val="bg2"/>
                </a:solidFill>
              </a:rPr>
              <a:t>Available tools at the OU</a:t>
            </a:r>
          </a:p>
          <a:p>
            <a:pPr lvl="1"/>
            <a:r>
              <a:rPr lang="en-US" dirty="0" smtClean="0">
                <a:solidFill>
                  <a:schemeClr val="bg2"/>
                </a:solidFill>
              </a:rPr>
              <a:t>Options (within and without the university)</a:t>
            </a:r>
          </a:p>
          <a:p>
            <a:pPr lvl="1"/>
            <a:r>
              <a:rPr lang="en-US" dirty="0" smtClean="0">
                <a:solidFill>
                  <a:schemeClr val="bg2"/>
                </a:solidFill>
              </a:rPr>
              <a:t>Discussion: what support would you value?</a:t>
            </a:r>
          </a:p>
          <a:p>
            <a:r>
              <a:rPr lang="en-US" dirty="0" smtClean="0">
                <a:solidFill>
                  <a:schemeClr val="bg2"/>
                </a:solidFill>
              </a:rPr>
              <a:t>Summary (so what)</a:t>
            </a:r>
          </a:p>
        </p:txBody>
      </p:sp>
      <p:sp>
        <p:nvSpPr>
          <p:cNvPr id="4" name="Slide Number Placeholder 3"/>
          <p:cNvSpPr>
            <a:spLocks noGrp="1"/>
          </p:cNvSpPr>
          <p:nvPr>
            <p:ph type="sldNum" sz="quarter" idx="11"/>
          </p:nvPr>
        </p:nvSpPr>
        <p:spPr/>
        <p:txBody>
          <a:bodyPr/>
          <a:lstStyle/>
          <a:p>
            <a:fld id="{D42831AE-EC83-42CD-A6D4-D8E6DB6BCFEE}" type="slidenum">
              <a:rPr lang="en-GB" smtClean="0"/>
              <a:t>6</a:t>
            </a:fld>
            <a:endParaRPr lang="en-GB"/>
          </a:p>
        </p:txBody>
      </p:sp>
    </p:spTree>
    <p:extLst>
      <p:ext uri="{BB962C8B-B14F-4D97-AF65-F5344CB8AC3E}">
        <p14:creationId xmlns:p14="http://schemas.microsoft.com/office/powerpoint/2010/main" val="499339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 with research</a:t>
            </a:r>
            <a:endParaRPr lang="en-US" dirty="0"/>
          </a:p>
        </p:txBody>
      </p:sp>
      <p:sp>
        <p:nvSpPr>
          <p:cNvPr id="3" name="Content Placeholder 2"/>
          <p:cNvSpPr>
            <a:spLocks noGrp="1"/>
          </p:cNvSpPr>
          <p:nvPr>
            <p:ph idx="1"/>
          </p:nvPr>
        </p:nvSpPr>
        <p:spPr>
          <a:xfrm>
            <a:off x="346075" y="2479675"/>
            <a:ext cx="8226425" cy="455941"/>
          </a:xfrm>
        </p:spPr>
        <p:txBody>
          <a:bodyPr/>
          <a:lstStyle/>
          <a:p>
            <a:r>
              <a:rPr lang="en-US" dirty="0" smtClean="0"/>
              <a:t>Surveys: CROS (research staff) and PIRLS (leaders)</a:t>
            </a:r>
          </a:p>
        </p:txBody>
      </p:sp>
      <p:sp>
        <p:nvSpPr>
          <p:cNvPr id="5" name="TextBox 4"/>
          <p:cNvSpPr txBox="1"/>
          <p:nvPr/>
        </p:nvSpPr>
        <p:spPr>
          <a:xfrm>
            <a:off x="346075" y="3108960"/>
            <a:ext cx="4262501" cy="2400657"/>
          </a:xfrm>
          <a:prstGeom prst="rect">
            <a:avLst/>
          </a:prstGeom>
          <a:noFill/>
        </p:spPr>
        <p:txBody>
          <a:bodyPr wrap="square" rtlCol="0">
            <a:spAutoFit/>
          </a:bodyPr>
          <a:lstStyle/>
          <a:p>
            <a:pPr marL="800100" lvl="1" indent="-342900">
              <a:spcAft>
                <a:spcPts val="600"/>
              </a:spcAft>
              <a:buClr>
                <a:srgbClr val="9CA800"/>
              </a:buClr>
              <a:buFont typeface="Arial" panose="020B0604020202020204" pitchFamily="34" charset="0"/>
              <a:buChar char="•"/>
            </a:pPr>
            <a:r>
              <a:rPr lang="en-US" sz="2000" dirty="0"/>
              <a:t>Define ‘public engagement with research’</a:t>
            </a:r>
          </a:p>
          <a:p>
            <a:pPr marL="800100" lvl="1" indent="-342900">
              <a:spcAft>
                <a:spcPts val="600"/>
              </a:spcAft>
              <a:buClr>
                <a:srgbClr val="9CA800"/>
              </a:buClr>
              <a:buFont typeface="Arial" panose="020B0604020202020204" pitchFamily="34" charset="0"/>
              <a:buChar char="•"/>
            </a:pPr>
            <a:r>
              <a:rPr lang="en-US" sz="2000" dirty="0"/>
              <a:t>Describe a successful activity involving PER</a:t>
            </a:r>
          </a:p>
          <a:p>
            <a:pPr marL="800100" lvl="1" indent="-342900">
              <a:spcAft>
                <a:spcPts val="600"/>
              </a:spcAft>
              <a:buClr>
                <a:srgbClr val="9CA800"/>
              </a:buClr>
              <a:buFont typeface="Arial" panose="020B0604020202020204" pitchFamily="34" charset="0"/>
              <a:buChar char="•"/>
            </a:pPr>
            <a:r>
              <a:rPr lang="en-US" sz="2000" dirty="0"/>
              <a:t>What publics have connections with your research</a:t>
            </a:r>
            <a:r>
              <a:rPr lang="en-US" sz="2000" dirty="0" smtClean="0"/>
              <a:t>?</a:t>
            </a:r>
            <a:endParaRPr lang="en-US" sz="2000" dirty="0"/>
          </a:p>
        </p:txBody>
      </p:sp>
      <p:sp>
        <p:nvSpPr>
          <p:cNvPr id="6" name="Content Placeholder 2"/>
          <p:cNvSpPr txBox="1">
            <a:spLocks/>
          </p:cNvSpPr>
          <p:nvPr/>
        </p:nvSpPr>
        <p:spPr bwMode="auto">
          <a:xfrm>
            <a:off x="77490" y="5895578"/>
            <a:ext cx="5238428" cy="378997"/>
          </a:xfrm>
          <a:prstGeom prst="rect">
            <a:avLst/>
          </a:prstGeom>
          <a:noFill/>
          <a:ln w="9525">
            <a:noFill/>
            <a:miter lim="800000"/>
            <a:headEnd/>
            <a:tailEnd/>
          </a:ln>
        </p:spPr>
        <p:txBody>
          <a:bodyPr vert="horz" wrap="square" lIns="70533" tIns="35266" rIns="70533" bIns="35266" numCol="1" anchor="t" anchorCtr="0" compatLnSpc="1">
            <a:prstTxWarp prst="textNoShape">
              <a:avLst/>
            </a:prstTxWarp>
            <a:spAutoFit/>
          </a:bodyPr>
          <a:lstStyle>
            <a:lvl1pPr marL="263525" indent="-263525" algn="l" defTabSz="706438" rtl="0" eaLnBrk="1" fontAlgn="base" hangingPunct="1">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6438" rtl="0" eaLnBrk="1" fontAlgn="base" hangingPunct="1">
              <a:spcBef>
                <a:spcPct val="20000"/>
              </a:spcBef>
              <a:spcAft>
                <a:spcPct val="0"/>
              </a:spcAft>
              <a:buChar char="–"/>
              <a:defRPr sz="2500">
                <a:solidFill>
                  <a:schemeClr val="tx1"/>
                </a:solidFill>
                <a:latin typeface="+mn-lt"/>
              </a:defRPr>
            </a:lvl2pPr>
            <a:lvl3pPr marL="881063" indent="-174625" algn="l" defTabSz="706438" rtl="0" eaLnBrk="1" fontAlgn="base" hangingPunct="1">
              <a:spcBef>
                <a:spcPct val="20000"/>
              </a:spcBef>
              <a:spcAft>
                <a:spcPct val="0"/>
              </a:spcAft>
              <a:buClr>
                <a:srgbClr val="9FAA00"/>
              </a:buClr>
              <a:buChar char="•"/>
              <a:defRPr sz="2500">
                <a:solidFill>
                  <a:schemeClr val="tx1"/>
                </a:solidFill>
                <a:latin typeface="+mn-lt"/>
              </a:defRPr>
            </a:lvl3pPr>
            <a:lvl4pPr marL="1235075" indent="-174625" algn="l" defTabSz="706438" rtl="0" eaLnBrk="1" fontAlgn="base" hangingPunct="1">
              <a:spcBef>
                <a:spcPct val="20000"/>
              </a:spcBef>
              <a:spcAft>
                <a:spcPct val="0"/>
              </a:spcAft>
              <a:buChar char="–"/>
              <a:defRPr sz="2500">
                <a:solidFill>
                  <a:schemeClr val="tx1"/>
                </a:solidFill>
                <a:latin typeface="+mn-lt"/>
              </a:defRPr>
            </a:lvl4pPr>
            <a:lvl5pPr marL="1585913" indent="-174625" algn="l" defTabSz="706438" rtl="0" eaLnBrk="1" fontAlgn="base" hangingPunct="1">
              <a:spcBef>
                <a:spcPct val="20000"/>
              </a:spcBef>
              <a:spcAft>
                <a:spcPct val="0"/>
              </a:spcAft>
              <a:buChar char="»"/>
              <a:defRPr>
                <a:solidFill>
                  <a:schemeClr val="tx1"/>
                </a:solidFill>
                <a:latin typeface="+mn-lt"/>
              </a:defRPr>
            </a:lvl5pPr>
            <a:lvl6pPr marL="1993091" indent="-176193" algn="l" defTabSz="707590" rtl="0" eaLnBrk="1" fontAlgn="base" hangingPunct="1">
              <a:spcBef>
                <a:spcPct val="20000"/>
              </a:spcBef>
              <a:spcAft>
                <a:spcPct val="0"/>
              </a:spcAft>
              <a:buChar char="»"/>
              <a:defRPr sz="1800">
                <a:solidFill>
                  <a:schemeClr val="tx1"/>
                </a:solidFill>
                <a:latin typeface="+mn-lt"/>
              </a:defRPr>
            </a:lvl6pPr>
            <a:lvl7pPr marL="2399039" indent="-176193" algn="l" defTabSz="707590" rtl="0" eaLnBrk="1" fontAlgn="base" hangingPunct="1">
              <a:spcBef>
                <a:spcPct val="20000"/>
              </a:spcBef>
              <a:spcAft>
                <a:spcPct val="0"/>
              </a:spcAft>
              <a:buChar char="»"/>
              <a:defRPr sz="1800">
                <a:solidFill>
                  <a:schemeClr val="tx1"/>
                </a:solidFill>
                <a:latin typeface="+mn-lt"/>
              </a:defRPr>
            </a:lvl7pPr>
            <a:lvl8pPr marL="2804987" indent="-176193" algn="l" defTabSz="707590" rtl="0" eaLnBrk="1" fontAlgn="base" hangingPunct="1">
              <a:spcBef>
                <a:spcPct val="20000"/>
              </a:spcBef>
              <a:spcAft>
                <a:spcPct val="0"/>
              </a:spcAft>
              <a:buChar char="»"/>
              <a:defRPr sz="1800">
                <a:solidFill>
                  <a:schemeClr val="tx1"/>
                </a:solidFill>
                <a:latin typeface="+mn-lt"/>
              </a:defRPr>
            </a:lvl8pPr>
            <a:lvl9pPr marL="3210935" indent="-176193" algn="l" defTabSz="707590" rtl="0" eaLnBrk="1" fontAlgn="base" hangingPunct="1">
              <a:spcBef>
                <a:spcPct val="20000"/>
              </a:spcBef>
              <a:spcAft>
                <a:spcPct val="0"/>
              </a:spcAft>
              <a:buChar char="»"/>
              <a:defRPr sz="1800">
                <a:solidFill>
                  <a:schemeClr val="tx1"/>
                </a:solidFill>
                <a:latin typeface="+mn-lt"/>
              </a:defRPr>
            </a:lvl9pPr>
          </a:lstStyle>
          <a:p>
            <a:pPr lvl="2"/>
            <a:r>
              <a:rPr lang="en-US" sz="2000" kern="0" dirty="0" smtClean="0"/>
              <a:t>CROS (n=57); PIRLS (n=114)</a:t>
            </a:r>
          </a:p>
        </p:txBody>
      </p:sp>
    </p:spTree>
    <p:extLst>
      <p:ext uri="{BB962C8B-B14F-4D97-AF65-F5344CB8AC3E}">
        <p14:creationId xmlns:p14="http://schemas.microsoft.com/office/powerpoint/2010/main" val="24652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 with research</a:t>
            </a:r>
            <a:endParaRPr lang="en-US" dirty="0"/>
          </a:p>
        </p:txBody>
      </p:sp>
      <p:sp>
        <p:nvSpPr>
          <p:cNvPr id="3" name="Content Placeholder 2"/>
          <p:cNvSpPr>
            <a:spLocks noGrp="1"/>
          </p:cNvSpPr>
          <p:nvPr>
            <p:ph idx="1"/>
          </p:nvPr>
        </p:nvSpPr>
        <p:spPr>
          <a:xfrm>
            <a:off x="346075" y="2479675"/>
            <a:ext cx="8226425" cy="455941"/>
          </a:xfrm>
        </p:spPr>
        <p:txBody>
          <a:bodyPr/>
          <a:lstStyle/>
          <a:p>
            <a:r>
              <a:rPr lang="en-US" dirty="0" smtClean="0"/>
              <a:t>Surveys: CROS (research staff) and PIRLS (leaders)</a:t>
            </a:r>
          </a:p>
        </p:txBody>
      </p:sp>
      <p:sp>
        <p:nvSpPr>
          <p:cNvPr id="5" name="TextBox 4"/>
          <p:cNvSpPr txBox="1"/>
          <p:nvPr/>
        </p:nvSpPr>
        <p:spPr>
          <a:xfrm>
            <a:off x="346075" y="3108960"/>
            <a:ext cx="4262501" cy="2400657"/>
          </a:xfrm>
          <a:prstGeom prst="rect">
            <a:avLst/>
          </a:prstGeom>
          <a:noFill/>
        </p:spPr>
        <p:txBody>
          <a:bodyPr wrap="square" rtlCol="0">
            <a:spAutoFit/>
          </a:bodyPr>
          <a:lstStyle/>
          <a:p>
            <a:pPr marL="800100" lvl="1" indent="-342900">
              <a:spcAft>
                <a:spcPts val="600"/>
              </a:spcAft>
              <a:buClr>
                <a:srgbClr val="9CA800"/>
              </a:buClr>
              <a:buFont typeface="Arial" panose="020B0604020202020204" pitchFamily="34" charset="0"/>
              <a:buChar char="•"/>
            </a:pPr>
            <a:r>
              <a:rPr lang="en-US" sz="2000" b="1" dirty="0"/>
              <a:t>Define ‘public engagement with research’</a:t>
            </a:r>
          </a:p>
          <a:p>
            <a:pPr marL="800100" lvl="1" indent="-342900">
              <a:spcAft>
                <a:spcPts val="600"/>
              </a:spcAft>
              <a:buClr>
                <a:srgbClr val="9CA800"/>
              </a:buClr>
              <a:buFont typeface="Arial" panose="020B0604020202020204" pitchFamily="34" charset="0"/>
              <a:buChar char="•"/>
            </a:pPr>
            <a:r>
              <a:rPr lang="en-US" sz="2000" dirty="0">
                <a:solidFill>
                  <a:schemeClr val="bg1">
                    <a:lumMod val="75000"/>
                  </a:schemeClr>
                </a:solidFill>
              </a:rPr>
              <a:t>Describe a successful activity involving PER</a:t>
            </a:r>
          </a:p>
          <a:p>
            <a:pPr marL="800100" lvl="1" indent="-342900">
              <a:spcAft>
                <a:spcPts val="600"/>
              </a:spcAft>
              <a:buClr>
                <a:srgbClr val="9CA800"/>
              </a:buClr>
              <a:buFont typeface="Arial" panose="020B0604020202020204" pitchFamily="34" charset="0"/>
              <a:buChar char="•"/>
            </a:pPr>
            <a:r>
              <a:rPr lang="en-US" sz="2000" dirty="0">
                <a:solidFill>
                  <a:schemeClr val="bg1">
                    <a:lumMod val="75000"/>
                  </a:schemeClr>
                </a:solidFill>
              </a:rPr>
              <a:t>What publics have connections with your research</a:t>
            </a:r>
            <a:r>
              <a:rPr lang="en-US" sz="2000" dirty="0" smtClean="0">
                <a:solidFill>
                  <a:schemeClr val="bg1">
                    <a:lumMod val="75000"/>
                  </a:schemeClr>
                </a:solidFill>
              </a:rPr>
              <a:t>?</a:t>
            </a:r>
            <a:endParaRPr lang="en-US" sz="2000" dirty="0">
              <a:solidFill>
                <a:schemeClr val="bg1">
                  <a:lumMod val="75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2558969627"/>
              </p:ext>
            </p:extLst>
          </p:nvPr>
        </p:nvGraphicFramePr>
        <p:xfrm>
          <a:off x="3364992" y="2935616"/>
          <a:ext cx="5779008" cy="3227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9860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 with research</a:t>
            </a:r>
            <a:endParaRPr lang="en-US" dirty="0"/>
          </a:p>
        </p:txBody>
      </p:sp>
      <p:sp>
        <p:nvSpPr>
          <p:cNvPr id="3" name="Content Placeholder 2"/>
          <p:cNvSpPr>
            <a:spLocks noGrp="1"/>
          </p:cNvSpPr>
          <p:nvPr>
            <p:ph idx="1"/>
          </p:nvPr>
        </p:nvSpPr>
        <p:spPr>
          <a:xfrm>
            <a:off x="346075" y="2479675"/>
            <a:ext cx="8226425" cy="455941"/>
          </a:xfrm>
        </p:spPr>
        <p:txBody>
          <a:bodyPr/>
          <a:lstStyle/>
          <a:p>
            <a:r>
              <a:rPr lang="en-US" dirty="0" smtClean="0"/>
              <a:t>Surveys: CROS (research staff) and PIRLS (leaders)</a:t>
            </a:r>
          </a:p>
        </p:txBody>
      </p:sp>
      <p:sp>
        <p:nvSpPr>
          <p:cNvPr id="5" name="TextBox 4"/>
          <p:cNvSpPr txBox="1"/>
          <p:nvPr/>
        </p:nvSpPr>
        <p:spPr>
          <a:xfrm>
            <a:off x="346075" y="3108960"/>
            <a:ext cx="4262501" cy="2400657"/>
          </a:xfrm>
          <a:prstGeom prst="rect">
            <a:avLst/>
          </a:prstGeom>
          <a:noFill/>
        </p:spPr>
        <p:txBody>
          <a:bodyPr wrap="square" rtlCol="0">
            <a:spAutoFit/>
          </a:bodyPr>
          <a:lstStyle/>
          <a:p>
            <a:pPr marL="800100" lvl="1" indent="-342900">
              <a:spcAft>
                <a:spcPts val="600"/>
              </a:spcAft>
              <a:buClr>
                <a:srgbClr val="9CA800"/>
              </a:buClr>
              <a:buFont typeface="Arial" panose="020B0604020202020204" pitchFamily="34" charset="0"/>
              <a:buChar char="•"/>
            </a:pPr>
            <a:r>
              <a:rPr lang="en-US" sz="2000" dirty="0">
                <a:solidFill>
                  <a:schemeClr val="bg1">
                    <a:lumMod val="75000"/>
                  </a:schemeClr>
                </a:solidFill>
              </a:rPr>
              <a:t>Define ‘public engagement with research’</a:t>
            </a:r>
          </a:p>
          <a:p>
            <a:pPr marL="800100" lvl="1" indent="-342900">
              <a:spcAft>
                <a:spcPts val="600"/>
              </a:spcAft>
              <a:buClr>
                <a:srgbClr val="9CA800"/>
              </a:buClr>
              <a:buFont typeface="Arial" panose="020B0604020202020204" pitchFamily="34" charset="0"/>
              <a:buChar char="•"/>
            </a:pPr>
            <a:r>
              <a:rPr lang="en-US" sz="2000" b="1" dirty="0"/>
              <a:t>Describe a successful activity involving PER</a:t>
            </a:r>
          </a:p>
          <a:p>
            <a:pPr marL="800100" lvl="1" indent="-342900">
              <a:spcAft>
                <a:spcPts val="600"/>
              </a:spcAft>
              <a:buClr>
                <a:srgbClr val="9CA800"/>
              </a:buClr>
              <a:buFont typeface="Arial" panose="020B0604020202020204" pitchFamily="34" charset="0"/>
              <a:buChar char="•"/>
            </a:pPr>
            <a:r>
              <a:rPr lang="en-US" sz="2000" dirty="0">
                <a:solidFill>
                  <a:schemeClr val="bg1">
                    <a:lumMod val="75000"/>
                  </a:schemeClr>
                </a:solidFill>
              </a:rPr>
              <a:t>What publics have connections with your research</a:t>
            </a:r>
            <a:r>
              <a:rPr lang="en-US" sz="2000" dirty="0" smtClean="0">
                <a:solidFill>
                  <a:schemeClr val="bg1">
                    <a:lumMod val="75000"/>
                  </a:schemeClr>
                </a:solidFill>
              </a:rPr>
              <a:t>?</a:t>
            </a:r>
            <a:endParaRPr lang="en-US" sz="2000" dirty="0">
              <a:solidFill>
                <a:schemeClr val="bg1">
                  <a:lumMod val="75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2100876668"/>
              </p:ext>
            </p:extLst>
          </p:nvPr>
        </p:nvGraphicFramePr>
        <p:xfrm>
          <a:off x="3639312" y="2935616"/>
          <a:ext cx="5376672" cy="3382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891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u-template">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ou-template.thmx</Template>
  <TotalTime>2536</TotalTime>
  <Words>2584</Words>
  <Application>Microsoft Office PowerPoint</Application>
  <PresentationFormat>On-screen Show (4:3)</PresentationFormat>
  <Paragraphs>361</Paragraphs>
  <Slides>29</Slides>
  <Notes>20</Notes>
  <HiddenSlides>3</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ou-template</vt:lpstr>
      <vt:lpstr>Divider</vt:lpstr>
      <vt:lpstr>Online practices and tools for engaging research and communication</vt:lpstr>
      <vt:lpstr>Overview</vt:lpstr>
      <vt:lpstr>Public engagement with research</vt:lpstr>
      <vt:lpstr>Public engagement</vt:lpstr>
      <vt:lpstr>Public engagement</vt:lpstr>
      <vt:lpstr>Overview</vt:lpstr>
      <vt:lpstr>Public engagement with research</vt:lpstr>
      <vt:lpstr>Public engagement with research</vt:lpstr>
      <vt:lpstr>Public engagement with research</vt:lpstr>
      <vt:lpstr>Public engagement with research</vt:lpstr>
      <vt:lpstr>Digital engagement</vt:lpstr>
      <vt:lpstr>Digital engagement</vt:lpstr>
      <vt:lpstr>Digital engagement</vt:lpstr>
      <vt:lpstr>What does the digitally-engaged researcher look like?</vt:lpstr>
      <vt:lpstr>Forecasting – outcomes of engagement</vt:lpstr>
      <vt:lpstr>Overview</vt:lpstr>
      <vt:lpstr>Available tools within the OU</vt:lpstr>
      <vt:lpstr>Available tools within the OU</vt:lpstr>
      <vt:lpstr>Available tools within the OU</vt:lpstr>
      <vt:lpstr>Available tools outside the OU</vt:lpstr>
      <vt:lpstr>Existing OU WordPress service</vt:lpstr>
      <vt:lpstr>OU blog service sustainability</vt:lpstr>
      <vt:lpstr>Example wordpress.com site</vt:lpstr>
      <vt:lpstr>Example self hosted site</vt:lpstr>
      <vt:lpstr>The within OU or without trade-off</vt:lpstr>
      <vt:lpstr>What would you value? </vt:lpstr>
      <vt:lpstr>Overview</vt:lpstr>
      <vt:lpstr>Summary (so what)</vt:lpstr>
      <vt:lpstr>Postcards from the edge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Collins</dc:creator>
  <cp:lastModifiedBy>Trevor Collins</cp:lastModifiedBy>
  <cp:revision>78</cp:revision>
  <cp:lastPrinted>2014-05-09T16:19:15Z</cp:lastPrinted>
  <dcterms:created xsi:type="dcterms:W3CDTF">2014-04-17T10:08:47Z</dcterms:created>
  <dcterms:modified xsi:type="dcterms:W3CDTF">2014-05-12T12:13:19Z</dcterms:modified>
</cp:coreProperties>
</file>