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7" r:id="rId2"/>
    <p:sldMasterId id="2147483679" r:id="rId3"/>
  </p:sldMasterIdLst>
  <p:notesMasterIdLst>
    <p:notesMasterId r:id="rId44"/>
  </p:notesMasterIdLst>
  <p:handoutMasterIdLst>
    <p:handoutMasterId r:id="rId45"/>
  </p:handoutMasterIdLst>
  <p:sldIdLst>
    <p:sldId id="487" r:id="rId4"/>
    <p:sldId id="490" r:id="rId5"/>
    <p:sldId id="491" r:id="rId6"/>
    <p:sldId id="499" r:id="rId7"/>
    <p:sldId id="493" r:id="rId8"/>
    <p:sldId id="495" r:id="rId9"/>
    <p:sldId id="496" r:id="rId10"/>
    <p:sldId id="532" r:id="rId11"/>
    <p:sldId id="484" r:id="rId12"/>
    <p:sldId id="510" r:id="rId13"/>
    <p:sldId id="512" r:id="rId14"/>
    <p:sldId id="516" r:id="rId15"/>
    <p:sldId id="483" r:id="rId16"/>
    <p:sldId id="515" r:id="rId17"/>
    <p:sldId id="489" r:id="rId18"/>
    <p:sldId id="514" r:id="rId19"/>
    <p:sldId id="517" r:id="rId20"/>
    <p:sldId id="494" r:id="rId21"/>
    <p:sldId id="482" r:id="rId22"/>
    <p:sldId id="527" r:id="rId23"/>
    <p:sldId id="518" r:id="rId24"/>
    <p:sldId id="519" r:id="rId25"/>
    <p:sldId id="521" r:id="rId26"/>
    <p:sldId id="522" r:id="rId27"/>
    <p:sldId id="523" r:id="rId28"/>
    <p:sldId id="524" r:id="rId29"/>
    <p:sldId id="526" r:id="rId30"/>
    <p:sldId id="528" r:id="rId31"/>
    <p:sldId id="529" r:id="rId32"/>
    <p:sldId id="535" r:id="rId33"/>
    <p:sldId id="536" r:id="rId34"/>
    <p:sldId id="533" r:id="rId35"/>
    <p:sldId id="498" r:id="rId36"/>
    <p:sldId id="513" r:id="rId37"/>
    <p:sldId id="530" r:id="rId38"/>
    <p:sldId id="531" r:id="rId39"/>
    <p:sldId id="506" r:id="rId40"/>
    <p:sldId id="502" r:id="rId41"/>
    <p:sldId id="503" r:id="rId42"/>
    <p:sldId id="504" r:id="rId43"/>
  </p:sldIdLst>
  <p:sldSz cx="10460038" cy="7561263"/>
  <p:notesSz cx="6797675" cy="9926638"/>
  <p:defaultTextStyle>
    <a:defPPr>
      <a:defRPr lang="en-GB"/>
    </a:defPPr>
    <a:lvl1pPr algn="l" rtl="0" fontAlgn="base">
      <a:spcBef>
        <a:spcPct val="0"/>
      </a:spcBef>
      <a:spcAft>
        <a:spcPct val="0"/>
      </a:spcAft>
      <a:defRPr sz="3000" kern="1200">
        <a:solidFill>
          <a:srgbClr val="E3284A"/>
        </a:solidFill>
        <a:latin typeface="Arial" charset="0"/>
        <a:ea typeface="+mn-ea"/>
        <a:cs typeface="+mn-cs"/>
      </a:defRPr>
    </a:lvl1pPr>
    <a:lvl2pPr marL="457200" algn="l" rtl="0" fontAlgn="base">
      <a:spcBef>
        <a:spcPct val="0"/>
      </a:spcBef>
      <a:spcAft>
        <a:spcPct val="0"/>
      </a:spcAft>
      <a:defRPr sz="3000" kern="1200">
        <a:solidFill>
          <a:srgbClr val="E3284A"/>
        </a:solidFill>
        <a:latin typeface="Arial" charset="0"/>
        <a:ea typeface="+mn-ea"/>
        <a:cs typeface="+mn-cs"/>
      </a:defRPr>
    </a:lvl2pPr>
    <a:lvl3pPr marL="914400" algn="l" rtl="0" fontAlgn="base">
      <a:spcBef>
        <a:spcPct val="0"/>
      </a:spcBef>
      <a:spcAft>
        <a:spcPct val="0"/>
      </a:spcAft>
      <a:defRPr sz="3000" kern="1200">
        <a:solidFill>
          <a:srgbClr val="E3284A"/>
        </a:solidFill>
        <a:latin typeface="Arial" charset="0"/>
        <a:ea typeface="+mn-ea"/>
        <a:cs typeface="+mn-cs"/>
      </a:defRPr>
    </a:lvl3pPr>
    <a:lvl4pPr marL="1371600" algn="l" rtl="0" fontAlgn="base">
      <a:spcBef>
        <a:spcPct val="0"/>
      </a:spcBef>
      <a:spcAft>
        <a:spcPct val="0"/>
      </a:spcAft>
      <a:defRPr sz="3000" kern="1200">
        <a:solidFill>
          <a:srgbClr val="E3284A"/>
        </a:solidFill>
        <a:latin typeface="Arial" charset="0"/>
        <a:ea typeface="+mn-ea"/>
        <a:cs typeface="+mn-cs"/>
      </a:defRPr>
    </a:lvl4pPr>
    <a:lvl5pPr marL="1828800" algn="l" rtl="0" fontAlgn="base">
      <a:spcBef>
        <a:spcPct val="0"/>
      </a:spcBef>
      <a:spcAft>
        <a:spcPct val="0"/>
      </a:spcAft>
      <a:defRPr sz="3000" kern="1200">
        <a:solidFill>
          <a:srgbClr val="E3284A"/>
        </a:solidFill>
        <a:latin typeface="Arial" charset="0"/>
        <a:ea typeface="+mn-ea"/>
        <a:cs typeface="+mn-cs"/>
      </a:defRPr>
    </a:lvl5pPr>
    <a:lvl6pPr marL="2286000" algn="l" defTabSz="914400" rtl="0" eaLnBrk="1" latinLnBrk="0" hangingPunct="1">
      <a:defRPr sz="3000" kern="1200">
        <a:solidFill>
          <a:srgbClr val="E3284A"/>
        </a:solidFill>
        <a:latin typeface="Arial" charset="0"/>
        <a:ea typeface="+mn-ea"/>
        <a:cs typeface="+mn-cs"/>
      </a:defRPr>
    </a:lvl6pPr>
    <a:lvl7pPr marL="2743200" algn="l" defTabSz="914400" rtl="0" eaLnBrk="1" latinLnBrk="0" hangingPunct="1">
      <a:defRPr sz="3000" kern="1200">
        <a:solidFill>
          <a:srgbClr val="E3284A"/>
        </a:solidFill>
        <a:latin typeface="Arial" charset="0"/>
        <a:ea typeface="+mn-ea"/>
        <a:cs typeface="+mn-cs"/>
      </a:defRPr>
    </a:lvl7pPr>
    <a:lvl8pPr marL="3200400" algn="l" defTabSz="914400" rtl="0" eaLnBrk="1" latinLnBrk="0" hangingPunct="1">
      <a:defRPr sz="3000" kern="1200">
        <a:solidFill>
          <a:srgbClr val="E3284A"/>
        </a:solidFill>
        <a:latin typeface="Arial" charset="0"/>
        <a:ea typeface="+mn-ea"/>
        <a:cs typeface="+mn-cs"/>
      </a:defRPr>
    </a:lvl8pPr>
    <a:lvl9pPr marL="3657600" algn="l" defTabSz="914400" rtl="0" eaLnBrk="1" latinLnBrk="0" hangingPunct="1">
      <a:defRPr sz="3000" kern="1200">
        <a:solidFill>
          <a:srgbClr val="E3284A"/>
        </a:solidFill>
        <a:latin typeface="Arial"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29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A00"/>
    <a:srgbClr val="E3284A"/>
    <a:srgbClr val="EF6820"/>
    <a:srgbClr val="5C705E"/>
    <a:srgbClr val="00AFAD"/>
    <a:srgbClr val="00B1EA"/>
    <a:srgbClr val="FF33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8585" autoAdjust="0"/>
    <p:restoredTop sz="94320" autoAdjust="0"/>
  </p:normalViewPr>
  <p:slideViewPr>
    <p:cSldViewPr>
      <p:cViewPr varScale="1">
        <p:scale>
          <a:sx n="106" d="100"/>
          <a:sy n="106" d="100"/>
        </p:scale>
        <p:origin x="1992" y="102"/>
      </p:cViewPr>
      <p:guideLst>
        <p:guide orient="horz" pos="2381"/>
        <p:guide pos="3294"/>
      </p:guideLst>
    </p:cSldViewPr>
  </p:slideViewPr>
  <p:notesTextViewPr>
    <p:cViewPr>
      <p:scale>
        <a:sx n="100" d="100"/>
        <a:sy n="100" d="100"/>
      </p:scale>
      <p:origin x="0" y="0"/>
    </p:cViewPr>
  </p:notesTextViewPr>
  <p:sorterViewPr>
    <p:cViewPr varScale="1">
      <p:scale>
        <a:sx n="1" d="1"/>
        <a:sy n="1" d="1"/>
      </p:scale>
      <p:origin x="0" y="-5418"/>
    </p:cViewPr>
  </p:sorterViewPr>
  <p:notesViewPr>
    <p:cSldViewPr>
      <p:cViewPr>
        <p:scale>
          <a:sx n="100" d="100"/>
          <a:sy n="100" d="100"/>
        </p:scale>
        <p:origin x="-66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hdr" sz="quarter"/>
          </p:nvPr>
        </p:nvSpPr>
        <p:spPr bwMode="auto">
          <a:xfrm>
            <a:off x="5" y="4"/>
            <a:ext cx="2944813" cy="496809"/>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346115" name="Rectangle 3"/>
          <p:cNvSpPr>
            <a:spLocks noGrp="1" noChangeArrowheads="1"/>
          </p:cNvSpPr>
          <p:nvPr>
            <p:ph type="dt" sz="quarter" idx="1"/>
          </p:nvPr>
        </p:nvSpPr>
        <p:spPr bwMode="auto">
          <a:xfrm>
            <a:off x="3851280" y="4"/>
            <a:ext cx="2944813" cy="496809"/>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346116" name="Rectangle 4"/>
          <p:cNvSpPr>
            <a:spLocks noGrp="1" noChangeArrowheads="1"/>
          </p:cNvSpPr>
          <p:nvPr>
            <p:ph type="ftr" sz="quarter" idx="2"/>
          </p:nvPr>
        </p:nvSpPr>
        <p:spPr bwMode="auto">
          <a:xfrm>
            <a:off x="5" y="9428246"/>
            <a:ext cx="2944813" cy="496809"/>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346117" name="Rectangle 5"/>
          <p:cNvSpPr>
            <a:spLocks noGrp="1" noChangeArrowheads="1"/>
          </p:cNvSpPr>
          <p:nvPr>
            <p:ph type="sldNum" sz="quarter" idx="3"/>
          </p:nvPr>
        </p:nvSpPr>
        <p:spPr bwMode="auto">
          <a:xfrm>
            <a:off x="3851280" y="9428246"/>
            <a:ext cx="2944813" cy="496809"/>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lgn="r">
              <a:defRPr sz="1200">
                <a:solidFill>
                  <a:schemeClr val="tx1"/>
                </a:solidFill>
              </a:defRPr>
            </a:lvl1pPr>
          </a:lstStyle>
          <a:p>
            <a:pPr>
              <a:defRPr/>
            </a:pPr>
            <a:fld id="{045B5C71-5E5E-49E6-8738-8C6FEA095D11}" type="slidenum">
              <a:rPr lang="en-GB"/>
              <a:pPr>
                <a:defRPr/>
              </a:pPr>
              <a:t>‹#›</a:t>
            </a:fld>
            <a:endParaRPr lang="en-GB" dirty="0"/>
          </a:p>
        </p:txBody>
      </p:sp>
    </p:spTree>
    <p:extLst>
      <p:ext uri="{BB962C8B-B14F-4D97-AF65-F5344CB8AC3E}">
        <p14:creationId xmlns:p14="http://schemas.microsoft.com/office/powerpoint/2010/main" val="11492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5" y="4"/>
            <a:ext cx="2944813" cy="496809"/>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80899" name="Rectangle 3"/>
          <p:cNvSpPr>
            <a:spLocks noGrp="1" noChangeArrowheads="1"/>
          </p:cNvSpPr>
          <p:nvPr>
            <p:ph type="dt" idx="1"/>
          </p:nvPr>
        </p:nvSpPr>
        <p:spPr bwMode="auto">
          <a:xfrm>
            <a:off x="3851280" y="4"/>
            <a:ext cx="2944813" cy="496809"/>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820738" y="744538"/>
            <a:ext cx="5151437" cy="3724275"/>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79451" y="4715710"/>
            <a:ext cx="5438775" cy="4466511"/>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5" y="9428246"/>
            <a:ext cx="2944813" cy="496809"/>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80903" name="Rectangle 7"/>
          <p:cNvSpPr>
            <a:spLocks noGrp="1" noChangeArrowheads="1"/>
          </p:cNvSpPr>
          <p:nvPr>
            <p:ph type="sldNum" sz="quarter" idx="5"/>
          </p:nvPr>
        </p:nvSpPr>
        <p:spPr bwMode="auto">
          <a:xfrm>
            <a:off x="3851280" y="9428246"/>
            <a:ext cx="2944813" cy="496809"/>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lgn="r">
              <a:defRPr sz="1200">
                <a:solidFill>
                  <a:schemeClr val="tx1"/>
                </a:solidFill>
              </a:defRPr>
            </a:lvl1pPr>
          </a:lstStyle>
          <a:p>
            <a:pPr>
              <a:defRPr/>
            </a:pPr>
            <a:fld id="{8074E46F-8B05-4192-A7E7-F1B020C828FF}" type="slidenum">
              <a:rPr lang="en-US"/>
              <a:pPr>
                <a:defRPr/>
              </a:pPr>
              <a:t>‹#›</a:t>
            </a:fld>
            <a:endParaRPr lang="en-US" dirty="0"/>
          </a:p>
        </p:txBody>
      </p:sp>
    </p:spTree>
    <p:extLst>
      <p:ext uri="{BB962C8B-B14F-4D97-AF65-F5344CB8AC3E}">
        <p14:creationId xmlns:p14="http://schemas.microsoft.com/office/powerpoint/2010/main" val="457215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txBox="1">
            <a:spLocks noGrp="1" noChangeArrowheads="1"/>
          </p:cNvSpPr>
          <p:nvPr/>
        </p:nvSpPr>
        <p:spPr bwMode="auto">
          <a:xfrm>
            <a:off x="5" y="4"/>
            <a:ext cx="2944813" cy="496809"/>
          </a:xfrm>
          <a:prstGeom prst="rect">
            <a:avLst/>
          </a:prstGeom>
          <a:noFill/>
          <a:ln w="9525">
            <a:noFill/>
            <a:miter lim="800000"/>
            <a:headEnd/>
            <a:tailEnd/>
          </a:ln>
        </p:spPr>
        <p:txBody>
          <a:bodyPr lIns="91413" tIns="45706" rIns="91413" bIns="45706"/>
          <a:lstStyle/>
          <a:p>
            <a:r>
              <a:rPr lang="en-US" sz="1200" dirty="0">
                <a:solidFill>
                  <a:schemeClr val="tx1"/>
                </a:solidFill>
              </a:rPr>
              <a:t>Dr Richard Holliman, Science Faculty, Open University</a:t>
            </a:r>
          </a:p>
        </p:txBody>
      </p:sp>
      <p:sp>
        <p:nvSpPr>
          <p:cNvPr id="20482" name="Rectangle 3"/>
          <p:cNvSpPr txBox="1">
            <a:spLocks noGrp="1" noChangeArrowheads="1"/>
          </p:cNvSpPr>
          <p:nvPr/>
        </p:nvSpPr>
        <p:spPr bwMode="auto">
          <a:xfrm>
            <a:off x="3851280" y="4"/>
            <a:ext cx="2944813" cy="496809"/>
          </a:xfrm>
          <a:prstGeom prst="rect">
            <a:avLst/>
          </a:prstGeom>
          <a:noFill/>
          <a:ln w="9525">
            <a:noFill/>
            <a:miter lim="800000"/>
            <a:headEnd/>
            <a:tailEnd/>
          </a:ln>
        </p:spPr>
        <p:txBody>
          <a:bodyPr lIns="91413" tIns="45706" rIns="91413" bIns="45706"/>
          <a:lstStyle/>
          <a:p>
            <a:pPr algn="r"/>
            <a:r>
              <a:rPr lang="en-US" sz="1200" dirty="0">
                <a:solidFill>
                  <a:schemeClr val="tx1"/>
                </a:solidFill>
              </a:rPr>
              <a:t>9 March 2009</a:t>
            </a:r>
          </a:p>
        </p:txBody>
      </p:sp>
      <p:sp>
        <p:nvSpPr>
          <p:cNvPr id="20483" name="Rectangle 7"/>
          <p:cNvSpPr txBox="1">
            <a:spLocks noGrp="1" noChangeArrowheads="1"/>
          </p:cNvSpPr>
          <p:nvPr/>
        </p:nvSpPr>
        <p:spPr bwMode="auto">
          <a:xfrm>
            <a:off x="3851280" y="9428246"/>
            <a:ext cx="2944813" cy="496809"/>
          </a:xfrm>
          <a:prstGeom prst="rect">
            <a:avLst/>
          </a:prstGeom>
          <a:noFill/>
          <a:ln w="9525">
            <a:noFill/>
            <a:miter lim="800000"/>
            <a:headEnd/>
            <a:tailEnd/>
          </a:ln>
        </p:spPr>
        <p:txBody>
          <a:bodyPr lIns="91413" tIns="45706" rIns="91413" bIns="45706" anchor="b"/>
          <a:lstStyle/>
          <a:p>
            <a:pPr algn="r"/>
            <a:fld id="{13CA8A5D-0768-4A38-9EFD-BF20CD41012E}" type="slidenum">
              <a:rPr lang="en-US" sz="1200">
                <a:solidFill>
                  <a:schemeClr val="tx1"/>
                </a:solidFill>
              </a:rPr>
              <a:pPr algn="r"/>
              <a:t>1</a:t>
            </a:fld>
            <a:endParaRPr lang="en-US" sz="1200" dirty="0">
              <a:solidFill>
                <a:schemeClr val="tx1"/>
              </a:solidFill>
            </a:endParaRPr>
          </a:p>
        </p:txBody>
      </p:sp>
      <p:sp>
        <p:nvSpPr>
          <p:cNvPr id="20484" name="Rectangle 2"/>
          <p:cNvSpPr>
            <a:spLocks noGrp="1" noRot="1" noChangeAspect="1" noChangeArrowheads="1" noTextEdit="1"/>
          </p:cNvSpPr>
          <p:nvPr>
            <p:ph type="sldImg"/>
          </p:nvPr>
        </p:nvSpPr>
        <p:spPr>
          <a:xfrm>
            <a:off x="830263" y="746125"/>
            <a:ext cx="5145087" cy="3721100"/>
          </a:xfrm>
          <a:ln/>
        </p:spPr>
      </p:sp>
      <p:sp>
        <p:nvSpPr>
          <p:cNvPr id="20485" name="Rectangle 3"/>
          <p:cNvSpPr>
            <a:spLocks noGrp="1" noChangeArrowheads="1"/>
          </p:cNvSpPr>
          <p:nvPr>
            <p:ph type="body" idx="1"/>
          </p:nvPr>
        </p:nvSpPr>
        <p:spPr>
          <a:xfrm>
            <a:off x="909638" y="4712534"/>
            <a:ext cx="4978400" cy="4468098"/>
          </a:xfrm>
          <a:noFill/>
          <a:ln/>
        </p:spPr>
        <p:txBody>
          <a:bodyPr/>
          <a:lstStyle/>
          <a:p>
            <a:pPr>
              <a:lnSpc>
                <a:spcPts val="1413"/>
              </a:lnSpc>
              <a:spcBef>
                <a:spcPts val="300"/>
              </a:spcBef>
              <a:spcAft>
                <a:spcPts val="300"/>
              </a:spcAft>
            </a:pPr>
            <a:endParaRPr lang="en-US" dirty="0" smtClean="0"/>
          </a:p>
        </p:txBody>
      </p:sp>
    </p:spTree>
    <p:extLst>
      <p:ext uri="{BB962C8B-B14F-4D97-AF65-F5344CB8AC3E}">
        <p14:creationId xmlns:p14="http://schemas.microsoft.com/office/powerpoint/2010/main" val="124715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849689" y="9429834"/>
            <a:ext cx="2946400" cy="495221"/>
          </a:xfrm>
          <a:prstGeom prst="rect">
            <a:avLst/>
          </a:prstGeom>
          <a:noFill/>
          <a:ln w="9525">
            <a:noFill/>
            <a:miter lim="800000"/>
            <a:headEnd/>
            <a:tailEnd/>
          </a:ln>
        </p:spPr>
        <p:txBody>
          <a:bodyPr lIns="90976" tIns="45489" rIns="90976" bIns="45489" anchor="b"/>
          <a:lstStyle/>
          <a:p>
            <a:pPr algn="r" defTabSz="909388"/>
            <a:fld id="{9DD16663-42E9-41FA-9917-C71D8F826413}" type="slidenum">
              <a:rPr lang="en-GB" sz="1200">
                <a:solidFill>
                  <a:srgbClr val="000000"/>
                </a:solidFill>
                <a:ea typeface="ＭＳ Ｐゴシック"/>
                <a:cs typeface="ＭＳ Ｐゴシック"/>
              </a:rPr>
              <a:pPr algn="r" defTabSz="909388"/>
              <a:t>6</a:t>
            </a:fld>
            <a:endParaRPr lang="en-GB" sz="1200" dirty="0">
              <a:solidFill>
                <a:srgbClr val="000000"/>
              </a:solidFill>
              <a:ea typeface="ＭＳ Ｐゴシック"/>
              <a:cs typeface="ＭＳ Ｐゴシック"/>
            </a:endParaRPr>
          </a:p>
        </p:txBody>
      </p:sp>
      <p:sp>
        <p:nvSpPr>
          <p:cNvPr id="31746" name="Rectangle 2"/>
          <p:cNvSpPr>
            <a:spLocks noGrp="1" noRot="1" noChangeAspect="1" noChangeArrowheads="1" noTextEdit="1"/>
          </p:cNvSpPr>
          <p:nvPr>
            <p:ph type="sldImg"/>
          </p:nvPr>
        </p:nvSpPr>
        <p:spPr>
          <a:xfrm>
            <a:off x="825500" y="744538"/>
            <a:ext cx="5151438" cy="3724275"/>
          </a:xfrm>
          <a:ln/>
        </p:spPr>
      </p:sp>
      <p:sp>
        <p:nvSpPr>
          <p:cNvPr id="31747" name="Rectangle 3"/>
          <p:cNvSpPr>
            <a:spLocks noGrp="1" noChangeArrowheads="1"/>
          </p:cNvSpPr>
          <p:nvPr>
            <p:ph type="body" idx="1"/>
          </p:nvPr>
        </p:nvSpPr>
        <p:spPr>
          <a:xfrm>
            <a:off x="679451" y="4714122"/>
            <a:ext cx="5438775" cy="4468099"/>
          </a:xfrm>
          <a:noFill/>
          <a:ln/>
        </p:spPr>
        <p:txBody>
          <a:bodyPr lIns="90976" tIns="45489" rIns="90976" bIns="45489"/>
          <a:lstStyle/>
          <a:p>
            <a:pPr eaLnBrk="1" hangingPunct="1">
              <a:spcBef>
                <a:spcPct val="0"/>
              </a:spcBef>
            </a:pPr>
            <a:r>
              <a:rPr lang="en-GB" dirty="0" smtClean="0">
                <a:ea typeface="ＭＳ Ｐゴシック"/>
                <a:cs typeface="ＭＳ Ｐゴシック"/>
              </a:rPr>
              <a:t>We have looked at Pathways that had been rated highly during peer review, and also those that had scored poorly, and pulled out some common characteristics, this is included in our guidance and communications.</a:t>
            </a:r>
          </a:p>
          <a:p>
            <a:pPr eaLnBrk="1" hangingPunct="1">
              <a:spcBef>
                <a:spcPct val="0"/>
              </a:spcBef>
            </a:pPr>
            <a:endParaRPr lang="en-GB" dirty="0" smtClean="0">
              <a:ea typeface="ＭＳ Ｐゴシック"/>
              <a:cs typeface="ＭＳ Ｐゴシック"/>
            </a:endParaRPr>
          </a:p>
        </p:txBody>
      </p:sp>
    </p:spTree>
    <p:extLst>
      <p:ext uri="{BB962C8B-B14F-4D97-AF65-F5344CB8AC3E}">
        <p14:creationId xmlns:p14="http://schemas.microsoft.com/office/powerpoint/2010/main" val="198589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825500" y="746125"/>
            <a:ext cx="5146675" cy="3721100"/>
          </a:xfrm>
          <a:ln/>
        </p:spPr>
      </p:sp>
      <p:sp>
        <p:nvSpPr>
          <p:cNvPr id="46082" name="Notes Placeholder 2"/>
          <p:cNvSpPr>
            <a:spLocks noGrp="1"/>
          </p:cNvSpPr>
          <p:nvPr>
            <p:ph type="body" idx="1"/>
          </p:nvPr>
        </p:nvSpPr>
        <p:spPr>
          <a:noFill/>
          <a:ln/>
        </p:spPr>
        <p:txBody>
          <a:bodyPr lIns="91402" tIns="45703" rIns="91402" bIns="45703"/>
          <a:lstStyle/>
          <a:p>
            <a:pPr eaLnBrk="1" hangingPunct="1">
              <a:spcBef>
                <a:spcPct val="0"/>
              </a:spcBef>
            </a:pPr>
            <a:endParaRPr lang="en-US" dirty="0" smtClean="0"/>
          </a:p>
        </p:txBody>
      </p:sp>
      <p:sp>
        <p:nvSpPr>
          <p:cNvPr id="46083" name="Slide Number Placeholder 3"/>
          <p:cNvSpPr txBox="1">
            <a:spLocks noGrp="1"/>
          </p:cNvSpPr>
          <p:nvPr/>
        </p:nvSpPr>
        <p:spPr bwMode="auto">
          <a:xfrm>
            <a:off x="3849689" y="9428246"/>
            <a:ext cx="2946400" cy="496809"/>
          </a:xfrm>
          <a:prstGeom prst="rect">
            <a:avLst/>
          </a:prstGeom>
          <a:noFill/>
          <a:ln w="9525">
            <a:noFill/>
            <a:miter lim="800000"/>
            <a:headEnd/>
            <a:tailEnd/>
          </a:ln>
        </p:spPr>
        <p:txBody>
          <a:bodyPr lIns="91402" tIns="45703" rIns="91402" bIns="45703" anchor="b"/>
          <a:lstStyle/>
          <a:p>
            <a:pPr algn="r"/>
            <a:fld id="{AD9B54F7-975D-4AAC-A4E8-D4B30D3A4093}" type="slidenum">
              <a:rPr lang="en-GB" sz="1200">
                <a:solidFill>
                  <a:schemeClr val="tx1"/>
                </a:solidFill>
                <a:latin typeface="Calibri" pitchFamily="34" charset="0"/>
                <a:cs typeface="Arial" charset="0"/>
              </a:rPr>
              <a:pPr algn="r"/>
              <a:t>13</a:t>
            </a:fld>
            <a:endParaRPr lang="en-GB" sz="1200" dirty="0">
              <a:solidFill>
                <a:schemeClr val="tx1"/>
              </a:solidFill>
              <a:latin typeface="Calibri" pitchFamily="34" charset="0"/>
              <a:cs typeface="Arial" charset="0"/>
            </a:endParaRPr>
          </a:p>
        </p:txBody>
      </p:sp>
    </p:spTree>
    <p:extLst>
      <p:ext uri="{BB962C8B-B14F-4D97-AF65-F5344CB8AC3E}">
        <p14:creationId xmlns:p14="http://schemas.microsoft.com/office/powerpoint/2010/main" val="353774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825500" y="744538"/>
            <a:ext cx="5151438" cy="3724275"/>
          </a:xfrm>
          <a:ln/>
        </p:spPr>
      </p:sp>
      <p:sp>
        <p:nvSpPr>
          <p:cNvPr id="44034" name="Notes Placeholder 2"/>
          <p:cNvSpPr>
            <a:spLocks noGrp="1"/>
          </p:cNvSpPr>
          <p:nvPr>
            <p:ph type="body" idx="1"/>
          </p:nvPr>
        </p:nvSpPr>
        <p:spPr>
          <a:xfrm>
            <a:off x="679451" y="4714122"/>
            <a:ext cx="5438775" cy="4468099"/>
          </a:xfrm>
          <a:noFill/>
          <a:ln/>
        </p:spPr>
        <p:txBody>
          <a:bodyPr lIns="90976" tIns="45489" rIns="90976" bIns="45489"/>
          <a:lstStyle/>
          <a:p>
            <a:pPr>
              <a:spcBef>
                <a:spcPct val="0"/>
              </a:spcBef>
            </a:pPr>
            <a:endParaRPr lang="en-US" dirty="0" smtClean="0"/>
          </a:p>
        </p:txBody>
      </p:sp>
      <p:sp>
        <p:nvSpPr>
          <p:cNvPr id="44035" name="Slide Number Placeholder 3"/>
          <p:cNvSpPr txBox="1">
            <a:spLocks noGrp="1"/>
          </p:cNvSpPr>
          <p:nvPr/>
        </p:nvSpPr>
        <p:spPr bwMode="auto">
          <a:xfrm>
            <a:off x="3849689" y="9429834"/>
            <a:ext cx="2946400" cy="495221"/>
          </a:xfrm>
          <a:prstGeom prst="rect">
            <a:avLst/>
          </a:prstGeom>
          <a:noFill/>
          <a:ln w="9525">
            <a:noFill/>
            <a:miter lim="800000"/>
            <a:headEnd/>
            <a:tailEnd/>
          </a:ln>
        </p:spPr>
        <p:txBody>
          <a:bodyPr lIns="90976" tIns="45489" rIns="90976" bIns="45489" anchor="b"/>
          <a:lstStyle/>
          <a:p>
            <a:pPr algn="r" defTabSz="909388"/>
            <a:fld id="{69984EF5-82BE-455F-9B71-DBBE2C20CE5E}" type="slidenum">
              <a:rPr lang="en-GB" sz="1200">
                <a:solidFill>
                  <a:schemeClr val="tx1"/>
                </a:solidFill>
                <a:latin typeface="Calibri" pitchFamily="34" charset="0"/>
              </a:rPr>
              <a:pPr algn="r" defTabSz="909388"/>
              <a:t>19</a:t>
            </a:fld>
            <a:endParaRPr lang="en-GB" sz="1200" dirty="0">
              <a:solidFill>
                <a:schemeClr val="tx1"/>
              </a:solidFill>
              <a:latin typeface="Calibri" pitchFamily="34" charset="0"/>
            </a:endParaRPr>
          </a:p>
        </p:txBody>
      </p:sp>
    </p:spTree>
    <p:extLst>
      <p:ext uri="{BB962C8B-B14F-4D97-AF65-F5344CB8AC3E}">
        <p14:creationId xmlns:p14="http://schemas.microsoft.com/office/powerpoint/2010/main" val="210069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395288" y="1763713"/>
            <a:ext cx="9410700" cy="811212"/>
          </a:xfrm>
          <a:prstGeom prst="rect">
            <a:avLst/>
          </a:prstGeom>
        </p:spPr>
        <p:txBody>
          <a:bodyPr lIns="79438" tIns="39718" rIns="79438" bIns="39718" anchor="ctr">
            <a:spAutoFit/>
          </a:bodyPr>
          <a:lstStyle/>
          <a:p>
            <a:pPr defTabSz="796925" eaLnBrk="0" hangingPunct="0">
              <a:defRPr/>
            </a:pPr>
            <a:endParaRPr lang="en-US" sz="4800" dirty="0">
              <a:solidFill>
                <a:srgbClr val="9FAA00"/>
              </a:solidFill>
            </a:endParaRPr>
          </a:p>
        </p:txBody>
      </p:sp>
      <p:sp>
        <p:nvSpPr>
          <p:cNvPr id="3" name="Rectangle 3"/>
          <p:cNvSpPr>
            <a:spLocks noGrp="1" noChangeArrowheads="1"/>
          </p:cNvSpPr>
          <p:nvPr/>
        </p:nvSpPr>
        <p:spPr bwMode="auto">
          <a:xfrm>
            <a:off x="395288" y="2733675"/>
            <a:ext cx="9410700" cy="2409825"/>
          </a:xfrm>
          <a:prstGeom prst="rect">
            <a:avLst/>
          </a:prstGeom>
        </p:spPr>
        <p:txBody>
          <a:bodyPr lIns="79438" tIns="39718" rIns="79438" bIns="39718">
            <a:spAutoFit/>
          </a:bodyPr>
          <a:lstStyle/>
          <a:p>
            <a:pPr marL="298450" indent="-298450" defTabSz="796925" eaLnBrk="0" hangingPunct="0">
              <a:spcBef>
                <a:spcPct val="20000"/>
              </a:spcBef>
              <a:buClr>
                <a:srgbClr val="9FAA00"/>
              </a:buClr>
              <a:buFontTx/>
              <a:buChar char="•"/>
              <a:defRPr/>
            </a:pPr>
            <a:endParaRPr lang="en-US" sz="28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0CF2066-475C-4961-9E6A-08440E2E4A8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BB1C99B-ADAA-4E25-B2BE-5935036F5555}"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1763713"/>
            <a:ext cx="2352675" cy="3379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763713"/>
            <a:ext cx="6905625" cy="337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57E7B9D-FF20-4A69-85FB-46FA2CB46801}"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763713"/>
            <a:ext cx="9410700" cy="8112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2733675"/>
            <a:ext cx="4629150" cy="240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76838" y="2733675"/>
            <a:ext cx="4629150" cy="112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76838" y="4014788"/>
            <a:ext cx="4629150" cy="112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1"/>
          </p:nvPr>
        </p:nvSpPr>
        <p:spPr>
          <a:ln/>
        </p:spPr>
        <p:txBody>
          <a:bodyPr/>
          <a:lstStyle>
            <a:lvl1pPr>
              <a:defRPr/>
            </a:lvl1pPr>
          </a:lstStyle>
          <a:p>
            <a:pPr>
              <a:defRPr/>
            </a:pPr>
            <a:fld id="{4265F9A8-AAEE-40EB-BBDC-F40845709263}"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763713"/>
            <a:ext cx="9410700" cy="8112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2733675"/>
            <a:ext cx="4629150" cy="240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76838" y="2733675"/>
            <a:ext cx="4629150" cy="240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FFF88B9-B53B-42BE-8291-B1003AF0CB20}"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250605" y="3619605"/>
            <a:ext cx="8891032" cy="711154"/>
          </a:xfrm>
        </p:spPr>
        <p:txBody>
          <a:bodyPr anchor="t"/>
          <a:lstStyle>
            <a:lvl1pPr>
              <a:defRPr sz="4100">
                <a:solidFill>
                  <a:schemeClr val="tx1"/>
                </a:solidFill>
              </a:defRPr>
            </a:lvl1pPr>
          </a:lstStyle>
          <a:p>
            <a:r>
              <a:rPr lang="en-GB"/>
              <a:t>Title in Black - Arial 40pt</a:t>
            </a:r>
          </a:p>
        </p:txBody>
      </p:sp>
      <p:sp>
        <p:nvSpPr>
          <p:cNvPr id="33797" name="Rectangle 5"/>
          <p:cNvSpPr>
            <a:spLocks noGrp="1" noChangeArrowheads="1"/>
          </p:cNvSpPr>
          <p:nvPr>
            <p:ph type="subTitle" idx="1"/>
          </p:nvPr>
        </p:nvSpPr>
        <p:spPr>
          <a:xfrm>
            <a:off x="250605" y="5725207"/>
            <a:ext cx="7932195" cy="541877"/>
          </a:xfrm>
        </p:spPr>
        <p:txBody>
          <a:bodyPr/>
          <a:lstStyle>
            <a:lvl1pPr marL="0" indent="0">
              <a:buFontTx/>
              <a:buNone/>
              <a:defRPr sz="3000">
                <a:solidFill>
                  <a:schemeClr val="bg2"/>
                </a:solidFill>
              </a:defRPr>
            </a:lvl1pPr>
          </a:lstStyle>
          <a:p>
            <a:r>
              <a:rPr lang="en-GB"/>
              <a:t>Subheading and date in grey - Arial 30pt</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F0497AC-1FFA-42BB-9AFB-4E28DC2BBB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503" y="2348893"/>
            <a:ext cx="8891032" cy="162077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9006" y="4284716"/>
            <a:ext cx="7322027" cy="1932323"/>
          </a:xfrm>
        </p:spPr>
        <p:txBody>
          <a:bodyPr/>
          <a:lstStyle>
            <a:lvl1pPr marL="0" indent="0" algn="ctr">
              <a:buNone/>
              <a:defRPr>
                <a:solidFill>
                  <a:schemeClr val="tx1">
                    <a:tint val="75000"/>
                  </a:schemeClr>
                </a:solidFill>
              </a:defRPr>
            </a:lvl1pPr>
            <a:lvl2pPr marL="514853" indent="0" algn="ctr">
              <a:buNone/>
              <a:defRPr>
                <a:solidFill>
                  <a:schemeClr val="tx1">
                    <a:tint val="75000"/>
                  </a:schemeClr>
                </a:solidFill>
              </a:defRPr>
            </a:lvl2pPr>
            <a:lvl3pPr marL="1029706" indent="0" algn="ctr">
              <a:buNone/>
              <a:defRPr>
                <a:solidFill>
                  <a:schemeClr val="tx1">
                    <a:tint val="75000"/>
                  </a:schemeClr>
                </a:solidFill>
              </a:defRPr>
            </a:lvl3pPr>
            <a:lvl4pPr marL="1544559" indent="0" algn="ctr">
              <a:buNone/>
              <a:defRPr>
                <a:solidFill>
                  <a:schemeClr val="tx1">
                    <a:tint val="75000"/>
                  </a:schemeClr>
                </a:solidFill>
              </a:defRPr>
            </a:lvl4pPr>
            <a:lvl5pPr marL="2059412" indent="0" algn="ctr">
              <a:buNone/>
              <a:defRPr>
                <a:solidFill>
                  <a:schemeClr val="tx1">
                    <a:tint val="75000"/>
                  </a:schemeClr>
                </a:solidFill>
              </a:defRPr>
            </a:lvl5pPr>
            <a:lvl6pPr marL="2574265" indent="0" algn="ctr">
              <a:buNone/>
              <a:defRPr>
                <a:solidFill>
                  <a:schemeClr val="tx1">
                    <a:tint val="75000"/>
                  </a:schemeClr>
                </a:solidFill>
              </a:defRPr>
            </a:lvl6pPr>
            <a:lvl7pPr marL="3089118" indent="0" algn="ctr">
              <a:buNone/>
              <a:defRPr>
                <a:solidFill>
                  <a:schemeClr val="tx1">
                    <a:tint val="75000"/>
                  </a:schemeClr>
                </a:solidFill>
              </a:defRPr>
            </a:lvl7pPr>
            <a:lvl8pPr marL="3603970" indent="0" algn="ctr">
              <a:buNone/>
              <a:defRPr>
                <a:solidFill>
                  <a:schemeClr val="tx1">
                    <a:tint val="75000"/>
                  </a:schemeClr>
                </a:solidFill>
              </a:defRPr>
            </a:lvl8pPr>
            <a:lvl9pPr marL="411882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1757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5039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6271" y="4858812"/>
            <a:ext cx="8891032" cy="1501751"/>
          </a:xfrm>
        </p:spPr>
        <p:txBody>
          <a:bodyPr anchor="t"/>
          <a:lstStyle>
            <a:lvl1pPr algn="l">
              <a:defRPr sz="4500" b="1" cap="all"/>
            </a:lvl1pPr>
          </a:lstStyle>
          <a:p>
            <a:r>
              <a:rPr lang="en-US" smtClean="0"/>
              <a:t>Click to edit Master title style</a:t>
            </a:r>
            <a:endParaRPr lang="en-GB"/>
          </a:p>
        </p:txBody>
      </p:sp>
      <p:sp>
        <p:nvSpPr>
          <p:cNvPr id="3" name="Text Placeholder 2"/>
          <p:cNvSpPr>
            <a:spLocks noGrp="1"/>
          </p:cNvSpPr>
          <p:nvPr>
            <p:ph type="body" idx="1"/>
          </p:nvPr>
        </p:nvSpPr>
        <p:spPr>
          <a:xfrm>
            <a:off x="826271" y="3204786"/>
            <a:ext cx="8891032" cy="1654026"/>
          </a:xfrm>
        </p:spPr>
        <p:txBody>
          <a:bodyPr anchor="b"/>
          <a:lstStyle>
            <a:lvl1pPr marL="0" indent="0">
              <a:buNone/>
              <a:defRPr sz="2300">
                <a:solidFill>
                  <a:schemeClr val="tx1">
                    <a:tint val="75000"/>
                  </a:schemeClr>
                </a:solidFill>
              </a:defRPr>
            </a:lvl1pPr>
            <a:lvl2pPr marL="514853" indent="0">
              <a:buNone/>
              <a:defRPr sz="2000">
                <a:solidFill>
                  <a:schemeClr val="tx1">
                    <a:tint val="75000"/>
                  </a:schemeClr>
                </a:solidFill>
              </a:defRPr>
            </a:lvl2pPr>
            <a:lvl3pPr marL="1029706" indent="0">
              <a:buNone/>
              <a:defRPr sz="1800">
                <a:solidFill>
                  <a:schemeClr val="tx1">
                    <a:tint val="75000"/>
                  </a:schemeClr>
                </a:solidFill>
              </a:defRPr>
            </a:lvl3pPr>
            <a:lvl4pPr marL="1544559" indent="0">
              <a:buNone/>
              <a:defRPr sz="1600">
                <a:solidFill>
                  <a:schemeClr val="tx1">
                    <a:tint val="75000"/>
                  </a:schemeClr>
                </a:solidFill>
              </a:defRPr>
            </a:lvl4pPr>
            <a:lvl5pPr marL="2059412" indent="0">
              <a:buNone/>
              <a:defRPr sz="1600">
                <a:solidFill>
                  <a:schemeClr val="tx1">
                    <a:tint val="75000"/>
                  </a:schemeClr>
                </a:solidFill>
              </a:defRPr>
            </a:lvl5pPr>
            <a:lvl6pPr marL="2574265" indent="0">
              <a:buNone/>
              <a:defRPr sz="1600">
                <a:solidFill>
                  <a:schemeClr val="tx1">
                    <a:tint val="75000"/>
                  </a:schemeClr>
                </a:solidFill>
              </a:defRPr>
            </a:lvl6pPr>
            <a:lvl7pPr marL="3089118" indent="0">
              <a:buNone/>
              <a:defRPr sz="1600">
                <a:solidFill>
                  <a:schemeClr val="tx1">
                    <a:tint val="75000"/>
                  </a:schemeClr>
                </a:solidFill>
              </a:defRPr>
            </a:lvl7pPr>
            <a:lvl8pPr marL="3603970" indent="0">
              <a:buNone/>
              <a:defRPr sz="1600">
                <a:solidFill>
                  <a:schemeClr val="tx1">
                    <a:tint val="75000"/>
                  </a:schemeClr>
                </a:solidFill>
              </a:defRPr>
            </a:lvl8pPr>
            <a:lvl9pPr marL="411882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053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23002" y="1764295"/>
            <a:ext cx="4619850"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17186" y="1764295"/>
            <a:ext cx="4619850"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7248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395288" y="1763713"/>
            <a:ext cx="9410700" cy="811212"/>
          </a:xfrm>
          <a:prstGeom prst="rect">
            <a:avLst/>
          </a:prstGeom>
        </p:spPr>
        <p:txBody>
          <a:bodyPr lIns="79438" tIns="39718" rIns="79438" bIns="39718" anchor="ctr">
            <a:spAutoFit/>
          </a:bodyPr>
          <a:lstStyle/>
          <a:p>
            <a:pPr defTabSz="796925" eaLnBrk="0" hangingPunct="0">
              <a:defRPr/>
            </a:pPr>
            <a:endParaRPr lang="en-US" sz="4800" dirty="0">
              <a:solidFill>
                <a:srgbClr val="9FAA00"/>
              </a:solidFill>
            </a:endParaRPr>
          </a:p>
        </p:txBody>
      </p:sp>
      <p:sp>
        <p:nvSpPr>
          <p:cNvPr id="3" name="Rectangle 3"/>
          <p:cNvSpPr>
            <a:spLocks noGrp="1" noChangeArrowheads="1"/>
          </p:cNvSpPr>
          <p:nvPr/>
        </p:nvSpPr>
        <p:spPr bwMode="auto">
          <a:xfrm>
            <a:off x="395288" y="2733675"/>
            <a:ext cx="9410700" cy="2409825"/>
          </a:xfrm>
          <a:prstGeom prst="rect">
            <a:avLst/>
          </a:prstGeom>
        </p:spPr>
        <p:txBody>
          <a:bodyPr lIns="79438" tIns="39718" rIns="79438" bIns="39718">
            <a:spAutoFit/>
          </a:bodyPr>
          <a:lstStyle/>
          <a:p>
            <a:pPr marL="298450" indent="-298450" defTabSz="796925" eaLnBrk="0" hangingPunct="0">
              <a:spcBef>
                <a:spcPct val="20000"/>
              </a:spcBef>
              <a:buClr>
                <a:srgbClr val="9FAA00"/>
              </a:buClr>
              <a:buFontTx/>
              <a:buChar char="•"/>
              <a:defRPr/>
            </a:pPr>
            <a:endParaRPr lang="en-US" sz="28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3002" y="1692533"/>
            <a:ext cx="4621667" cy="705367"/>
          </a:xfrm>
        </p:spPr>
        <p:txBody>
          <a:bodyPr anchor="b"/>
          <a:lstStyle>
            <a:lvl1pPr marL="0" indent="0">
              <a:buNone/>
              <a:defRPr sz="2700" b="1"/>
            </a:lvl1pPr>
            <a:lvl2pPr marL="514853" indent="0">
              <a:buNone/>
              <a:defRPr sz="2300" b="1"/>
            </a:lvl2pPr>
            <a:lvl3pPr marL="1029706" indent="0">
              <a:buNone/>
              <a:defRPr sz="2000" b="1"/>
            </a:lvl3pPr>
            <a:lvl4pPr marL="1544559" indent="0">
              <a:buNone/>
              <a:defRPr sz="1800" b="1"/>
            </a:lvl4pPr>
            <a:lvl5pPr marL="2059412" indent="0">
              <a:buNone/>
              <a:defRPr sz="1800" b="1"/>
            </a:lvl5pPr>
            <a:lvl6pPr marL="2574265" indent="0">
              <a:buNone/>
              <a:defRPr sz="1800" b="1"/>
            </a:lvl6pPr>
            <a:lvl7pPr marL="3089118" indent="0">
              <a:buNone/>
              <a:defRPr sz="1800" b="1"/>
            </a:lvl7pPr>
            <a:lvl8pPr marL="3603970" indent="0">
              <a:buNone/>
              <a:defRPr sz="1800" b="1"/>
            </a:lvl8pPr>
            <a:lvl9pPr marL="411882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3002" y="2397901"/>
            <a:ext cx="4621667"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555" y="1692533"/>
            <a:ext cx="4623482" cy="705367"/>
          </a:xfrm>
        </p:spPr>
        <p:txBody>
          <a:bodyPr anchor="b"/>
          <a:lstStyle>
            <a:lvl1pPr marL="0" indent="0">
              <a:buNone/>
              <a:defRPr sz="2700" b="1"/>
            </a:lvl1pPr>
            <a:lvl2pPr marL="514853" indent="0">
              <a:buNone/>
              <a:defRPr sz="2300" b="1"/>
            </a:lvl2pPr>
            <a:lvl3pPr marL="1029706" indent="0">
              <a:buNone/>
              <a:defRPr sz="2000" b="1"/>
            </a:lvl3pPr>
            <a:lvl4pPr marL="1544559" indent="0">
              <a:buNone/>
              <a:defRPr sz="1800" b="1"/>
            </a:lvl4pPr>
            <a:lvl5pPr marL="2059412" indent="0">
              <a:buNone/>
              <a:defRPr sz="1800" b="1"/>
            </a:lvl5pPr>
            <a:lvl6pPr marL="2574265" indent="0">
              <a:buNone/>
              <a:defRPr sz="1800" b="1"/>
            </a:lvl6pPr>
            <a:lvl7pPr marL="3089118" indent="0">
              <a:buNone/>
              <a:defRPr sz="1800" b="1"/>
            </a:lvl7pPr>
            <a:lvl8pPr marL="3603970" indent="0">
              <a:buNone/>
              <a:defRPr sz="1800" b="1"/>
            </a:lvl8pPr>
            <a:lvl9pPr marL="411882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313555" y="2397901"/>
            <a:ext cx="4623482"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3310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97207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1780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3003" y="301050"/>
            <a:ext cx="3441280" cy="1281214"/>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089584" y="301051"/>
            <a:ext cx="5847452" cy="6453328"/>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3003" y="1582265"/>
            <a:ext cx="3441280" cy="5172114"/>
          </a:xfrm>
        </p:spPr>
        <p:txBody>
          <a:bodyPr/>
          <a:lstStyle>
            <a:lvl1pPr marL="0" indent="0">
              <a:buNone/>
              <a:defRPr sz="1600"/>
            </a:lvl1pPr>
            <a:lvl2pPr marL="514853" indent="0">
              <a:buNone/>
              <a:defRPr sz="1400"/>
            </a:lvl2pPr>
            <a:lvl3pPr marL="1029706" indent="0">
              <a:buNone/>
              <a:defRPr sz="1100"/>
            </a:lvl3pPr>
            <a:lvl4pPr marL="1544559" indent="0">
              <a:buNone/>
              <a:defRPr sz="1000"/>
            </a:lvl4pPr>
            <a:lvl5pPr marL="2059412" indent="0">
              <a:buNone/>
              <a:defRPr sz="1000"/>
            </a:lvl5pPr>
            <a:lvl6pPr marL="2574265" indent="0">
              <a:buNone/>
              <a:defRPr sz="1000"/>
            </a:lvl6pPr>
            <a:lvl7pPr marL="3089118" indent="0">
              <a:buNone/>
              <a:defRPr sz="1000"/>
            </a:lvl7pPr>
            <a:lvl8pPr marL="3603970" indent="0">
              <a:buNone/>
              <a:defRPr sz="1000"/>
            </a:lvl8pPr>
            <a:lvl9pPr marL="411882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5685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0241" y="5292884"/>
            <a:ext cx="6276023"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50241" y="675613"/>
            <a:ext cx="6276023" cy="4536758"/>
          </a:xfrm>
        </p:spPr>
        <p:txBody>
          <a:bodyPr/>
          <a:lstStyle>
            <a:lvl1pPr marL="0" indent="0">
              <a:buNone/>
              <a:defRPr sz="3600"/>
            </a:lvl1pPr>
            <a:lvl2pPr marL="514853" indent="0">
              <a:buNone/>
              <a:defRPr sz="3200"/>
            </a:lvl2pPr>
            <a:lvl3pPr marL="1029706" indent="0">
              <a:buNone/>
              <a:defRPr sz="2700"/>
            </a:lvl3pPr>
            <a:lvl4pPr marL="1544559" indent="0">
              <a:buNone/>
              <a:defRPr sz="2300"/>
            </a:lvl4pPr>
            <a:lvl5pPr marL="2059412" indent="0">
              <a:buNone/>
              <a:defRPr sz="2300"/>
            </a:lvl5pPr>
            <a:lvl6pPr marL="2574265" indent="0">
              <a:buNone/>
              <a:defRPr sz="2300"/>
            </a:lvl6pPr>
            <a:lvl7pPr marL="3089118" indent="0">
              <a:buNone/>
              <a:defRPr sz="2300"/>
            </a:lvl7pPr>
            <a:lvl8pPr marL="3603970" indent="0">
              <a:buNone/>
              <a:defRPr sz="2300"/>
            </a:lvl8pPr>
            <a:lvl9pPr marL="4118823" indent="0">
              <a:buNone/>
              <a:defRPr sz="2300"/>
            </a:lvl9pPr>
          </a:lstStyle>
          <a:p>
            <a:endParaRPr lang="en-GB" dirty="0"/>
          </a:p>
        </p:txBody>
      </p:sp>
      <p:sp>
        <p:nvSpPr>
          <p:cNvPr id="4" name="Text Placeholder 3"/>
          <p:cNvSpPr>
            <a:spLocks noGrp="1"/>
          </p:cNvSpPr>
          <p:nvPr>
            <p:ph type="body" sz="half" idx="2"/>
          </p:nvPr>
        </p:nvSpPr>
        <p:spPr>
          <a:xfrm>
            <a:off x="2050241" y="5917739"/>
            <a:ext cx="6276023" cy="887398"/>
          </a:xfrm>
        </p:spPr>
        <p:txBody>
          <a:bodyPr/>
          <a:lstStyle>
            <a:lvl1pPr marL="0" indent="0">
              <a:buNone/>
              <a:defRPr sz="1600"/>
            </a:lvl1pPr>
            <a:lvl2pPr marL="514853" indent="0">
              <a:buNone/>
              <a:defRPr sz="1400"/>
            </a:lvl2pPr>
            <a:lvl3pPr marL="1029706" indent="0">
              <a:buNone/>
              <a:defRPr sz="1100"/>
            </a:lvl3pPr>
            <a:lvl4pPr marL="1544559" indent="0">
              <a:buNone/>
              <a:defRPr sz="1000"/>
            </a:lvl4pPr>
            <a:lvl5pPr marL="2059412" indent="0">
              <a:buNone/>
              <a:defRPr sz="1000"/>
            </a:lvl5pPr>
            <a:lvl6pPr marL="2574265" indent="0">
              <a:buNone/>
              <a:defRPr sz="1000"/>
            </a:lvl6pPr>
            <a:lvl7pPr marL="3089118" indent="0">
              <a:buNone/>
              <a:defRPr sz="1000"/>
            </a:lvl7pPr>
            <a:lvl8pPr marL="3603970" indent="0">
              <a:buNone/>
              <a:defRPr sz="1000"/>
            </a:lvl8pPr>
            <a:lvl9pPr marL="411882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5355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7204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3527" y="302802"/>
            <a:ext cx="2353509" cy="64515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3002" y="302802"/>
            <a:ext cx="688619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3BE03-CC20-47A3-A092-C829396A3D94}" type="datetimeFigureOut">
              <a:rPr lang="en-GB" smtClean="0">
                <a:solidFill>
                  <a:prstClr val="black">
                    <a:tint val="75000"/>
                  </a:prstClr>
                </a:solidFill>
              </a:rPr>
              <a:pPr/>
              <a:t>16/03/2017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92BBAE-0ECF-40AE-B6E8-54671579ED6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710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395288" y="1763713"/>
            <a:ext cx="9410700" cy="811212"/>
          </a:xfrm>
          <a:prstGeom prst="rect">
            <a:avLst/>
          </a:prstGeom>
        </p:spPr>
        <p:txBody>
          <a:bodyPr lIns="79438" tIns="39718" rIns="79438" bIns="39718" anchor="ctr">
            <a:spAutoFit/>
          </a:bodyPr>
          <a:lstStyle/>
          <a:p>
            <a:pPr defTabSz="796925" eaLnBrk="0" hangingPunct="0">
              <a:defRPr/>
            </a:pPr>
            <a:endParaRPr lang="en-US" sz="4800" dirty="0">
              <a:solidFill>
                <a:srgbClr val="9FAA00"/>
              </a:solidFill>
            </a:endParaRPr>
          </a:p>
        </p:txBody>
      </p:sp>
      <p:sp>
        <p:nvSpPr>
          <p:cNvPr id="3" name="Rectangle 3"/>
          <p:cNvSpPr>
            <a:spLocks noGrp="1" noChangeArrowheads="1"/>
          </p:cNvSpPr>
          <p:nvPr/>
        </p:nvSpPr>
        <p:spPr bwMode="auto">
          <a:xfrm>
            <a:off x="395288" y="2733675"/>
            <a:ext cx="9410700" cy="2409825"/>
          </a:xfrm>
          <a:prstGeom prst="rect">
            <a:avLst/>
          </a:prstGeom>
        </p:spPr>
        <p:txBody>
          <a:bodyPr lIns="79438" tIns="39718" rIns="79438" bIns="39718">
            <a:spAutoFit/>
          </a:bodyPr>
          <a:lstStyle/>
          <a:p>
            <a:pPr marL="298450" indent="-298450" defTabSz="796925" eaLnBrk="0" hangingPunct="0">
              <a:spcBef>
                <a:spcPct val="20000"/>
              </a:spcBef>
              <a:buClr>
                <a:srgbClr val="9FAA00"/>
              </a:buClr>
              <a:buFontTx/>
              <a:buChar char="•"/>
              <a:defRPr/>
            </a:pPr>
            <a:endParaRPr lang="en-US" sz="2800" dirty="0">
              <a:solidFill>
                <a:srgbClr val="000000"/>
              </a:solidFill>
            </a:endParaRPr>
          </a:p>
        </p:txBody>
      </p:sp>
    </p:spTree>
    <p:extLst>
      <p:ext uri="{BB962C8B-B14F-4D97-AF65-F5344CB8AC3E}">
        <p14:creationId xmlns:p14="http://schemas.microsoft.com/office/powerpoint/2010/main" val="644356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395288" y="1763713"/>
            <a:ext cx="9410700" cy="811212"/>
          </a:xfrm>
          <a:prstGeom prst="rect">
            <a:avLst/>
          </a:prstGeom>
        </p:spPr>
        <p:txBody>
          <a:bodyPr lIns="79438" tIns="39718" rIns="79438" bIns="39718" anchor="ctr">
            <a:spAutoFit/>
          </a:bodyPr>
          <a:lstStyle/>
          <a:p>
            <a:pPr defTabSz="796925" eaLnBrk="0" hangingPunct="0">
              <a:defRPr/>
            </a:pPr>
            <a:endParaRPr lang="en-US" sz="4800" dirty="0">
              <a:solidFill>
                <a:srgbClr val="9FAA00"/>
              </a:solidFill>
            </a:endParaRPr>
          </a:p>
        </p:txBody>
      </p:sp>
      <p:sp>
        <p:nvSpPr>
          <p:cNvPr id="3" name="Rectangle 3"/>
          <p:cNvSpPr>
            <a:spLocks noGrp="1" noChangeArrowheads="1"/>
          </p:cNvSpPr>
          <p:nvPr/>
        </p:nvSpPr>
        <p:spPr bwMode="auto">
          <a:xfrm>
            <a:off x="395288" y="2733675"/>
            <a:ext cx="9410700" cy="2409825"/>
          </a:xfrm>
          <a:prstGeom prst="rect">
            <a:avLst/>
          </a:prstGeom>
        </p:spPr>
        <p:txBody>
          <a:bodyPr lIns="79438" tIns="39718" rIns="79438" bIns="39718">
            <a:spAutoFit/>
          </a:bodyPr>
          <a:lstStyle/>
          <a:p>
            <a:pPr marL="298450" indent="-298450" defTabSz="796925" eaLnBrk="0" hangingPunct="0">
              <a:spcBef>
                <a:spcPct val="20000"/>
              </a:spcBef>
              <a:buClr>
                <a:srgbClr val="9FAA00"/>
              </a:buClr>
              <a:buFontTx/>
              <a:buChar char="•"/>
              <a:defRPr/>
            </a:pPr>
            <a:endParaRPr lang="en-US" sz="2800" dirty="0">
              <a:solidFill>
                <a:srgbClr val="000000"/>
              </a:solidFill>
            </a:endParaRPr>
          </a:p>
        </p:txBody>
      </p:sp>
    </p:spTree>
    <p:extLst>
      <p:ext uri="{BB962C8B-B14F-4D97-AF65-F5344CB8AC3E}">
        <p14:creationId xmlns:p14="http://schemas.microsoft.com/office/powerpoint/2010/main" val="2920159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179D9D1-BD2C-4010-8128-F0C768B8E8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3630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9558201-B35A-4A20-BD6F-A70424626E57}"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8C3A609-B4A1-41E9-AC47-471279F5AB8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02942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7683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C04A44F-0830-4211-8F9D-D4B703FDAF8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88435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2D4A2D3-0595-4AF4-A709-00EB569738D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96601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21D9463-5903-4521-9006-D0EE0D08000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97244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2F818ECC-34A8-4146-88E7-8402022CA8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1512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813819B-FB6E-4B82-9809-FD8975B71A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221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69A9D34-00AC-4F79-9E87-8EB2D71C365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74389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6A1CC0C-DC46-4621-9286-EFF1F717C2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78521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1763713"/>
            <a:ext cx="2352675" cy="3379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763713"/>
            <a:ext cx="6905625" cy="337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BFC2567-E6A4-4EEB-84E3-7A9274DD6B0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90264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763713"/>
            <a:ext cx="9410700" cy="8112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2733675"/>
            <a:ext cx="4629150" cy="240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76838" y="2733675"/>
            <a:ext cx="4629150" cy="112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76838" y="4014788"/>
            <a:ext cx="4629150" cy="112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AD505698-779F-4BEA-A49A-08F0372938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945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14E3262-BD7E-4379-AF9D-1C95807C3EBA}"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763713"/>
            <a:ext cx="9410700" cy="8112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2733675"/>
            <a:ext cx="4629150" cy="240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76838" y="2733675"/>
            <a:ext cx="4629150" cy="240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672C04F-7733-4A9F-A2A0-2EDB1F8946C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7302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250605" y="3619605"/>
            <a:ext cx="8891032" cy="711154"/>
          </a:xfrm>
        </p:spPr>
        <p:txBody>
          <a:bodyPr anchor="t"/>
          <a:lstStyle>
            <a:lvl1pPr>
              <a:defRPr sz="4100">
                <a:solidFill>
                  <a:schemeClr val="tx1"/>
                </a:solidFill>
              </a:defRPr>
            </a:lvl1pPr>
          </a:lstStyle>
          <a:p>
            <a:r>
              <a:rPr lang="en-GB"/>
              <a:t>Title in Black - Arial 40pt</a:t>
            </a:r>
          </a:p>
        </p:txBody>
      </p:sp>
      <p:sp>
        <p:nvSpPr>
          <p:cNvPr id="33797" name="Rectangle 5"/>
          <p:cNvSpPr>
            <a:spLocks noGrp="1" noChangeArrowheads="1"/>
          </p:cNvSpPr>
          <p:nvPr>
            <p:ph type="subTitle" idx="1"/>
          </p:nvPr>
        </p:nvSpPr>
        <p:spPr>
          <a:xfrm>
            <a:off x="250605" y="5725207"/>
            <a:ext cx="7932195" cy="541877"/>
          </a:xfrm>
        </p:spPr>
        <p:txBody>
          <a:bodyPr/>
          <a:lstStyle>
            <a:lvl1pPr marL="0" indent="0">
              <a:buFontTx/>
              <a:buNone/>
              <a:defRPr sz="3000">
                <a:solidFill>
                  <a:schemeClr val="bg2"/>
                </a:solidFill>
              </a:defRPr>
            </a:lvl1pPr>
          </a:lstStyle>
          <a:p>
            <a:r>
              <a:rPr lang="en-GB"/>
              <a:t>Subheading and date in grey - Arial 30pt</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85519E8-DA2D-47F8-8656-07976DA8CF2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4880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7683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35FCF3D-E223-4632-B454-0462D8401A86}"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1DBA4F98-8DD0-4D83-9888-3A538222609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A131EFF3-B4C5-4885-B656-55579C11B155}"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3482480-4D75-4234-A5BB-116AB53A7D6A}"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DF89B39-8C31-4608-A655-16ECE954047E}"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763713"/>
            <a:ext cx="9410700" cy="811212"/>
          </a:xfrm>
          <a:prstGeom prst="rect">
            <a:avLst/>
          </a:prstGeom>
          <a:noFill/>
          <a:ln w="9525">
            <a:noFill/>
            <a:miter lim="800000"/>
            <a:headEnd/>
            <a:tailEnd/>
          </a:ln>
        </p:spPr>
        <p:txBody>
          <a:bodyPr vert="horz" wrap="square" lIns="79438" tIns="39718" rIns="79438" bIns="39718" numCol="1" anchor="ctr" anchorCtr="0" compatLnSpc="1">
            <a:prstTxWarp prst="textNoShape">
              <a:avLst/>
            </a:prstTxWarp>
            <a:spAutoFit/>
          </a:bodyPr>
          <a:lstStyle/>
          <a:p>
            <a:pPr lvl="0"/>
            <a:r>
              <a:rPr lang="en-GB" smtClean="0"/>
              <a:t>Title in colour - Arial 48pt</a:t>
            </a:r>
          </a:p>
        </p:txBody>
      </p:sp>
      <p:sp>
        <p:nvSpPr>
          <p:cNvPr id="1027" name="Rectangle 3"/>
          <p:cNvSpPr>
            <a:spLocks noGrp="1" noChangeArrowheads="1"/>
          </p:cNvSpPr>
          <p:nvPr>
            <p:ph type="body" idx="1"/>
          </p:nvPr>
        </p:nvSpPr>
        <p:spPr bwMode="auto">
          <a:xfrm>
            <a:off x="395288" y="2733675"/>
            <a:ext cx="9410700" cy="2409825"/>
          </a:xfrm>
          <a:prstGeom prst="rect">
            <a:avLst/>
          </a:prstGeom>
          <a:noFill/>
          <a:ln w="9525">
            <a:noFill/>
            <a:miter lim="800000"/>
            <a:headEnd/>
            <a:tailEnd/>
          </a:ln>
        </p:spPr>
        <p:txBody>
          <a:bodyPr vert="horz" wrap="square" lIns="79438" tIns="39718" rIns="79438" bIns="39718"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ftr" sz="quarter" idx="3"/>
          </p:nvPr>
        </p:nvSpPr>
        <p:spPr bwMode="auto">
          <a:xfrm>
            <a:off x="3573463" y="6884988"/>
            <a:ext cx="331311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ctr">
              <a:defRPr sz="1100">
                <a:solidFill>
                  <a:schemeClr val="tx1"/>
                </a:solidFill>
              </a:defRPr>
            </a:lvl1pPr>
          </a:lstStyle>
          <a:p>
            <a:pPr>
              <a:defRPr/>
            </a:pPr>
            <a:endParaRPr lang="en-US" dirty="0"/>
          </a:p>
        </p:txBody>
      </p:sp>
      <p:sp>
        <p:nvSpPr>
          <p:cNvPr id="4102" name="Rectangle 6"/>
          <p:cNvSpPr>
            <a:spLocks noGrp="1" noChangeArrowheads="1"/>
          </p:cNvSpPr>
          <p:nvPr>
            <p:ph type="sldNum" sz="quarter" idx="4"/>
          </p:nvPr>
        </p:nvSpPr>
        <p:spPr bwMode="auto">
          <a:xfrm>
            <a:off x="7494588" y="6884988"/>
            <a:ext cx="244316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r">
              <a:defRPr sz="1100">
                <a:solidFill>
                  <a:schemeClr val="tx1"/>
                </a:solidFill>
              </a:defRPr>
            </a:lvl1pPr>
          </a:lstStyle>
          <a:p>
            <a:pPr>
              <a:defRPr/>
            </a:pPr>
            <a:fld id="{6C44D8C9-BD9B-4FD8-AC3B-25D062F1767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53" r:id="rId14"/>
    <p:sldLayoutId id="2147483652" r:id="rId15"/>
  </p:sldLayoutIdLst>
  <p:timing>
    <p:tnLst>
      <p:par>
        <p:cTn id="1" dur="indefinite" restart="never" nodeType="tmRoot"/>
      </p:par>
    </p:tnLst>
  </p:timing>
  <p:hf hdr="0" ftr="0" dt="0"/>
  <p:txStyles>
    <p:titleStyle>
      <a:lvl1pPr algn="l" defTabSz="796925" rtl="0" eaLnBrk="0" fontAlgn="base" hangingPunct="0">
        <a:spcBef>
          <a:spcPct val="0"/>
        </a:spcBef>
        <a:spcAft>
          <a:spcPct val="0"/>
        </a:spcAft>
        <a:defRPr sz="4800">
          <a:solidFill>
            <a:srgbClr val="9FAA00"/>
          </a:solidFill>
          <a:latin typeface="+mj-lt"/>
          <a:ea typeface="+mj-ea"/>
          <a:cs typeface="+mj-cs"/>
        </a:defRPr>
      </a:lvl1pPr>
      <a:lvl2pPr algn="l" defTabSz="796925" rtl="0" eaLnBrk="0" fontAlgn="base" hangingPunct="0">
        <a:spcBef>
          <a:spcPct val="0"/>
        </a:spcBef>
        <a:spcAft>
          <a:spcPct val="0"/>
        </a:spcAft>
        <a:defRPr sz="4800">
          <a:solidFill>
            <a:srgbClr val="9FAA00"/>
          </a:solidFill>
          <a:latin typeface="Arial" charset="0"/>
        </a:defRPr>
      </a:lvl2pPr>
      <a:lvl3pPr algn="l" defTabSz="796925" rtl="0" eaLnBrk="0" fontAlgn="base" hangingPunct="0">
        <a:spcBef>
          <a:spcPct val="0"/>
        </a:spcBef>
        <a:spcAft>
          <a:spcPct val="0"/>
        </a:spcAft>
        <a:defRPr sz="4800">
          <a:solidFill>
            <a:srgbClr val="9FAA00"/>
          </a:solidFill>
          <a:latin typeface="Arial" charset="0"/>
        </a:defRPr>
      </a:lvl3pPr>
      <a:lvl4pPr algn="l" defTabSz="796925" rtl="0" eaLnBrk="0" fontAlgn="base" hangingPunct="0">
        <a:spcBef>
          <a:spcPct val="0"/>
        </a:spcBef>
        <a:spcAft>
          <a:spcPct val="0"/>
        </a:spcAft>
        <a:defRPr sz="4800">
          <a:solidFill>
            <a:srgbClr val="9FAA00"/>
          </a:solidFill>
          <a:latin typeface="Arial" charset="0"/>
        </a:defRPr>
      </a:lvl4pPr>
      <a:lvl5pPr algn="l" defTabSz="796925" rtl="0" eaLnBrk="0" fontAlgn="base" hangingPunct="0">
        <a:spcBef>
          <a:spcPct val="0"/>
        </a:spcBef>
        <a:spcAft>
          <a:spcPct val="0"/>
        </a:spcAft>
        <a:defRPr sz="4800">
          <a:solidFill>
            <a:srgbClr val="9FAA00"/>
          </a:solidFill>
          <a:latin typeface="Arial" charset="0"/>
        </a:defRPr>
      </a:lvl5pPr>
      <a:lvl6pPr marL="457200" algn="l" defTabSz="796925" rtl="0" fontAlgn="base">
        <a:spcBef>
          <a:spcPct val="0"/>
        </a:spcBef>
        <a:spcAft>
          <a:spcPct val="0"/>
        </a:spcAft>
        <a:defRPr sz="4800">
          <a:solidFill>
            <a:srgbClr val="9FAA00"/>
          </a:solidFill>
          <a:latin typeface="Arial" charset="0"/>
        </a:defRPr>
      </a:lvl6pPr>
      <a:lvl7pPr marL="914400" algn="l" defTabSz="796925" rtl="0" fontAlgn="base">
        <a:spcBef>
          <a:spcPct val="0"/>
        </a:spcBef>
        <a:spcAft>
          <a:spcPct val="0"/>
        </a:spcAft>
        <a:defRPr sz="4800">
          <a:solidFill>
            <a:srgbClr val="9FAA00"/>
          </a:solidFill>
          <a:latin typeface="Arial" charset="0"/>
        </a:defRPr>
      </a:lvl7pPr>
      <a:lvl8pPr marL="1371600" algn="l" defTabSz="796925" rtl="0" fontAlgn="base">
        <a:spcBef>
          <a:spcPct val="0"/>
        </a:spcBef>
        <a:spcAft>
          <a:spcPct val="0"/>
        </a:spcAft>
        <a:defRPr sz="4800">
          <a:solidFill>
            <a:srgbClr val="9FAA00"/>
          </a:solidFill>
          <a:latin typeface="Arial" charset="0"/>
        </a:defRPr>
      </a:lvl8pPr>
      <a:lvl9pPr marL="1828800" algn="l" defTabSz="796925" rtl="0" fontAlgn="base">
        <a:spcBef>
          <a:spcPct val="0"/>
        </a:spcBef>
        <a:spcAft>
          <a:spcPct val="0"/>
        </a:spcAft>
        <a:defRPr sz="4800">
          <a:solidFill>
            <a:srgbClr val="9FAA00"/>
          </a:solidFill>
          <a:latin typeface="Arial" charset="0"/>
        </a:defRPr>
      </a:lvl9pPr>
    </p:titleStyle>
    <p:bodyStyle>
      <a:lvl1pPr marL="298450" indent="-298450" algn="l" defTabSz="796925" rtl="0" eaLnBrk="0" fontAlgn="base" hangingPunct="0">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eaLnBrk="0" fontAlgn="base" hangingPunct="0">
        <a:spcBef>
          <a:spcPct val="20000"/>
        </a:spcBef>
        <a:spcAft>
          <a:spcPct val="0"/>
        </a:spcAft>
        <a:buChar char="–"/>
        <a:defRPr sz="2800">
          <a:solidFill>
            <a:schemeClr val="tx1"/>
          </a:solidFill>
          <a:latin typeface="+mn-lt"/>
        </a:defRPr>
      </a:lvl2pPr>
      <a:lvl3pPr marL="993775" indent="-196850" algn="l" defTabSz="796925" rtl="0" eaLnBrk="0" fontAlgn="base" hangingPunct="0">
        <a:spcBef>
          <a:spcPct val="20000"/>
        </a:spcBef>
        <a:spcAft>
          <a:spcPct val="0"/>
        </a:spcAft>
        <a:buClr>
          <a:srgbClr val="9FAA00"/>
        </a:buClr>
        <a:buChar char="•"/>
        <a:defRPr sz="2800">
          <a:solidFill>
            <a:schemeClr val="tx1"/>
          </a:solidFill>
          <a:latin typeface="+mn-lt"/>
        </a:defRPr>
      </a:lvl3pPr>
      <a:lvl4pPr marL="1392238" indent="-198438" algn="l" defTabSz="796925" rtl="0" eaLnBrk="0" fontAlgn="base" hangingPunct="0">
        <a:spcBef>
          <a:spcPct val="20000"/>
        </a:spcBef>
        <a:spcAft>
          <a:spcPct val="0"/>
        </a:spcAft>
        <a:buChar char="–"/>
        <a:defRPr sz="2800">
          <a:solidFill>
            <a:schemeClr val="tx1"/>
          </a:solidFill>
          <a:latin typeface="+mn-lt"/>
        </a:defRPr>
      </a:lvl4pPr>
      <a:lvl5pPr marL="1787525" indent="-198438" algn="l" defTabSz="796925" rtl="0" eaLnBrk="0" fontAlgn="base" hangingPunct="0">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002" y="302801"/>
            <a:ext cx="9414034" cy="1260211"/>
          </a:xfrm>
          <a:prstGeom prst="rect">
            <a:avLst/>
          </a:prstGeom>
        </p:spPr>
        <p:txBody>
          <a:bodyPr vert="horz" lIns="102971" tIns="51485" rIns="102971" bIns="5148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23002" y="1764295"/>
            <a:ext cx="9414034" cy="4990084"/>
          </a:xfrm>
          <a:prstGeom prst="rect">
            <a:avLst/>
          </a:prstGeom>
        </p:spPr>
        <p:txBody>
          <a:bodyPr vert="horz" lIns="102971" tIns="51485" rIns="102971" bIns="514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23002" y="7008171"/>
            <a:ext cx="2440676" cy="402567"/>
          </a:xfrm>
          <a:prstGeom prst="rect">
            <a:avLst/>
          </a:prstGeom>
        </p:spPr>
        <p:txBody>
          <a:bodyPr vert="horz" lIns="102971" tIns="51485" rIns="102971" bIns="51485" rtlCol="0" anchor="ctr"/>
          <a:lstStyle>
            <a:lvl1pPr algn="l">
              <a:defRPr sz="1400">
                <a:solidFill>
                  <a:schemeClr val="tx1">
                    <a:tint val="75000"/>
                  </a:schemeClr>
                </a:solidFill>
              </a:defRPr>
            </a:lvl1pPr>
          </a:lstStyle>
          <a:p>
            <a:pPr defTabSz="1029706" fontAlgn="auto">
              <a:spcBef>
                <a:spcPts val="0"/>
              </a:spcBef>
              <a:spcAft>
                <a:spcPts val="0"/>
              </a:spcAft>
            </a:pPr>
            <a:fld id="{F0E3BE03-CC20-47A3-A092-C829396A3D94}" type="datetimeFigureOut">
              <a:rPr lang="en-GB" smtClean="0">
                <a:solidFill>
                  <a:prstClr val="black">
                    <a:tint val="75000"/>
                  </a:prstClr>
                </a:solidFill>
                <a:latin typeface="Calibri"/>
              </a:rPr>
              <a:pPr defTabSz="1029706" fontAlgn="auto">
                <a:spcBef>
                  <a:spcPts val="0"/>
                </a:spcBef>
                <a:spcAft>
                  <a:spcPts val="0"/>
                </a:spcAft>
              </a:pPr>
              <a:t>16/03/2017</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573847" y="7008171"/>
            <a:ext cx="3312345" cy="402567"/>
          </a:xfrm>
          <a:prstGeom prst="rect">
            <a:avLst/>
          </a:prstGeom>
        </p:spPr>
        <p:txBody>
          <a:bodyPr vert="horz" lIns="102971" tIns="51485" rIns="102971" bIns="51485" rtlCol="0" anchor="ctr"/>
          <a:lstStyle>
            <a:lvl1pPr algn="ctr">
              <a:defRPr sz="1400">
                <a:solidFill>
                  <a:schemeClr val="tx1">
                    <a:tint val="75000"/>
                  </a:schemeClr>
                </a:solidFill>
              </a:defRPr>
            </a:lvl1pPr>
          </a:lstStyle>
          <a:p>
            <a:pPr defTabSz="1029706" fontAlgn="auto">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7496360" y="7008171"/>
            <a:ext cx="2440676" cy="402567"/>
          </a:xfrm>
          <a:prstGeom prst="rect">
            <a:avLst/>
          </a:prstGeom>
        </p:spPr>
        <p:txBody>
          <a:bodyPr vert="horz" lIns="102971" tIns="51485" rIns="102971" bIns="51485" rtlCol="0" anchor="ctr"/>
          <a:lstStyle>
            <a:lvl1pPr algn="r">
              <a:defRPr sz="1400">
                <a:solidFill>
                  <a:schemeClr val="tx1">
                    <a:tint val="75000"/>
                  </a:schemeClr>
                </a:solidFill>
              </a:defRPr>
            </a:lvl1pPr>
          </a:lstStyle>
          <a:p>
            <a:pPr defTabSz="1029706" fontAlgn="auto">
              <a:spcBef>
                <a:spcPts val="0"/>
              </a:spcBef>
              <a:spcAft>
                <a:spcPts val="0"/>
              </a:spcAft>
            </a:pPr>
            <a:fld id="{0992BBAE-0ECF-40AE-B6E8-54671579ED68}" type="slidenum">
              <a:rPr lang="en-GB" smtClean="0">
                <a:solidFill>
                  <a:prstClr val="black">
                    <a:tint val="75000"/>
                  </a:prstClr>
                </a:solidFill>
                <a:latin typeface="Calibri"/>
              </a:rPr>
              <a:pPr defTabSz="1029706" fontAlgn="auto">
                <a:spcBef>
                  <a:spcPts val="0"/>
                </a:spcBef>
                <a:spcAft>
                  <a:spcPts val="0"/>
                </a:spcAft>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5641441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1029706" rtl="0" eaLnBrk="1" latinLnBrk="0" hangingPunct="1">
        <a:spcBef>
          <a:spcPct val="0"/>
        </a:spcBef>
        <a:buNone/>
        <a:defRPr sz="5000" kern="1200">
          <a:solidFill>
            <a:schemeClr val="tx1"/>
          </a:solidFill>
          <a:latin typeface="+mj-lt"/>
          <a:ea typeface="+mj-ea"/>
          <a:cs typeface="+mj-cs"/>
        </a:defRPr>
      </a:lvl1pPr>
    </p:titleStyle>
    <p:bodyStyle>
      <a:lvl1pPr marL="386140" indent="-386140" algn="l" defTabSz="102970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6636" indent="-321783" algn="l" defTabSz="10297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87132" indent="-257426" algn="l" defTabSz="102970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01985" indent="-257426" algn="l" defTabSz="102970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16838" indent="-257426" algn="l" defTabSz="102970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31691" indent="-257426" algn="l" defTabSz="102970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6544" indent="-257426" algn="l" defTabSz="102970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61397" indent="-257426" algn="l" defTabSz="102970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6250" indent="-257426" algn="l" defTabSz="102970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29706" rtl="0" eaLnBrk="1" latinLnBrk="0" hangingPunct="1">
        <a:defRPr sz="2000" kern="1200">
          <a:solidFill>
            <a:schemeClr val="tx1"/>
          </a:solidFill>
          <a:latin typeface="+mn-lt"/>
          <a:ea typeface="+mn-ea"/>
          <a:cs typeface="+mn-cs"/>
        </a:defRPr>
      </a:lvl1pPr>
      <a:lvl2pPr marL="514853" algn="l" defTabSz="1029706" rtl="0" eaLnBrk="1" latinLnBrk="0" hangingPunct="1">
        <a:defRPr sz="2000" kern="1200">
          <a:solidFill>
            <a:schemeClr val="tx1"/>
          </a:solidFill>
          <a:latin typeface="+mn-lt"/>
          <a:ea typeface="+mn-ea"/>
          <a:cs typeface="+mn-cs"/>
        </a:defRPr>
      </a:lvl2pPr>
      <a:lvl3pPr marL="1029706" algn="l" defTabSz="1029706" rtl="0" eaLnBrk="1" latinLnBrk="0" hangingPunct="1">
        <a:defRPr sz="2000" kern="1200">
          <a:solidFill>
            <a:schemeClr val="tx1"/>
          </a:solidFill>
          <a:latin typeface="+mn-lt"/>
          <a:ea typeface="+mn-ea"/>
          <a:cs typeface="+mn-cs"/>
        </a:defRPr>
      </a:lvl3pPr>
      <a:lvl4pPr marL="1544559" algn="l" defTabSz="1029706" rtl="0" eaLnBrk="1" latinLnBrk="0" hangingPunct="1">
        <a:defRPr sz="2000" kern="1200">
          <a:solidFill>
            <a:schemeClr val="tx1"/>
          </a:solidFill>
          <a:latin typeface="+mn-lt"/>
          <a:ea typeface="+mn-ea"/>
          <a:cs typeface="+mn-cs"/>
        </a:defRPr>
      </a:lvl4pPr>
      <a:lvl5pPr marL="2059412" algn="l" defTabSz="1029706" rtl="0" eaLnBrk="1" latinLnBrk="0" hangingPunct="1">
        <a:defRPr sz="2000" kern="1200">
          <a:solidFill>
            <a:schemeClr val="tx1"/>
          </a:solidFill>
          <a:latin typeface="+mn-lt"/>
          <a:ea typeface="+mn-ea"/>
          <a:cs typeface="+mn-cs"/>
        </a:defRPr>
      </a:lvl5pPr>
      <a:lvl6pPr marL="2574265" algn="l" defTabSz="1029706" rtl="0" eaLnBrk="1" latinLnBrk="0" hangingPunct="1">
        <a:defRPr sz="2000" kern="1200">
          <a:solidFill>
            <a:schemeClr val="tx1"/>
          </a:solidFill>
          <a:latin typeface="+mn-lt"/>
          <a:ea typeface="+mn-ea"/>
          <a:cs typeface="+mn-cs"/>
        </a:defRPr>
      </a:lvl6pPr>
      <a:lvl7pPr marL="3089118" algn="l" defTabSz="1029706" rtl="0" eaLnBrk="1" latinLnBrk="0" hangingPunct="1">
        <a:defRPr sz="2000" kern="1200">
          <a:solidFill>
            <a:schemeClr val="tx1"/>
          </a:solidFill>
          <a:latin typeface="+mn-lt"/>
          <a:ea typeface="+mn-ea"/>
          <a:cs typeface="+mn-cs"/>
        </a:defRPr>
      </a:lvl7pPr>
      <a:lvl8pPr marL="3603970" algn="l" defTabSz="1029706" rtl="0" eaLnBrk="1" latinLnBrk="0" hangingPunct="1">
        <a:defRPr sz="2000" kern="1200">
          <a:solidFill>
            <a:schemeClr val="tx1"/>
          </a:solidFill>
          <a:latin typeface="+mn-lt"/>
          <a:ea typeface="+mn-ea"/>
          <a:cs typeface="+mn-cs"/>
        </a:defRPr>
      </a:lvl8pPr>
      <a:lvl9pPr marL="4118823" algn="l" defTabSz="1029706"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763713"/>
            <a:ext cx="9410700" cy="811212"/>
          </a:xfrm>
          <a:prstGeom prst="rect">
            <a:avLst/>
          </a:prstGeom>
          <a:noFill/>
          <a:ln w="9525">
            <a:noFill/>
            <a:miter lim="800000"/>
            <a:headEnd/>
            <a:tailEnd/>
          </a:ln>
        </p:spPr>
        <p:txBody>
          <a:bodyPr vert="horz" wrap="square" lIns="79438" tIns="39718" rIns="79438" bIns="39718" numCol="1" anchor="ctr" anchorCtr="0" compatLnSpc="1">
            <a:prstTxWarp prst="textNoShape">
              <a:avLst/>
            </a:prstTxWarp>
            <a:spAutoFit/>
          </a:bodyPr>
          <a:lstStyle/>
          <a:p>
            <a:pPr lvl="0"/>
            <a:r>
              <a:rPr lang="en-GB" smtClean="0"/>
              <a:t>Title in colour - Arial 48pt</a:t>
            </a:r>
          </a:p>
        </p:txBody>
      </p:sp>
      <p:sp>
        <p:nvSpPr>
          <p:cNvPr id="1027" name="Rectangle 3"/>
          <p:cNvSpPr>
            <a:spLocks noGrp="1" noChangeArrowheads="1"/>
          </p:cNvSpPr>
          <p:nvPr>
            <p:ph type="body" idx="1"/>
          </p:nvPr>
        </p:nvSpPr>
        <p:spPr bwMode="auto">
          <a:xfrm>
            <a:off x="395288" y="2733675"/>
            <a:ext cx="9410700" cy="2409825"/>
          </a:xfrm>
          <a:prstGeom prst="rect">
            <a:avLst/>
          </a:prstGeom>
          <a:noFill/>
          <a:ln w="9525">
            <a:noFill/>
            <a:miter lim="800000"/>
            <a:headEnd/>
            <a:tailEnd/>
          </a:ln>
        </p:spPr>
        <p:txBody>
          <a:bodyPr vert="horz" wrap="square" lIns="79438" tIns="39718" rIns="79438" bIns="39718"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ftr" sz="quarter" idx="3"/>
          </p:nvPr>
        </p:nvSpPr>
        <p:spPr bwMode="auto">
          <a:xfrm>
            <a:off x="3573463" y="6884988"/>
            <a:ext cx="331311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ctr">
              <a:defRPr sz="1100" dirty="0">
                <a:solidFill>
                  <a:schemeClr val="tx1"/>
                </a:solidFill>
              </a:defRPr>
            </a:lvl1pPr>
          </a:lstStyle>
          <a:p>
            <a:pPr>
              <a:defRPr/>
            </a:pPr>
            <a:endParaRPr lang="en-US" dirty="0">
              <a:solidFill>
                <a:srgbClr val="000000"/>
              </a:solidFill>
            </a:endParaRPr>
          </a:p>
        </p:txBody>
      </p:sp>
      <p:sp>
        <p:nvSpPr>
          <p:cNvPr id="4102" name="Rectangle 6"/>
          <p:cNvSpPr>
            <a:spLocks noGrp="1" noChangeArrowheads="1"/>
          </p:cNvSpPr>
          <p:nvPr>
            <p:ph type="sldNum" sz="quarter" idx="4"/>
          </p:nvPr>
        </p:nvSpPr>
        <p:spPr bwMode="auto">
          <a:xfrm>
            <a:off x="7494588" y="6884988"/>
            <a:ext cx="244316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r">
              <a:defRPr sz="1100">
                <a:solidFill>
                  <a:schemeClr val="tx1"/>
                </a:solidFill>
              </a:defRPr>
            </a:lvl1pPr>
          </a:lstStyle>
          <a:p>
            <a:pPr>
              <a:defRPr/>
            </a:pPr>
            <a:fld id="{7C9C1318-C149-4B25-A64E-72AE056568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589279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iming>
    <p:tnLst>
      <p:par>
        <p:cTn id="1" dur="indefinite" restart="never" nodeType="tmRoot"/>
      </p:par>
    </p:tnLst>
  </p:timing>
  <p:hf sldNum="0" hdr="0" ftr="0" dt="0"/>
  <p:txStyles>
    <p:titleStyle>
      <a:lvl1pPr algn="l" defTabSz="796925" rtl="0" eaLnBrk="0" fontAlgn="base" hangingPunct="0">
        <a:spcBef>
          <a:spcPct val="0"/>
        </a:spcBef>
        <a:spcAft>
          <a:spcPct val="0"/>
        </a:spcAft>
        <a:defRPr sz="4800">
          <a:solidFill>
            <a:srgbClr val="9FAA00"/>
          </a:solidFill>
          <a:latin typeface="+mj-lt"/>
          <a:ea typeface="+mj-ea"/>
          <a:cs typeface="+mj-cs"/>
        </a:defRPr>
      </a:lvl1pPr>
      <a:lvl2pPr algn="l" defTabSz="796925" rtl="0" eaLnBrk="0" fontAlgn="base" hangingPunct="0">
        <a:spcBef>
          <a:spcPct val="0"/>
        </a:spcBef>
        <a:spcAft>
          <a:spcPct val="0"/>
        </a:spcAft>
        <a:defRPr sz="4800">
          <a:solidFill>
            <a:srgbClr val="9FAA00"/>
          </a:solidFill>
          <a:latin typeface="Arial" charset="0"/>
        </a:defRPr>
      </a:lvl2pPr>
      <a:lvl3pPr algn="l" defTabSz="796925" rtl="0" eaLnBrk="0" fontAlgn="base" hangingPunct="0">
        <a:spcBef>
          <a:spcPct val="0"/>
        </a:spcBef>
        <a:spcAft>
          <a:spcPct val="0"/>
        </a:spcAft>
        <a:defRPr sz="4800">
          <a:solidFill>
            <a:srgbClr val="9FAA00"/>
          </a:solidFill>
          <a:latin typeface="Arial" charset="0"/>
        </a:defRPr>
      </a:lvl3pPr>
      <a:lvl4pPr algn="l" defTabSz="796925" rtl="0" eaLnBrk="0" fontAlgn="base" hangingPunct="0">
        <a:spcBef>
          <a:spcPct val="0"/>
        </a:spcBef>
        <a:spcAft>
          <a:spcPct val="0"/>
        </a:spcAft>
        <a:defRPr sz="4800">
          <a:solidFill>
            <a:srgbClr val="9FAA00"/>
          </a:solidFill>
          <a:latin typeface="Arial" charset="0"/>
        </a:defRPr>
      </a:lvl4pPr>
      <a:lvl5pPr algn="l" defTabSz="796925" rtl="0" eaLnBrk="0" fontAlgn="base" hangingPunct="0">
        <a:spcBef>
          <a:spcPct val="0"/>
        </a:spcBef>
        <a:spcAft>
          <a:spcPct val="0"/>
        </a:spcAft>
        <a:defRPr sz="4800">
          <a:solidFill>
            <a:srgbClr val="9FAA00"/>
          </a:solidFill>
          <a:latin typeface="Arial" charset="0"/>
        </a:defRPr>
      </a:lvl5pPr>
      <a:lvl6pPr marL="457200" algn="l" defTabSz="796925" rtl="0" fontAlgn="base">
        <a:spcBef>
          <a:spcPct val="0"/>
        </a:spcBef>
        <a:spcAft>
          <a:spcPct val="0"/>
        </a:spcAft>
        <a:defRPr sz="4800">
          <a:solidFill>
            <a:srgbClr val="9FAA00"/>
          </a:solidFill>
          <a:latin typeface="Arial" charset="0"/>
        </a:defRPr>
      </a:lvl6pPr>
      <a:lvl7pPr marL="914400" algn="l" defTabSz="796925" rtl="0" fontAlgn="base">
        <a:spcBef>
          <a:spcPct val="0"/>
        </a:spcBef>
        <a:spcAft>
          <a:spcPct val="0"/>
        </a:spcAft>
        <a:defRPr sz="4800">
          <a:solidFill>
            <a:srgbClr val="9FAA00"/>
          </a:solidFill>
          <a:latin typeface="Arial" charset="0"/>
        </a:defRPr>
      </a:lvl7pPr>
      <a:lvl8pPr marL="1371600" algn="l" defTabSz="796925" rtl="0" fontAlgn="base">
        <a:spcBef>
          <a:spcPct val="0"/>
        </a:spcBef>
        <a:spcAft>
          <a:spcPct val="0"/>
        </a:spcAft>
        <a:defRPr sz="4800">
          <a:solidFill>
            <a:srgbClr val="9FAA00"/>
          </a:solidFill>
          <a:latin typeface="Arial" charset="0"/>
        </a:defRPr>
      </a:lvl8pPr>
      <a:lvl9pPr marL="1828800" algn="l" defTabSz="796925" rtl="0" fontAlgn="base">
        <a:spcBef>
          <a:spcPct val="0"/>
        </a:spcBef>
        <a:spcAft>
          <a:spcPct val="0"/>
        </a:spcAft>
        <a:defRPr sz="4800">
          <a:solidFill>
            <a:srgbClr val="9FAA00"/>
          </a:solidFill>
          <a:latin typeface="Arial" charset="0"/>
        </a:defRPr>
      </a:lvl9pPr>
    </p:titleStyle>
    <p:bodyStyle>
      <a:lvl1pPr marL="298450" indent="-298450" algn="l" defTabSz="796925" rtl="0" eaLnBrk="0" fontAlgn="base" hangingPunct="0">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eaLnBrk="0" fontAlgn="base" hangingPunct="0">
        <a:spcBef>
          <a:spcPct val="20000"/>
        </a:spcBef>
        <a:spcAft>
          <a:spcPct val="0"/>
        </a:spcAft>
        <a:buChar char="–"/>
        <a:defRPr sz="2800">
          <a:solidFill>
            <a:schemeClr val="tx1"/>
          </a:solidFill>
          <a:latin typeface="+mn-lt"/>
        </a:defRPr>
      </a:lvl2pPr>
      <a:lvl3pPr marL="993775" indent="-196850" algn="l" defTabSz="796925" rtl="0" eaLnBrk="0" fontAlgn="base" hangingPunct="0">
        <a:spcBef>
          <a:spcPct val="20000"/>
        </a:spcBef>
        <a:spcAft>
          <a:spcPct val="0"/>
        </a:spcAft>
        <a:buClr>
          <a:srgbClr val="9FAA00"/>
        </a:buClr>
        <a:buChar char="•"/>
        <a:defRPr sz="2800">
          <a:solidFill>
            <a:schemeClr val="tx1"/>
          </a:solidFill>
          <a:latin typeface="+mn-lt"/>
        </a:defRPr>
      </a:lvl3pPr>
      <a:lvl4pPr marL="1392238" indent="-198438" algn="l" defTabSz="796925" rtl="0" eaLnBrk="0" fontAlgn="base" hangingPunct="0">
        <a:spcBef>
          <a:spcPct val="20000"/>
        </a:spcBef>
        <a:spcAft>
          <a:spcPct val="0"/>
        </a:spcAft>
        <a:buChar char="–"/>
        <a:defRPr sz="2800">
          <a:solidFill>
            <a:schemeClr val="tx1"/>
          </a:solidFill>
          <a:latin typeface="+mn-lt"/>
        </a:defRPr>
      </a:lvl4pPr>
      <a:lvl5pPr marL="1787525" indent="-198438" algn="l" defTabSz="796925" rtl="0" eaLnBrk="0" fontAlgn="base" hangingPunct="0">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pen.ac.uk/blogs/per/"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je-s.rcuk.ac.uk/JeS2WebLoginSite/Login.aspx"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google.co.uk/url?q=http://www.fosterandscott.com/portfolio-item/bang-goes-the-theory/&amp;sa=U&amp;ei=6fI7U8z1EeSL7AbI94D4Cw&amp;ved=0CDgQ9QEwBQ&amp;usg=AFQjCNFvR90VTd097ae-f8Iqv5iOlZwagQ" TargetMode="External"/><Relationship Id="rId7"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esroadshow.blogspot.co.uk/p/blog-page.html" TargetMode="Externa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youtu.be/vODUANsLaK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ctrTitle" idx="4294967295"/>
          </p:nvPr>
        </p:nvSpPr>
        <p:spPr>
          <a:xfrm>
            <a:off x="333475" y="4068663"/>
            <a:ext cx="9793287" cy="2480869"/>
          </a:xfrm>
        </p:spPr>
        <p:txBody>
          <a:bodyPr anchor="t"/>
          <a:lstStyle/>
          <a:p>
            <a:pPr eaLnBrk="1" hangingPunct="1"/>
            <a:r>
              <a:rPr lang="en-GB" sz="3600" dirty="0">
                <a:solidFill>
                  <a:schemeClr val="tx1"/>
                </a:solidFill>
              </a:rPr>
              <a:t>Planning </a:t>
            </a:r>
            <a:r>
              <a:rPr lang="en-GB" sz="3600" dirty="0" smtClean="0">
                <a:solidFill>
                  <a:schemeClr val="tx1"/>
                </a:solidFill>
              </a:rPr>
              <a:t>for </a:t>
            </a:r>
            <a:r>
              <a:rPr lang="en-GB" sz="3600" dirty="0">
                <a:solidFill>
                  <a:schemeClr val="tx1"/>
                </a:solidFill>
              </a:rPr>
              <a:t>and </a:t>
            </a:r>
            <a:r>
              <a:rPr lang="en-GB" sz="3600" dirty="0" smtClean="0">
                <a:solidFill>
                  <a:schemeClr val="tx1"/>
                </a:solidFill>
              </a:rPr>
              <a:t>evaluating school-university engagement with research</a:t>
            </a:r>
            <a:r>
              <a:rPr lang="en-GB" sz="2800" dirty="0" smtClean="0">
                <a:solidFill>
                  <a:schemeClr val="tx1"/>
                </a:solidFill>
                <a:ea typeface="굴림"/>
                <a:cs typeface="굴림"/>
              </a:rPr>
              <a:t/>
            </a:r>
            <a:br>
              <a:rPr lang="en-GB" sz="2800" dirty="0" smtClean="0">
                <a:solidFill>
                  <a:schemeClr val="tx1"/>
                </a:solidFill>
                <a:ea typeface="굴림"/>
                <a:cs typeface="굴림"/>
              </a:rPr>
            </a:br>
            <a:r>
              <a:rPr lang="en-GB" altLang="ko-KR" sz="2800" dirty="0" smtClean="0">
                <a:solidFill>
                  <a:schemeClr val="bg2"/>
                </a:solidFill>
                <a:ea typeface="굴림"/>
                <a:cs typeface="굴림"/>
              </a:rPr>
              <a:t>Richard Holliman and Gareth Davies</a:t>
            </a:r>
            <a:br>
              <a:rPr lang="en-GB" altLang="ko-KR" sz="2800" dirty="0" smtClean="0">
                <a:solidFill>
                  <a:schemeClr val="bg2"/>
                </a:solidFill>
                <a:ea typeface="굴림"/>
                <a:cs typeface="굴림"/>
              </a:rPr>
            </a:br>
            <a:r>
              <a:rPr lang="en-GB" altLang="ko-KR" sz="2800" dirty="0" smtClean="0">
                <a:solidFill>
                  <a:schemeClr val="bg2"/>
                </a:solidFill>
                <a:ea typeface="굴림"/>
                <a:cs typeface="굴림"/>
              </a:rPr>
              <a:t/>
            </a:r>
            <a:br>
              <a:rPr lang="en-GB" altLang="ko-KR" sz="2800" dirty="0" smtClean="0">
                <a:solidFill>
                  <a:schemeClr val="bg2"/>
                </a:solidFill>
                <a:ea typeface="굴림"/>
                <a:cs typeface="굴림"/>
              </a:rPr>
            </a:br>
            <a:r>
              <a:rPr lang="en-GB" altLang="ko-KR" sz="2800" dirty="0" smtClean="0">
                <a:solidFill>
                  <a:schemeClr val="bg2"/>
                </a:solidFill>
                <a:ea typeface="굴림"/>
                <a:cs typeface="굴림"/>
                <a:hlinkClick r:id="rId3"/>
              </a:rPr>
              <a:t>http</a:t>
            </a:r>
            <a:r>
              <a:rPr lang="en-GB" altLang="ko-KR" sz="2800" dirty="0">
                <a:solidFill>
                  <a:schemeClr val="bg2"/>
                </a:solidFill>
                <a:ea typeface="굴림"/>
                <a:cs typeface="굴림"/>
                <a:hlinkClick r:id="rId3"/>
              </a:rPr>
              <a:t>://</a:t>
            </a:r>
            <a:r>
              <a:rPr lang="en-GB" altLang="ko-KR" sz="2800" dirty="0" smtClean="0">
                <a:solidFill>
                  <a:schemeClr val="bg2"/>
                </a:solidFill>
                <a:ea typeface="굴림"/>
                <a:cs typeface="굴림"/>
                <a:hlinkClick r:id="rId3"/>
              </a:rPr>
              <a:t>www.open.ac.uk/blogs/per</a:t>
            </a:r>
            <a:r>
              <a:rPr lang="en-GB" altLang="ko-KR" sz="2800" dirty="0" smtClean="0">
                <a:solidFill>
                  <a:schemeClr val="bg2"/>
                </a:solidFill>
                <a:ea typeface="굴림"/>
                <a:cs typeface="굴림"/>
              </a:rPr>
              <a:t> </a:t>
            </a:r>
            <a:endParaRPr lang="en-US" sz="2800" dirty="0" smtClean="0">
              <a:solidFill>
                <a:schemeClr val="tx1"/>
              </a:solidFill>
            </a:endParaRPr>
          </a:p>
        </p:txBody>
      </p:sp>
      <p:sp>
        <p:nvSpPr>
          <p:cNvPr id="3" name="Footer Placeholder 2"/>
          <p:cNvSpPr>
            <a:spLocks noGrp="1"/>
          </p:cNvSpPr>
          <p:nvPr>
            <p:ph type="ftr" sz="quarter" idx="10"/>
          </p:nvPr>
        </p:nvSpPr>
        <p:spPr>
          <a:xfrm>
            <a:off x="333475" y="6732959"/>
            <a:ext cx="9470467" cy="662901"/>
          </a:xfrm>
        </p:spPr>
        <p:txBody>
          <a:bodyPr/>
          <a:lstStyle/>
          <a:p>
            <a:pPr algn="l">
              <a:defRPr/>
            </a:pPr>
            <a:r>
              <a:rPr lang="en-US" dirty="0" smtClean="0"/>
              <a:t>Holliman, R. and Davies, G. (2015). </a:t>
            </a:r>
            <a:r>
              <a:rPr lang="en-US" dirty="0" smtClean="0"/>
              <a:t>‘</a:t>
            </a:r>
            <a:r>
              <a:rPr lang="en-GB" dirty="0"/>
              <a:t>Planning for and evaluating school-university engagement with research</a:t>
            </a:r>
            <a:r>
              <a:rPr lang="en-US" dirty="0" smtClean="0"/>
              <a:t>’, School-University Partnership </a:t>
            </a:r>
            <a:r>
              <a:rPr lang="en-US" dirty="0" smtClean="0"/>
              <a:t>Initiative</a:t>
            </a:r>
            <a:r>
              <a:rPr lang="en-US" dirty="0" smtClean="0"/>
              <a:t>. </a:t>
            </a:r>
            <a:br>
              <a:rPr lang="en-US" dirty="0" smtClean="0"/>
            </a:br>
            <a:r>
              <a:rPr lang="en-US" dirty="0" smtClean="0"/>
              <a:t>The </a:t>
            </a:r>
            <a:r>
              <a:rPr lang="en-US" dirty="0" smtClean="0"/>
              <a:t>Open University, Milton Keynes, 6 </a:t>
            </a:r>
            <a:r>
              <a:rPr lang="en-US" dirty="0"/>
              <a:t>March</a:t>
            </a:r>
            <a:r>
              <a:rPr lang="en-US" dirty="0" smtClean="0"/>
              <a:t>. </a:t>
            </a:r>
          </a:p>
          <a:p>
            <a:pPr algn="r">
              <a:defRPr/>
            </a:pPr>
            <a:r>
              <a:rPr lang="en-US" dirty="0" smtClean="0"/>
              <a:t>© Open University: </a:t>
            </a:r>
            <a:r>
              <a:rPr lang="en-US" dirty="0" smtClean="0">
                <a:hlinkClick r:id="rId4"/>
              </a:rPr>
              <a:t>http</a:t>
            </a:r>
            <a:r>
              <a:rPr lang="en-US" dirty="0">
                <a:hlinkClick r:id="rId4"/>
              </a:rPr>
              <a:t>://</a:t>
            </a:r>
            <a:r>
              <a:rPr lang="en-US" dirty="0" smtClean="0">
                <a:hlinkClick r:id="rId4"/>
              </a:rPr>
              <a:t>creativecommons.org/licenses/by/4.0</a:t>
            </a:r>
            <a:r>
              <a:rPr lang="en-US" dirty="0" smtClean="0"/>
              <a:t> </a:t>
            </a:r>
            <a:endParaRPr lang="en-US" dirty="0"/>
          </a:p>
        </p:txBody>
      </p:sp>
      <p:pic>
        <p:nvPicPr>
          <p:cNvPr id="5" name="Picture 20" descr="OU_masterlogo_colour_29m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57309" y="396255"/>
            <a:ext cx="1892990" cy="1296000"/>
          </a:xfrm>
          <a:prstGeom prst="rect">
            <a:avLst/>
          </a:prstGeom>
          <a:noFill/>
          <a:ln w="9525">
            <a:noFill/>
            <a:miter lim="800000"/>
            <a:headEnd/>
            <a:tailEnd/>
          </a:ln>
        </p:spPr>
      </p:pic>
    </p:spTree>
    <p:extLst>
      <p:ext uri="{BB962C8B-B14F-4D97-AF65-F5344CB8AC3E}">
        <p14:creationId xmlns:p14="http://schemas.microsoft.com/office/powerpoint/2010/main" val="15428776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09739" y="3577970"/>
            <a:ext cx="5297700" cy="381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6005" y="396255"/>
            <a:ext cx="4065165" cy="29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1467" y="416104"/>
            <a:ext cx="2160240" cy="553998"/>
          </a:xfrm>
          <a:prstGeom prst="rect">
            <a:avLst/>
          </a:prstGeom>
          <a:noFill/>
        </p:spPr>
        <p:txBody>
          <a:bodyPr wrap="square" rtlCol="0">
            <a:spAutoFit/>
          </a:bodyPr>
          <a:lstStyle/>
          <a:p>
            <a:r>
              <a:rPr lang="en-GB" dirty="0" smtClean="0">
                <a:solidFill>
                  <a:schemeClr val="tx1"/>
                </a:solidFill>
              </a:rPr>
              <a:t>Group 1</a:t>
            </a:r>
            <a:endParaRPr lang="en-GB" dirty="0">
              <a:solidFill>
                <a:schemeClr val="tx1"/>
              </a:solidFill>
            </a:endParaRPr>
          </a:p>
        </p:txBody>
      </p:sp>
    </p:spTree>
    <p:extLst>
      <p:ext uri="{BB962C8B-B14F-4D97-AF65-F5344CB8AC3E}">
        <p14:creationId xmlns:p14="http://schemas.microsoft.com/office/powerpoint/2010/main" val="4193780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195633" y="543656"/>
            <a:ext cx="9380649" cy="4858080"/>
            <a:chOff x="188009" y="764704"/>
            <a:chExt cx="8200415" cy="4406236"/>
          </a:xfrm>
        </p:grpSpPr>
        <p:grpSp>
          <p:nvGrpSpPr>
            <p:cNvPr id="76" name="Group 75"/>
            <p:cNvGrpSpPr/>
            <p:nvPr/>
          </p:nvGrpSpPr>
          <p:grpSpPr>
            <a:xfrm>
              <a:off x="188009" y="2154342"/>
              <a:ext cx="8200415" cy="3016598"/>
              <a:chOff x="260017" y="1035352"/>
              <a:chExt cx="8200415" cy="3016598"/>
            </a:xfrm>
          </p:grpSpPr>
          <p:cxnSp>
            <p:nvCxnSpPr>
              <p:cNvPr id="5" name="Straight Arrow Connector 4"/>
              <p:cNvCxnSpPr/>
              <p:nvPr/>
            </p:nvCxnSpPr>
            <p:spPr>
              <a:xfrm>
                <a:off x="611560" y="3068960"/>
                <a:ext cx="7848872"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2" idx="2"/>
              </p:cNvCxnSpPr>
              <p:nvPr/>
            </p:nvCxnSpPr>
            <p:spPr>
              <a:xfrm>
                <a:off x="1124113" y="1661938"/>
                <a:ext cx="0" cy="1415407"/>
              </a:xfrm>
              <a:prstGeom prst="straightConnector1">
                <a:avLst/>
              </a:prstGeom>
              <a:ln w="28575">
                <a:solidFill>
                  <a:schemeClr val="accent6"/>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4" idx="2"/>
                <a:endCxn id="49" idx="1"/>
              </p:cNvCxnSpPr>
              <p:nvPr/>
            </p:nvCxnSpPr>
            <p:spPr>
              <a:xfrm>
                <a:off x="1850414" y="2296077"/>
                <a:ext cx="8089" cy="348408"/>
              </a:xfrm>
              <a:prstGeom prst="straightConnector1">
                <a:avLst/>
              </a:prstGeom>
              <a:ln w="28575">
                <a:solidFill>
                  <a:schemeClr val="accent6"/>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0017" y="1323384"/>
                <a:ext cx="1728191"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Planning meeting</a:t>
                </a:r>
              </a:p>
            </p:txBody>
          </p:sp>
          <p:sp>
            <p:nvSpPr>
              <p:cNvPr id="14" name="TextBox 13"/>
              <p:cNvSpPr txBox="1"/>
              <p:nvPr/>
            </p:nvSpPr>
            <p:spPr>
              <a:xfrm>
                <a:off x="1124112" y="1957523"/>
                <a:ext cx="1452603"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Dry runs</a:t>
                </a:r>
              </a:p>
            </p:txBody>
          </p:sp>
          <p:sp>
            <p:nvSpPr>
              <p:cNvPr id="15" name="Right Brace 14"/>
              <p:cNvSpPr/>
              <p:nvPr/>
            </p:nvSpPr>
            <p:spPr>
              <a:xfrm rot="16200000">
                <a:off x="3333647" y="1756316"/>
                <a:ext cx="438877" cy="2160141"/>
              </a:xfrm>
              <a:prstGeom prst="rightBrace">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16" name="TextBox 15"/>
              <p:cNvSpPr txBox="1"/>
              <p:nvPr/>
            </p:nvSpPr>
            <p:spPr>
              <a:xfrm>
                <a:off x="2152399" y="1035352"/>
                <a:ext cx="2801373"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Four short talks</a:t>
                </a:r>
              </a:p>
            </p:txBody>
          </p:sp>
          <p:grpSp>
            <p:nvGrpSpPr>
              <p:cNvPr id="44" name="Group 43"/>
              <p:cNvGrpSpPr/>
              <p:nvPr/>
            </p:nvGrpSpPr>
            <p:grpSpPr>
              <a:xfrm>
                <a:off x="2473013" y="3068960"/>
                <a:ext cx="1911621" cy="296419"/>
                <a:chOff x="2450182" y="3068960"/>
                <a:chExt cx="2157822" cy="296419"/>
              </a:xfrm>
            </p:grpSpPr>
            <p:sp>
              <p:nvSpPr>
                <p:cNvPr id="38" name="Right Bracket 37"/>
                <p:cNvSpPr/>
                <p:nvPr/>
              </p:nvSpPr>
              <p:spPr>
                <a:xfrm rot="5400000">
                  <a:off x="2413195" y="3105947"/>
                  <a:ext cx="296419" cy="222445"/>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39" name="Right Bracket 38"/>
                <p:cNvSpPr/>
                <p:nvPr/>
              </p:nvSpPr>
              <p:spPr>
                <a:xfrm rot="5400000">
                  <a:off x="2798818" y="2951154"/>
                  <a:ext cx="288032" cy="540411"/>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40" name="Right Bracket 39"/>
                <p:cNvSpPr/>
                <p:nvPr/>
              </p:nvSpPr>
              <p:spPr>
                <a:xfrm rot="5400000">
                  <a:off x="3793880" y="2997990"/>
                  <a:ext cx="288032" cy="446739"/>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41" name="Right Bracket 40"/>
                <p:cNvSpPr/>
                <p:nvPr/>
              </p:nvSpPr>
              <p:spPr>
                <a:xfrm rot="5400000">
                  <a:off x="3318770" y="2971614"/>
                  <a:ext cx="288032" cy="499493"/>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42" name="Right Bracket 41"/>
                <p:cNvSpPr/>
                <p:nvPr/>
              </p:nvSpPr>
              <p:spPr>
                <a:xfrm rot="5400000">
                  <a:off x="4236426" y="2993799"/>
                  <a:ext cx="296417" cy="446739"/>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grpSp>
          <p:grpSp>
            <p:nvGrpSpPr>
              <p:cNvPr id="58" name="Group 57"/>
              <p:cNvGrpSpPr/>
              <p:nvPr/>
            </p:nvGrpSpPr>
            <p:grpSpPr>
              <a:xfrm>
                <a:off x="2540049" y="3487049"/>
                <a:ext cx="1976934" cy="564901"/>
                <a:chOff x="2480916" y="3487049"/>
                <a:chExt cx="2443786" cy="564901"/>
              </a:xfrm>
            </p:grpSpPr>
            <p:sp>
              <p:nvSpPr>
                <p:cNvPr id="54" name="TextBox 53"/>
                <p:cNvSpPr txBox="1"/>
                <p:nvPr/>
              </p:nvSpPr>
              <p:spPr>
                <a:xfrm>
                  <a:off x="2480916" y="3713396"/>
                  <a:ext cx="946476"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1</a:t>
                  </a:r>
                </a:p>
              </p:txBody>
            </p:sp>
            <p:sp>
              <p:nvSpPr>
                <p:cNvPr id="55" name="TextBox 54"/>
                <p:cNvSpPr txBox="1"/>
                <p:nvPr/>
              </p:nvSpPr>
              <p:spPr>
                <a:xfrm>
                  <a:off x="4061333" y="3487050"/>
                  <a:ext cx="863369"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4</a:t>
                  </a:r>
                </a:p>
              </p:txBody>
            </p:sp>
            <p:sp>
              <p:nvSpPr>
                <p:cNvPr id="56" name="TextBox 55"/>
                <p:cNvSpPr txBox="1"/>
                <p:nvPr/>
              </p:nvSpPr>
              <p:spPr>
                <a:xfrm>
                  <a:off x="2966424" y="3487049"/>
                  <a:ext cx="988727"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2</a:t>
                  </a:r>
                </a:p>
              </p:txBody>
            </p:sp>
            <p:sp>
              <p:nvSpPr>
                <p:cNvPr id="57" name="TextBox 56"/>
                <p:cNvSpPr txBox="1"/>
                <p:nvPr/>
              </p:nvSpPr>
              <p:spPr>
                <a:xfrm>
                  <a:off x="3589512" y="3686069"/>
                  <a:ext cx="838641"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3</a:t>
                  </a:r>
                </a:p>
              </p:txBody>
            </p:sp>
          </p:grpSp>
          <p:sp>
            <p:nvSpPr>
              <p:cNvPr id="59" name="Right Bracket 58"/>
              <p:cNvSpPr/>
              <p:nvPr/>
            </p:nvSpPr>
            <p:spPr>
              <a:xfrm rot="5400000">
                <a:off x="4368691" y="3100915"/>
                <a:ext cx="288034" cy="240894"/>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60" name="TextBox 59"/>
              <p:cNvSpPr txBox="1"/>
              <p:nvPr/>
            </p:nvSpPr>
            <p:spPr>
              <a:xfrm>
                <a:off x="4283967" y="3686837"/>
                <a:ext cx="646899"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Q&amp;A</a:t>
                </a:r>
              </a:p>
            </p:txBody>
          </p:sp>
          <p:sp>
            <p:nvSpPr>
              <p:cNvPr id="61" name="TextBox 60"/>
              <p:cNvSpPr txBox="1"/>
              <p:nvPr/>
            </p:nvSpPr>
            <p:spPr>
              <a:xfrm>
                <a:off x="2230549" y="3486086"/>
                <a:ext cx="692332"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Intro</a:t>
                </a:r>
              </a:p>
            </p:txBody>
          </p:sp>
          <p:cxnSp>
            <p:nvCxnSpPr>
              <p:cNvPr id="63" name="Straight Connector 62"/>
              <p:cNvCxnSpPr>
                <a:stCxn id="38" idx="2"/>
                <a:endCxn id="61" idx="0"/>
              </p:cNvCxnSpPr>
              <p:nvPr/>
            </p:nvCxnSpPr>
            <p:spPr>
              <a:xfrm>
                <a:off x="2571545" y="3365379"/>
                <a:ext cx="5170" cy="12070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9" idx="2"/>
              </p:cNvCxnSpPr>
              <p:nvPr/>
            </p:nvCxnSpPr>
            <p:spPr>
              <a:xfrm>
                <a:off x="2909455" y="3365376"/>
                <a:ext cx="0" cy="41496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95998" y="3366278"/>
                <a:ext cx="0" cy="1216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90983" y="3366278"/>
                <a:ext cx="6297" cy="3214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512708" y="3366278"/>
                <a:ext cx="6297" cy="3214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86750" y="3373917"/>
                <a:ext cx="0" cy="1216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653747" y="1915231"/>
                <a:ext cx="2268555" cy="338554"/>
              </a:xfrm>
              <a:prstGeom prst="rect">
                <a:avLst/>
              </a:prstGeom>
              <a:noFill/>
            </p:spPr>
            <p:txBody>
              <a:bodyPr wrap="square" rtlCol="0">
                <a:spAutoFit/>
              </a:bodyPr>
              <a:lstStyle/>
              <a:p>
                <a:pPr algn="ctr" defTabSz="1029566" fontAlgn="auto">
                  <a:spcBef>
                    <a:spcPts val="0"/>
                  </a:spcBef>
                  <a:spcAft>
                    <a:spcPts val="0"/>
                  </a:spcAft>
                </a:pPr>
                <a:endParaRPr lang="en-GB" sz="1800" dirty="0">
                  <a:solidFill>
                    <a:srgbClr val="92D050"/>
                  </a:solidFill>
                  <a:latin typeface="Calibri"/>
                </a:endParaRPr>
              </a:p>
            </p:txBody>
          </p:sp>
        </p:grpSp>
        <p:sp>
          <p:nvSpPr>
            <p:cNvPr id="75" name="TextBox 74"/>
            <p:cNvSpPr txBox="1"/>
            <p:nvPr/>
          </p:nvSpPr>
          <p:spPr>
            <a:xfrm>
              <a:off x="298869" y="764704"/>
              <a:ext cx="7488832" cy="362896"/>
            </a:xfrm>
            <a:prstGeom prst="rect">
              <a:avLst/>
            </a:prstGeom>
            <a:noFill/>
          </p:spPr>
          <p:txBody>
            <a:bodyPr wrap="square" rtlCol="0">
              <a:spAutoFit/>
            </a:bodyPr>
            <a:lstStyle/>
            <a:p>
              <a:pPr defTabSz="1029566" fontAlgn="auto">
                <a:spcBef>
                  <a:spcPts val="0"/>
                </a:spcBef>
                <a:spcAft>
                  <a:spcPts val="0"/>
                </a:spcAft>
              </a:pPr>
              <a:r>
                <a:rPr lang="en-GB" sz="2000" dirty="0">
                  <a:solidFill>
                    <a:prstClr val="black"/>
                  </a:solidFill>
                  <a:latin typeface="Calibri"/>
                </a:rPr>
                <a:t>Timeline of the events associated with the </a:t>
              </a:r>
              <a:r>
                <a:rPr lang="en-GB" sz="2000" dirty="0" smtClean="0">
                  <a:solidFill>
                    <a:prstClr val="black"/>
                  </a:solidFill>
                  <a:latin typeface="Calibri"/>
                </a:rPr>
                <a:t>SUPI Science </a:t>
              </a:r>
              <a:r>
                <a:rPr lang="en-GB" sz="2000" dirty="0" smtClean="0">
                  <a:solidFill>
                    <a:prstClr val="black"/>
                  </a:solidFill>
                  <a:latin typeface="Calibri"/>
                </a:rPr>
                <a:t>Matters lectures</a:t>
              </a:r>
              <a:endParaRPr lang="en-GB" sz="2000" dirty="0">
                <a:solidFill>
                  <a:srgbClr val="92D050"/>
                </a:solidFill>
                <a:latin typeface="Calibri"/>
              </a:endParaRPr>
            </a:p>
          </p:txBody>
        </p:sp>
      </p:grpSp>
      <p:sp>
        <p:nvSpPr>
          <p:cNvPr id="36" name="TextBox 35"/>
          <p:cNvSpPr txBox="1"/>
          <p:nvPr/>
        </p:nvSpPr>
        <p:spPr>
          <a:xfrm>
            <a:off x="5835730" y="2931007"/>
            <a:ext cx="1809161" cy="380974"/>
          </a:xfrm>
          <a:prstGeom prst="rect">
            <a:avLst/>
          </a:prstGeom>
          <a:noFill/>
        </p:spPr>
        <p:txBody>
          <a:bodyPr wrap="square" lIns="102957" tIns="51479" rIns="102957" bIns="51479" rtlCol="0">
            <a:spAutoFit/>
          </a:bodyPr>
          <a:lstStyle/>
          <a:p>
            <a:pPr algn="ctr" defTabSz="1029566" fontAlgn="auto">
              <a:spcBef>
                <a:spcPts val="0"/>
              </a:spcBef>
              <a:spcAft>
                <a:spcPts val="0"/>
              </a:spcAft>
            </a:pPr>
            <a:r>
              <a:rPr lang="en-GB" sz="1800" dirty="0">
                <a:solidFill>
                  <a:prstClr val="black"/>
                </a:solidFill>
                <a:latin typeface="Calibri"/>
              </a:rPr>
              <a:t>Video archives</a:t>
            </a:r>
          </a:p>
        </p:txBody>
      </p:sp>
      <p:sp>
        <p:nvSpPr>
          <p:cNvPr id="37" name="TextBox 36"/>
          <p:cNvSpPr txBox="1"/>
          <p:nvPr/>
        </p:nvSpPr>
        <p:spPr>
          <a:xfrm>
            <a:off x="7189191" y="3724929"/>
            <a:ext cx="2736013" cy="380974"/>
          </a:xfrm>
          <a:prstGeom prst="rect">
            <a:avLst/>
          </a:prstGeom>
          <a:noFill/>
        </p:spPr>
        <p:txBody>
          <a:bodyPr wrap="square" lIns="102957" tIns="51479" rIns="102957" bIns="51479" rtlCol="0">
            <a:spAutoFit/>
          </a:bodyPr>
          <a:lstStyle/>
          <a:p>
            <a:pPr algn="ctr" defTabSz="1029566" fontAlgn="auto">
              <a:spcBef>
                <a:spcPts val="0"/>
              </a:spcBef>
              <a:spcAft>
                <a:spcPts val="0"/>
              </a:spcAft>
            </a:pPr>
            <a:r>
              <a:rPr lang="en-GB" sz="1800" dirty="0">
                <a:solidFill>
                  <a:prstClr val="black"/>
                </a:solidFill>
                <a:latin typeface="Calibri"/>
              </a:rPr>
              <a:t>Blog posts</a:t>
            </a:r>
          </a:p>
        </p:txBody>
      </p:sp>
      <p:cxnSp>
        <p:nvCxnSpPr>
          <p:cNvPr id="43" name="Straight Arrow Connector 42"/>
          <p:cNvCxnSpPr>
            <a:stCxn id="36" idx="2"/>
          </p:cNvCxnSpPr>
          <p:nvPr/>
        </p:nvCxnSpPr>
        <p:spPr>
          <a:xfrm>
            <a:off x="6740311" y="3311981"/>
            <a:ext cx="0" cy="1290947"/>
          </a:xfrm>
          <a:prstGeom prst="straightConnector1">
            <a:avLst/>
          </a:prstGeom>
          <a:ln w="28575">
            <a:solidFill>
              <a:schemeClr val="accent6"/>
            </a:solidFill>
            <a:tailEnd type="arrow"/>
          </a:ln>
          <a:effectLst/>
        </p:spPr>
        <p:style>
          <a:lnRef idx="1">
            <a:schemeClr val="accent1"/>
          </a:lnRef>
          <a:fillRef idx="0">
            <a:schemeClr val="accent1"/>
          </a:fillRef>
          <a:effectRef idx="0">
            <a:schemeClr val="accent1"/>
          </a:effectRef>
          <a:fontRef idx="minor">
            <a:schemeClr val="tx1"/>
          </a:fontRef>
        </p:style>
      </p:cxnSp>
      <p:sp>
        <p:nvSpPr>
          <p:cNvPr id="45" name="Right Brace 44"/>
          <p:cNvSpPr/>
          <p:nvPr/>
        </p:nvSpPr>
        <p:spPr>
          <a:xfrm rot="16200000">
            <a:off x="7146813" y="2660162"/>
            <a:ext cx="476353" cy="3394126"/>
          </a:xfrm>
          <a:prstGeom prst="rightBrace">
            <a:avLst>
              <a:gd name="adj1" fmla="val 8333"/>
              <a:gd name="adj2" fmla="val 87364"/>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102957" tIns="51479" rIns="102957" bIns="51479" rtlCol="0" anchor="ctr"/>
          <a:lstStyle/>
          <a:p>
            <a:pPr algn="ctr" defTabSz="1029566" fontAlgn="auto">
              <a:spcBef>
                <a:spcPts val="0"/>
              </a:spcBef>
              <a:spcAft>
                <a:spcPts val="0"/>
              </a:spcAft>
            </a:pPr>
            <a:endParaRPr lang="en-GB" sz="2000" dirty="0">
              <a:solidFill>
                <a:prstClr val="black"/>
              </a:solidFill>
            </a:endParaRPr>
          </a:p>
        </p:txBody>
      </p:sp>
      <p:sp>
        <p:nvSpPr>
          <p:cNvPr id="49" name="Right Brace 48"/>
          <p:cNvSpPr/>
          <p:nvPr/>
        </p:nvSpPr>
        <p:spPr>
          <a:xfrm rot="16200000">
            <a:off x="1830731" y="4006714"/>
            <a:ext cx="476350" cy="761732"/>
          </a:xfrm>
          <a:prstGeom prst="rightBrace">
            <a:avLst>
              <a:gd name="adj1" fmla="val 8333"/>
              <a:gd name="adj2" fmla="val 44128"/>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102957" tIns="51479" rIns="102957" bIns="51479" rtlCol="0" anchor="ctr"/>
          <a:lstStyle/>
          <a:p>
            <a:pPr algn="ctr" defTabSz="1029566" fontAlgn="auto">
              <a:spcBef>
                <a:spcPts val="0"/>
              </a:spcBef>
              <a:spcAft>
                <a:spcPts val="0"/>
              </a:spcAft>
            </a:pPr>
            <a:endParaRPr lang="en-GB" sz="2000" dirty="0">
              <a:solidFill>
                <a:prstClr val="black"/>
              </a:solidFill>
            </a:endParaRPr>
          </a:p>
        </p:txBody>
      </p:sp>
      <p:cxnSp>
        <p:nvCxnSpPr>
          <p:cNvPr id="62" name="Straight Arrow Connector 61"/>
          <p:cNvCxnSpPr>
            <a:stCxn id="16" idx="2"/>
            <a:endCxn id="15" idx="1"/>
          </p:cNvCxnSpPr>
          <p:nvPr/>
        </p:nvCxnSpPr>
        <p:spPr>
          <a:xfrm flipH="1">
            <a:off x="3962652" y="2449068"/>
            <a:ext cx="1" cy="1370511"/>
          </a:xfrm>
          <a:prstGeom prst="straightConnector1">
            <a:avLst/>
          </a:prstGeom>
          <a:ln w="28575">
            <a:solidFill>
              <a:schemeClr val="accent6"/>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46"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411" y="324242"/>
            <a:ext cx="1267452" cy="867737"/>
          </a:xfrm>
          <a:prstGeom prst="rect">
            <a:avLst/>
          </a:prstGeom>
          <a:noFill/>
          <a:ln w="9525">
            <a:noFill/>
            <a:miter lim="800000"/>
            <a:headEnd/>
            <a:tailEnd/>
          </a:ln>
        </p:spPr>
      </p:pic>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b="54448"/>
          <a:stretch/>
        </p:blipFill>
        <p:spPr>
          <a:xfrm>
            <a:off x="5929720" y="4834797"/>
            <a:ext cx="4106418" cy="2516694"/>
          </a:xfrm>
          <a:prstGeom prst="rect">
            <a:avLst/>
          </a:prstGeom>
        </p:spPr>
      </p:pic>
    </p:spTree>
    <p:extLst>
      <p:ext uri="{BB962C8B-B14F-4D97-AF65-F5344CB8AC3E}">
        <p14:creationId xmlns:p14="http://schemas.microsoft.com/office/powerpoint/2010/main" val="2883745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8000" dirty="0" smtClean="0"/>
              <a:t>STAGE 1</a:t>
            </a:r>
            <a:endParaRPr lang="en-GB" sz="8000" dirty="0"/>
          </a:p>
        </p:txBody>
      </p:sp>
    </p:spTree>
    <p:extLst>
      <p:ext uri="{BB962C8B-B14F-4D97-AF65-F5344CB8AC3E}">
        <p14:creationId xmlns:p14="http://schemas.microsoft.com/office/powerpoint/2010/main" val="304894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val 3"/>
          <p:cNvSpPr>
            <a:spLocks noChangeArrowheads="1"/>
          </p:cNvSpPr>
          <p:nvPr/>
        </p:nvSpPr>
        <p:spPr bwMode="auto">
          <a:xfrm>
            <a:off x="1638300" y="1104900"/>
            <a:ext cx="7216775" cy="5930900"/>
          </a:xfrm>
          <a:prstGeom prst="ellipse">
            <a:avLst/>
          </a:prstGeom>
          <a:noFill/>
          <a:ln w="25400" algn="ctr">
            <a:solidFill>
              <a:srgbClr val="385D8A"/>
            </a:solidFill>
            <a:round/>
            <a:headEnd/>
            <a:tailEnd/>
          </a:ln>
        </p:spPr>
        <p:txBody>
          <a:bodyPr lIns="102971" tIns="51485" rIns="102971" bIns="51485" anchor="ctr"/>
          <a:lstStyle/>
          <a:p>
            <a:pPr algn="ctr" defTabSz="1030288"/>
            <a:endParaRPr lang="en-US" sz="1600" dirty="0">
              <a:solidFill>
                <a:srgbClr val="FFFFFF"/>
              </a:solidFill>
              <a:latin typeface="Calibri" pitchFamily="34" charset="0"/>
              <a:cs typeface="Arial" charset="0"/>
            </a:endParaRPr>
          </a:p>
        </p:txBody>
      </p:sp>
      <p:sp>
        <p:nvSpPr>
          <p:cNvPr id="45058" name="Oval 7"/>
          <p:cNvSpPr>
            <a:spLocks noChangeArrowheads="1"/>
          </p:cNvSpPr>
          <p:nvPr/>
        </p:nvSpPr>
        <p:spPr bwMode="auto">
          <a:xfrm>
            <a:off x="7042150" y="4256088"/>
            <a:ext cx="1689100" cy="952500"/>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Community organisations and societies</a:t>
            </a:r>
          </a:p>
        </p:txBody>
      </p:sp>
      <p:sp>
        <p:nvSpPr>
          <p:cNvPr id="45059" name="Oval 8"/>
          <p:cNvSpPr>
            <a:spLocks noChangeArrowheads="1"/>
          </p:cNvSpPr>
          <p:nvPr/>
        </p:nvSpPr>
        <p:spPr bwMode="auto">
          <a:xfrm>
            <a:off x="6464300" y="5305425"/>
            <a:ext cx="1716088" cy="857250"/>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Voluntary organisations and charities</a:t>
            </a:r>
          </a:p>
        </p:txBody>
      </p:sp>
      <p:sp>
        <p:nvSpPr>
          <p:cNvPr id="45060" name="Oval 9"/>
          <p:cNvSpPr>
            <a:spLocks noChangeArrowheads="1"/>
          </p:cNvSpPr>
          <p:nvPr/>
        </p:nvSpPr>
        <p:spPr bwMode="auto">
          <a:xfrm>
            <a:off x="7029450" y="3382963"/>
            <a:ext cx="1800225" cy="714375"/>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Non Governmental Organisations</a:t>
            </a:r>
          </a:p>
        </p:txBody>
      </p:sp>
      <p:sp>
        <p:nvSpPr>
          <p:cNvPr id="45061" name="Oval 10"/>
          <p:cNvSpPr>
            <a:spLocks noChangeArrowheads="1"/>
          </p:cNvSpPr>
          <p:nvPr/>
        </p:nvSpPr>
        <p:spPr bwMode="auto">
          <a:xfrm>
            <a:off x="5807075" y="6167438"/>
            <a:ext cx="1482725" cy="550862"/>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r" defTabSz="1030288"/>
            <a:r>
              <a:rPr lang="en-GB" sz="1400" dirty="0">
                <a:solidFill>
                  <a:schemeClr val="tx1"/>
                </a:solidFill>
                <a:latin typeface="Calibri" pitchFamily="34" charset="0"/>
                <a:cs typeface="Arial" charset="0"/>
              </a:rPr>
              <a:t>Social enterprises</a:t>
            </a:r>
          </a:p>
        </p:txBody>
      </p:sp>
      <p:sp>
        <p:nvSpPr>
          <p:cNvPr id="45062" name="Oval 13"/>
          <p:cNvSpPr>
            <a:spLocks noChangeArrowheads="1"/>
          </p:cNvSpPr>
          <p:nvPr/>
        </p:nvSpPr>
        <p:spPr bwMode="auto">
          <a:xfrm>
            <a:off x="2182813" y="2430463"/>
            <a:ext cx="1728787" cy="682625"/>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Cultural and leisure services</a:t>
            </a:r>
          </a:p>
        </p:txBody>
      </p:sp>
      <p:sp>
        <p:nvSpPr>
          <p:cNvPr id="45063" name="Oval 14"/>
          <p:cNvSpPr>
            <a:spLocks noChangeArrowheads="1"/>
          </p:cNvSpPr>
          <p:nvPr/>
        </p:nvSpPr>
        <p:spPr bwMode="auto">
          <a:xfrm>
            <a:off x="1935163" y="4567238"/>
            <a:ext cx="1482725" cy="881062"/>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Local / regional / national govt</a:t>
            </a:r>
          </a:p>
        </p:txBody>
      </p:sp>
      <p:sp>
        <p:nvSpPr>
          <p:cNvPr id="45064" name="Oval 15"/>
          <p:cNvSpPr>
            <a:spLocks noChangeArrowheads="1"/>
          </p:cNvSpPr>
          <p:nvPr/>
        </p:nvSpPr>
        <p:spPr bwMode="auto">
          <a:xfrm>
            <a:off x="3005138" y="1557338"/>
            <a:ext cx="1936750" cy="868362"/>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Schools, colleges and lifelong learning</a:t>
            </a:r>
          </a:p>
        </p:txBody>
      </p:sp>
      <p:sp>
        <p:nvSpPr>
          <p:cNvPr id="45065" name="Oval 17"/>
          <p:cNvSpPr>
            <a:spLocks noChangeArrowheads="1"/>
          </p:cNvSpPr>
          <p:nvPr/>
        </p:nvSpPr>
        <p:spPr bwMode="auto">
          <a:xfrm>
            <a:off x="1852613" y="3867150"/>
            <a:ext cx="1482725" cy="627063"/>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Quangos and govt agencies</a:t>
            </a:r>
          </a:p>
        </p:txBody>
      </p:sp>
      <p:sp>
        <p:nvSpPr>
          <p:cNvPr id="45066" name="Oval 20"/>
          <p:cNvSpPr>
            <a:spLocks noChangeArrowheads="1"/>
          </p:cNvSpPr>
          <p:nvPr/>
        </p:nvSpPr>
        <p:spPr bwMode="auto">
          <a:xfrm>
            <a:off x="2346325" y="5448300"/>
            <a:ext cx="1895475" cy="714375"/>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Local authorities / strategic bodies</a:t>
            </a:r>
          </a:p>
        </p:txBody>
      </p:sp>
      <p:sp>
        <p:nvSpPr>
          <p:cNvPr id="45067" name="Oval 19"/>
          <p:cNvSpPr>
            <a:spLocks noChangeArrowheads="1"/>
          </p:cNvSpPr>
          <p:nvPr/>
        </p:nvSpPr>
        <p:spPr bwMode="auto">
          <a:xfrm>
            <a:off x="1814513" y="3224213"/>
            <a:ext cx="1933575" cy="550862"/>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Health and well being agencies</a:t>
            </a:r>
          </a:p>
        </p:txBody>
      </p:sp>
      <p:sp>
        <p:nvSpPr>
          <p:cNvPr id="45068" name="TextBox 16"/>
          <p:cNvSpPr txBox="1">
            <a:spLocks noChangeArrowheads="1"/>
          </p:cNvSpPr>
          <p:nvPr/>
        </p:nvSpPr>
        <p:spPr bwMode="auto">
          <a:xfrm>
            <a:off x="123825" y="49213"/>
            <a:ext cx="10212388" cy="1016000"/>
          </a:xfrm>
          <a:prstGeom prst="rect">
            <a:avLst/>
          </a:prstGeom>
          <a:noFill/>
          <a:ln w="9525">
            <a:noFill/>
            <a:miter lim="800000"/>
            <a:headEnd/>
            <a:tailEnd/>
          </a:ln>
        </p:spPr>
        <p:txBody>
          <a:bodyPr lIns="102971" tIns="51485" rIns="102971" bIns="51485">
            <a:spAutoFit/>
          </a:bodyPr>
          <a:lstStyle/>
          <a:p>
            <a:pPr defTabSz="1030288"/>
            <a:r>
              <a:rPr lang="en-GB" sz="2000" b="1" dirty="0">
                <a:solidFill>
                  <a:schemeClr val="tx1"/>
                </a:solidFill>
                <a:latin typeface="Calibri" pitchFamily="34" charset="0"/>
                <a:cs typeface="Arial" charset="0"/>
              </a:rPr>
              <a:t>Researchers engage with a range of professional agencies in different sectors : they can also engage directly with members of the public.  This diagram ‘maps’ the different external groups with whom they might engage</a:t>
            </a:r>
            <a:endParaRPr lang="en-GB" sz="2000" dirty="0">
              <a:solidFill>
                <a:schemeClr val="tx1"/>
              </a:solidFill>
              <a:latin typeface="Calibri" pitchFamily="34" charset="0"/>
              <a:cs typeface="Arial" charset="0"/>
            </a:endParaRPr>
          </a:p>
        </p:txBody>
      </p:sp>
      <p:sp>
        <p:nvSpPr>
          <p:cNvPr id="45069" name="Rounded Rectangle 18"/>
          <p:cNvSpPr>
            <a:spLocks noChangeArrowheads="1"/>
          </p:cNvSpPr>
          <p:nvPr/>
        </p:nvSpPr>
        <p:spPr bwMode="auto">
          <a:xfrm>
            <a:off x="85725" y="4178300"/>
            <a:ext cx="1811338" cy="635000"/>
          </a:xfrm>
          <a:prstGeom prst="roundRect">
            <a:avLst>
              <a:gd name="adj" fmla="val 16667"/>
            </a:avLst>
          </a:prstGeom>
          <a:solidFill>
            <a:srgbClr val="215968"/>
          </a:solidFill>
          <a:ln w="25400" algn="ctr">
            <a:solidFill>
              <a:srgbClr val="385D8A"/>
            </a:solidFill>
            <a:round/>
            <a:headEnd/>
            <a:tailEnd/>
          </a:ln>
        </p:spPr>
        <p:txBody>
          <a:bodyPr lIns="102971" tIns="51485" rIns="102971" bIns="51485" anchor="ctr"/>
          <a:lstStyle/>
          <a:p>
            <a:pPr algn="ctr" defTabSz="1030288"/>
            <a:r>
              <a:rPr lang="en-GB" sz="1800" b="1" dirty="0">
                <a:solidFill>
                  <a:srgbClr val="FFFFFF"/>
                </a:solidFill>
                <a:latin typeface="Calibri" pitchFamily="34" charset="0"/>
                <a:cs typeface="Arial" charset="0"/>
              </a:rPr>
              <a:t>Policy community</a:t>
            </a:r>
          </a:p>
        </p:txBody>
      </p:sp>
      <p:sp>
        <p:nvSpPr>
          <p:cNvPr id="45070" name="Rounded Rectangle 21"/>
          <p:cNvSpPr>
            <a:spLocks noChangeArrowheads="1"/>
          </p:cNvSpPr>
          <p:nvPr/>
        </p:nvSpPr>
        <p:spPr bwMode="auto">
          <a:xfrm>
            <a:off x="865188" y="1557338"/>
            <a:ext cx="1646237" cy="635000"/>
          </a:xfrm>
          <a:prstGeom prst="roundRect">
            <a:avLst>
              <a:gd name="adj" fmla="val 16667"/>
            </a:avLst>
          </a:prstGeom>
          <a:solidFill>
            <a:srgbClr val="403152"/>
          </a:solidFill>
          <a:ln w="25400" algn="ctr">
            <a:solidFill>
              <a:srgbClr val="385D8A"/>
            </a:solidFill>
            <a:round/>
            <a:headEnd/>
            <a:tailEnd/>
          </a:ln>
        </p:spPr>
        <p:txBody>
          <a:bodyPr lIns="102971" tIns="51485" rIns="102971" bIns="51485" anchor="ctr"/>
          <a:lstStyle/>
          <a:p>
            <a:pPr algn="ctr" defTabSz="1030288"/>
            <a:r>
              <a:rPr lang="en-GB" sz="1800" b="1" dirty="0">
                <a:solidFill>
                  <a:srgbClr val="FFFFFF"/>
                </a:solidFill>
                <a:latin typeface="Calibri" pitchFamily="34" charset="0"/>
                <a:cs typeface="Arial" charset="0"/>
              </a:rPr>
              <a:t>Public sector</a:t>
            </a:r>
          </a:p>
        </p:txBody>
      </p:sp>
      <p:sp>
        <p:nvSpPr>
          <p:cNvPr id="45071" name="Rounded Rectangle 23"/>
          <p:cNvSpPr>
            <a:spLocks noChangeArrowheads="1"/>
          </p:cNvSpPr>
          <p:nvPr/>
        </p:nvSpPr>
        <p:spPr bwMode="auto">
          <a:xfrm>
            <a:off x="8607425" y="3940175"/>
            <a:ext cx="1647825" cy="635000"/>
          </a:xfrm>
          <a:prstGeom prst="roundRect">
            <a:avLst>
              <a:gd name="adj" fmla="val 16667"/>
            </a:avLst>
          </a:prstGeom>
          <a:solidFill>
            <a:srgbClr val="632523"/>
          </a:solidFill>
          <a:ln w="25400" algn="ctr">
            <a:solidFill>
              <a:srgbClr val="385D8A"/>
            </a:solidFill>
            <a:round/>
            <a:headEnd/>
            <a:tailEnd/>
          </a:ln>
        </p:spPr>
        <p:txBody>
          <a:bodyPr lIns="102971" tIns="51485" rIns="102971" bIns="51485" anchor="ctr"/>
          <a:lstStyle/>
          <a:p>
            <a:pPr algn="ctr" defTabSz="1030288"/>
            <a:r>
              <a:rPr lang="en-GB" sz="1800" b="1" dirty="0">
                <a:solidFill>
                  <a:srgbClr val="FFFFFF"/>
                </a:solidFill>
                <a:latin typeface="Calibri" pitchFamily="34" charset="0"/>
                <a:cs typeface="Arial" charset="0"/>
              </a:rPr>
              <a:t>Community and 3</a:t>
            </a:r>
            <a:r>
              <a:rPr lang="en-GB" sz="1800" b="1" baseline="30000" dirty="0">
                <a:solidFill>
                  <a:srgbClr val="FFFFFF"/>
                </a:solidFill>
                <a:latin typeface="Calibri" pitchFamily="34" charset="0"/>
                <a:cs typeface="Arial" charset="0"/>
              </a:rPr>
              <a:t>rd</a:t>
            </a:r>
            <a:r>
              <a:rPr lang="en-GB" sz="1800" b="1" dirty="0">
                <a:solidFill>
                  <a:srgbClr val="FFFFFF"/>
                </a:solidFill>
                <a:latin typeface="Calibri" pitchFamily="34" charset="0"/>
                <a:cs typeface="Arial" charset="0"/>
              </a:rPr>
              <a:t> sector</a:t>
            </a:r>
          </a:p>
        </p:txBody>
      </p:sp>
      <p:sp>
        <p:nvSpPr>
          <p:cNvPr id="45072" name="Rounded Rectangle 24"/>
          <p:cNvSpPr>
            <a:spLocks noChangeArrowheads="1"/>
          </p:cNvSpPr>
          <p:nvPr/>
        </p:nvSpPr>
        <p:spPr bwMode="auto">
          <a:xfrm>
            <a:off x="508000" y="6459538"/>
            <a:ext cx="1687513" cy="636587"/>
          </a:xfrm>
          <a:prstGeom prst="roundRect">
            <a:avLst>
              <a:gd name="adj" fmla="val 16667"/>
            </a:avLst>
          </a:prstGeom>
          <a:solidFill>
            <a:srgbClr val="4F6228"/>
          </a:solidFill>
          <a:ln w="25400" algn="ctr">
            <a:solidFill>
              <a:srgbClr val="385D8A"/>
            </a:solidFill>
            <a:round/>
            <a:headEnd/>
            <a:tailEnd/>
          </a:ln>
        </p:spPr>
        <p:txBody>
          <a:bodyPr lIns="102971" tIns="51485" rIns="102971" bIns="51485" anchor="ctr"/>
          <a:lstStyle/>
          <a:p>
            <a:pPr algn="ctr" defTabSz="1030288"/>
            <a:r>
              <a:rPr lang="en-GB" sz="1800" b="1" dirty="0">
                <a:solidFill>
                  <a:srgbClr val="FFFFFF"/>
                </a:solidFill>
                <a:latin typeface="Calibri" pitchFamily="34" charset="0"/>
                <a:cs typeface="Arial" charset="0"/>
              </a:rPr>
              <a:t>International community</a:t>
            </a:r>
          </a:p>
        </p:txBody>
      </p:sp>
      <p:sp>
        <p:nvSpPr>
          <p:cNvPr id="45073" name="Rounded Rectangle 25"/>
          <p:cNvSpPr>
            <a:spLocks noChangeArrowheads="1"/>
          </p:cNvSpPr>
          <p:nvPr/>
        </p:nvSpPr>
        <p:spPr bwMode="auto">
          <a:xfrm>
            <a:off x="4402138" y="6729413"/>
            <a:ext cx="1689100" cy="636587"/>
          </a:xfrm>
          <a:prstGeom prst="roundRect">
            <a:avLst>
              <a:gd name="adj" fmla="val 16667"/>
            </a:avLst>
          </a:prstGeom>
          <a:solidFill>
            <a:srgbClr val="984807"/>
          </a:solidFill>
          <a:ln w="25400" algn="ctr">
            <a:solidFill>
              <a:srgbClr val="385D8A"/>
            </a:solidFill>
            <a:round/>
            <a:headEnd/>
            <a:tailEnd/>
          </a:ln>
        </p:spPr>
        <p:txBody>
          <a:bodyPr lIns="102971" tIns="51485" rIns="102971" bIns="51485" anchor="ctr"/>
          <a:lstStyle/>
          <a:p>
            <a:pPr algn="ctr" defTabSz="1030288"/>
            <a:r>
              <a:rPr lang="en-GB" sz="1800" b="1" dirty="0">
                <a:solidFill>
                  <a:srgbClr val="FFFFFF"/>
                </a:solidFill>
                <a:latin typeface="Calibri" pitchFamily="34" charset="0"/>
                <a:cs typeface="Arial" charset="0"/>
              </a:rPr>
              <a:t>Business community</a:t>
            </a:r>
          </a:p>
        </p:txBody>
      </p:sp>
      <p:sp>
        <p:nvSpPr>
          <p:cNvPr id="45074" name="Oval 26"/>
          <p:cNvSpPr>
            <a:spLocks noChangeArrowheads="1"/>
          </p:cNvSpPr>
          <p:nvPr/>
        </p:nvSpPr>
        <p:spPr bwMode="auto">
          <a:xfrm>
            <a:off x="3479800" y="6089650"/>
            <a:ext cx="2246313" cy="549275"/>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Businesses and industry</a:t>
            </a:r>
          </a:p>
        </p:txBody>
      </p:sp>
      <p:sp>
        <p:nvSpPr>
          <p:cNvPr id="45075" name="Rounded Rectangle 1"/>
          <p:cNvSpPr>
            <a:spLocks noChangeArrowheads="1"/>
          </p:cNvSpPr>
          <p:nvPr/>
        </p:nvSpPr>
        <p:spPr bwMode="auto">
          <a:xfrm>
            <a:off x="4570413" y="3921125"/>
            <a:ext cx="1487487" cy="495300"/>
          </a:xfrm>
          <a:prstGeom prst="roundRect">
            <a:avLst>
              <a:gd name="adj" fmla="val 16667"/>
            </a:avLst>
          </a:prstGeom>
          <a:solidFill>
            <a:schemeClr val="accent1"/>
          </a:solidFill>
          <a:ln w="25400" algn="ctr">
            <a:solidFill>
              <a:srgbClr val="385D8A"/>
            </a:solidFill>
            <a:round/>
            <a:headEnd/>
            <a:tailEnd/>
          </a:ln>
        </p:spPr>
        <p:txBody>
          <a:bodyPr lIns="102971" tIns="51485" rIns="102971" bIns="51485" anchor="ctr"/>
          <a:lstStyle/>
          <a:p>
            <a:pPr algn="ctr" defTabSz="1030288"/>
            <a:r>
              <a:rPr lang="en-GB" sz="1600" b="1" dirty="0">
                <a:solidFill>
                  <a:srgbClr val="FFFFFF"/>
                </a:solidFill>
                <a:latin typeface="Calibri" pitchFamily="34" charset="0"/>
                <a:cs typeface="Arial" charset="0"/>
              </a:rPr>
              <a:t>RESEARCHER</a:t>
            </a:r>
          </a:p>
        </p:txBody>
      </p:sp>
      <p:sp>
        <p:nvSpPr>
          <p:cNvPr id="45076" name="Up-Down Arrow 4"/>
          <p:cNvSpPr>
            <a:spLocks noChangeArrowheads="1"/>
          </p:cNvSpPr>
          <p:nvPr/>
        </p:nvSpPr>
        <p:spPr bwMode="auto">
          <a:xfrm>
            <a:off x="5143500" y="2544763"/>
            <a:ext cx="342900" cy="1306512"/>
          </a:xfrm>
          <a:prstGeom prst="upDownArrow">
            <a:avLst>
              <a:gd name="adj1" fmla="val 50000"/>
              <a:gd name="adj2" fmla="val 48262"/>
            </a:avLst>
          </a:prstGeom>
          <a:solidFill>
            <a:schemeClr val="accent1"/>
          </a:solidFill>
          <a:ln w="25400" algn="ctr">
            <a:solidFill>
              <a:srgbClr val="385D8A"/>
            </a:solidFill>
            <a:miter lim="800000"/>
            <a:headEnd/>
            <a:tailEnd/>
          </a:ln>
        </p:spPr>
        <p:txBody>
          <a:bodyPr lIns="102971" tIns="51485" rIns="102971" bIns="51485" anchor="ctr"/>
          <a:lstStyle/>
          <a:p>
            <a:pPr algn="ctr" defTabSz="1030288"/>
            <a:endParaRPr lang="en-US" sz="2000" dirty="0">
              <a:solidFill>
                <a:srgbClr val="FFFFFF"/>
              </a:solidFill>
              <a:latin typeface="Calibri" pitchFamily="34" charset="0"/>
              <a:cs typeface="Arial" charset="0"/>
            </a:endParaRPr>
          </a:p>
        </p:txBody>
      </p:sp>
      <p:sp>
        <p:nvSpPr>
          <p:cNvPr id="45077" name="Up-Down Arrow 28"/>
          <p:cNvSpPr>
            <a:spLocks noChangeArrowheads="1"/>
          </p:cNvSpPr>
          <p:nvPr/>
        </p:nvSpPr>
        <p:spPr bwMode="auto">
          <a:xfrm>
            <a:off x="5230813" y="4494213"/>
            <a:ext cx="95250" cy="285750"/>
          </a:xfrm>
          <a:prstGeom prst="upDownArrow">
            <a:avLst>
              <a:gd name="adj1" fmla="val 50000"/>
              <a:gd name="adj2" fmla="val 48778"/>
            </a:avLst>
          </a:prstGeom>
          <a:solidFill>
            <a:schemeClr val="accent1"/>
          </a:solidFill>
          <a:ln w="25400" algn="ctr">
            <a:solidFill>
              <a:srgbClr val="385D8A"/>
            </a:solidFill>
            <a:miter lim="800000"/>
            <a:headEnd/>
            <a:tailEnd/>
          </a:ln>
        </p:spPr>
        <p:txBody>
          <a:bodyPr lIns="102971" tIns="51485" rIns="102971" bIns="51485" anchor="ctr"/>
          <a:lstStyle/>
          <a:p>
            <a:pPr algn="ctr" defTabSz="1030288"/>
            <a:endParaRPr lang="en-US" sz="2000" dirty="0">
              <a:solidFill>
                <a:srgbClr val="FFFFFF"/>
              </a:solidFill>
              <a:latin typeface="Calibri" pitchFamily="34" charset="0"/>
              <a:cs typeface="Arial" charset="0"/>
            </a:endParaRPr>
          </a:p>
        </p:txBody>
      </p:sp>
      <p:sp>
        <p:nvSpPr>
          <p:cNvPr id="45078" name="Left-Right Arrow 33"/>
          <p:cNvSpPr>
            <a:spLocks noChangeArrowheads="1"/>
          </p:cNvSpPr>
          <p:nvPr/>
        </p:nvSpPr>
        <p:spPr bwMode="auto">
          <a:xfrm>
            <a:off x="6135688" y="3921125"/>
            <a:ext cx="947737" cy="327025"/>
          </a:xfrm>
          <a:prstGeom prst="leftRightArrow">
            <a:avLst>
              <a:gd name="adj1" fmla="val 50000"/>
              <a:gd name="adj2" fmla="val 51910"/>
            </a:avLst>
          </a:prstGeom>
          <a:solidFill>
            <a:schemeClr val="accent1"/>
          </a:solidFill>
          <a:ln w="25400" algn="ctr">
            <a:solidFill>
              <a:srgbClr val="385D8A"/>
            </a:solidFill>
            <a:miter lim="800000"/>
            <a:headEnd/>
            <a:tailEnd/>
          </a:ln>
        </p:spPr>
        <p:txBody>
          <a:bodyPr lIns="102971" tIns="51485" rIns="102971" bIns="51485" anchor="ctr"/>
          <a:lstStyle/>
          <a:p>
            <a:pPr algn="ctr" defTabSz="1030288"/>
            <a:endParaRPr lang="en-US" sz="2000" dirty="0">
              <a:solidFill>
                <a:srgbClr val="FFFFFF"/>
              </a:solidFill>
              <a:latin typeface="Calibri" pitchFamily="34" charset="0"/>
              <a:cs typeface="Arial" charset="0"/>
            </a:endParaRPr>
          </a:p>
        </p:txBody>
      </p:sp>
      <p:sp>
        <p:nvSpPr>
          <p:cNvPr id="45079" name="Left-Right Arrow 34"/>
          <p:cNvSpPr>
            <a:spLocks noChangeArrowheads="1"/>
          </p:cNvSpPr>
          <p:nvPr/>
        </p:nvSpPr>
        <p:spPr bwMode="auto">
          <a:xfrm>
            <a:off x="3333750" y="3851275"/>
            <a:ext cx="1155700" cy="361950"/>
          </a:xfrm>
          <a:prstGeom prst="leftRightArrow">
            <a:avLst>
              <a:gd name="adj1" fmla="val 50000"/>
              <a:gd name="adj2" fmla="val 51960"/>
            </a:avLst>
          </a:prstGeom>
          <a:solidFill>
            <a:schemeClr val="accent1"/>
          </a:solidFill>
          <a:ln w="25400" algn="ctr">
            <a:solidFill>
              <a:srgbClr val="385D8A"/>
            </a:solidFill>
            <a:miter lim="800000"/>
            <a:headEnd/>
            <a:tailEnd/>
          </a:ln>
        </p:spPr>
        <p:txBody>
          <a:bodyPr lIns="102971" tIns="51485" rIns="102971" bIns="51485" anchor="ctr"/>
          <a:lstStyle/>
          <a:p>
            <a:pPr algn="ctr" defTabSz="1030288"/>
            <a:endParaRPr lang="en-US" sz="2000" dirty="0">
              <a:solidFill>
                <a:srgbClr val="FFFFFF"/>
              </a:solidFill>
              <a:latin typeface="Calibri" pitchFamily="34" charset="0"/>
              <a:cs typeface="Arial" charset="0"/>
            </a:endParaRPr>
          </a:p>
        </p:txBody>
      </p:sp>
      <p:sp>
        <p:nvSpPr>
          <p:cNvPr id="45080" name="Up-Down Arrow 27"/>
          <p:cNvSpPr>
            <a:spLocks noChangeArrowheads="1"/>
          </p:cNvSpPr>
          <p:nvPr/>
        </p:nvSpPr>
        <p:spPr bwMode="auto">
          <a:xfrm>
            <a:off x="5106988" y="4492625"/>
            <a:ext cx="342900" cy="1308100"/>
          </a:xfrm>
          <a:prstGeom prst="upDownArrow">
            <a:avLst>
              <a:gd name="adj1" fmla="val 50000"/>
              <a:gd name="adj2" fmla="val 48268"/>
            </a:avLst>
          </a:prstGeom>
          <a:solidFill>
            <a:schemeClr val="accent1"/>
          </a:solidFill>
          <a:ln w="25400" algn="ctr">
            <a:solidFill>
              <a:srgbClr val="385D8A"/>
            </a:solidFill>
            <a:miter lim="800000"/>
            <a:headEnd/>
            <a:tailEnd/>
          </a:ln>
        </p:spPr>
        <p:txBody>
          <a:bodyPr lIns="102971" tIns="51485" rIns="102971" bIns="51485" anchor="ctr"/>
          <a:lstStyle/>
          <a:p>
            <a:pPr algn="ctr" defTabSz="1030288"/>
            <a:endParaRPr lang="en-US" sz="2000" dirty="0">
              <a:solidFill>
                <a:srgbClr val="FFFFFF"/>
              </a:solidFill>
              <a:latin typeface="Calibri" pitchFamily="34" charset="0"/>
              <a:cs typeface="Arial" charset="0"/>
            </a:endParaRPr>
          </a:p>
        </p:txBody>
      </p:sp>
      <p:sp>
        <p:nvSpPr>
          <p:cNvPr id="45081" name="Rounded Rectangle 29"/>
          <p:cNvSpPr>
            <a:spLocks noChangeArrowheads="1"/>
          </p:cNvSpPr>
          <p:nvPr/>
        </p:nvSpPr>
        <p:spPr bwMode="auto">
          <a:xfrm>
            <a:off x="6464300" y="922338"/>
            <a:ext cx="1689100" cy="635000"/>
          </a:xfrm>
          <a:prstGeom prst="roundRect">
            <a:avLst>
              <a:gd name="adj" fmla="val 16667"/>
            </a:avLst>
          </a:prstGeom>
          <a:solidFill>
            <a:srgbClr val="FF0000"/>
          </a:solidFill>
          <a:ln w="25400" algn="ctr">
            <a:solidFill>
              <a:srgbClr val="385D8A"/>
            </a:solidFill>
            <a:round/>
            <a:headEnd/>
            <a:tailEnd/>
          </a:ln>
        </p:spPr>
        <p:txBody>
          <a:bodyPr lIns="102971" tIns="51485" rIns="102971" bIns="51485" anchor="ctr"/>
          <a:lstStyle/>
          <a:p>
            <a:pPr algn="ctr" defTabSz="1030288"/>
            <a:r>
              <a:rPr lang="en-GB" sz="1800" b="1" dirty="0">
                <a:solidFill>
                  <a:srgbClr val="FFFFFF"/>
                </a:solidFill>
                <a:latin typeface="Calibri" pitchFamily="34" charset="0"/>
                <a:cs typeface="Arial" charset="0"/>
              </a:rPr>
              <a:t>Publics</a:t>
            </a:r>
          </a:p>
        </p:txBody>
      </p:sp>
      <p:sp>
        <p:nvSpPr>
          <p:cNvPr id="45082" name="Oval 30"/>
          <p:cNvSpPr>
            <a:spLocks noChangeArrowheads="1"/>
          </p:cNvSpPr>
          <p:nvPr/>
        </p:nvSpPr>
        <p:spPr bwMode="auto">
          <a:xfrm>
            <a:off x="4735513" y="1241425"/>
            <a:ext cx="1565275" cy="633413"/>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Media</a:t>
            </a:r>
          </a:p>
        </p:txBody>
      </p:sp>
      <p:sp>
        <p:nvSpPr>
          <p:cNvPr id="45083" name="Oval 31"/>
          <p:cNvSpPr>
            <a:spLocks noChangeArrowheads="1"/>
          </p:cNvSpPr>
          <p:nvPr/>
        </p:nvSpPr>
        <p:spPr bwMode="auto">
          <a:xfrm>
            <a:off x="6711950" y="2509838"/>
            <a:ext cx="1730375" cy="714375"/>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Communities of place</a:t>
            </a:r>
          </a:p>
        </p:txBody>
      </p:sp>
      <p:sp>
        <p:nvSpPr>
          <p:cNvPr id="45084" name="Oval 32"/>
          <p:cNvSpPr>
            <a:spLocks noChangeArrowheads="1"/>
          </p:cNvSpPr>
          <p:nvPr/>
        </p:nvSpPr>
        <p:spPr bwMode="auto">
          <a:xfrm>
            <a:off x="5970588" y="1717675"/>
            <a:ext cx="1730375" cy="711200"/>
          </a:xfrm>
          <a:prstGeom prst="ellipse">
            <a:avLst/>
          </a:prstGeom>
          <a:solidFill>
            <a:schemeClr val="tx2">
              <a:alpha val="14902"/>
            </a:schemeClr>
          </a:solidFill>
          <a:ln w="25400" algn="ctr">
            <a:solidFill>
              <a:srgbClr val="385D8A"/>
            </a:solidFill>
            <a:round/>
            <a:headEnd/>
            <a:tailEnd/>
          </a:ln>
        </p:spPr>
        <p:txBody>
          <a:bodyPr lIns="102971" tIns="51485" rIns="102971" bIns="51485" anchor="ctr"/>
          <a:lstStyle/>
          <a:p>
            <a:pPr algn="ctr" defTabSz="1030288"/>
            <a:r>
              <a:rPr lang="en-GB" sz="1400" dirty="0">
                <a:solidFill>
                  <a:schemeClr val="tx1"/>
                </a:solidFill>
                <a:latin typeface="Calibri" pitchFamily="34" charset="0"/>
                <a:cs typeface="Arial" charset="0"/>
              </a:rPr>
              <a:t>Communities of interest</a:t>
            </a:r>
          </a:p>
        </p:txBody>
      </p:sp>
      <p:sp>
        <p:nvSpPr>
          <p:cNvPr id="30" name="Title 1"/>
          <p:cNvSpPr txBox="1">
            <a:spLocks/>
          </p:cNvSpPr>
          <p:nvPr/>
        </p:nvSpPr>
        <p:spPr>
          <a:xfrm>
            <a:off x="7700963" y="5960733"/>
            <a:ext cx="2636018" cy="1537359"/>
          </a:xfrm>
          <a:prstGeom prst="rect">
            <a:avLst/>
          </a:prstGeom>
        </p:spPr>
        <p:txBody>
          <a:bodyPr/>
          <a:lstStyle>
            <a:lvl1pPr algn="l" defTabSz="796925" rtl="0" eaLnBrk="0" fontAlgn="base" hangingPunct="0">
              <a:spcBef>
                <a:spcPct val="0"/>
              </a:spcBef>
              <a:spcAft>
                <a:spcPct val="0"/>
              </a:spcAft>
              <a:defRPr sz="4800">
                <a:solidFill>
                  <a:srgbClr val="9FAA00"/>
                </a:solidFill>
                <a:latin typeface="+mj-lt"/>
                <a:ea typeface="+mj-ea"/>
                <a:cs typeface="+mj-cs"/>
              </a:defRPr>
            </a:lvl1pPr>
            <a:lvl2pPr algn="l" defTabSz="796925" rtl="0" eaLnBrk="0" fontAlgn="base" hangingPunct="0">
              <a:spcBef>
                <a:spcPct val="0"/>
              </a:spcBef>
              <a:spcAft>
                <a:spcPct val="0"/>
              </a:spcAft>
              <a:defRPr sz="4800">
                <a:solidFill>
                  <a:srgbClr val="9FAA00"/>
                </a:solidFill>
                <a:latin typeface="Arial" charset="0"/>
              </a:defRPr>
            </a:lvl2pPr>
            <a:lvl3pPr algn="l" defTabSz="796925" rtl="0" eaLnBrk="0" fontAlgn="base" hangingPunct="0">
              <a:spcBef>
                <a:spcPct val="0"/>
              </a:spcBef>
              <a:spcAft>
                <a:spcPct val="0"/>
              </a:spcAft>
              <a:defRPr sz="4800">
                <a:solidFill>
                  <a:srgbClr val="9FAA00"/>
                </a:solidFill>
                <a:latin typeface="Arial" charset="0"/>
              </a:defRPr>
            </a:lvl3pPr>
            <a:lvl4pPr algn="l" defTabSz="796925" rtl="0" eaLnBrk="0" fontAlgn="base" hangingPunct="0">
              <a:spcBef>
                <a:spcPct val="0"/>
              </a:spcBef>
              <a:spcAft>
                <a:spcPct val="0"/>
              </a:spcAft>
              <a:defRPr sz="4800">
                <a:solidFill>
                  <a:srgbClr val="9FAA00"/>
                </a:solidFill>
                <a:latin typeface="Arial" charset="0"/>
              </a:defRPr>
            </a:lvl4pPr>
            <a:lvl5pPr algn="l" defTabSz="796925" rtl="0" eaLnBrk="0" fontAlgn="base" hangingPunct="0">
              <a:spcBef>
                <a:spcPct val="0"/>
              </a:spcBef>
              <a:spcAft>
                <a:spcPct val="0"/>
              </a:spcAft>
              <a:defRPr sz="4800">
                <a:solidFill>
                  <a:srgbClr val="9FAA00"/>
                </a:solidFill>
                <a:latin typeface="Arial" charset="0"/>
              </a:defRPr>
            </a:lvl5pPr>
            <a:lvl6pPr marL="457200" algn="l" defTabSz="796925" rtl="0" fontAlgn="base">
              <a:spcBef>
                <a:spcPct val="0"/>
              </a:spcBef>
              <a:spcAft>
                <a:spcPct val="0"/>
              </a:spcAft>
              <a:defRPr sz="4800">
                <a:solidFill>
                  <a:srgbClr val="9FAA00"/>
                </a:solidFill>
                <a:latin typeface="Arial" charset="0"/>
              </a:defRPr>
            </a:lvl6pPr>
            <a:lvl7pPr marL="914400" algn="l" defTabSz="796925" rtl="0" fontAlgn="base">
              <a:spcBef>
                <a:spcPct val="0"/>
              </a:spcBef>
              <a:spcAft>
                <a:spcPct val="0"/>
              </a:spcAft>
              <a:defRPr sz="4800">
                <a:solidFill>
                  <a:srgbClr val="9FAA00"/>
                </a:solidFill>
                <a:latin typeface="Arial" charset="0"/>
              </a:defRPr>
            </a:lvl7pPr>
            <a:lvl8pPr marL="1371600" algn="l" defTabSz="796925" rtl="0" fontAlgn="base">
              <a:spcBef>
                <a:spcPct val="0"/>
              </a:spcBef>
              <a:spcAft>
                <a:spcPct val="0"/>
              </a:spcAft>
              <a:defRPr sz="4800">
                <a:solidFill>
                  <a:srgbClr val="9FAA00"/>
                </a:solidFill>
                <a:latin typeface="Arial" charset="0"/>
              </a:defRPr>
            </a:lvl8pPr>
            <a:lvl9pPr marL="1828800" algn="l" defTabSz="796925" rtl="0" fontAlgn="base">
              <a:spcBef>
                <a:spcPct val="0"/>
              </a:spcBef>
              <a:spcAft>
                <a:spcPct val="0"/>
              </a:spcAft>
              <a:defRPr sz="4800">
                <a:solidFill>
                  <a:srgbClr val="9FAA00"/>
                </a:solidFill>
                <a:latin typeface="Arial" charset="0"/>
              </a:defRPr>
            </a:lvl9pPr>
          </a:lstStyle>
          <a:p>
            <a:pPr algn="r"/>
            <a:r>
              <a:rPr lang="en-US" b="1" kern="0" dirty="0" smtClean="0">
                <a:solidFill>
                  <a:schemeClr val="tx1"/>
                </a:solidFill>
              </a:rPr>
              <a:t>Stage 1: who?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Stage 1: who?</a:t>
            </a:r>
            <a:endParaRPr lang="en-GB" dirty="0"/>
          </a:p>
        </p:txBody>
      </p:sp>
      <p:sp>
        <p:nvSpPr>
          <p:cNvPr id="4" name="Content Placeholder 3"/>
          <p:cNvSpPr>
            <a:spLocks noGrp="1"/>
          </p:cNvSpPr>
          <p:nvPr>
            <p:ph idx="1"/>
          </p:nvPr>
        </p:nvSpPr>
        <p:spPr>
          <a:xfrm>
            <a:off x="395288" y="2733675"/>
            <a:ext cx="9410700" cy="4130551"/>
          </a:xfrm>
        </p:spPr>
        <p:txBody>
          <a:bodyPr/>
          <a:lstStyle/>
          <a:p>
            <a:pPr lvl="0">
              <a:lnSpc>
                <a:spcPct val="150000"/>
              </a:lnSpc>
            </a:pPr>
            <a:r>
              <a:rPr lang="en-GB" dirty="0" smtClean="0"/>
              <a:t>Select the end-users you </a:t>
            </a:r>
            <a:r>
              <a:rPr lang="en-GB" dirty="0"/>
              <a:t>consider have connections with your </a:t>
            </a:r>
            <a:r>
              <a:rPr lang="en-GB" dirty="0" smtClean="0"/>
              <a:t>research</a:t>
            </a:r>
            <a:endParaRPr lang="en-GB" dirty="0"/>
          </a:p>
          <a:p>
            <a:pPr>
              <a:lnSpc>
                <a:spcPct val="150000"/>
              </a:lnSpc>
            </a:pPr>
            <a:r>
              <a:rPr lang="en-GB" dirty="0" smtClean="0"/>
              <a:t>Which end-users would </a:t>
            </a:r>
            <a:r>
              <a:rPr lang="en-GB" dirty="0"/>
              <a:t>you like to engage with your research? </a:t>
            </a:r>
          </a:p>
          <a:p>
            <a:pPr>
              <a:lnSpc>
                <a:spcPct val="150000"/>
              </a:lnSpc>
            </a:pPr>
            <a:r>
              <a:rPr lang="en-GB" dirty="0" smtClean="0"/>
              <a:t>Are there end-users that </a:t>
            </a:r>
            <a:r>
              <a:rPr lang="en-GB" dirty="0"/>
              <a:t>you would not choose to engage with? If so, please describe why.</a:t>
            </a:r>
          </a:p>
        </p:txBody>
      </p:sp>
    </p:spTree>
    <p:extLst>
      <p:ext uri="{BB962C8B-B14F-4D97-AF65-F5344CB8AC3E}">
        <p14:creationId xmlns:p14="http://schemas.microsoft.com/office/powerpoint/2010/main" val="3737642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3238" y="287338"/>
            <a:ext cx="9323387" cy="7019925"/>
          </a:xfrm>
          <a:prstGeom prst="rect">
            <a:avLst/>
          </a:prstGeom>
          <a:noFill/>
          <a:ln w="9525">
            <a:noFill/>
            <a:miter lim="800000"/>
            <a:headEnd/>
            <a:tailEnd/>
          </a:ln>
        </p:spPr>
      </p:pic>
      <p:sp>
        <p:nvSpPr>
          <p:cNvPr id="29697" name="Title 1"/>
          <p:cNvSpPr>
            <a:spLocks noGrp="1"/>
          </p:cNvSpPr>
          <p:nvPr>
            <p:ph type="ctrTitle"/>
          </p:nvPr>
        </p:nvSpPr>
        <p:spPr>
          <a:xfrm>
            <a:off x="108000" y="5983006"/>
            <a:ext cx="4212000" cy="1188207"/>
          </a:xfrm>
        </p:spPr>
        <p:txBody>
          <a:bodyPr/>
          <a:lstStyle/>
          <a:p>
            <a:r>
              <a:rPr lang="en-US" sz="3600" b="1" dirty="0" smtClean="0"/>
              <a:t>Stage 1: pathways &amp; relevance?</a:t>
            </a:r>
          </a:p>
        </p:txBody>
      </p:sp>
    </p:spTree>
    <p:extLst>
      <p:ext uri="{BB962C8B-B14F-4D97-AF65-F5344CB8AC3E}">
        <p14:creationId xmlns:p14="http://schemas.microsoft.com/office/powerpoint/2010/main" val="308354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491" y="972319"/>
            <a:ext cx="7488832" cy="1434429"/>
          </a:xfrm>
        </p:spPr>
        <p:txBody>
          <a:bodyPr/>
          <a:lstStyle/>
          <a:p>
            <a:r>
              <a:rPr lang="en-GB" sz="4400" dirty="0" smtClean="0"/>
              <a:t>Stage 1: pathways and relevance</a:t>
            </a:r>
            <a:endParaRPr lang="en-GB" sz="4400" dirty="0"/>
          </a:p>
        </p:txBody>
      </p:sp>
      <p:sp>
        <p:nvSpPr>
          <p:cNvPr id="6" name="Content Placeholder 5"/>
          <p:cNvSpPr>
            <a:spLocks noGrp="1"/>
          </p:cNvSpPr>
          <p:nvPr>
            <p:ph idx="1"/>
          </p:nvPr>
        </p:nvSpPr>
        <p:spPr>
          <a:xfrm>
            <a:off x="395288" y="2733675"/>
            <a:ext cx="9410700" cy="3872019"/>
          </a:xfrm>
        </p:spPr>
        <p:txBody>
          <a:bodyPr/>
          <a:lstStyle/>
          <a:p>
            <a:r>
              <a:rPr lang="en-GB" dirty="0"/>
              <a:t>What types of impact </a:t>
            </a:r>
            <a:r>
              <a:rPr lang="en-GB" dirty="0" smtClean="0"/>
              <a:t>would </a:t>
            </a:r>
            <a:r>
              <a:rPr lang="en-GB" dirty="0"/>
              <a:t>you </a:t>
            </a:r>
            <a:r>
              <a:rPr lang="en-GB" dirty="0" smtClean="0"/>
              <a:t>like to generate?</a:t>
            </a:r>
          </a:p>
          <a:p>
            <a:endParaRPr lang="en-GB" dirty="0"/>
          </a:p>
          <a:p>
            <a:r>
              <a:rPr lang="en-GB" dirty="0" smtClean="0"/>
              <a:t>What types of impact do you think your end-users would value?</a:t>
            </a:r>
          </a:p>
          <a:p>
            <a:endParaRPr lang="en-GB" dirty="0"/>
          </a:p>
          <a:p>
            <a:r>
              <a:rPr lang="en-GB" dirty="0" smtClean="0"/>
              <a:t>How likely do you think you will be in generating research impact in these areas?  (Alternatively, how risky are your selections?)</a:t>
            </a:r>
            <a:endParaRPr lang="en-GB" dirty="0"/>
          </a:p>
        </p:txBody>
      </p:sp>
      <p:pic>
        <p:nvPicPr>
          <p:cNvPr id="7"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07000" y="524183"/>
            <a:ext cx="1013897" cy="720000"/>
          </a:xfrm>
          <a:prstGeom prst="rect">
            <a:avLst/>
          </a:prstGeom>
          <a:noFill/>
          <a:ln w="9525">
            <a:noFill/>
            <a:miter lim="800000"/>
            <a:headEnd/>
            <a:tailEnd/>
          </a:ln>
        </p:spPr>
      </p:pic>
    </p:spTree>
    <p:extLst>
      <p:ext uri="{BB962C8B-B14F-4D97-AF65-F5344CB8AC3E}">
        <p14:creationId xmlns:p14="http://schemas.microsoft.com/office/powerpoint/2010/main" val="3846687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8000" dirty="0" smtClean="0"/>
              <a:t>STAGE 2</a:t>
            </a:r>
            <a:endParaRPr lang="en-GB" sz="8000" dirty="0"/>
          </a:p>
        </p:txBody>
      </p:sp>
    </p:spTree>
    <p:extLst>
      <p:ext uri="{BB962C8B-B14F-4D97-AF65-F5344CB8AC3E}">
        <p14:creationId xmlns:p14="http://schemas.microsoft.com/office/powerpoint/2010/main" val="4227947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Stage 2: why?</a:t>
            </a:r>
            <a:endParaRPr lang="en-GB" dirty="0"/>
          </a:p>
        </p:txBody>
      </p:sp>
      <p:sp>
        <p:nvSpPr>
          <p:cNvPr id="4" name="Content Placeholder 3"/>
          <p:cNvSpPr>
            <a:spLocks noGrp="1"/>
          </p:cNvSpPr>
          <p:nvPr>
            <p:ph idx="1"/>
          </p:nvPr>
        </p:nvSpPr>
        <p:spPr>
          <a:xfrm>
            <a:off x="395287" y="2733675"/>
            <a:ext cx="9630575" cy="4561438"/>
          </a:xfrm>
        </p:spPr>
        <p:txBody>
          <a:bodyPr/>
          <a:lstStyle/>
          <a:p>
            <a:r>
              <a:rPr lang="en-US" dirty="0"/>
              <a:t>Why are you engaging</a:t>
            </a:r>
            <a:r>
              <a:rPr lang="en-US" dirty="0" smtClean="0"/>
              <a:t>?</a:t>
            </a:r>
          </a:p>
          <a:p>
            <a:endParaRPr lang="en-US" dirty="0"/>
          </a:p>
          <a:p>
            <a:r>
              <a:rPr lang="en-US" dirty="0"/>
              <a:t> What are the aims and objectives of your engaged</a:t>
            </a:r>
            <a:br>
              <a:rPr lang="en-US" dirty="0"/>
            </a:br>
            <a:r>
              <a:rPr lang="en-US" dirty="0"/>
              <a:t> research? </a:t>
            </a:r>
            <a:endParaRPr lang="en-US" dirty="0" smtClean="0"/>
          </a:p>
          <a:p>
            <a:endParaRPr lang="en-US" dirty="0"/>
          </a:p>
          <a:p>
            <a:r>
              <a:rPr lang="en-US" dirty="0" smtClean="0"/>
              <a:t>Try to list SMART objectives:</a:t>
            </a:r>
          </a:p>
          <a:p>
            <a:pPr lvl="1"/>
            <a:r>
              <a:rPr lang="en-US" dirty="0"/>
              <a:t> Specific, Measurable, Achievable, Realistic and </a:t>
            </a:r>
            <a:r>
              <a:rPr lang="en-US" dirty="0" smtClean="0"/>
              <a:t>Timely </a:t>
            </a:r>
          </a:p>
          <a:p>
            <a:pPr lvl="1"/>
            <a:endParaRPr lang="en-US" dirty="0"/>
          </a:p>
          <a:p>
            <a:r>
              <a:rPr lang="en-GB" dirty="0" smtClean="0"/>
              <a:t>Use the Engaging Opportunities ‘Pathways to impact’ plan</a:t>
            </a:r>
            <a:endParaRPr lang="en-GB" dirty="0"/>
          </a:p>
        </p:txBody>
      </p:sp>
      <p:pic>
        <p:nvPicPr>
          <p:cNvPr id="5"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411" y="324242"/>
            <a:ext cx="1267452" cy="867737"/>
          </a:xfrm>
          <a:prstGeom prst="rect">
            <a:avLst/>
          </a:prstGeom>
          <a:noFill/>
          <a:ln w="9525">
            <a:noFill/>
            <a:miter lim="800000"/>
            <a:headEnd/>
            <a:tailEnd/>
          </a:ln>
        </p:spPr>
      </p:pic>
    </p:spTree>
    <p:extLst>
      <p:ext uri="{BB962C8B-B14F-4D97-AF65-F5344CB8AC3E}">
        <p14:creationId xmlns:p14="http://schemas.microsoft.com/office/powerpoint/2010/main" val="831032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
          <p:cNvGrpSpPr>
            <a:grpSpLocks/>
          </p:cNvGrpSpPr>
          <p:nvPr/>
        </p:nvGrpSpPr>
        <p:grpSpPr bwMode="auto">
          <a:xfrm>
            <a:off x="865188" y="604838"/>
            <a:ext cx="8715375" cy="6302375"/>
            <a:chOff x="755576" y="548680"/>
            <a:chExt cx="7620000" cy="5715000"/>
          </a:xfrm>
        </p:grpSpPr>
        <p:pic>
          <p:nvPicPr>
            <p:cNvPr id="4301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548680"/>
              <a:ext cx="7620000" cy="5715000"/>
            </a:xfrm>
            <a:prstGeom prst="rect">
              <a:avLst/>
            </a:prstGeom>
            <a:noFill/>
            <a:ln w="9525">
              <a:noFill/>
              <a:miter lim="800000"/>
              <a:headEnd/>
              <a:tailEnd/>
            </a:ln>
          </p:spPr>
        </p:pic>
        <p:sp>
          <p:nvSpPr>
            <p:cNvPr id="14" name="Rectangle 13"/>
            <p:cNvSpPr/>
            <p:nvPr/>
          </p:nvSpPr>
          <p:spPr>
            <a:xfrm>
              <a:off x="2627784" y="1412776"/>
              <a:ext cx="1677062" cy="338554"/>
            </a:xfrm>
            <a:prstGeom prst="rect">
              <a:avLst/>
            </a:prstGeom>
            <a:noFill/>
          </p:spPr>
          <p:txBody>
            <a:bodyPr wrap="none">
              <a:spAutoFit/>
              <a:scene3d>
                <a:camera prst="orthographicFront">
                  <a:rot lat="0" lon="0" rev="1800000"/>
                </a:camera>
                <a:lightRig rig="threePt" dir="t"/>
              </a:scene3d>
            </a:bodyPr>
            <a:lstStyle/>
            <a:p>
              <a:pPr algn="ctr" fontAlgn="auto">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Initial Research</a:t>
              </a:r>
            </a:p>
          </p:txBody>
        </p:sp>
        <p:sp>
          <p:nvSpPr>
            <p:cNvPr id="15" name="Rectangle 14"/>
            <p:cNvSpPr/>
            <p:nvPr/>
          </p:nvSpPr>
          <p:spPr>
            <a:xfrm>
              <a:off x="5796136" y="3140968"/>
              <a:ext cx="1619354" cy="338554"/>
            </a:xfrm>
            <a:prstGeom prst="rect">
              <a:avLst/>
            </a:prstGeom>
            <a:noFill/>
            <a:scene3d>
              <a:camera prst="orthographicFront">
                <a:rot lat="0" lon="0" rev="16200000"/>
              </a:camera>
              <a:lightRig rig="threePt" dir="t"/>
            </a:scene3d>
          </p:spPr>
          <p:txBody>
            <a:bodyPr wrap="none">
              <a:spAutoFit/>
            </a:bodyPr>
            <a:lstStyle/>
            <a:p>
              <a:pPr algn="ctr" fontAlgn="auto">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Final Research</a:t>
              </a:r>
            </a:p>
          </p:txBody>
        </p:sp>
        <p:sp>
          <p:nvSpPr>
            <p:cNvPr id="16" name="Rectangle 15"/>
            <p:cNvSpPr/>
            <p:nvPr/>
          </p:nvSpPr>
          <p:spPr>
            <a:xfrm>
              <a:off x="2843808" y="5013176"/>
              <a:ext cx="1386918" cy="338554"/>
            </a:xfrm>
            <a:prstGeom prst="rect">
              <a:avLst/>
            </a:prstGeom>
            <a:noFill/>
            <a:scene3d>
              <a:camera prst="orthographicFront">
                <a:rot lat="0" lon="0" rev="19800000"/>
              </a:camera>
              <a:lightRig rig="threePt" dir="t"/>
            </a:scene3d>
          </p:spPr>
          <p:txBody>
            <a:bodyPr wrap="none">
              <a:spAutoFit/>
            </a:bodyPr>
            <a:lstStyle/>
            <a:p>
              <a:pPr algn="ctr" fontAlgn="auto">
                <a:spcBef>
                  <a:spcPts val="0"/>
                </a:spcBef>
                <a:spcAft>
                  <a:spcPts val="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Conception</a:t>
              </a:r>
            </a:p>
          </p:txBody>
        </p:sp>
        <p:sp>
          <p:nvSpPr>
            <p:cNvPr id="18" name="TextBox 17"/>
            <p:cNvSpPr txBox="1"/>
            <p:nvPr/>
          </p:nvSpPr>
          <p:spPr>
            <a:xfrm>
              <a:off x="4716016" y="1268760"/>
              <a:ext cx="1728192" cy="584775"/>
            </a:xfrm>
            <a:prstGeom prst="rect">
              <a:avLst/>
            </a:prstGeom>
            <a:noFill/>
            <a:scene3d>
              <a:camera prst="orthographicFront">
                <a:rot lat="0" lon="0" rev="19800000"/>
              </a:camera>
              <a:lightRig rig="threePt" dir="t"/>
            </a:scene3d>
          </p:spPr>
          <p:txBody>
            <a:bodyPr>
              <a:spAutoFit/>
            </a:bodyPr>
            <a:lstStyle/>
            <a:p>
              <a:pPr algn="ctr" fontAlgn="auto">
                <a:spcBef>
                  <a:spcPts val="0"/>
                </a:spcBef>
                <a:spcAft>
                  <a:spcPts val="0"/>
                </a:spcAft>
                <a:defRPr/>
              </a:pPr>
              <a:r>
                <a:rPr lang="en-GB" sz="1600" b="1" dirty="0">
                  <a:solidFill>
                    <a:schemeClr val="tx1"/>
                  </a:solidFill>
                  <a:latin typeface="+mn-lt"/>
                </a:rPr>
                <a:t>Intermediate </a:t>
              </a:r>
            </a:p>
            <a:p>
              <a:pPr algn="ctr" fontAlgn="auto">
                <a:spcBef>
                  <a:spcPts val="0"/>
                </a:spcBef>
                <a:spcAft>
                  <a:spcPts val="0"/>
                </a:spcAft>
                <a:defRPr/>
              </a:pPr>
              <a:r>
                <a:rPr lang="en-GB" sz="1600" b="1" dirty="0">
                  <a:solidFill>
                    <a:schemeClr val="tx1"/>
                  </a:solidFill>
                  <a:latin typeface="+mn-lt"/>
                </a:rPr>
                <a:t>Research</a:t>
              </a:r>
            </a:p>
          </p:txBody>
        </p:sp>
        <p:sp>
          <p:nvSpPr>
            <p:cNvPr id="19" name="TextBox 18"/>
            <p:cNvSpPr txBox="1"/>
            <p:nvPr/>
          </p:nvSpPr>
          <p:spPr>
            <a:xfrm>
              <a:off x="1835696" y="3140968"/>
              <a:ext cx="1152128" cy="338554"/>
            </a:xfrm>
            <a:prstGeom prst="rect">
              <a:avLst/>
            </a:prstGeom>
            <a:noFill/>
            <a:scene3d>
              <a:camera prst="orthographicFront">
                <a:rot lat="0" lon="0" rev="5400000"/>
              </a:camera>
              <a:lightRig rig="threePt" dir="t"/>
            </a:scene3d>
          </p:spPr>
          <p:txBody>
            <a:bodyPr>
              <a:spAutoFit/>
            </a:bodyPr>
            <a:lstStyle/>
            <a:p>
              <a:pPr fontAlgn="auto">
                <a:spcBef>
                  <a:spcPts val="0"/>
                </a:spcBef>
                <a:spcAft>
                  <a:spcPts val="0"/>
                </a:spcAft>
                <a:defRPr/>
              </a:pPr>
              <a:r>
                <a:rPr lang="en-GB" sz="1600" b="1" dirty="0">
                  <a:solidFill>
                    <a:schemeClr val="tx1"/>
                  </a:solidFill>
                  <a:latin typeface="+mn-lt"/>
                </a:rPr>
                <a:t>Proposal</a:t>
              </a:r>
            </a:p>
          </p:txBody>
        </p:sp>
        <p:sp>
          <p:nvSpPr>
            <p:cNvPr id="20" name="TextBox 19"/>
            <p:cNvSpPr txBox="1"/>
            <p:nvPr/>
          </p:nvSpPr>
          <p:spPr>
            <a:xfrm>
              <a:off x="4932040" y="5013176"/>
              <a:ext cx="1512168" cy="338554"/>
            </a:xfrm>
            <a:prstGeom prst="rect">
              <a:avLst/>
            </a:prstGeom>
            <a:noFill/>
            <a:scene3d>
              <a:camera prst="orthographicFront">
                <a:rot lat="0" lon="0" rev="1200000"/>
              </a:camera>
              <a:lightRig rig="threePt" dir="t"/>
            </a:scene3d>
          </p:spPr>
          <p:txBody>
            <a:bodyPr>
              <a:spAutoFit/>
            </a:bodyPr>
            <a:lstStyle/>
            <a:p>
              <a:pPr fontAlgn="auto">
                <a:spcBef>
                  <a:spcPts val="0"/>
                </a:spcBef>
                <a:spcAft>
                  <a:spcPts val="0"/>
                </a:spcAft>
                <a:defRPr/>
              </a:pPr>
              <a:r>
                <a:rPr lang="en-GB" sz="1600" b="1" dirty="0">
                  <a:solidFill>
                    <a:schemeClr val="tx1"/>
                  </a:solidFill>
                  <a:latin typeface="+mn-lt"/>
                </a:rPr>
                <a:t>Post project</a:t>
              </a:r>
            </a:p>
          </p:txBody>
        </p:sp>
      </p:grpSp>
      <p:sp>
        <p:nvSpPr>
          <p:cNvPr id="43010" name="Rectangle 4"/>
          <p:cNvSpPr>
            <a:spLocks noChangeArrowheads="1"/>
          </p:cNvSpPr>
          <p:nvPr/>
        </p:nvSpPr>
        <p:spPr bwMode="auto">
          <a:xfrm>
            <a:off x="3748088" y="207963"/>
            <a:ext cx="6569075" cy="406400"/>
          </a:xfrm>
          <a:prstGeom prst="rect">
            <a:avLst/>
          </a:prstGeom>
          <a:noFill/>
          <a:ln w="9525">
            <a:noFill/>
            <a:miter lim="800000"/>
            <a:headEnd/>
            <a:tailEnd/>
          </a:ln>
        </p:spPr>
        <p:txBody>
          <a:bodyPr lIns="102971" tIns="51485" rIns="102971" bIns="51485">
            <a:spAutoFit/>
          </a:bodyPr>
          <a:lstStyle/>
          <a:p>
            <a:pPr defTabSz="1030288"/>
            <a:r>
              <a:rPr lang="en-GB" sz="2000" b="1" dirty="0">
                <a:solidFill>
                  <a:srgbClr val="002060"/>
                </a:solidFill>
                <a:latin typeface="Calibri" pitchFamily="34" charset="0"/>
              </a:rPr>
              <a:t>WHEN: Think about when in your research cycle….</a:t>
            </a:r>
          </a:p>
        </p:txBody>
      </p:sp>
      <p:sp>
        <p:nvSpPr>
          <p:cNvPr id="43011" name="Rectangle 5"/>
          <p:cNvSpPr>
            <a:spLocks noChangeArrowheads="1"/>
          </p:cNvSpPr>
          <p:nvPr/>
        </p:nvSpPr>
        <p:spPr bwMode="auto">
          <a:xfrm>
            <a:off x="287338" y="207963"/>
            <a:ext cx="3603625" cy="1827212"/>
          </a:xfrm>
          <a:prstGeom prst="rect">
            <a:avLst/>
          </a:prstGeom>
          <a:noFill/>
          <a:ln w="9525">
            <a:noFill/>
            <a:miter lim="800000"/>
            <a:headEnd/>
            <a:tailEnd/>
          </a:ln>
        </p:spPr>
        <p:txBody>
          <a:bodyPr lIns="102971" tIns="51485" rIns="102971" bIns="51485">
            <a:spAutoFit/>
          </a:bodyPr>
          <a:lstStyle/>
          <a:p>
            <a:pPr defTabSz="1030288"/>
            <a:r>
              <a:rPr lang="en-GB" sz="1400" b="1" dirty="0">
                <a:solidFill>
                  <a:srgbClr val="0070C0"/>
                </a:solidFill>
                <a:latin typeface="Calibri" pitchFamily="34" charset="0"/>
              </a:rPr>
              <a:t>In what ways are you engaging</a:t>
            </a:r>
          </a:p>
          <a:p>
            <a:pPr defTabSz="1030288"/>
            <a:r>
              <a:rPr lang="en-GB" sz="1400" b="1" dirty="0">
                <a:solidFill>
                  <a:srgbClr val="0070C0"/>
                </a:solidFill>
                <a:latin typeface="Calibri" pitchFamily="34" charset="0"/>
              </a:rPr>
              <a:t>with your stakeholders?</a:t>
            </a:r>
          </a:p>
          <a:p>
            <a:pPr defTabSz="1030288"/>
            <a:r>
              <a:rPr lang="en-GB" sz="1400" b="1" dirty="0">
                <a:solidFill>
                  <a:srgbClr val="0070C0"/>
                </a:solidFill>
                <a:latin typeface="Calibri" pitchFamily="34" charset="0"/>
              </a:rPr>
              <a:t>Are you engaging effectively</a:t>
            </a:r>
          </a:p>
          <a:p>
            <a:pPr defTabSz="1030288"/>
            <a:r>
              <a:rPr lang="en-GB" sz="1400" b="1" dirty="0">
                <a:solidFill>
                  <a:srgbClr val="0070C0"/>
                </a:solidFill>
                <a:latin typeface="Calibri" pitchFamily="34" charset="0"/>
              </a:rPr>
              <a:t>with them?</a:t>
            </a:r>
          </a:p>
          <a:p>
            <a:pPr defTabSz="1030288"/>
            <a:r>
              <a:rPr lang="en-GB" sz="1400" b="1" dirty="0">
                <a:solidFill>
                  <a:srgbClr val="0070C0"/>
                </a:solidFill>
                <a:latin typeface="Calibri" pitchFamily="34" charset="0"/>
              </a:rPr>
              <a:t>Are you evaluating your activity,</a:t>
            </a:r>
          </a:p>
          <a:p>
            <a:pPr defTabSz="1030288"/>
            <a:r>
              <a:rPr lang="en-GB" sz="1400" b="1" dirty="0">
                <a:solidFill>
                  <a:srgbClr val="0070C0"/>
                </a:solidFill>
                <a:latin typeface="Calibri" pitchFamily="34" charset="0"/>
              </a:rPr>
              <a:t>and reflecting on how this work</a:t>
            </a:r>
          </a:p>
          <a:p>
            <a:pPr defTabSz="1030288"/>
            <a:r>
              <a:rPr lang="en-GB" sz="1400" b="1" dirty="0">
                <a:solidFill>
                  <a:srgbClr val="0070C0"/>
                </a:solidFill>
                <a:latin typeface="Calibri" pitchFamily="34" charset="0"/>
              </a:rPr>
              <a:t>might be adapted to better</a:t>
            </a:r>
          </a:p>
          <a:p>
            <a:pPr defTabSz="1030288"/>
            <a:r>
              <a:rPr lang="en-GB" sz="1400" b="1" dirty="0">
                <a:solidFill>
                  <a:srgbClr val="0070C0"/>
                </a:solidFill>
                <a:latin typeface="Calibri" pitchFamily="34" charset="0"/>
              </a:rPr>
              <a:t>meet stakeholder needs?</a:t>
            </a:r>
            <a:endParaRPr lang="en-GB" sz="1400" dirty="0">
              <a:solidFill>
                <a:srgbClr val="0070C0"/>
              </a:solidFill>
              <a:latin typeface="Calibri" pitchFamily="34" charset="0"/>
            </a:endParaRPr>
          </a:p>
        </p:txBody>
      </p:sp>
      <p:sp>
        <p:nvSpPr>
          <p:cNvPr id="43012" name="Rectangle 6"/>
          <p:cNvSpPr>
            <a:spLocks noChangeArrowheads="1"/>
          </p:cNvSpPr>
          <p:nvPr/>
        </p:nvSpPr>
        <p:spPr bwMode="auto">
          <a:xfrm>
            <a:off x="287338" y="2355850"/>
            <a:ext cx="1565275" cy="1933575"/>
          </a:xfrm>
          <a:prstGeom prst="rect">
            <a:avLst/>
          </a:prstGeom>
          <a:noFill/>
          <a:ln w="9525">
            <a:noFill/>
            <a:miter lim="800000"/>
            <a:headEnd/>
            <a:tailEnd/>
          </a:ln>
        </p:spPr>
        <p:txBody>
          <a:bodyPr lIns="102971" tIns="51485" rIns="102971" bIns="51485">
            <a:spAutoFit/>
          </a:bodyPr>
          <a:lstStyle/>
          <a:p>
            <a:pPr defTabSz="1030288"/>
            <a:r>
              <a:rPr lang="en-GB" sz="1400" b="1" dirty="0">
                <a:solidFill>
                  <a:schemeClr val="tx1"/>
                </a:solidFill>
                <a:latin typeface="Calibri" pitchFamily="34" charset="0"/>
              </a:rPr>
              <a:t>Have you</a:t>
            </a:r>
          </a:p>
          <a:p>
            <a:pPr defTabSz="1030288"/>
            <a:r>
              <a:rPr lang="en-GB" sz="1400" b="1" dirty="0">
                <a:solidFill>
                  <a:schemeClr val="tx1"/>
                </a:solidFill>
                <a:latin typeface="Calibri" pitchFamily="34" charset="0"/>
              </a:rPr>
              <a:t>engaged your</a:t>
            </a:r>
          </a:p>
          <a:p>
            <a:pPr defTabSz="1030288"/>
            <a:r>
              <a:rPr lang="en-GB" sz="1400" b="1" dirty="0">
                <a:solidFill>
                  <a:schemeClr val="tx1"/>
                </a:solidFill>
                <a:latin typeface="Calibri" pitchFamily="34" charset="0"/>
              </a:rPr>
              <a:t>stakeholders?</a:t>
            </a:r>
          </a:p>
          <a:p>
            <a:pPr defTabSz="1030288"/>
            <a:r>
              <a:rPr lang="en-GB" sz="1400" b="1" dirty="0">
                <a:solidFill>
                  <a:schemeClr val="tx1"/>
                </a:solidFill>
                <a:latin typeface="Calibri" pitchFamily="34" charset="0"/>
              </a:rPr>
              <a:t>Have you</a:t>
            </a:r>
          </a:p>
          <a:p>
            <a:pPr defTabSz="1030288"/>
            <a:r>
              <a:rPr lang="en-GB" sz="1400" b="1" dirty="0">
                <a:solidFill>
                  <a:schemeClr val="tx1"/>
                </a:solidFill>
                <a:latin typeface="Calibri" pitchFamily="34" charset="0"/>
              </a:rPr>
              <a:t>allocated</a:t>
            </a:r>
          </a:p>
          <a:p>
            <a:pPr defTabSz="1030288"/>
            <a:r>
              <a:rPr lang="en-GB" sz="1400" b="1" dirty="0">
                <a:solidFill>
                  <a:schemeClr val="tx1"/>
                </a:solidFill>
                <a:latin typeface="Calibri" pitchFamily="34" charset="0"/>
              </a:rPr>
              <a:t>resources to</a:t>
            </a:r>
          </a:p>
          <a:p>
            <a:pPr defTabSz="1030288"/>
            <a:r>
              <a:rPr lang="en-GB" sz="1400" b="1" dirty="0">
                <a:solidFill>
                  <a:schemeClr val="tx1"/>
                </a:solidFill>
                <a:latin typeface="Calibri" pitchFamily="34" charset="0"/>
              </a:rPr>
              <a:t>support</a:t>
            </a:r>
          </a:p>
          <a:p>
            <a:pPr defTabSz="1030288"/>
            <a:r>
              <a:rPr lang="en-GB" sz="1400" b="1" dirty="0">
                <a:solidFill>
                  <a:schemeClr val="tx1"/>
                </a:solidFill>
                <a:latin typeface="Calibri" pitchFamily="34" charset="0"/>
              </a:rPr>
              <a:t>stakeholder</a:t>
            </a:r>
          </a:p>
          <a:p>
            <a:pPr defTabSz="1030288"/>
            <a:r>
              <a:rPr lang="en-GB" sz="1400" b="1" dirty="0">
                <a:solidFill>
                  <a:schemeClr val="tx1"/>
                </a:solidFill>
                <a:latin typeface="Calibri" pitchFamily="34" charset="0"/>
              </a:rPr>
              <a:t>engagement?</a:t>
            </a:r>
            <a:endParaRPr lang="en-GB" sz="1400" dirty="0">
              <a:solidFill>
                <a:schemeClr val="tx1"/>
              </a:solidFill>
              <a:latin typeface="Calibri" pitchFamily="34" charset="0"/>
            </a:endParaRPr>
          </a:p>
        </p:txBody>
      </p:sp>
      <p:sp>
        <p:nvSpPr>
          <p:cNvPr id="43013" name="Rectangle 7"/>
          <p:cNvSpPr>
            <a:spLocks noChangeArrowheads="1"/>
          </p:cNvSpPr>
          <p:nvPr/>
        </p:nvSpPr>
        <p:spPr bwMode="auto">
          <a:xfrm>
            <a:off x="287338" y="4732338"/>
            <a:ext cx="2944812" cy="1528762"/>
          </a:xfrm>
          <a:prstGeom prst="rect">
            <a:avLst/>
          </a:prstGeom>
          <a:noFill/>
          <a:ln w="9525">
            <a:noFill/>
            <a:miter lim="800000"/>
            <a:headEnd/>
            <a:tailEnd/>
          </a:ln>
        </p:spPr>
        <p:txBody>
          <a:bodyPr lIns="102971" tIns="51485" rIns="102971" bIns="51485">
            <a:spAutoFit/>
          </a:bodyPr>
          <a:lstStyle/>
          <a:p>
            <a:pPr defTabSz="1030288"/>
            <a:r>
              <a:rPr lang="en-GB" sz="1400" b="1" dirty="0">
                <a:solidFill>
                  <a:srgbClr val="002060"/>
                </a:solidFill>
                <a:latin typeface="Calibri" pitchFamily="34" charset="0"/>
              </a:rPr>
              <a:t>Have you</a:t>
            </a:r>
          </a:p>
          <a:p>
            <a:pPr defTabSz="1030288"/>
            <a:r>
              <a:rPr lang="en-GB" sz="1400" b="1" dirty="0">
                <a:solidFill>
                  <a:srgbClr val="002060"/>
                </a:solidFill>
                <a:latin typeface="Calibri" pitchFamily="34" charset="0"/>
              </a:rPr>
              <a:t>considered who</a:t>
            </a:r>
          </a:p>
          <a:p>
            <a:pPr defTabSz="1030288"/>
            <a:r>
              <a:rPr lang="en-GB" sz="1400" b="1" dirty="0">
                <a:solidFill>
                  <a:srgbClr val="002060"/>
                </a:solidFill>
                <a:latin typeface="Calibri" pitchFamily="34" charset="0"/>
              </a:rPr>
              <a:t>your stakeholders</a:t>
            </a:r>
          </a:p>
          <a:p>
            <a:pPr defTabSz="1030288"/>
            <a:r>
              <a:rPr lang="en-GB" sz="1400" b="1" dirty="0">
                <a:solidFill>
                  <a:srgbClr val="002060"/>
                </a:solidFill>
                <a:latin typeface="Calibri" pitchFamily="34" charset="0"/>
              </a:rPr>
              <a:t>are?</a:t>
            </a:r>
          </a:p>
          <a:p>
            <a:pPr defTabSz="1030288"/>
            <a:r>
              <a:rPr lang="en-GB" sz="1400" b="1" dirty="0">
                <a:solidFill>
                  <a:srgbClr val="002060"/>
                </a:solidFill>
                <a:latin typeface="Calibri" pitchFamily="34" charset="0"/>
              </a:rPr>
              <a:t>How have/will you</a:t>
            </a:r>
          </a:p>
          <a:p>
            <a:pPr defTabSz="1030288"/>
            <a:r>
              <a:rPr lang="en-GB" sz="1400" b="1" dirty="0">
                <a:solidFill>
                  <a:srgbClr val="002060"/>
                </a:solidFill>
                <a:latin typeface="Calibri" pitchFamily="34" charset="0"/>
              </a:rPr>
              <a:t>engage them in</a:t>
            </a:r>
          </a:p>
          <a:p>
            <a:pPr defTabSz="1030288"/>
            <a:r>
              <a:rPr lang="en-GB" sz="1400" b="1" dirty="0">
                <a:solidFill>
                  <a:srgbClr val="002060"/>
                </a:solidFill>
                <a:latin typeface="Calibri" pitchFamily="34" charset="0"/>
              </a:rPr>
              <a:t>your work?</a:t>
            </a:r>
            <a:endParaRPr lang="en-GB" sz="1400" dirty="0">
              <a:solidFill>
                <a:srgbClr val="002060"/>
              </a:solidFill>
              <a:latin typeface="Calibri" pitchFamily="34" charset="0"/>
            </a:endParaRPr>
          </a:p>
        </p:txBody>
      </p:sp>
      <p:sp>
        <p:nvSpPr>
          <p:cNvPr id="43014" name="Rectangle 8"/>
          <p:cNvSpPr>
            <a:spLocks noChangeArrowheads="1"/>
          </p:cNvSpPr>
          <p:nvPr/>
        </p:nvSpPr>
        <p:spPr bwMode="auto">
          <a:xfrm>
            <a:off x="287338" y="6242050"/>
            <a:ext cx="5229225" cy="711200"/>
          </a:xfrm>
          <a:prstGeom prst="rect">
            <a:avLst/>
          </a:prstGeom>
          <a:noFill/>
          <a:ln w="9525">
            <a:noFill/>
            <a:miter lim="800000"/>
            <a:headEnd/>
            <a:tailEnd/>
          </a:ln>
        </p:spPr>
        <p:txBody>
          <a:bodyPr lIns="102971" tIns="51485" rIns="102971" bIns="51485">
            <a:spAutoFit/>
          </a:bodyPr>
          <a:lstStyle/>
          <a:p>
            <a:pPr defTabSz="1030288"/>
            <a:r>
              <a:rPr lang="en-GB" sz="1400" b="1" dirty="0">
                <a:solidFill>
                  <a:srgbClr val="002060"/>
                </a:solidFill>
                <a:latin typeface="Calibri" pitchFamily="34" charset="0"/>
              </a:rPr>
              <a:t>How have you considered the</a:t>
            </a:r>
          </a:p>
          <a:p>
            <a:pPr defTabSz="1030288"/>
            <a:r>
              <a:rPr lang="en-GB" sz="1400" b="1" dirty="0">
                <a:solidFill>
                  <a:srgbClr val="002060"/>
                </a:solidFill>
                <a:latin typeface="Calibri" pitchFamily="34" charset="0"/>
              </a:rPr>
              <a:t>pathways to impact, and ensured that</a:t>
            </a:r>
          </a:p>
          <a:p>
            <a:pPr defTabSz="1030288"/>
            <a:r>
              <a:rPr lang="en-GB" sz="1400" b="1" dirty="0">
                <a:solidFill>
                  <a:srgbClr val="002060"/>
                </a:solidFill>
                <a:latin typeface="Calibri" pitchFamily="34" charset="0"/>
              </a:rPr>
              <a:t>these are integrated into your project?</a:t>
            </a:r>
            <a:endParaRPr lang="en-GB" sz="1400" dirty="0">
              <a:solidFill>
                <a:srgbClr val="002060"/>
              </a:solidFill>
              <a:latin typeface="Calibri" pitchFamily="34" charset="0"/>
            </a:endParaRPr>
          </a:p>
        </p:txBody>
      </p:sp>
      <p:sp>
        <p:nvSpPr>
          <p:cNvPr id="43015" name="Rectangle 9"/>
          <p:cNvSpPr>
            <a:spLocks noChangeArrowheads="1"/>
          </p:cNvSpPr>
          <p:nvPr/>
        </p:nvSpPr>
        <p:spPr bwMode="auto">
          <a:xfrm>
            <a:off x="7207250" y="684213"/>
            <a:ext cx="3025775" cy="1120775"/>
          </a:xfrm>
          <a:prstGeom prst="rect">
            <a:avLst/>
          </a:prstGeom>
          <a:noFill/>
          <a:ln w="9525">
            <a:noFill/>
            <a:miter lim="800000"/>
            <a:headEnd/>
            <a:tailEnd/>
          </a:ln>
        </p:spPr>
        <p:txBody>
          <a:bodyPr lIns="102971" tIns="51485" rIns="102971" bIns="51485">
            <a:spAutoFit/>
          </a:bodyPr>
          <a:lstStyle/>
          <a:p>
            <a:pPr defTabSz="1030288"/>
            <a:r>
              <a:rPr lang="en-GB" sz="1400" b="1" dirty="0">
                <a:solidFill>
                  <a:srgbClr val="595959"/>
                </a:solidFill>
                <a:latin typeface="Calibri" pitchFamily="34" charset="0"/>
              </a:rPr>
              <a:t>Are you ensuring stakeholders</a:t>
            </a:r>
          </a:p>
          <a:p>
            <a:pPr defTabSz="1030288"/>
            <a:r>
              <a:rPr lang="en-GB" sz="1400" b="1" dirty="0">
                <a:solidFill>
                  <a:srgbClr val="595959"/>
                </a:solidFill>
                <a:latin typeface="Calibri" pitchFamily="34" charset="0"/>
              </a:rPr>
              <a:t>have access to your work in</a:t>
            </a:r>
          </a:p>
          <a:p>
            <a:pPr defTabSz="1030288"/>
            <a:r>
              <a:rPr lang="en-GB" sz="1400" b="1" dirty="0">
                <a:solidFill>
                  <a:srgbClr val="595959"/>
                </a:solidFill>
                <a:latin typeface="Calibri" pitchFamily="34" charset="0"/>
              </a:rPr>
              <a:t>accessible and relevant ways?</a:t>
            </a:r>
          </a:p>
          <a:p>
            <a:pPr defTabSz="1030288"/>
            <a:r>
              <a:rPr lang="en-GB" sz="1400" dirty="0">
                <a:solidFill>
                  <a:srgbClr val="595959"/>
                </a:solidFill>
                <a:latin typeface="Calibri" pitchFamily="34" charset="0"/>
              </a:rPr>
              <a:t>•</a:t>
            </a:r>
            <a:r>
              <a:rPr lang="en-GB" sz="1400" b="1" dirty="0">
                <a:solidFill>
                  <a:srgbClr val="595959"/>
                </a:solidFill>
                <a:latin typeface="Calibri" pitchFamily="34" charset="0"/>
              </a:rPr>
              <a:t>Are you building capacity with</a:t>
            </a:r>
          </a:p>
          <a:p>
            <a:pPr defTabSz="1030288"/>
            <a:r>
              <a:rPr lang="en-GB" sz="1400" b="1" dirty="0">
                <a:solidFill>
                  <a:srgbClr val="595959"/>
                </a:solidFill>
                <a:latin typeface="Calibri" pitchFamily="34" charset="0"/>
              </a:rPr>
              <a:t>your stakeholders?</a:t>
            </a:r>
            <a:endParaRPr lang="en-GB" sz="1400" dirty="0">
              <a:solidFill>
                <a:srgbClr val="595959"/>
              </a:solidFill>
              <a:latin typeface="Calibri" pitchFamily="34" charset="0"/>
            </a:endParaRPr>
          </a:p>
        </p:txBody>
      </p:sp>
      <p:sp>
        <p:nvSpPr>
          <p:cNvPr id="43016" name="Rectangle 10"/>
          <p:cNvSpPr>
            <a:spLocks noChangeArrowheads="1"/>
          </p:cNvSpPr>
          <p:nvPr/>
        </p:nvSpPr>
        <p:spPr bwMode="auto">
          <a:xfrm>
            <a:off x="8196263" y="2112963"/>
            <a:ext cx="2120900" cy="2857500"/>
          </a:xfrm>
          <a:prstGeom prst="rect">
            <a:avLst/>
          </a:prstGeom>
          <a:noFill/>
          <a:ln w="9525">
            <a:noFill/>
            <a:miter lim="800000"/>
            <a:headEnd/>
            <a:tailEnd/>
          </a:ln>
        </p:spPr>
        <p:txBody>
          <a:bodyPr lIns="102971" tIns="51485" rIns="102971" bIns="51485">
            <a:spAutoFit/>
          </a:bodyPr>
          <a:lstStyle/>
          <a:p>
            <a:pPr defTabSz="1030288"/>
            <a:r>
              <a:rPr lang="en-GB" sz="1400" b="1" dirty="0">
                <a:solidFill>
                  <a:srgbClr val="CC0066"/>
                </a:solidFill>
                <a:latin typeface="Calibri" pitchFamily="34" charset="0"/>
              </a:rPr>
              <a:t>Are you sharing</a:t>
            </a:r>
          </a:p>
          <a:p>
            <a:pPr defTabSz="1030288"/>
            <a:r>
              <a:rPr lang="en-GB" sz="1400" b="1" dirty="0">
                <a:solidFill>
                  <a:srgbClr val="CC0066"/>
                </a:solidFill>
                <a:latin typeface="Calibri" pitchFamily="34" charset="0"/>
              </a:rPr>
              <a:t>your results</a:t>
            </a:r>
          </a:p>
          <a:p>
            <a:pPr defTabSz="1030288"/>
            <a:r>
              <a:rPr lang="en-GB" sz="1400" b="1" dirty="0">
                <a:solidFill>
                  <a:srgbClr val="CC0066"/>
                </a:solidFill>
                <a:latin typeface="Calibri" pitchFamily="34" charset="0"/>
              </a:rPr>
              <a:t>effectively?</a:t>
            </a:r>
          </a:p>
          <a:p>
            <a:pPr defTabSz="1030288"/>
            <a:r>
              <a:rPr lang="en-GB" sz="1400" dirty="0">
                <a:solidFill>
                  <a:srgbClr val="CC0066"/>
                </a:solidFill>
                <a:latin typeface="Calibri" pitchFamily="34" charset="0"/>
              </a:rPr>
              <a:t>•</a:t>
            </a:r>
            <a:r>
              <a:rPr lang="en-GB" sz="1400" b="1" dirty="0">
                <a:solidFill>
                  <a:srgbClr val="CC0066"/>
                </a:solidFill>
                <a:latin typeface="Calibri" pitchFamily="34" charset="0"/>
              </a:rPr>
              <a:t>Are you reflecting</a:t>
            </a:r>
          </a:p>
          <a:p>
            <a:pPr defTabSz="1030288"/>
            <a:r>
              <a:rPr lang="en-GB" sz="1400" b="1" dirty="0">
                <a:solidFill>
                  <a:srgbClr val="CC0066"/>
                </a:solidFill>
                <a:latin typeface="Calibri" pitchFamily="34" charset="0"/>
              </a:rPr>
              <a:t>the needs of your</a:t>
            </a:r>
          </a:p>
          <a:p>
            <a:pPr defTabSz="1030288"/>
            <a:r>
              <a:rPr lang="en-GB" sz="1400" b="1" dirty="0">
                <a:solidFill>
                  <a:srgbClr val="CC0066"/>
                </a:solidFill>
                <a:latin typeface="Calibri" pitchFamily="34" charset="0"/>
              </a:rPr>
              <a:t>stakeholders in your</a:t>
            </a:r>
          </a:p>
          <a:p>
            <a:pPr defTabSz="1030288"/>
            <a:r>
              <a:rPr lang="en-GB" sz="1400" b="1" dirty="0">
                <a:solidFill>
                  <a:srgbClr val="CC0066"/>
                </a:solidFill>
                <a:latin typeface="Calibri" pitchFamily="34" charset="0"/>
              </a:rPr>
              <a:t>work?</a:t>
            </a:r>
          </a:p>
          <a:p>
            <a:pPr defTabSz="1030288"/>
            <a:r>
              <a:rPr lang="en-GB" sz="1400" dirty="0">
                <a:solidFill>
                  <a:srgbClr val="CC0066"/>
                </a:solidFill>
                <a:latin typeface="Calibri" pitchFamily="34" charset="0"/>
              </a:rPr>
              <a:t>•</a:t>
            </a:r>
            <a:r>
              <a:rPr lang="en-GB" sz="1400" b="1" dirty="0">
                <a:solidFill>
                  <a:srgbClr val="CC0066"/>
                </a:solidFill>
                <a:latin typeface="Calibri" pitchFamily="34" charset="0"/>
              </a:rPr>
              <a:t>What have you</a:t>
            </a:r>
          </a:p>
          <a:p>
            <a:pPr defTabSz="1030288"/>
            <a:r>
              <a:rPr lang="en-GB" sz="1400" b="1" dirty="0">
                <a:solidFill>
                  <a:srgbClr val="CC0066"/>
                </a:solidFill>
                <a:latin typeface="Calibri" pitchFamily="34" charset="0"/>
              </a:rPr>
              <a:t>changed?</a:t>
            </a:r>
          </a:p>
          <a:p>
            <a:pPr defTabSz="1030288"/>
            <a:r>
              <a:rPr lang="en-GB" sz="1400" dirty="0">
                <a:solidFill>
                  <a:srgbClr val="CC0066"/>
                </a:solidFill>
                <a:latin typeface="Calibri" pitchFamily="34" charset="0"/>
              </a:rPr>
              <a:t>•</a:t>
            </a:r>
            <a:r>
              <a:rPr lang="en-GB" sz="1400" b="1" dirty="0">
                <a:solidFill>
                  <a:srgbClr val="CC0066"/>
                </a:solidFill>
                <a:latin typeface="Calibri" pitchFamily="34" charset="0"/>
              </a:rPr>
              <a:t>Are you capturing</a:t>
            </a:r>
          </a:p>
          <a:p>
            <a:pPr defTabSz="1030288"/>
            <a:r>
              <a:rPr lang="en-GB" sz="1400" b="1" dirty="0">
                <a:solidFill>
                  <a:srgbClr val="CC0066"/>
                </a:solidFill>
                <a:latin typeface="Calibri" pitchFamily="34" charset="0"/>
              </a:rPr>
              <a:t>the</a:t>
            </a:r>
          </a:p>
          <a:p>
            <a:pPr defTabSz="1030288"/>
            <a:r>
              <a:rPr lang="en-GB" sz="1400" b="1" dirty="0">
                <a:solidFill>
                  <a:srgbClr val="CC0066"/>
                </a:solidFill>
                <a:latin typeface="Calibri" pitchFamily="34" charset="0"/>
              </a:rPr>
              <a:t>impact of your</a:t>
            </a:r>
          </a:p>
          <a:p>
            <a:pPr defTabSz="1030288"/>
            <a:r>
              <a:rPr lang="en-GB" sz="1400" b="1" dirty="0">
                <a:solidFill>
                  <a:srgbClr val="CC0066"/>
                </a:solidFill>
                <a:latin typeface="Calibri" pitchFamily="34" charset="0"/>
              </a:rPr>
              <a:t>engagement?</a:t>
            </a:r>
            <a:endParaRPr lang="en-GB" sz="1400" dirty="0">
              <a:solidFill>
                <a:srgbClr val="CC0066"/>
              </a:solidFill>
              <a:latin typeface="Calibri" pitchFamily="34" charset="0"/>
            </a:endParaRPr>
          </a:p>
        </p:txBody>
      </p:sp>
      <p:sp>
        <p:nvSpPr>
          <p:cNvPr id="43017" name="Rectangle 11"/>
          <p:cNvSpPr>
            <a:spLocks noChangeArrowheads="1"/>
          </p:cNvSpPr>
          <p:nvPr/>
        </p:nvSpPr>
        <p:spPr bwMode="auto">
          <a:xfrm>
            <a:off x="7783513" y="5130800"/>
            <a:ext cx="2368550" cy="1933575"/>
          </a:xfrm>
          <a:prstGeom prst="rect">
            <a:avLst/>
          </a:prstGeom>
          <a:noFill/>
          <a:ln w="9525">
            <a:noFill/>
            <a:miter lim="800000"/>
            <a:headEnd/>
            <a:tailEnd/>
          </a:ln>
        </p:spPr>
        <p:txBody>
          <a:bodyPr lIns="102971" tIns="51485" rIns="102971" bIns="51485">
            <a:spAutoFit/>
          </a:bodyPr>
          <a:lstStyle/>
          <a:p>
            <a:pPr defTabSz="1030288"/>
            <a:r>
              <a:rPr lang="en-GB" sz="1400" dirty="0">
                <a:solidFill>
                  <a:schemeClr val="tx1"/>
                </a:solidFill>
                <a:latin typeface="Calibri" pitchFamily="34" charset="0"/>
              </a:rPr>
              <a:t>•</a:t>
            </a:r>
            <a:r>
              <a:rPr lang="en-GB" sz="1400" b="1" dirty="0">
                <a:solidFill>
                  <a:schemeClr val="tx1"/>
                </a:solidFill>
                <a:latin typeface="Calibri" pitchFamily="34" charset="0"/>
              </a:rPr>
              <a:t>Are you maintaining a</a:t>
            </a:r>
          </a:p>
          <a:p>
            <a:pPr defTabSz="1030288"/>
            <a:r>
              <a:rPr lang="en-GB" sz="1400" b="1" dirty="0">
                <a:solidFill>
                  <a:schemeClr val="tx1"/>
                </a:solidFill>
                <a:latin typeface="Calibri" pitchFamily="34" charset="0"/>
              </a:rPr>
              <a:t>relationship with your</a:t>
            </a:r>
          </a:p>
          <a:p>
            <a:pPr defTabSz="1030288"/>
            <a:r>
              <a:rPr lang="en-GB" sz="1400" b="1" dirty="0">
                <a:solidFill>
                  <a:schemeClr val="tx1"/>
                </a:solidFill>
                <a:latin typeface="Calibri" pitchFamily="34" charset="0"/>
              </a:rPr>
              <a:t>stakeholders?</a:t>
            </a:r>
          </a:p>
          <a:p>
            <a:pPr defTabSz="1030288"/>
            <a:r>
              <a:rPr lang="en-GB" sz="1400" dirty="0">
                <a:solidFill>
                  <a:schemeClr val="tx1"/>
                </a:solidFill>
                <a:latin typeface="Calibri" pitchFamily="34" charset="0"/>
              </a:rPr>
              <a:t>•</a:t>
            </a:r>
            <a:r>
              <a:rPr lang="en-GB" sz="1400" b="1" dirty="0">
                <a:solidFill>
                  <a:schemeClr val="tx1"/>
                </a:solidFill>
                <a:latin typeface="Calibri" pitchFamily="34" charset="0"/>
              </a:rPr>
              <a:t>How will you maximise</a:t>
            </a:r>
          </a:p>
          <a:p>
            <a:pPr defTabSz="1030288"/>
            <a:r>
              <a:rPr lang="en-GB" sz="1400" b="1" dirty="0">
                <a:solidFill>
                  <a:schemeClr val="tx1"/>
                </a:solidFill>
                <a:latin typeface="Calibri" pitchFamily="34" charset="0"/>
              </a:rPr>
              <a:t>the impact of your</a:t>
            </a:r>
          </a:p>
          <a:p>
            <a:pPr defTabSz="1030288"/>
            <a:r>
              <a:rPr lang="en-GB" sz="1400" b="1" dirty="0">
                <a:solidFill>
                  <a:schemeClr val="tx1"/>
                </a:solidFill>
                <a:latin typeface="Calibri" pitchFamily="34" charset="0"/>
              </a:rPr>
              <a:t>research?</a:t>
            </a:r>
          </a:p>
          <a:p>
            <a:pPr defTabSz="1030288"/>
            <a:r>
              <a:rPr lang="en-GB" sz="1400" dirty="0">
                <a:solidFill>
                  <a:schemeClr val="tx1"/>
                </a:solidFill>
                <a:latin typeface="Calibri" pitchFamily="34" charset="0"/>
              </a:rPr>
              <a:t>•</a:t>
            </a:r>
            <a:r>
              <a:rPr lang="en-GB" sz="1400" b="1" dirty="0">
                <a:solidFill>
                  <a:schemeClr val="tx1"/>
                </a:solidFill>
                <a:latin typeface="Calibri" pitchFamily="34" charset="0"/>
              </a:rPr>
              <a:t>Have you captured the</a:t>
            </a:r>
          </a:p>
          <a:p>
            <a:pPr defTabSz="1030288"/>
            <a:r>
              <a:rPr lang="en-GB" sz="1400" b="1" dirty="0">
                <a:solidFill>
                  <a:schemeClr val="tx1"/>
                </a:solidFill>
                <a:latin typeface="Calibri" pitchFamily="34" charset="0"/>
              </a:rPr>
              <a:t>learning from the project?</a:t>
            </a:r>
            <a:endParaRPr lang="en-GB" sz="1400" dirty="0">
              <a:solidFill>
                <a:schemeClr val="tx1"/>
              </a:solidFill>
              <a:latin typeface="Calibri" pitchFamily="34" charset="0"/>
            </a:endParaRPr>
          </a:p>
        </p:txBody>
      </p:sp>
      <p:sp>
        <p:nvSpPr>
          <p:cNvPr id="21" name="Title 1"/>
          <p:cNvSpPr txBox="1">
            <a:spLocks/>
          </p:cNvSpPr>
          <p:nvPr/>
        </p:nvSpPr>
        <p:spPr>
          <a:xfrm>
            <a:off x="3102794" y="2520163"/>
            <a:ext cx="4104456" cy="2260135"/>
          </a:xfrm>
          <a:prstGeom prst="rect">
            <a:avLst/>
          </a:prstGeom>
        </p:spPr>
        <p:txBody>
          <a:bodyPr/>
          <a:lstStyle>
            <a:lvl1pPr algn="l" defTabSz="796925" rtl="0" eaLnBrk="0" fontAlgn="base" hangingPunct="0">
              <a:spcBef>
                <a:spcPct val="0"/>
              </a:spcBef>
              <a:spcAft>
                <a:spcPct val="0"/>
              </a:spcAft>
              <a:defRPr sz="4800">
                <a:solidFill>
                  <a:srgbClr val="9FAA00"/>
                </a:solidFill>
                <a:latin typeface="+mj-lt"/>
                <a:ea typeface="+mj-ea"/>
                <a:cs typeface="+mj-cs"/>
              </a:defRPr>
            </a:lvl1pPr>
            <a:lvl2pPr algn="l" defTabSz="796925" rtl="0" eaLnBrk="0" fontAlgn="base" hangingPunct="0">
              <a:spcBef>
                <a:spcPct val="0"/>
              </a:spcBef>
              <a:spcAft>
                <a:spcPct val="0"/>
              </a:spcAft>
              <a:defRPr sz="4800">
                <a:solidFill>
                  <a:srgbClr val="9FAA00"/>
                </a:solidFill>
                <a:latin typeface="Arial" charset="0"/>
              </a:defRPr>
            </a:lvl2pPr>
            <a:lvl3pPr algn="l" defTabSz="796925" rtl="0" eaLnBrk="0" fontAlgn="base" hangingPunct="0">
              <a:spcBef>
                <a:spcPct val="0"/>
              </a:spcBef>
              <a:spcAft>
                <a:spcPct val="0"/>
              </a:spcAft>
              <a:defRPr sz="4800">
                <a:solidFill>
                  <a:srgbClr val="9FAA00"/>
                </a:solidFill>
                <a:latin typeface="Arial" charset="0"/>
              </a:defRPr>
            </a:lvl3pPr>
            <a:lvl4pPr algn="l" defTabSz="796925" rtl="0" eaLnBrk="0" fontAlgn="base" hangingPunct="0">
              <a:spcBef>
                <a:spcPct val="0"/>
              </a:spcBef>
              <a:spcAft>
                <a:spcPct val="0"/>
              </a:spcAft>
              <a:defRPr sz="4800">
                <a:solidFill>
                  <a:srgbClr val="9FAA00"/>
                </a:solidFill>
                <a:latin typeface="Arial" charset="0"/>
              </a:defRPr>
            </a:lvl4pPr>
            <a:lvl5pPr algn="l" defTabSz="796925" rtl="0" eaLnBrk="0" fontAlgn="base" hangingPunct="0">
              <a:spcBef>
                <a:spcPct val="0"/>
              </a:spcBef>
              <a:spcAft>
                <a:spcPct val="0"/>
              </a:spcAft>
              <a:defRPr sz="4800">
                <a:solidFill>
                  <a:srgbClr val="9FAA00"/>
                </a:solidFill>
                <a:latin typeface="Arial" charset="0"/>
              </a:defRPr>
            </a:lvl5pPr>
            <a:lvl6pPr marL="457200" algn="l" defTabSz="796925" rtl="0" fontAlgn="base">
              <a:spcBef>
                <a:spcPct val="0"/>
              </a:spcBef>
              <a:spcAft>
                <a:spcPct val="0"/>
              </a:spcAft>
              <a:defRPr sz="4800">
                <a:solidFill>
                  <a:srgbClr val="9FAA00"/>
                </a:solidFill>
                <a:latin typeface="Arial" charset="0"/>
              </a:defRPr>
            </a:lvl6pPr>
            <a:lvl7pPr marL="914400" algn="l" defTabSz="796925" rtl="0" fontAlgn="base">
              <a:spcBef>
                <a:spcPct val="0"/>
              </a:spcBef>
              <a:spcAft>
                <a:spcPct val="0"/>
              </a:spcAft>
              <a:defRPr sz="4800">
                <a:solidFill>
                  <a:srgbClr val="9FAA00"/>
                </a:solidFill>
                <a:latin typeface="Arial" charset="0"/>
              </a:defRPr>
            </a:lvl7pPr>
            <a:lvl8pPr marL="1371600" algn="l" defTabSz="796925" rtl="0" fontAlgn="base">
              <a:spcBef>
                <a:spcPct val="0"/>
              </a:spcBef>
              <a:spcAft>
                <a:spcPct val="0"/>
              </a:spcAft>
              <a:defRPr sz="4800">
                <a:solidFill>
                  <a:srgbClr val="9FAA00"/>
                </a:solidFill>
                <a:latin typeface="Arial" charset="0"/>
              </a:defRPr>
            </a:lvl8pPr>
            <a:lvl9pPr marL="1828800" algn="l" defTabSz="796925" rtl="0" fontAlgn="base">
              <a:spcBef>
                <a:spcPct val="0"/>
              </a:spcBef>
              <a:spcAft>
                <a:spcPct val="0"/>
              </a:spcAft>
              <a:defRPr sz="4800">
                <a:solidFill>
                  <a:srgbClr val="9FAA00"/>
                </a:solidFill>
                <a:latin typeface="Arial" charset="0"/>
              </a:defRPr>
            </a:lvl9pPr>
          </a:lstStyle>
          <a:p>
            <a:pPr algn="ctr"/>
            <a:r>
              <a:rPr lang="en-US" b="1" kern="0" dirty="0" smtClean="0">
                <a:solidFill>
                  <a:schemeClr val="tx1"/>
                </a:solidFill>
              </a:rPr>
              <a:t>Stage 2: when (and how often)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p:txBody>
          <a:bodyPr/>
          <a:lstStyle/>
          <a:p>
            <a:endParaRPr lang="en-US" dirty="0" smtClean="0"/>
          </a:p>
        </p:txBody>
      </p:sp>
      <p:sp>
        <p:nvSpPr>
          <p:cNvPr id="23554" name="Picture Placeholder 5"/>
          <p:cNvSpPr>
            <a:spLocks noGrp="1"/>
          </p:cNvSpPr>
          <p:nvPr>
            <p:ph type="pic" idx="1"/>
          </p:nvPr>
        </p:nvSpPr>
        <p:spPr/>
      </p:sp>
      <p:sp>
        <p:nvSpPr>
          <p:cNvPr id="23555" name="Text Placeholder 6"/>
          <p:cNvSpPr>
            <a:spLocks noGrp="1"/>
          </p:cNvSpPr>
          <p:nvPr>
            <p:ph type="body" sz="half" idx="2"/>
          </p:nvPr>
        </p:nvSpPr>
        <p:spPr>
          <a:xfrm>
            <a:off x="404813" y="6445250"/>
            <a:ext cx="9623425" cy="511175"/>
          </a:xfrm>
        </p:spPr>
        <p:txBody>
          <a:bodyPr/>
          <a:lstStyle/>
          <a:p>
            <a:r>
              <a:rPr lang="en-GB" sz="2800" dirty="0" smtClean="0"/>
              <a:t>Je-S: </a:t>
            </a:r>
            <a:r>
              <a:rPr lang="en-GB" sz="2800" dirty="0" smtClean="0">
                <a:hlinkClick r:id="rId2"/>
              </a:rPr>
              <a:t>https://je-s.rcuk.ac.uk/JeS2WebLoginSite/Login.aspx</a:t>
            </a:r>
            <a:r>
              <a:rPr lang="en-GB" sz="2800" dirty="0" smtClean="0"/>
              <a:t> </a:t>
            </a: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813" y="612775"/>
            <a:ext cx="9753600" cy="5715000"/>
          </a:xfrm>
          <a:prstGeom prst="rect">
            <a:avLst/>
          </a:prstGeom>
          <a:noFill/>
          <a:ln w="9525">
            <a:noFill/>
            <a:miter lim="800000"/>
            <a:headEnd/>
            <a:tailEnd/>
          </a:ln>
        </p:spPr>
      </p:pic>
    </p:spTree>
    <p:extLst>
      <p:ext uri="{BB962C8B-B14F-4D97-AF65-F5344CB8AC3E}">
        <p14:creationId xmlns:p14="http://schemas.microsoft.com/office/powerpoint/2010/main" val="3145347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Stage 2: How and how often?</a:t>
            </a:r>
            <a:endParaRPr lang="en-GB" dirty="0"/>
          </a:p>
        </p:txBody>
      </p:sp>
      <p:sp>
        <p:nvSpPr>
          <p:cNvPr id="4" name="Content Placeholder 3"/>
          <p:cNvSpPr>
            <a:spLocks noGrp="1"/>
          </p:cNvSpPr>
          <p:nvPr>
            <p:ph idx="1"/>
          </p:nvPr>
        </p:nvSpPr>
        <p:spPr>
          <a:xfrm>
            <a:off x="395288" y="2733675"/>
            <a:ext cx="9410700" cy="3958196"/>
          </a:xfrm>
        </p:spPr>
        <p:txBody>
          <a:bodyPr/>
          <a:lstStyle/>
          <a:p>
            <a:r>
              <a:rPr lang="en-US" dirty="0"/>
              <a:t>How will you involve </a:t>
            </a:r>
            <a:r>
              <a:rPr lang="en-US" dirty="0" smtClean="0"/>
              <a:t>your end-users in </a:t>
            </a:r>
            <a:r>
              <a:rPr lang="en-US" dirty="0"/>
              <a:t>meaningful ways?  </a:t>
            </a:r>
            <a:endParaRPr lang="en-US" dirty="0" smtClean="0"/>
          </a:p>
          <a:p>
            <a:endParaRPr lang="en-US" dirty="0"/>
          </a:p>
          <a:p>
            <a:r>
              <a:rPr lang="en-US" dirty="0" smtClean="0"/>
              <a:t>When</a:t>
            </a:r>
            <a:r>
              <a:rPr lang="en-US" dirty="0"/>
              <a:t>, how often, where, through using what</a:t>
            </a:r>
            <a:br>
              <a:rPr lang="en-US" dirty="0"/>
            </a:br>
            <a:r>
              <a:rPr lang="en-US" dirty="0" smtClean="0"/>
              <a:t>mechanisms?</a:t>
            </a:r>
          </a:p>
          <a:p>
            <a:endParaRPr lang="en-US" dirty="0"/>
          </a:p>
          <a:p>
            <a:r>
              <a:rPr lang="en-US" dirty="0" smtClean="0"/>
              <a:t>Use the examples to help select relevant mechanisms</a:t>
            </a:r>
            <a:endParaRPr lang="en-US" dirty="0"/>
          </a:p>
          <a:p>
            <a:endParaRPr lang="en-GB" dirty="0"/>
          </a:p>
        </p:txBody>
      </p:sp>
    </p:spTree>
    <p:extLst>
      <p:ext uri="{BB962C8B-B14F-4D97-AF65-F5344CB8AC3E}">
        <p14:creationId xmlns:p14="http://schemas.microsoft.com/office/powerpoint/2010/main" val="1517095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483" y="1044327"/>
            <a:ext cx="9410700" cy="811212"/>
          </a:xfrm>
        </p:spPr>
        <p:txBody>
          <a:bodyPr/>
          <a:lstStyle/>
          <a:p>
            <a:r>
              <a:rPr lang="en-GB" dirty="0" smtClean="0"/>
              <a:t>lectures and lecture demos</a:t>
            </a:r>
            <a:endParaRPr lang="en-GB" dirty="0"/>
          </a:p>
        </p:txBody>
      </p:sp>
      <p:pic>
        <p:nvPicPr>
          <p:cNvPr id="9" name="Picture 8"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57934" y="128592"/>
            <a:ext cx="1391786" cy="952600"/>
          </a:xfrm>
          <a:prstGeom prst="rect">
            <a:avLst/>
          </a:prstGeom>
          <a:noFill/>
          <a:ln w="9525">
            <a:noFill/>
            <a:miter lim="800000"/>
            <a:headEnd/>
            <a:tailEnd/>
          </a:ln>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6046" y="1980001"/>
            <a:ext cx="3596668" cy="2399136"/>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5563" y="4774966"/>
            <a:ext cx="2727520" cy="24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8873" y="4774966"/>
            <a:ext cx="4225583" cy="2520000"/>
          </a:xfrm>
          <a:prstGeom prst="rect">
            <a:avLst/>
          </a:prstGeom>
        </p:spPr>
      </p:pic>
      <p:pic>
        <p:nvPicPr>
          <p:cNvPr id="13" name="Content Placeholder 12"/>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981547" y="1980853"/>
            <a:ext cx="3796312" cy="2409825"/>
          </a:xfrm>
        </p:spPr>
      </p:pic>
    </p:spTree>
    <p:extLst>
      <p:ext uri="{BB962C8B-B14F-4D97-AF65-F5344CB8AC3E}">
        <p14:creationId xmlns:p14="http://schemas.microsoft.com/office/powerpoint/2010/main" val="1345117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83" y="828303"/>
            <a:ext cx="4608512" cy="811212"/>
          </a:xfrm>
        </p:spPr>
        <p:txBody>
          <a:bodyPr/>
          <a:lstStyle/>
          <a:p>
            <a:r>
              <a:rPr lang="en-GB" dirty="0" smtClean="0"/>
              <a:t>citizen inquiry</a:t>
            </a:r>
            <a:endParaRPr lang="en-GB"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7491" y="2052439"/>
            <a:ext cx="4560000" cy="3420000"/>
          </a:xfrm>
        </p:spPr>
      </p:pic>
      <p:pic>
        <p:nvPicPr>
          <p:cNvPr id="5" name="Picture 4" descr="OU_masterlogo_colour_29m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57934" y="128592"/>
            <a:ext cx="1391786" cy="952600"/>
          </a:xfrm>
          <a:prstGeom prst="rect">
            <a:avLst/>
          </a:prstGeom>
          <a:noFill/>
          <a:ln w="9525">
            <a:noFill/>
            <a:miter lim="800000"/>
            <a:headEnd/>
            <a:tailEnd/>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4035" y="3782575"/>
            <a:ext cx="4848091" cy="3420000"/>
          </a:xfrm>
          <a:prstGeom prst="rect">
            <a:avLst/>
          </a:prstGeom>
        </p:spPr>
      </p:pic>
    </p:spTree>
    <p:extLst>
      <p:ext uri="{BB962C8B-B14F-4D97-AF65-F5344CB8AC3E}">
        <p14:creationId xmlns:p14="http://schemas.microsoft.com/office/powerpoint/2010/main" val="3650596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00" y="2916535"/>
            <a:ext cx="3744416" cy="1557539"/>
          </a:xfrm>
        </p:spPr>
        <p:txBody>
          <a:bodyPr/>
          <a:lstStyle/>
          <a:p>
            <a:r>
              <a:rPr lang="en-GB" dirty="0" smtClean="0"/>
              <a:t>research cafés</a:t>
            </a:r>
            <a:endParaRPr lang="en-GB"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09939" y="972319"/>
            <a:ext cx="4520045" cy="6026728"/>
          </a:xfrm>
        </p:spPr>
      </p:pic>
      <p:pic>
        <p:nvPicPr>
          <p:cNvPr id="4" name="Picture 20" descr="OU_masterlogo_colour_29m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46117" y="164183"/>
            <a:ext cx="1013897" cy="720000"/>
          </a:xfrm>
          <a:prstGeom prst="rect">
            <a:avLst/>
          </a:prstGeom>
          <a:noFill/>
          <a:ln w="9525">
            <a:noFill/>
            <a:miter lim="800000"/>
            <a:headEnd/>
            <a:tailEnd/>
          </a:ln>
        </p:spPr>
      </p:pic>
    </p:spTree>
    <p:extLst>
      <p:ext uri="{BB962C8B-B14F-4D97-AF65-F5344CB8AC3E}">
        <p14:creationId xmlns:p14="http://schemas.microsoft.com/office/powerpoint/2010/main" val="1211652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59" y="278876"/>
            <a:ext cx="6480720" cy="1557539"/>
          </a:xfrm>
        </p:spPr>
        <p:txBody>
          <a:bodyPr/>
          <a:lstStyle/>
          <a:p>
            <a:r>
              <a:rPr lang="en-GB" dirty="0" smtClean="0"/>
              <a:t>‘written’ materials: </a:t>
            </a:r>
            <a:br>
              <a:rPr lang="en-GB" dirty="0" smtClean="0"/>
            </a:br>
            <a:r>
              <a:rPr lang="en-GB" dirty="0" smtClean="0"/>
              <a:t>books, papers, web</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1787" y="2268463"/>
            <a:ext cx="2124695" cy="174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099" y="4140671"/>
            <a:ext cx="5600700" cy="270700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69799" y="651594"/>
            <a:ext cx="4027170" cy="3233738"/>
          </a:xfrm>
          <a:prstGeom prst="rect">
            <a:avLst/>
          </a:prstGeom>
        </p:spPr>
      </p:pic>
      <p:pic>
        <p:nvPicPr>
          <p:cNvPr id="12" name="Picture 20" descr="OU_masterlogo_colour_29m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46117" y="164183"/>
            <a:ext cx="1013897" cy="720000"/>
          </a:xfrm>
          <a:prstGeom prst="rect">
            <a:avLst/>
          </a:prstGeom>
          <a:noFill/>
          <a:ln w="9525">
            <a:noFill/>
            <a:miter lim="800000"/>
            <a:headEnd/>
            <a:tailEnd/>
          </a:ln>
        </p:spPr>
      </p:pic>
    </p:spTree>
    <p:extLst>
      <p:ext uri="{BB962C8B-B14F-4D97-AF65-F5344CB8AC3E}">
        <p14:creationId xmlns:p14="http://schemas.microsoft.com/office/powerpoint/2010/main" val="3487628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83" y="476203"/>
            <a:ext cx="5895766" cy="1557539"/>
          </a:xfrm>
        </p:spPr>
        <p:txBody>
          <a:bodyPr/>
          <a:lstStyle/>
          <a:p>
            <a:r>
              <a:rPr lang="en-GB" dirty="0" smtClean="0"/>
              <a:t>knowledge shop: </a:t>
            </a:r>
            <a:br>
              <a:rPr lang="en-GB" dirty="0" smtClean="0"/>
            </a:br>
            <a:r>
              <a:rPr lang="en-GB" dirty="0" smtClean="0"/>
              <a:t>responsive research</a:t>
            </a:r>
            <a:endParaRPr lang="en-GB" dirty="0"/>
          </a:p>
        </p:txBody>
      </p:sp>
      <p:pic>
        <p:nvPicPr>
          <p:cNvPr id="4"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46117" y="164183"/>
            <a:ext cx="1013897" cy="720000"/>
          </a:xfrm>
          <a:prstGeom prst="rect">
            <a:avLst/>
          </a:prstGeom>
          <a:noFill/>
          <a:ln w="9525">
            <a:noFill/>
            <a:miter lim="800000"/>
            <a:headEnd/>
            <a:tailEnd/>
          </a:ln>
        </p:spPr>
      </p:pic>
      <p:pic>
        <p:nvPicPr>
          <p:cNvPr id="7170" name="Picture 2" descr="U:\My Documents\ISOTOPE Project\Website\science shop -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7771" y="2052439"/>
            <a:ext cx="7022592" cy="526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04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467" y="612279"/>
            <a:ext cx="7776864" cy="811212"/>
          </a:xfrm>
        </p:spPr>
        <p:txBody>
          <a:bodyPr/>
          <a:lstStyle/>
          <a:p>
            <a:r>
              <a:rPr lang="en-GB" dirty="0" smtClean="0"/>
              <a:t>AV science (TV, web video)</a:t>
            </a:r>
            <a:endParaRPr lang="en-GB"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33475" y="4738092"/>
            <a:ext cx="4274933" cy="2409825"/>
          </a:xfrm>
        </p:spPr>
      </p:pic>
      <p:pic>
        <p:nvPicPr>
          <p:cNvPr id="1034" name="Picture 10" descr="http://t1.gstatic.com/images?q=tbn:ANd9GcQs5Y5Dl864bhfYf24rebeopF2aTlFteY6l4Im7e3J2w6PfndKxpvKW8XQ">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7490" y="2009869"/>
            <a:ext cx="2337165" cy="17487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OU_masterlogo_colour_29m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58411" y="252239"/>
            <a:ext cx="1391786" cy="952600"/>
          </a:xfrm>
          <a:prstGeom prst="rect">
            <a:avLst/>
          </a:prstGeom>
          <a:noFill/>
          <a:ln w="9525">
            <a:noFill/>
            <a:miter lim="800000"/>
            <a:headEnd/>
            <a:tailEnd/>
          </a:ln>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92772" y="1556742"/>
            <a:ext cx="22574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13795" y="1548383"/>
            <a:ext cx="3676650" cy="2671763"/>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97971" y="4204841"/>
            <a:ext cx="3531870" cy="3251835"/>
          </a:xfrm>
          <a:prstGeom prst="rect">
            <a:avLst/>
          </a:prstGeom>
        </p:spPr>
      </p:pic>
    </p:spTree>
    <p:extLst>
      <p:ext uri="{BB962C8B-B14F-4D97-AF65-F5344CB8AC3E}">
        <p14:creationId xmlns:p14="http://schemas.microsoft.com/office/powerpoint/2010/main" val="3089205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2969739"/>
            <a:ext cx="3106539" cy="2296203"/>
          </a:xfrm>
        </p:spPr>
        <p:txBody>
          <a:bodyPr/>
          <a:lstStyle/>
          <a:p>
            <a:r>
              <a:rPr lang="en-GB" dirty="0" smtClean="0"/>
              <a:t>DEMOCS: </a:t>
            </a:r>
            <a:br>
              <a:rPr lang="en-GB" dirty="0" smtClean="0"/>
            </a:br>
            <a:r>
              <a:rPr lang="en-GB" dirty="0" smtClean="0"/>
              <a:t>influencing</a:t>
            </a:r>
            <a:br>
              <a:rPr lang="en-GB" dirty="0" smtClean="0"/>
            </a:br>
            <a:r>
              <a:rPr lang="en-GB" dirty="0" smtClean="0"/>
              <a:t>decisions</a:t>
            </a:r>
            <a:endParaRPr lang="en-GB" dirty="0"/>
          </a:p>
        </p:txBody>
      </p:sp>
      <p:pic>
        <p:nvPicPr>
          <p:cNvPr id="4" name="Picture 3"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411" y="252239"/>
            <a:ext cx="1391786" cy="952600"/>
          </a:xfrm>
          <a:prstGeom prst="rect">
            <a:avLst/>
          </a:prstGeom>
          <a:noFill/>
          <a:ln w="9525">
            <a:noFill/>
            <a:miter lim="800000"/>
            <a:headEnd/>
            <a:tailEnd/>
          </a:ln>
        </p:spPr>
      </p:pic>
      <p:pic>
        <p:nvPicPr>
          <p:cNvPr id="8194" name="Picture 2" descr="http://www.wellcome.ac.uk/stellent/groups/corporatesite/@msh_publishing_group/documents/image/wtd01577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5843" y="1980431"/>
            <a:ext cx="6286500" cy="42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16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 workshop</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7491" y="2772519"/>
            <a:ext cx="9435465" cy="4222433"/>
          </a:xfrm>
          <a:prstGeom prst="rect">
            <a:avLst/>
          </a:prstGeom>
        </p:spPr>
      </p:pic>
    </p:spTree>
    <p:extLst>
      <p:ext uri="{BB962C8B-B14F-4D97-AF65-F5344CB8AC3E}">
        <p14:creationId xmlns:p14="http://schemas.microsoft.com/office/powerpoint/2010/main" val="2008087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99" y="180231"/>
            <a:ext cx="6984776" cy="2296203"/>
          </a:xfrm>
        </p:spPr>
        <p:txBody>
          <a:bodyPr/>
          <a:lstStyle/>
          <a:p>
            <a:r>
              <a:rPr lang="en-GB" dirty="0" smtClean="0"/>
              <a:t>Festival: portable exhibit</a:t>
            </a:r>
            <a:endParaRPr lang="en-GB" dirty="0"/>
          </a:p>
        </p:txBody>
      </p:sp>
      <p:sp>
        <p:nvSpPr>
          <p:cNvPr id="3" name="Content Placeholder 2"/>
          <p:cNvSpPr>
            <a:spLocks noGrp="1"/>
          </p:cNvSpPr>
          <p:nvPr>
            <p:ph idx="1"/>
          </p:nvPr>
        </p:nvSpPr>
        <p:spPr/>
        <p:txBody>
          <a:bodyPr/>
          <a:lstStyle/>
          <a:p>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1197571" y="1908423"/>
            <a:ext cx="8041005" cy="4963478"/>
          </a:xfrm>
          <a:prstGeom prst="rect">
            <a:avLst/>
          </a:prstGeom>
          <a:noFill/>
          <a:ln w="9525">
            <a:noFill/>
            <a:miter lim="800000"/>
            <a:headEnd/>
            <a:tailEnd/>
          </a:ln>
        </p:spPr>
      </p:pic>
    </p:spTree>
    <p:extLst>
      <p:ext uri="{BB962C8B-B14F-4D97-AF65-F5344CB8AC3E}">
        <p14:creationId xmlns:p14="http://schemas.microsoft.com/office/powerpoint/2010/main" val="281889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886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Citizen jury</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81547" y="3060551"/>
            <a:ext cx="4210050" cy="25146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4115" y="3276575"/>
            <a:ext cx="2857500" cy="2152650"/>
          </a:xfrm>
          <a:prstGeom prst="rect">
            <a:avLst/>
          </a:prstGeom>
        </p:spPr>
      </p:pic>
    </p:spTree>
    <p:extLst>
      <p:ext uri="{BB962C8B-B14F-4D97-AF65-F5344CB8AC3E}">
        <p14:creationId xmlns:p14="http://schemas.microsoft.com/office/powerpoint/2010/main" val="626936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Advisory board</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53555" y="2628503"/>
            <a:ext cx="3905250" cy="280035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8011" y="2556495"/>
            <a:ext cx="4286250" cy="3071813"/>
          </a:xfrm>
          <a:prstGeom prst="rect">
            <a:avLst/>
          </a:prstGeom>
        </p:spPr>
      </p:pic>
    </p:spTree>
    <p:extLst>
      <p:ext uri="{BB962C8B-B14F-4D97-AF65-F5344CB8AC3E}">
        <p14:creationId xmlns:p14="http://schemas.microsoft.com/office/powerpoint/2010/main" val="585200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8000" dirty="0" smtClean="0"/>
              <a:t>STAGE 3</a:t>
            </a:r>
            <a:endParaRPr lang="en-GB" sz="8000" dirty="0"/>
          </a:p>
        </p:txBody>
      </p:sp>
    </p:spTree>
    <p:extLst>
      <p:ext uri="{BB962C8B-B14F-4D97-AF65-F5344CB8AC3E}">
        <p14:creationId xmlns:p14="http://schemas.microsoft.com/office/powerpoint/2010/main" val="3195287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04" y="1476375"/>
            <a:ext cx="9587259" cy="757320"/>
          </a:xfrm>
        </p:spPr>
        <p:txBody>
          <a:bodyPr/>
          <a:lstStyle/>
          <a:p>
            <a:r>
              <a:rPr lang="en-GB" sz="4400" dirty="0" smtClean="0"/>
              <a:t>Stage 3: what happened; did it work?</a:t>
            </a:r>
            <a:endParaRPr lang="en-GB" dirty="0"/>
          </a:p>
        </p:txBody>
      </p:sp>
      <p:sp>
        <p:nvSpPr>
          <p:cNvPr id="3" name="Content Placeholder 2"/>
          <p:cNvSpPr>
            <a:spLocks noGrp="1"/>
          </p:cNvSpPr>
          <p:nvPr>
            <p:ph idx="1"/>
          </p:nvPr>
        </p:nvSpPr>
        <p:spPr>
          <a:xfrm>
            <a:off x="405483" y="2412479"/>
            <a:ext cx="9410700" cy="4776882"/>
          </a:xfrm>
        </p:spPr>
        <p:txBody>
          <a:bodyPr/>
          <a:lstStyle/>
          <a:p>
            <a:pPr marL="298450" lvl="1" indent="-298450">
              <a:lnSpc>
                <a:spcPct val="150000"/>
              </a:lnSpc>
              <a:buClr>
                <a:srgbClr val="9FAA00"/>
              </a:buClr>
              <a:buFontTx/>
              <a:buChar char="•"/>
            </a:pPr>
            <a:r>
              <a:rPr lang="en-US" dirty="0" smtClean="0"/>
              <a:t>What measures have you put in place to record how your end-users participated? (How will you ensure they’re happy to have this information recorded?)</a:t>
            </a:r>
            <a:endParaRPr lang="en-US" dirty="0"/>
          </a:p>
          <a:p>
            <a:pPr>
              <a:lnSpc>
                <a:spcPct val="150000"/>
              </a:lnSpc>
            </a:pPr>
            <a:r>
              <a:rPr lang="en-US" dirty="0" smtClean="0"/>
              <a:t>How will you know what worked? What plans do you have to improve </a:t>
            </a:r>
            <a:r>
              <a:rPr lang="en-US" dirty="0"/>
              <a:t>future practice, </a:t>
            </a:r>
            <a:r>
              <a:rPr lang="en-US" dirty="0" smtClean="0"/>
              <a:t>and share your findings with </a:t>
            </a:r>
            <a:r>
              <a:rPr lang="en-US" dirty="0"/>
              <a:t>other </a:t>
            </a:r>
            <a:r>
              <a:rPr lang="en-US" dirty="0" smtClean="0"/>
              <a:t>researchers?</a:t>
            </a:r>
          </a:p>
          <a:p>
            <a:pPr>
              <a:lnSpc>
                <a:spcPct val="150000"/>
              </a:lnSpc>
            </a:pPr>
            <a:r>
              <a:rPr lang="en-US" dirty="0" smtClean="0"/>
              <a:t>How will you collect evidence of research impact?</a:t>
            </a:r>
            <a:endParaRPr lang="en-GB" dirty="0"/>
          </a:p>
        </p:txBody>
      </p:sp>
      <p:pic>
        <p:nvPicPr>
          <p:cNvPr id="5"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411" y="324242"/>
            <a:ext cx="1267452" cy="867737"/>
          </a:xfrm>
          <a:prstGeom prst="rect">
            <a:avLst/>
          </a:prstGeom>
          <a:noFill/>
          <a:ln w="9525">
            <a:noFill/>
            <a:miter lim="800000"/>
            <a:headEnd/>
            <a:tailEnd/>
          </a:ln>
        </p:spPr>
      </p:pic>
    </p:spTree>
    <p:extLst>
      <p:ext uri="{BB962C8B-B14F-4D97-AF65-F5344CB8AC3E}">
        <p14:creationId xmlns:p14="http://schemas.microsoft.com/office/powerpoint/2010/main" val="4068036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195633" y="843122"/>
            <a:ext cx="9380649" cy="4880986"/>
            <a:chOff x="188009" y="764704"/>
            <a:chExt cx="8200415" cy="4427012"/>
          </a:xfrm>
        </p:grpSpPr>
        <p:grpSp>
          <p:nvGrpSpPr>
            <p:cNvPr id="76" name="Group 75"/>
            <p:cNvGrpSpPr/>
            <p:nvPr/>
          </p:nvGrpSpPr>
          <p:grpSpPr>
            <a:xfrm>
              <a:off x="188009" y="2058713"/>
              <a:ext cx="8200415" cy="3133003"/>
              <a:chOff x="260017" y="939723"/>
              <a:chExt cx="8200415" cy="3133003"/>
            </a:xfrm>
          </p:grpSpPr>
          <p:cxnSp>
            <p:nvCxnSpPr>
              <p:cNvPr id="5" name="Straight Arrow Connector 4"/>
              <p:cNvCxnSpPr/>
              <p:nvPr/>
            </p:nvCxnSpPr>
            <p:spPr>
              <a:xfrm>
                <a:off x="611560" y="3068960"/>
                <a:ext cx="7848872"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2" idx="2"/>
              </p:cNvCxnSpPr>
              <p:nvPr/>
            </p:nvCxnSpPr>
            <p:spPr>
              <a:xfrm flipH="1">
                <a:off x="1115619" y="1770721"/>
                <a:ext cx="8494" cy="1285105"/>
              </a:xfrm>
              <a:prstGeom prst="straightConnector1">
                <a:avLst/>
              </a:prstGeom>
              <a:ln w="28575">
                <a:solidFill>
                  <a:schemeClr val="accent6"/>
                </a:solidFill>
                <a:tailEnd type="arrow"/>
              </a:ln>
              <a:effectLst>
                <a:outerShdw blurRad="50800" dist="38100" dir="2700000" algn="tl" rotWithShape="0">
                  <a:srgbClr val="92D050"/>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4" idx="2"/>
                <a:endCxn id="49" idx="1"/>
              </p:cNvCxnSpPr>
              <p:nvPr/>
            </p:nvCxnSpPr>
            <p:spPr>
              <a:xfrm>
                <a:off x="1904306" y="2308468"/>
                <a:ext cx="9884" cy="336015"/>
              </a:xfrm>
              <a:prstGeom prst="straightConnector1">
                <a:avLst/>
              </a:prstGeom>
              <a:ln w="28575">
                <a:solidFill>
                  <a:schemeClr val="accent6"/>
                </a:solidFill>
                <a:headEnd type="none" w="med" len="med"/>
                <a:tailEnd type="none" w="med" len="med"/>
              </a:ln>
              <a:effectLst>
                <a:outerShdw blurRad="50800" dist="38100" dir="2700000" algn="tl" rotWithShape="0">
                  <a:srgbClr val="92D050"/>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3" idx="2"/>
              </p:cNvCxnSpPr>
              <p:nvPr/>
            </p:nvCxnSpPr>
            <p:spPr>
              <a:xfrm flipH="1">
                <a:off x="4788024" y="2500006"/>
                <a:ext cx="1" cy="591859"/>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0017" y="1185946"/>
                <a:ext cx="1728191" cy="584775"/>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Planning meeting</a:t>
                </a:r>
              </a:p>
              <a:p>
                <a:pPr algn="ctr" defTabSz="1029566" fontAlgn="auto">
                  <a:spcBef>
                    <a:spcPts val="0"/>
                  </a:spcBef>
                  <a:spcAft>
                    <a:spcPts val="0"/>
                  </a:spcAft>
                </a:pPr>
                <a:r>
                  <a:rPr lang="en-GB" sz="1800" dirty="0">
                    <a:solidFill>
                      <a:srgbClr val="92D050"/>
                    </a:solidFill>
                    <a:latin typeface="Calibri"/>
                  </a:rPr>
                  <a:t>Field notes</a:t>
                </a:r>
              </a:p>
            </p:txBody>
          </p:sp>
          <p:sp>
            <p:nvSpPr>
              <p:cNvPr id="14" name="TextBox 13"/>
              <p:cNvSpPr txBox="1"/>
              <p:nvPr/>
            </p:nvSpPr>
            <p:spPr>
              <a:xfrm>
                <a:off x="1308597" y="1723693"/>
                <a:ext cx="1191418" cy="584775"/>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Dry runs</a:t>
                </a:r>
              </a:p>
              <a:p>
                <a:pPr algn="ctr" defTabSz="1029566" fontAlgn="auto">
                  <a:spcBef>
                    <a:spcPts val="0"/>
                  </a:spcBef>
                  <a:spcAft>
                    <a:spcPts val="0"/>
                  </a:spcAft>
                </a:pPr>
                <a:r>
                  <a:rPr lang="en-GB" sz="1800" dirty="0">
                    <a:solidFill>
                      <a:srgbClr val="92D050"/>
                    </a:solidFill>
                    <a:latin typeface="Calibri"/>
                  </a:rPr>
                  <a:t>Field notes</a:t>
                </a:r>
              </a:p>
            </p:txBody>
          </p:sp>
          <p:sp>
            <p:nvSpPr>
              <p:cNvPr id="15" name="Right Brace 14"/>
              <p:cNvSpPr/>
              <p:nvPr/>
            </p:nvSpPr>
            <p:spPr>
              <a:xfrm rot="16200000">
                <a:off x="3333647" y="1756316"/>
                <a:ext cx="438877" cy="2160141"/>
              </a:xfrm>
              <a:prstGeom prst="rightBrace">
                <a:avLst/>
              </a:prstGeom>
              <a:ln w="28575">
                <a:solidFill>
                  <a:schemeClr val="accent6"/>
                </a:solidFill>
              </a:ln>
              <a:effectLst>
                <a:outerShdw blurRad="50800" dist="38100" dir="2700000" algn="tl" rotWithShape="0">
                  <a:srgbClr val="92D05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16" name="TextBox 15"/>
              <p:cNvSpPr txBox="1"/>
              <p:nvPr/>
            </p:nvSpPr>
            <p:spPr>
              <a:xfrm>
                <a:off x="2016544" y="939723"/>
                <a:ext cx="3073084" cy="830997"/>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Four short talks</a:t>
                </a:r>
              </a:p>
              <a:p>
                <a:pPr algn="ctr" defTabSz="1029566" fontAlgn="auto">
                  <a:spcBef>
                    <a:spcPts val="0"/>
                  </a:spcBef>
                  <a:spcAft>
                    <a:spcPts val="0"/>
                  </a:spcAft>
                </a:pPr>
                <a:r>
                  <a:rPr lang="en-GB" sz="1800" dirty="0">
                    <a:solidFill>
                      <a:srgbClr val="92D050"/>
                    </a:solidFill>
                    <a:latin typeface="Calibri"/>
                  </a:rPr>
                  <a:t>Field notes + video footage + pre-n-post evaluation forms</a:t>
                </a:r>
              </a:p>
            </p:txBody>
          </p:sp>
          <p:grpSp>
            <p:nvGrpSpPr>
              <p:cNvPr id="44" name="Group 43"/>
              <p:cNvGrpSpPr/>
              <p:nvPr/>
            </p:nvGrpSpPr>
            <p:grpSpPr>
              <a:xfrm>
                <a:off x="2473013" y="3068960"/>
                <a:ext cx="1911621" cy="296419"/>
                <a:chOff x="2450182" y="3068960"/>
                <a:chExt cx="2157822" cy="296419"/>
              </a:xfrm>
            </p:grpSpPr>
            <p:sp>
              <p:nvSpPr>
                <p:cNvPr id="38" name="Right Bracket 37"/>
                <p:cNvSpPr/>
                <p:nvPr/>
              </p:nvSpPr>
              <p:spPr>
                <a:xfrm rot="5400000">
                  <a:off x="2413195" y="3105947"/>
                  <a:ext cx="296419" cy="222445"/>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39" name="Right Bracket 38"/>
                <p:cNvSpPr/>
                <p:nvPr/>
              </p:nvSpPr>
              <p:spPr>
                <a:xfrm rot="5400000">
                  <a:off x="2798818" y="2951154"/>
                  <a:ext cx="288032" cy="540411"/>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40" name="Right Bracket 39"/>
                <p:cNvSpPr/>
                <p:nvPr/>
              </p:nvSpPr>
              <p:spPr>
                <a:xfrm rot="5400000">
                  <a:off x="3793880" y="2997990"/>
                  <a:ext cx="288032" cy="446739"/>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41" name="Right Bracket 40"/>
                <p:cNvSpPr/>
                <p:nvPr/>
              </p:nvSpPr>
              <p:spPr>
                <a:xfrm rot="5400000">
                  <a:off x="3318770" y="2971614"/>
                  <a:ext cx="288032" cy="499493"/>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42" name="Right Bracket 41"/>
                <p:cNvSpPr/>
                <p:nvPr/>
              </p:nvSpPr>
              <p:spPr>
                <a:xfrm rot="5400000">
                  <a:off x="4236426" y="2993799"/>
                  <a:ext cx="296417" cy="446739"/>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grpSp>
          <p:grpSp>
            <p:nvGrpSpPr>
              <p:cNvPr id="58" name="Group 57"/>
              <p:cNvGrpSpPr/>
              <p:nvPr/>
            </p:nvGrpSpPr>
            <p:grpSpPr>
              <a:xfrm>
                <a:off x="2540049" y="3487049"/>
                <a:ext cx="1976934" cy="564901"/>
                <a:chOff x="2480916" y="3487049"/>
                <a:chExt cx="2443786" cy="564901"/>
              </a:xfrm>
            </p:grpSpPr>
            <p:sp>
              <p:nvSpPr>
                <p:cNvPr id="54" name="TextBox 53"/>
                <p:cNvSpPr txBox="1"/>
                <p:nvPr/>
              </p:nvSpPr>
              <p:spPr>
                <a:xfrm>
                  <a:off x="2480916" y="3713396"/>
                  <a:ext cx="946476"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1</a:t>
                  </a:r>
                </a:p>
              </p:txBody>
            </p:sp>
            <p:sp>
              <p:nvSpPr>
                <p:cNvPr id="55" name="TextBox 54"/>
                <p:cNvSpPr txBox="1"/>
                <p:nvPr/>
              </p:nvSpPr>
              <p:spPr>
                <a:xfrm>
                  <a:off x="4061333" y="3487050"/>
                  <a:ext cx="863369"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4</a:t>
                  </a:r>
                </a:p>
              </p:txBody>
            </p:sp>
            <p:sp>
              <p:nvSpPr>
                <p:cNvPr id="56" name="TextBox 55"/>
                <p:cNvSpPr txBox="1"/>
                <p:nvPr/>
              </p:nvSpPr>
              <p:spPr>
                <a:xfrm>
                  <a:off x="2966424" y="3487049"/>
                  <a:ext cx="988727"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2</a:t>
                  </a:r>
                </a:p>
              </p:txBody>
            </p:sp>
            <p:sp>
              <p:nvSpPr>
                <p:cNvPr id="57" name="TextBox 56"/>
                <p:cNvSpPr txBox="1"/>
                <p:nvPr/>
              </p:nvSpPr>
              <p:spPr>
                <a:xfrm>
                  <a:off x="3589512" y="3686069"/>
                  <a:ext cx="838641"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Talk 3</a:t>
                  </a:r>
                </a:p>
              </p:txBody>
            </p:sp>
          </p:grpSp>
          <p:sp>
            <p:nvSpPr>
              <p:cNvPr id="59" name="Right Bracket 58"/>
              <p:cNvSpPr/>
              <p:nvPr/>
            </p:nvSpPr>
            <p:spPr>
              <a:xfrm rot="5400000">
                <a:off x="4368691" y="3100915"/>
                <a:ext cx="288034" cy="240894"/>
              </a:xfrm>
              <a:prstGeom prst="righ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29566" fontAlgn="auto">
                  <a:spcBef>
                    <a:spcPts val="0"/>
                  </a:spcBef>
                  <a:spcAft>
                    <a:spcPts val="0"/>
                  </a:spcAft>
                </a:pPr>
                <a:endParaRPr lang="en-GB" sz="2000" dirty="0">
                  <a:solidFill>
                    <a:prstClr val="black"/>
                  </a:solidFill>
                </a:endParaRPr>
              </a:p>
            </p:txBody>
          </p:sp>
          <p:sp>
            <p:nvSpPr>
              <p:cNvPr id="60" name="TextBox 59"/>
              <p:cNvSpPr txBox="1"/>
              <p:nvPr/>
            </p:nvSpPr>
            <p:spPr>
              <a:xfrm>
                <a:off x="4283967" y="3686837"/>
                <a:ext cx="646899"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Q&amp;A</a:t>
                </a:r>
              </a:p>
            </p:txBody>
          </p:sp>
          <p:sp>
            <p:nvSpPr>
              <p:cNvPr id="61" name="TextBox 60"/>
              <p:cNvSpPr txBox="1"/>
              <p:nvPr/>
            </p:nvSpPr>
            <p:spPr>
              <a:xfrm>
                <a:off x="2230549" y="3486086"/>
                <a:ext cx="692332" cy="338554"/>
              </a:xfrm>
              <a:prstGeom prst="rect">
                <a:avLst/>
              </a:prstGeom>
              <a:noFill/>
            </p:spPr>
            <p:txBody>
              <a:bodyPr wrap="square" rtlCol="0">
                <a:spAutoFit/>
              </a:bodyPr>
              <a:lstStyle/>
              <a:p>
                <a:pPr algn="ctr" defTabSz="1029566" fontAlgn="auto">
                  <a:spcBef>
                    <a:spcPts val="0"/>
                  </a:spcBef>
                  <a:spcAft>
                    <a:spcPts val="0"/>
                  </a:spcAft>
                </a:pPr>
                <a:r>
                  <a:rPr lang="en-GB" sz="1800" dirty="0">
                    <a:solidFill>
                      <a:prstClr val="black"/>
                    </a:solidFill>
                    <a:latin typeface="Calibri"/>
                  </a:rPr>
                  <a:t>Intro</a:t>
                </a:r>
              </a:p>
            </p:txBody>
          </p:sp>
          <p:cxnSp>
            <p:nvCxnSpPr>
              <p:cNvPr id="63" name="Straight Connector 62"/>
              <p:cNvCxnSpPr>
                <a:stCxn id="38" idx="2"/>
                <a:endCxn id="61" idx="0"/>
              </p:cNvCxnSpPr>
              <p:nvPr/>
            </p:nvCxnSpPr>
            <p:spPr>
              <a:xfrm>
                <a:off x="2571545" y="3365379"/>
                <a:ext cx="5170" cy="12070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9" idx="2"/>
              </p:cNvCxnSpPr>
              <p:nvPr/>
            </p:nvCxnSpPr>
            <p:spPr>
              <a:xfrm>
                <a:off x="2909455" y="3365376"/>
                <a:ext cx="0" cy="41496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95998" y="3366278"/>
                <a:ext cx="0" cy="1216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90983" y="3366278"/>
                <a:ext cx="6297" cy="3214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512708" y="3366278"/>
                <a:ext cx="6297" cy="3214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86750" y="3373917"/>
                <a:ext cx="0" cy="1216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930867" y="3487951"/>
                <a:ext cx="1982870" cy="584775"/>
              </a:xfrm>
              <a:prstGeom prst="rect">
                <a:avLst/>
              </a:prstGeom>
              <a:noFill/>
            </p:spPr>
            <p:txBody>
              <a:bodyPr wrap="square" rtlCol="0">
                <a:spAutoFit/>
              </a:bodyPr>
              <a:lstStyle/>
              <a:p>
                <a:pPr algn="ctr" defTabSz="1029566" fontAlgn="auto">
                  <a:spcBef>
                    <a:spcPts val="0"/>
                  </a:spcBef>
                  <a:spcAft>
                    <a:spcPts val="0"/>
                  </a:spcAft>
                </a:pPr>
                <a:r>
                  <a:rPr lang="en-GB" sz="1800" dirty="0">
                    <a:solidFill>
                      <a:srgbClr val="92D050"/>
                    </a:solidFill>
                    <a:latin typeface="Calibri"/>
                  </a:rPr>
                  <a:t>Post-interview with researchers</a:t>
                </a:r>
              </a:p>
            </p:txBody>
          </p:sp>
          <p:sp>
            <p:nvSpPr>
              <p:cNvPr id="73" name="TextBox 72"/>
              <p:cNvSpPr txBox="1"/>
              <p:nvPr/>
            </p:nvSpPr>
            <p:spPr>
              <a:xfrm>
                <a:off x="3653747" y="1915231"/>
                <a:ext cx="2268555" cy="584775"/>
              </a:xfrm>
              <a:prstGeom prst="rect">
                <a:avLst/>
              </a:prstGeom>
              <a:noFill/>
            </p:spPr>
            <p:txBody>
              <a:bodyPr wrap="square" rtlCol="0">
                <a:spAutoFit/>
              </a:bodyPr>
              <a:lstStyle/>
              <a:p>
                <a:pPr algn="ctr" defTabSz="1029566" fontAlgn="auto">
                  <a:spcBef>
                    <a:spcPts val="0"/>
                  </a:spcBef>
                  <a:spcAft>
                    <a:spcPts val="0"/>
                  </a:spcAft>
                </a:pPr>
                <a:r>
                  <a:rPr lang="en-GB" sz="1800" dirty="0">
                    <a:solidFill>
                      <a:srgbClr val="92D050"/>
                    </a:solidFill>
                    <a:latin typeface="Calibri"/>
                  </a:rPr>
                  <a:t>Group-interview with students at their school</a:t>
                </a:r>
              </a:p>
            </p:txBody>
          </p:sp>
        </p:grpSp>
        <p:sp>
          <p:nvSpPr>
            <p:cNvPr id="75" name="TextBox 74"/>
            <p:cNvSpPr txBox="1"/>
            <p:nvPr/>
          </p:nvSpPr>
          <p:spPr>
            <a:xfrm>
              <a:off x="298869" y="764704"/>
              <a:ext cx="7488832" cy="646331"/>
            </a:xfrm>
            <a:prstGeom prst="rect">
              <a:avLst/>
            </a:prstGeom>
            <a:noFill/>
          </p:spPr>
          <p:txBody>
            <a:bodyPr wrap="square" rtlCol="0">
              <a:spAutoFit/>
            </a:bodyPr>
            <a:lstStyle/>
            <a:p>
              <a:pPr defTabSz="1029566" fontAlgn="auto">
                <a:spcBef>
                  <a:spcPts val="0"/>
                </a:spcBef>
                <a:spcAft>
                  <a:spcPts val="0"/>
                </a:spcAft>
              </a:pPr>
              <a:r>
                <a:rPr lang="en-GB" sz="2000" dirty="0">
                  <a:solidFill>
                    <a:prstClr val="black"/>
                  </a:solidFill>
                  <a:latin typeface="Calibri"/>
                </a:rPr>
                <a:t>Timeline of the events associated with the </a:t>
              </a:r>
              <a:r>
                <a:rPr lang="en-GB" sz="2000" dirty="0" smtClean="0">
                  <a:solidFill>
                    <a:prstClr val="black"/>
                  </a:solidFill>
                  <a:latin typeface="Calibri"/>
                </a:rPr>
                <a:t>SUPI Science Matters </a:t>
              </a:r>
              <a:r>
                <a:rPr lang="en-GB" sz="2000" dirty="0">
                  <a:solidFill>
                    <a:prstClr val="black"/>
                  </a:solidFill>
                  <a:latin typeface="Calibri"/>
                </a:rPr>
                <a:t>lectures, where evaluation is shown in green text</a:t>
              </a:r>
              <a:endParaRPr lang="en-GB" sz="2000" dirty="0">
                <a:solidFill>
                  <a:srgbClr val="92D050"/>
                </a:solidFill>
                <a:latin typeface="Calibri"/>
              </a:endParaRPr>
            </a:p>
          </p:txBody>
        </p:sp>
      </p:grpSp>
      <p:sp>
        <p:nvSpPr>
          <p:cNvPr id="36" name="TextBox 35"/>
          <p:cNvSpPr txBox="1"/>
          <p:nvPr/>
        </p:nvSpPr>
        <p:spPr>
          <a:xfrm>
            <a:off x="5835730" y="2811821"/>
            <a:ext cx="1809161" cy="657973"/>
          </a:xfrm>
          <a:prstGeom prst="rect">
            <a:avLst/>
          </a:prstGeom>
          <a:noFill/>
        </p:spPr>
        <p:txBody>
          <a:bodyPr wrap="square" lIns="102957" tIns="51479" rIns="102957" bIns="51479" rtlCol="0">
            <a:spAutoFit/>
          </a:bodyPr>
          <a:lstStyle/>
          <a:p>
            <a:pPr algn="ctr" defTabSz="1029566" fontAlgn="auto">
              <a:spcBef>
                <a:spcPts val="0"/>
              </a:spcBef>
              <a:spcAft>
                <a:spcPts val="0"/>
              </a:spcAft>
            </a:pPr>
            <a:r>
              <a:rPr lang="en-GB" sz="1800" dirty="0">
                <a:solidFill>
                  <a:prstClr val="black"/>
                </a:solidFill>
                <a:latin typeface="Calibri"/>
              </a:rPr>
              <a:t>Video archives</a:t>
            </a:r>
          </a:p>
          <a:p>
            <a:pPr algn="ctr" defTabSz="1029566" fontAlgn="auto">
              <a:spcBef>
                <a:spcPts val="0"/>
              </a:spcBef>
              <a:spcAft>
                <a:spcPts val="0"/>
              </a:spcAft>
            </a:pPr>
            <a:r>
              <a:rPr lang="en-GB" sz="1800" dirty="0">
                <a:solidFill>
                  <a:srgbClr val="92D050"/>
                </a:solidFill>
                <a:latin typeface="Calibri"/>
              </a:rPr>
              <a:t>Stats</a:t>
            </a:r>
          </a:p>
        </p:txBody>
      </p:sp>
      <p:sp>
        <p:nvSpPr>
          <p:cNvPr id="37" name="TextBox 36"/>
          <p:cNvSpPr txBox="1"/>
          <p:nvPr/>
        </p:nvSpPr>
        <p:spPr>
          <a:xfrm>
            <a:off x="7189191" y="3504661"/>
            <a:ext cx="2736013" cy="657973"/>
          </a:xfrm>
          <a:prstGeom prst="rect">
            <a:avLst/>
          </a:prstGeom>
          <a:noFill/>
        </p:spPr>
        <p:txBody>
          <a:bodyPr wrap="square" lIns="102957" tIns="51479" rIns="102957" bIns="51479" rtlCol="0">
            <a:spAutoFit/>
          </a:bodyPr>
          <a:lstStyle/>
          <a:p>
            <a:pPr algn="ctr" defTabSz="1029566" fontAlgn="auto">
              <a:spcBef>
                <a:spcPts val="0"/>
              </a:spcBef>
              <a:spcAft>
                <a:spcPts val="0"/>
              </a:spcAft>
            </a:pPr>
            <a:r>
              <a:rPr lang="en-GB" sz="1800" dirty="0">
                <a:solidFill>
                  <a:prstClr val="black"/>
                </a:solidFill>
                <a:latin typeface="Calibri"/>
              </a:rPr>
              <a:t>Blog posts</a:t>
            </a:r>
          </a:p>
          <a:p>
            <a:pPr algn="ctr" defTabSz="1029566" fontAlgn="auto">
              <a:spcBef>
                <a:spcPts val="0"/>
              </a:spcBef>
              <a:spcAft>
                <a:spcPts val="0"/>
              </a:spcAft>
            </a:pPr>
            <a:r>
              <a:rPr lang="en-GB" sz="1800" dirty="0">
                <a:solidFill>
                  <a:srgbClr val="92D050"/>
                </a:solidFill>
                <a:latin typeface="Calibri"/>
              </a:rPr>
              <a:t>Researchers reflections</a:t>
            </a:r>
          </a:p>
        </p:txBody>
      </p:sp>
      <p:cxnSp>
        <p:nvCxnSpPr>
          <p:cNvPr id="43" name="Straight Arrow Connector 42"/>
          <p:cNvCxnSpPr>
            <a:stCxn id="36" idx="2"/>
          </p:cNvCxnSpPr>
          <p:nvPr/>
        </p:nvCxnSpPr>
        <p:spPr>
          <a:xfrm>
            <a:off x="6740311" y="3469793"/>
            <a:ext cx="0" cy="1133137"/>
          </a:xfrm>
          <a:prstGeom prst="straightConnector1">
            <a:avLst/>
          </a:prstGeom>
          <a:ln w="28575">
            <a:solidFill>
              <a:schemeClr val="accent6"/>
            </a:solidFill>
            <a:tailEnd type="arrow"/>
          </a:ln>
          <a:effectLst>
            <a:outerShdw blurRad="50800" dist="38100" dir="2700000" algn="tl" rotWithShape="0">
              <a:srgbClr val="92D050"/>
            </a:outerShdw>
          </a:effectLst>
        </p:spPr>
        <p:style>
          <a:lnRef idx="1">
            <a:schemeClr val="accent1"/>
          </a:lnRef>
          <a:fillRef idx="0">
            <a:schemeClr val="accent1"/>
          </a:fillRef>
          <a:effectRef idx="0">
            <a:schemeClr val="accent1"/>
          </a:effectRef>
          <a:fontRef idx="minor">
            <a:schemeClr val="tx1"/>
          </a:fontRef>
        </p:style>
      </p:cxnSp>
      <p:sp>
        <p:nvSpPr>
          <p:cNvPr id="45" name="Right Brace 44"/>
          <p:cNvSpPr/>
          <p:nvPr/>
        </p:nvSpPr>
        <p:spPr>
          <a:xfrm rot="16200000">
            <a:off x="7146813" y="2660162"/>
            <a:ext cx="476353" cy="3394126"/>
          </a:xfrm>
          <a:prstGeom prst="rightBrace">
            <a:avLst>
              <a:gd name="adj1" fmla="val 8333"/>
              <a:gd name="adj2" fmla="val 87364"/>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102957" tIns="51479" rIns="102957" bIns="51479" rtlCol="0" anchor="ctr"/>
          <a:lstStyle/>
          <a:p>
            <a:pPr algn="ctr" defTabSz="1029566" fontAlgn="auto">
              <a:spcBef>
                <a:spcPts val="0"/>
              </a:spcBef>
              <a:spcAft>
                <a:spcPts val="0"/>
              </a:spcAft>
            </a:pPr>
            <a:endParaRPr lang="en-GB" sz="2000" dirty="0">
              <a:solidFill>
                <a:prstClr val="black"/>
              </a:solidFill>
            </a:endParaRPr>
          </a:p>
        </p:txBody>
      </p:sp>
      <p:sp>
        <p:nvSpPr>
          <p:cNvPr id="48" name="Right Brace 47"/>
          <p:cNvSpPr/>
          <p:nvPr/>
        </p:nvSpPr>
        <p:spPr>
          <a:xfrm rot="16200000" flipH="1">
            <a:off x="6266075" y="3890066"/>
            <a:ext cx="500121" cy="1954812"/>
          </a:xfrm>
          <a:prstGeom prst="rightBrace">
            <a:avLst>
              <a:gd name="adj1" fmla="val 8333"/>
              <a:gd name="adj2" fmla="val 61807"/>
            </a:avLst>
          </a:prstGeom>
          <a:ln w="28575">
            <a:solidFill>
              <a:srgbClr val="92D050"/>
            </a:solidFill>
          </a:ln>
          <a:effectLst/>
        </p:spPr>
        <p:style>
          <a:lnRef idx="1">
            <a:schemeClr val="accent1"/>
          </a:lnRef>
          <a:fillRef idx="0">
            <a:schemeClr val="accent1"/>
          </a:fillRef>
          <a:effectRef idx="0">
            <a:schemeClr val="accent1"/>
          </a:effectRef>
          <a:fontRef idx="minor">
            <a:schemeClr val="tx1"/>
          </a:fontRef>
        </p:style>
        <p:txBody>
          <a:bodyPr lIns="102957" tIns="51479" rIns="102957" bIns="51479" rtlCol="0" anchor="ctr"/>
          <a:lstStyle/>
          <a:p>
            <a:pPr algn="ctr" defTabSz="1029566" fontAlgn="auto">
              <a:spcBef>
                <a:spcPts val="0"/>
              </a:spcBef>
              <a:spcAft>
                <a:spcPts val="0"/>
              </a:spcAft>
            </a:pPr>
            <a:endParaRPr lang="en-GB" sz="2000" dirty="0">
              <a:solidFill>
                <a:prstClr val="black"/>
              </a:solidFill>
            </a:endParaRPr>
          </a:p>
        </p:txBody>
      </p:sp>
      <p:sp>
        <p:nvSpPr>
          <p:cNvPr id="49" name="Right Brace 48"/>
          <p:cNvSpPr/>
          <p:nvPr/>
        </p:nvSpPr>
        <p:spPr>
          <a:xfrm rot="16200000">
            <a:off x="1902908" y="3934535"/>
            <a:ext cx="476352" cy="906088"/>
          </a:xfrm>
          <a:prstGeom prst="rightBrace">
            <a:avLst>
              <a:gd name="adj1" fmla="val 8333"/>
              <a:gd name="adj2" fmla="val 44128"/>
            </a:avLst>
          </a:prstGeom>
          <a:ln w="28575">
            <a:solidFill>
              <a:schemeClr val="accent6"/>
            </a:solidFill>
          </a:ln>
          <a:effectLst>
            <a:outerShdw blurRad="50800" dist="38100" dir="2700000" algn="tl" rotWithShape="0">
              <a:srgbClr val="92D050"/>
            </a:outerShdw>
          </a:effectLst>
        </p:spPr>
        <p:style>
          <a:lnRef idx="1">
            <a:schemeClr val="accent1"/>
          </a:lnRef>
          <a:fillRef idx="0">
            <a:schemeClr val="accent1"/>
          </a:fillRef>
          <a:effectRef idx="0">
            <a:schemeClr val="accent1"/>
          </a:effectRef>
          <a:fontRef idx="minor">
            <a:schemeClr val="tx1"/>
          </a:fontRef>
        </p:style>
        <p:txBody>
          <a:bodyPr lIns="102957" tIns="51479" rIns="102957" bIns="51479" rtlCol="0" anchor="ctr"/>
          <a:lstStyle/>
          <a:p>
            <a:pPr algn="ctr" defTabSz="1029566" fontAlgn="auto">
              <a:spcBef>
                <a:spcPts val="0"/>
              </a:spcBef>
              <a:spcAft>
                <a:spcPts val="0"/>
              </a:spcAft>
            </a:pPr>
            <a:endParaRPr lang="en-GB" sz="2000" dirty="0">
              <a:solidFill>
                <a:prstClr val="black"/>
              </a:solidFill>
            </a:endParaRPr>
          </a:p>
        </p:txBody>
      </p:sp>
      <p:cxnSp>
        <p:nvCxnSpPr>
          <p:cNvPr id="62" name="Straight Arrow Connector 61"/>
          <p:cNvCxnSpPr>
            <a:stCxn id="16" idx="2"/>
            <a:endCxn id="15" idx="1"/>
          </p:cNvCxnSpPr>
          <p:nvPr/>
        </p:nvCxnSpPr>
        <p:spPr>
          <a:xfrm>
            <a:off x="3962651" y="3186039"/>
            <a:ext cx="0" cy="933006"/>
          </a:xfrm>
          <a:prstGeom prst="straightConnector1">
            <a:avLst/>
          </a:prstGeom>
          <a:ln w="28575">
            <a:solidFill>
              <a:schemeClr val="accent6"/>
            </a:solidFill>
            <a:headEnd type="none" w="med" len="med"/>
            <a:tailEnd type="none" w="med" len="med"/>
          </a:ln>
          <a:effectLst>
            <a:outerShdw blurRad="50800" dist="38100" dir="2700000" algn="tl" rotWithShape="0">
              <a:srgbClr val="92D050"/>
            </a:outerShdw>
          </a:effectLst>
        </p:spPr>
        <p:style>
          <a:lnRef idx="1">
            <a:schemeClr val="accent1"/>
          </a:lnRef>
          <a:fillRef idx="0">
            <a:schemeClr val="accent1"/>
          </a:fillRef>
          <a:effectRef idx="0">
            <a:schemeClr val="accent1"/>
          </a:effectRef>
          <a:fontRef idx="minor">
            <a:schemeClr val="tx1"/>
          </a:fontRef>
        </p:style>
      </p:cxnSp>
      <p:pic>
        <p:nvPicPr>
          <p:cNvPr id="46"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89100" y="324241"/>
            <a:ext cx="1267452" cy="867737"/>
          </a:xfrm>
          <a:prstGeom prst="rect">
            <a:avLst/>
          </a:prstGeom>
          <a:noFill/>
          <a:ln w="9525">
            <a:noFill/>
            <a:miter lim="800000"/>
            <a:headEnd/>
            <a:tailEnd/>
          </a:ln>
        </p:spPr>
      </p:pic>
    </p:spTree>
    <p:extLst>
      <p:ext uri="{BB962C8B-B14F-4D97-AF65-F5344CB8AC3E}">
        <p14:creationId xmlns:p14="http://schemas.microsoft.com/office/powerpoint/2010/main" val="3719107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61541685"/>
              </p:ext>
            </p:extLst>
          </p:nvPr>
        </p:nvGraphicFramePr>
        <p:xfrm>
          <a:off x="1773635" y="396255"/>
          <a:ext cx="6624734" cy="6920741"/>
        </p:xfrm>
        <a:graphic>
          <a:graphicData uri="http://schemas.openxmlformats.org/drawingml/2006/table">
            <a:tbl>
              <a:tblPr firstRow="1" firstCol="1" bandRow="1"/>
              <a:tblGrid>
                <a:gridCol w="4371599"/>
                <a:gridCol w="322309"/>
                <a:gridCol w="321552"/>
                <a:gridCol w="321552"/>
                <a:gridCol w="322309"/>
                <a:gridCol w="322309"/>
                <a:gridCol w="321552"/>
                <a:gridCol w="321552"/>
              </a:tblGrid>
              <a:tr h="206034">
                <a:tc rowSpan="2">
                  <a:txBody>
                    <a:bodyPr/>
                    <a:lstStyle/>
                    <a:p>
                      <a:pPr>
                        <a:spcAft>
                          <a:spcPts val="0"/>
                        </a:spcAft>
                      </a:pPr>
                      <a:r>
                        <a:rPr lang="en-GB" sz="2400" b="1" dirty="0">
                          <a:effectLst/>
                          <a:latin typeface="Calibri"/>
                          <a:ea typeface="Calibri"/>
                          <a:cs typeface="Times New Roman"/>
                        </a:rPr>
                        <a:t>Research objectives to be </a:t>
                      </a:r>
                      <a:r>
                        <a:rPr lang="en-GB" sz="2400" b="1" dirty="0" smtClean="0">
                          <a:effectLst/>
                          <a:latin typeface="Calibri"/>
                          <a:ea typeface="Calibri"/>
                          <a:cs typeface="Times New Roman"/>
                        </a:rPr>
                        <a:t>met</a:t>
                      </a:r>
                      <a:br>
                        <a:rPr lang="en-GB" sz="2400" b="1" dirty="0" smtClean="0">
                          <a:effectLst/>
                          <a:latin typeface="Calibri"/>
                          <a:ea typeface="Calibri"/>
                          <a:cs typeface="Times New Roman"/>
                        </a:rPr>
                      </a:br>
                      <a:r>
                        <a:rPr lang="en-GB" sz="2400" b="1" dirty="0" smtClean="0">
                          <a:effectLst/>
                          <a:latin typeface="Calibri"/>
                          <a:ea typeface="Calibri"/>
                          <a:cs typeface="Times New Roman"/>
                        </a:rPr>
                        <a:t>by </a:t>
                      </a:r>
                      <a:r>
                        <a:rPr lang="en-GB" sz="2400" b="1" dirty="0">
                          <a:effectLst/>
                          <a:latin typeface="Calibri"/>
                          <a:ea typeface="Calibri"/>
                          <a:cs typeface="Times New Roman"/>
                        </a:rPr>
                        <a:t>the </a:t>
                      </a:r>
                      <a:r>
                        <a:rPr lang="en-GB" sz="2400" b="1" dirty="0" smtClean="0">
                          <a:effectLst/>
                          <a:latin typeface="Calibri"/>
                          <a:ea typeface="Calibri"/>
                          <a:cs typeface="Times New Roman"/>
                        </a:rPr>
                        <a:t>Science Matters</a:t>
                      </a:r>
                      <a:r>
                        <a:rPr lang="en-GB" sz="2400" b="1" baseline="0" dirty="0" smtClean="0">
                          <a:effectLst/>
                          <a:latin typeface="Calibri"/>
                          <a:ea typeface="Calibri"/>
                          <a:cs typeface="Times New Roman"/>
                        </a:rPr>
                        <a:t> L</a:t>
                      </a:r>
                      <a:r>
                        <a:rPr lang="en-GB" sz="2400" b="1" dirty="0" smtClean="0">
                          <a:effectLst/>
                          <a:latin typeface="Calibri"/>
                          <a:ea typeface="Calibri"/>
                          <a:cs typeface="Times New Roman"/>
                        </a:rPr>
                        <a:t>ectures</a:t>
                      </a:r>
                      <a:endParaRPr lang="en-GB" sz="2800"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spcAft>
                          <a:spcPts val="0"/>
                        </a:spcAft>
                      </a:pPr>
                      <a:r>
                        <a:rPr lang="en-GB" sz="1300" b="1" baseline="0" dirty="0" smtClean="0">
                          <a:effectLst/>
                          <a:latin typeface="Calibri"/>
                          <a:ea typeface="Calibri"/>
                          <a:cs typeface="Times New Roman"/>
                        </a:rPr>
                        <a:t>Data Collection Methods</a:t>
                      </a:r>
                      <a:endParaRPr lang="en-GB" sz="1300" baseline="0" dirty="0">
                        <a:effectLst/>
                        <a:latin typeface="Calibri"/>
                        <a:ea typeface="Calibri"/>
                        <a:cs typeface="Times New Roman"/>
                      </a:endParaRP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40827">
                <a:tc vMerge="1">
                  <a:txBody>
                    <a:bodyPr/>
                    <a:lstStyle/>
                    <a:p>
                      <a:endParaRPr lang="en-GB"/>
                    </a:p>
                  </a:txBody>
                  <a:tcPr/>
                </a:tc>
                <a:tc>
                  <a:txBody>
                    <a:bodyPr/>
                    <a:lstStyle/>
                    <a:p>
                      <a:pPr>
                        <a:spcAft>
                          <a:spcPts val="0"/>
                        </a:spcAft>
                      </a:pPr>
                      <a:r>
                        <a:rPr lang="en-GB" sz="1300" baseline="0" dirty="0">
                          <a:effectLst/>
                          <a:latin typeface="Calibri"/>
                          <a:ea typeface="Calibri"/>
                          <a:cs typeface="Times New Roman"/>
                        </a:rPr>
                        <a:t>Pre-n-post stats</a:t>
                      </a:r>
                    </a:p>
                  </a:txBody>
                  <a:tcPr marL="63966" marR="6396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baseline="0" dirty="0">
                          <a:effectLst/>
                          <a:latin typeface="Calibri"/>
                          <a:ea typeface="Calibri"/>
                          <a:cs typeface="Times New Roman"/>
                        </a:rPr>
                        <a:t>Eval.form.st.pre-n-post.</a:t>
                      </a:r>
                    </a:p>
                  </a:txBody>
                  <a:tcPr marL="63966" marR="6396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baseline="0" dirty="0">
                          <a:effectLst/>
                          <a:latin typeface="Calibri"/>
                          <a:ea typeface="Calibri"/>
                          <a:cs typeface="Times New Roman"/>
                        </a:rPr>
                        <a:t>Eval.form.teach.pre-n-post.</a:t>
                      </a:r>
                    </a:p>
                  </a:txBody>
                  <a:tcPr marL="63966" marR="6396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baseline="0" dirty="0">
                          <a:effectLst/>
                          <a:latin typeface="Calibri"/>
                          <a:ea typeface="Calibri"/>
                          <a:cs typeface="Times New Roman"/>
                        </a:rPr>
                        <a:t>Eval.form.mp.pre-n-post.</a:t>
                      </a:r>
                    </a:p>
                  </a:txBody>
                  <a:tcPr marL="63966" marR="6396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baseline="0" dirty="0">
                          <a:effectLst/>
                          <a:latin typeface="Calibri"/>
                          <a:ea typeface="Calibri"/>
                          <a:cs typeface="Times New Roman"/>
                        </a:rPr>
                        <a:t>Post.int.res.</a:t>
                      </a:r>
                    </a:p>
                  </a:txBody>
                  <a:tcPr marL="63966" marR="6396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baseline="0" dirty="0">
                          <a:effectLst/>
                          <a:latin typeface="Calibri"/>
                          <a:ea typeface="Calibri"/>
                          <a:cs typeface="Times New Roman"/>
                        </a:rPr>
                        <a:t>Group.int.st.post.</a:t>
                      </a:r>
                    </a:p>
                  </a:txBody>
                  <a:tcPr marL="63966" marR="6396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baseline="0" dirty="0">
                          <a:effectLst/>
                          <a:latin typeface="Calibri"/>
                          <a:ea typeface="Calibri"/>
                          <a:cs typeface="Times New Roman"/>
                        </a:rPr>
                        <a:t>Focus.group.ol</a:t>
                      </a:r>
                    </a:p>
                  </a:txBody>
                  <a:tcPr marL="63966" marR="6396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deliver up to 16 lectures or lecture demonstrations a year (48 in total)? (</a:t>
                      </a:r>
                      <a:r>
                        <a:rPr lang="en-GB" sz="1300" b="1" baseline="0" dirty="0">
                          <a:effectLst/>
                          <a:latin typeface="Calibri"/>
                          <a:ea typeface="Calibri"/>
                          <a:cs typeface="Times New Roman"/>
                        </a:rPr>
                        <a:t>Obj. 1a</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8">
                <a:tc>
                  <a:txBody>
                    <a:bodyPr/>
                    <a:lstStyle/>
                    <a:p>
                      <a:pPr>
                        <a:spcAft>
                          <a:spcPts val="0"/>
                        </a:spcAft>
                      </a:pPr>
                      <a:r>
                        <a:rPr lang="en-GB" sz="1300" baseline="0" dirty="0">
                          <a:effectLst/>
                          <a:latin typeface="Calibri"/>
                          <a:ea typeface="Calibri"/>
                          <a:cs typeface="Times New Roman"/>
                        </a:rPr>
                        <a:t>To address a range of academic disciplines (</a:t>
                      </a:r>
                      <a:r>
                        <a:rPr lang="en-GB" sz="1300" b="1" baseline="0" dirty="0">
                          <a:effectLst/>
                          <a:latin typeface="Calibri"/>
                          <a:ea typeface="Calibri"/>
                          <a:cs typeface="Times New Roman"/>
                        </a:rPr>
                        <a:t>Obj. 1b</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engage ca. 2400 attendees (av. of 50 per lecture), majority being students studying at KS 3, 4 &amp; 5 (</a:t>
                      </a:r>
                      <a:r>
                        <a:rPr lang="en-GB" sz="1300" b="1" baseline="0" dirty="0">
                          <a:effectLst/>
                          <a:latin typeface="Calibri"/>
                          <a:ea typeface="Calibri"/>
                          <a:cs typeface="Times New Roman"/>
                        </a:rPr>
                        <a:t>Obj. 2</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post details of the lectures, along with copies of slides on an OU-hosted website (</a:t>
                      </a:r>
                      <a:r>
                        <a:rPr lang="en-GB" sz="1300" b="1" baseline="0" dirty="0">
                          <a:effectLst/>
                          <a:latin typeface="Calibri"/>
                          <a:ea typeface="Calibri"/>
                          <a:cs typeface="Times New Roman"/>
                        </a:rPr>
                        <a:t>Obj. 3</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extend access to the three Christmas lectures (hosted at the OU) via a recording hosted on the OUs open access Stadium site (</a:t>
                      </a:r>
                      <a:r>
                        <a:rPr lang="en-GB" sz="1300" b="1" baseline="0" dirty="0">
                          <a:effectLst/>
                          <a:latin typeface="Calibri"/>
                          <a:ea typeface="Calibri"/>
                          <a:cs typeface="Times New Roman"/>
                        </a:rPr>
                        <a:t>Obj. 4</a:t>
                      </a:r>
                      <a:r>
                        <a:rPr lang="en-GB" sz="1300" baseline="0" dirty="0">
                          <a:effectLst/>
                          <a:latin typeface="Calibri"/>
                          <a:ea typeface="Calibri"/>
                          <a:cs typeface="Times New Roman"/>
                        </a:rPr>
                        <a:t>) </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record the number and type of attendees (students, adults, teachers) (</a:t>
                      </a:r>
                      <a:r>
                        <a:rPr lang="en-GB" sz="1300" b="1" baseline="0" dirty="0">
                          <a:effectLst/>
                          <a:latin typeface="Calibri"/>
                          <a:ea typeface="Calibri"/>
                          <a:cs typeface="Times New Roman"/>
                        </a:rPr>
                        <a:t>Obj. 5</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assess how significantly it can: inspire young people to consider a range of careers in research (</a:t>
                      </a:r>
                      <a:r>
                        <a:rPr lang="en-GB" sz="1300" b="1" baseline="0" dirty="0">
                          <a:effectLst/>
                          <a:latin typeface="Calibri"/>
                          <a:ea typeface="Calibri"/>
                          <a:cs typeface="Times New Roman"/>
                        </a:rPr>
                        <a:t>Obj.</a:t>
                      </a:r>
                      <a:r>
                        <a:rPr lang="en-GB" sz="1300" baseline="0" dirty="0">
                          <a:effectLst/>
                          <a:latin typeface="Calibri"/>
                          <a:ea typeface="Calibri"/>
                          <a:cs typeface="Times New Roman"/>
                        </a:rPr>
                        <a:t> </a:t>
                      </a:r>
                      <a:r>
                        <a:rPr lang="en-GB" sz="1300" b="1" baseline="0" dirty="0">
                          <a:effectLst/>
                          <a:latin typeface="Calibri"/>
                          <a:ea typeface="Calibri"/>
                          <a:cs typeface="Times New Roman"/>
                        </a:rPr>
                        <a:t>6a</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assess how significantly it can: raise awareness of different types of academic research (</a:t>
                      </a:r>
                      <a:r>
                        <a:rPr lang="en-GB" sz="1300" b="1" baseline="0" dirty="0">
                          <a:effectLst/>
                          <a:latin typeface="Calibri"/>
                          <a:ea typeface="Calibri"/>
                          <a:cs typeface="Times New Roman"/>
                        </a:rPr>
                        <a:t>Obj.</a:t>
                      </a:r>
                      <a:r>
                        <a:rPr lang="en-GB" sz="1300" baseline="0" dirty="0">
                          <a:effectLst/>
                          <a:latin typeface="Calibri"/>
                          <a:ea typeface="Calibri"/>
                          <a:cs typeface="Times New Roman"/>
                        </a:rPr>
                        <a:t> </a:t>
                      </a:r>
                      <a:r>
                        <a:rPr lang="en-GB" sz="1300" b="1" baseline="0" dirty="0">
                          <a:effectLst/>
                          <a:latin typeface="Calibri"/>
                          <a:ea typeface="Calibri"/>
                          <a:cs typeface="Times New Roman"/>
                        </a:rPr>
                        <a:t>6b</a:t>
                      </a:r>
                      <a:r>
                        <a:rPr lang="en-GB" sz="1300" baseline="0" dirty="0">
                          <a:effectLst/>
                          <a:latin typeface="Calibri"/>
                          <a:ea typeface="Calibri"/>
                          <a:cs typeface="Times New Roman"/>
                        </a:rPr>
                        <a:t> )</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FF0000"/>
                          </a:solidFill>
                          <a:effectLst/>
                          <a:latin typeface="Calibri"/>
                          <a:ea typeface="Calibri"/>
                          <a:cs typeface="Times New Roman"/>
                        </a:rPr>
                        <a:t>X</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FF0000"/>
                          </a:solidFill>
                          <a:effectLst/>
                          <a:latin typeface="Calibri"/>
                          <a:ea typeface="Calibri"/>
                          <a:cs typeface="Times New Roman"/>
                        </a:rPr>
                        <a:t>X</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assess how significantly it can:  promote role models of successful researchers (</a:t>
                      </a:r>
                      <a:r>
                        <a:rPr lang="en-GB" sz="1300" b="1" baseline="0" dirty="0">
                          <a:effectLst/>
                          <a:latin typeface="Calibri"/>
                          <a:ea typeface="Calibri"/>
                          <a:cs typeface="Times New Roman"/>
                        </a:rPr>
                        <a:t>Obj.</a:t>
                      </a:r>
                      <a:r>
                        <a:rPr lang="en-GB" sz="1300" baseline="0" dirty="0">
                          <a:effectLst/>
                          <a:latin typeface="Calibri"/>
                          <a:ea typeface="Calibri"/>
                          <a:cs typeface="Times New Roman"/>
                        </a:rPr>
                        <a:t> </a:t>
                      </a:r>
                      <a:r>
                        <a:rPr lang="en-GB" sz="1300" b="1" baseline="0" dirty="0">
                          <a:effectLst/>
                          <a:latin typeface="Calibri"/>
                          <a:ea typeface="Calibri"/>
                          <a:cs typeface="Times New Roman"/>
                        </a:rPr>
                        <a:t>6c</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FF0000"/>
                          </a:solidFill>
                          <a:effectLst/>
                          <a:latin typeface="Calibri"/>
                          <a:ea typeface="Calibri"/>
                          <a:cs typeface="Times New Roman"/>
                        </a:rPr>
                        <a:t>X</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To assess how significantly it can:  generate awareness of the nature and challenges of contemporary research (</a:t>
                      </a:r>
                      <a:r>
                        <a:rPr lang="en-GB" sz="1300" b="1" baseline="0" dirty="0">
                          <a:effectLst/>
                          <a:latin typeface="Calibri"/>
                          <a:ea typeface="Calibri"/>
                          <a:cs typeface="Times New Roman"/>
                        </a:rPr>
                        <a:t>Obj.</a:t>
                      </a:r>
                      <a:r>
                        <a:rPr lang="en-GB" sz="1300" baseline="0" dirty="0">
                          <a:effectLst/>
                          <a:latin typeface="Calibri"/>
                          <a:ea typeface="Calibri"/>
                          <a:cs typeface="Times New Roman"/>
                        </a:rPr>
                        <a:t> </a:t>
                      </a:r>
                      <a:r>
                        <a:rPr lang="en-GB" sz="1300" b="1" baseline="0" dirty="0">
                          <a:effectLst/>
                          <a:latin typeface="Calibri"/>
                          <a:ea typeface="Calibri"/>
                          <a:cs typeface="Times New Roman"/>
                        </a:rPr>
                        <a:t>6d</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37">
                <a:tc>
                  <a:txBody>
                    <a:bodyPr/>
                    <a:lstStyle/>
                    <a:p>
                      <a:pPr>
                        <a:spcAft>
                          <a:spcPts val="0"/>
                        </a:spcAft>
                      </a:pPr>
                      <a:r>
                        <a:rPr lang="en-GB" sz="1300" baseline="0" dirty="0">
                          <a:effectLst/>
                          <a:latin typeface="Calibri"/>
                          <a:ea typeface="Calibri"/>
                          <a:cs typeface="Times New Roman"/>
                        </a:rPr>
                        <a:t>Use feedback from participants to improve future performance (</a:t>
                      </a:r>
                      <a:r>
                        <a:rPr lang="en-GB" sz="1300" b="1" baseline="0" dirty="0">
                          <a:effectLst/>
                          <a:latin typeface="Calibri"/>
                          <a:ea typeface="Calibri"/>
                          <a:cs typeface="Times New Roman"/>
                        </a:rPr>
                        <a:t>Obj.</a:t>
                      </a:r>
                      <a:r>
                        <a:rPr lang="en-GB" sz="1300" baseline="0" dirty="0">
                          <a:effectLst/>
                          <a:latin typeface="Calibri"/>
                          <a:ea typeface="Calibri"/>
                          <a:cs typeface="Times New Roman"/>
                        </a:rPr>
                        <a:t> </a:t>
                      </a:r>
                      <a:r>
                        <a:rPr lang="en-GB" sz="1300" b="1" baseline="0" dirty="0">
                          <a:effectLst/>
                          <a:latin typeface="Calibri"/>
                          <a:ea typeface="Calibri"/>
                          <a:cs typeface="Times New Roman"/>
                        </a:rPr>
                        <a:t>7</a:t>
                      </a:r>
                      <a:r>
                        <a:rPr lang="en-GB" sz="1300" baseline="0" dirty="0">
                          <a:effectLst/>
                          <a:latin typeface="Calibri"/>
                          <a:ea typeface="Calibri"/>
                          <a:cs typeface="Times New Roman"/>
                        </a:rPr>
                        <a:t>)</a:t>
                      </a:r>
                    </a:p>
                  </a:txBody>
                  <a:tcPr marL="63966" marR="6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Calibri"/>
                          <a:cs typeface="Times New Roman"/>
                        </a:rPr>
                        <a:t> </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FF0000"/>
                          </a:solidFill>
                          <a:effectLst/>
                          <a:latin typeface="Calibri"/>
                          <a:ea typeface="Calibri"/>
                          <a:cs typeface="Times New Roman"/>
                        </a:rPr>
                        <a:t>X</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FF0000"/>
                          </a:solidFill>
                          <a:effectLst/>
                          <a:latin typeface="Calibri"/>
                          <a:ea typeface="Calibri"/>
                          <a:cs typeface="Times New Roman"/>
                        </a:rPr>
                        <a:t>X</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solidFill>
                            <a:srgbClr val="00B050"/>
                          </a:solidFill>
                          <a:effectLst/>
                          <a:latin typeface="Wingdings"/>
                          <a:ea typeface="Calibri"/>
                          <a:cs typeface="Times New Roman"/>
                        </a:rPr>
                        <a:t>ü</a:t>
                      </a:r>
                      <a:endParaRPr lang="en-GB" sz="1600" b="1" dirty="0">
                        <a:effectLst/>
                        <a:latin typeface="Calibri"/>
                        <a:ea typeface="Calibri"/>
                        <a:cs typeface="Times New Roman"/>
                      </a:endParaRPr>
                    </a:p>
                  </a:txBody>
                  <a:tcPr marL="63966" marR="6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0419" y="324247"/>
            <a:ext cx="1391786" cy="952600"/>
          </a:xfrm>
          <a:prstGeom prst="rect">
            <a:avLst/>
          </a:prstGeom>
          <a:noFill/>
          <a:ln w="9525">
            <a:noFill/>
            <a:miter lim="800000"/>
            <a:headEnd/>
            <a:tailEnd/>
          </a:ln>
        </p:spPr>
      </p:pic>
    </p:spTree>
    <p:extLst>
      <p:ext uri="{BB962C8B-B14F-4D97-AF65-F5344CB8AC3E}">
        <p14:creationId xmlns:p14="http://schemas.microsoft.com/office/powerpoint/2010/main" val="742597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89658" y="612278"/>
            <a:ext cx="6986420" cy="6403409"/>
          </a:xfrm>
        </p:spPr>
      </p:pic>
    </p:spTree>
    <p:extLst>
      <p:ext uri="{BB962C8B-B14F-4D97-AF65-F5344CB8AC3E}">
        <p14:creationId xmlns:p14="http://schemas.microsoft.com/office/powerpoint/2010/main" val="550961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1201896"/>
            <a:ext cx="9410700" cy="5250858"/>
          </a:xfrm>
        </p:spPr>
        <p:txBody>
          <a:bodyPr/>
          <a:lstStyle/>
          <a:p>
            <a:pPr algn="ctr"/>
            <a:r>
              <a:rPr lang="en-GB" dirty="0" smtClean="0"/>
              <a:t>Stage 4:</a:t>
            </a:r>
            <a:br>
              <a:rPr lang="en-GB" dirty="0" smtClean="0"/>
            </a:br>
            <a:r>
              <a:rPr lang="en-GB" dirty="0" smtClean="0"/>
              <a:t>Reflect back on Stages 1-3</a:t>
            </a:r>
            <a:br>
              <a:rPr lang="en-GB" dirty="0" smtClean="0"/>
            </a:br>
            <a:r>
              <a:rPr lang="en-GB" dirty="0"/>
              <a:t/>
            </a:r>
            <a:br>
              <a:rPr lang="en-GB" dirty="0"/>
            </a:br>
            <a:r>
              <a:rPr lang="en-GB" dirty="0" smtClean="0"/>
              <a:t>Do you need to revise anything?</a:t>
            </a:r>
            <a:br>
              <a:rPr lang="en-GB" dirty="0" smtClean="0"/>
            </a:br>
            <a:r>
              <a:rPr lang="en-GB" dirty="0"/>
              <a:t/>
            </a:r>
            <a:br>
              <a:rPr lang="en-GB" dirty="0"/>
            </a:br>
            <a:r>
              <a:rPr lang="en-GB" dirty="0" smtClean="0"/>
              <a:t>Have you thought about resources?  </a:t>
            </a:r>
            <a:endParaRPr lang="en-GB" dirty="0"/>
          </a:p>
        </p:txBody>
      </p:sp>
      <p:pic>
        <p:nvPicPr>
          <p:cNvPr id="5"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411" y="324242"/>
            <a:ext cx="1267452" cy="867737"/>
          </a:xfrm>
          <a:prstGeom prst="rect">
            <a:avLst/>
          </a:prstGeom>
          <a:noFill/>
          <a:ln w="9525">
            <a:noFill/>
            <a:miter lim="800000"/>
            <a:headEnd/>
            <a:tailEnd/>
          </a:ln>
        </p:spPr>
      </p:pic>
    </p:spTree>
    <p:extLst>
      <p:ext uri="{BB962C8B-B14F-4D97-AF65-F5344CB8AC3E}">
        <p14:creationId xmlns:p14="http://schemas.microsoft.com/office/powerpoint/2010/main" val="4282340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84" y="607493"/>
            <a:ext cx="9410402" cy="772709"/>
          </a:xfrm>
        </p:spPr>
        <p:txBody>
          <a:bodyPr/>
          <a:lstStyle/>
          <a:p>
            <a:r>
              <a:rPr lang="en-GB" sz="4500" dirty="0"/>
              <a:t>take home messages (1)</a:t>
            </a:r>
          </a:p>
        </p:txBody>
      </p:sp>
      <p:sp>
        <p:nvSpPr>
          <p:cNvPr id="3" name="Content Placeholder 2"/>
          <p:cNvSpPr>
            <a:spLocks noGrp="1"/>
          </p:cNvSpPr>
          <p:nvPr>
            <p:ph idx="1"/>
          </p:nvPr>
        </p:nvSpPr>
        <p:spPr>
          <a:xfrm>
            <a:off x="395884" y="1372448"/>
            <a:ext cx="9767787" cy="6217148"/>
          </a:xfrm>
        </p:spPr>
        <p:txBody>
          <a:bodyPr/>
          <a:lstStyle/>
          <a:p>
            <a:pPr marL="836636" indent="-836636">
              <a:lnSpc>
                <a:spcPct val="150000"/>
              </a:lnSpc>
              <a:buFont typeface="+mj-lt"/>
              <a:buAutoNum type="arabicPeriod"/>
            </a:pPr>
            <a:r>
              <a:rPr lang="en-GB" sz="3000" dirty="0"/>
              <a:t>there’s no one route to engaging research</a:t>
            </a:r>
          </a:p>
          <a:p>
            <a:pPr marL="1187022" lvl="1" indent="-836636">
              <a:lnSpc>
                <a:spcPct val="150000"/>
              </a:lnSpc>
              <a:buFont typeface="+mj-lt"/>
              <a:buAutoNum type="alphaLcPeriod"/>
            </a:pPr>
            <a:r>
              <a:rPr lang="en-GB" sz="3000" dirty="0"/>
              <a:t>‘the media’ is not the (only) solution</a:t>
            </a:r>
          </a:p>
          <a:p>
            <a:pPr marL="1187022" lvl="1" indent="-836636">
              <a:lnSpc>
                <a:spcPct val="150000"/>
              </a:lnSpc>
              <a:buFont typeface="+mj-lt"/>
              <a:buAutoNum type="alphaLcPeriod"/>
            </a:pPr>
            <a:r>
              <a:rPr lang="en-GB" sz="3000" dirty="0"/>
              <a:t>be imaginative and bold</a:t>
            </a:r>
          </a:p>
          <a:p>
            <a:pPr marL="1187022" lvl="1" indent="-836636">
              <a:lnSpc>
                <a:spcPct val="150000"/>
              </a:lnSpc>
              <a:buFont typeface="+mj-lt"/>
              <a:buAutoNum type="alphaLcPeriod"/>
            </a:pPr>
            <a:r>
              <a:rPr lang="en-GB" sz="3000" dirty="0"/>
              <a:t>think through risks, ethics, attribution</a:t>
            </a:r>
          </a:p>
          <a:p>
            <a:pPr marL="836636" indent="-836636">
              <a:lnSpc>
                <a:spcPct val="150000"/>
              </a:lnSpc>
              <a:buFont typeface="+mj-lt"/>
              <a:buAutoNum type="arabicPeriod"/>
            </a:pPr>
            <a:r>
              <a:rPr lang="en-GB" sz="3000" dirty="0"/>
              <a:t>share ideas/learn from each other, supervisors…</a:t>
            </a:r>
          </a:p>
          <a:p>
            <a:pPr marL="1187022" lvl="1" indent="-836636">
              <a:lnSpc>
                <a:spcPct val="150000"/>
              </a:lnSpc>
              <a:buFont typeface="+mj-lt"/>
              <a:buAutoNum type="alphaLcPeriod"/>
            </a:pPr>
            <a:r>
              <a:rPr lang="en-GB" sz="3000" dirty="0"/>
              <a:t>…also from your publics </a:t>
            </a:r>
          </a:p>
          <a:p>
            <a:pPr marL="1187022" lvl="1" indent="-836636">
              <a:lnSpc>
                <a:spcPct val="150000"/>
              </a:lnSpc>
              <a:buFont typeface="+mj-lt"/>
              <a:buAutoNum type="alphaLcPeriod"/>
            </a:pPr>
            <a:r>
              <a:rPr lang="en-GB" sz="3000" dirty="0"/>
              <a:t>size isn’t everything (build partnerships)</a:t>
            </a:r>
          </a:p>
          <a:p>
            <a:pPr marL="1187022" lvl="1" indent="-836636">
              <a:lnSpc>
                <a:spcPct val="150000"/>
              </a:lnSpc>
              <a:buFont typeface="+mj-lt"/>
              <a:buAutoNum type="alphaLcPeriod"/>
            </a:pPr>
            <a:r>
              <a:rPr lang="en-GB" sz="3000" dirty="0"/>
              <a:t>volunteer to review plans for others</a:t>
            </a:r>
          </a:p>
        </p:txBody>
      </p:sp>
      <p:pic>
        <p:nvPicPr>
          <p:cNvPr id="4"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411" y="324242"/>
            <a:ext cx="1267452" cy="867737"/>
          </a:xfrm>
          <a:prstGeom prst="rect">
            <a:avLst/>
          </a:prstGeom>
          <a:noFill/>
          <a:ln w="9525">
            <a:noFill/>
            <a:miter lim="800000"/>
            <a:headEnd/>
            <a:tailEnd/>
          </a:ln>
        </p:spPr>
      </p:pic>
    </p:spTree>
    <p:extLst>
      <p:ext uri="{BB962C8B-B14F-4D97-AF65-F5344CB8AC3E}">
        <p14:creationId xmlns:p14="http://schemas.microsoft.com/office/powerpoint/2010/main" val="3331303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83" y="612279"/>
            <a:ext cx="6696744" cy="772709"/>
          </a:xfrm>
        </p:spPr>
        <p:txBody>
          <a:bodyPr/>
          <a:lstStyle/>
          <a:p>
            <a:r>
              <a:rPr lang="en-GB" sz="4500" dirty="0"/>
              <a:t>take home messages (2)</a:t>
            </a:r>
          </a:p>
        </p:txBody>
      </p:sp>
      <p:sp>
        <p:nvSpPr>
          <p:cNvPr id="3" name="Content Placeholder 2"/>
          <p:cNvSpPr>
            <a:spLocks noGrp="1"/>
          </p:cNvSpPr>
          <p:nvPr>
            <p:ph idx="1"/>
          </p:nvPr>
        </p:nvSpPr>
        <p:spPr>
          <a:xfrm>
            <a:off x="395884" y="1372448"/>
            <a:ext cx="9226623" cy="5389357"/>
          </a:xfrm>
        </p:spPr>
        <p:txBody>
          <a:bodyPr/>
          <a:lstStyle/>
          <a:p>
            <a:pPr marL="836636" indent="-836636">
              <a:lnSpc>
                <a:spcPct val="150000"/>
              </a:lnSpc>
              <a:buFont typeface="+mj-lt"/>
              <a:buAutoNum type="arabicPeriod"/>
            </a:pPr>
            <a:r>
              <a:rPr lang="en-GB" sz="3000" dirty="0" smtClean="0"/>
              <a:t>plan </a:t>
            </a:r>
            <a:r>
              <a:rPr lang="en-GB" sz="3000" dirty="0"/>
              <a:t>for multiple pathways (social and economic)</a:t>
            </a:r>
          </a:p>
          <a:p>
            <a:pPr marL="1187022" lvl="1" indent="-836636">
              <a:lnSpc>
                <a:spcPct val="150000"/>
              </a:lnSpc>
              <a:buFont typeface="+mj-lt"/>
              <a:buAutoNum type="alphaLcPeriod"/>
            </a:pPr>
            <a:r>
              <a:rPr lang="en-GB" sz="3000" dirty="0"/>
              <a:t>justify the </a:t>
            </a:r>
            <a:r>
              <a:rPr lang="en-GB" sz="3000" dirty="0" smtClean="0"/>
              <a:t>resources </a:t>
            </a:r>
            <a:r>
              <a:rPr lang="en-GB" sz="3000" dirty="0"/>
              <a:t>for your plans</a:t>
            </a:r>
          </a:p>
          <a:p>
            <a:pPr marL="1187022" lvl="1" indent="-836636">
              <a:lnSpc>
                <a:spcPct val="150000"/>
              </a:lnSpc>
              <a:buFont typeface="+mj-lt"/>
              <a:buAutoNum type="alphaLcPeriod"/>
            </a:pPr>
            <a:r>
              <a:rPr lang="en-GB" sz="3000" dirty="0"/>
              <a:t>plan for evidence (generation/data collection</a:t>
            </a:r>
            <a:r>
              <a:rPr lang="en-GB" sz="3000" dirty="0" smtClean="0"/>
              <a:t>)</a:t>
            </a:r>
          </a:p>
          <a:p>
            <a:pPr marL="837772" indent="-836636">
              <a:lnSpc>
                <a:spcPct val="150000"/>
              </a:lnSpc>
              <a:buFont typeface="+mj-lt"/>
              <a:buAutoNum type="arabicPeriod"/>
            </a:pPr>
            <a:r>
              <a:rPr lang="en-GB" sz="3000" dirty="0" smtClean="0"/>
              <a:t>Develop a public profile for your engaged research</a:t>
            </a:r>
          </a:p>
          <a:p>
            <a:pPr marL="1187022" lvl="1" indent="-836636">
              <a:lnSpc>
                <a:spcPct val="150000"/>
              </a:lnSpc>
              <a:buFont typeface="+mj-lt"/>
              <a:buAutoNum type="alphaLcParenR"/>
            </a:pPr>
            <a:r>
              <a:rPr lang="en-GB" sz="3000" dirty="0" smtClean="0"/>
              <a:t>see Bethan’s examples</a:t>
            </a:r>
          </a:p>
          <a:p>
            <a:pPr marL="837772" indent="-836636">
              <a:lnSpc>
                <a:spcPct val="150000"/>
              </a:lnSpc>
              <a:buFont typeface="+mj-lt"/>
              <a:buAutoNum type="arabicPeriod"/>
            </a:pPr>
            <a:r>
              <a:rPr lang="en-GB" sz="3000" dirty="0" smtClean="0"/>
              <a:t>Pre- and post- engagement</a:t>
            </a:r>
          </a:p>
        </p:txBody>
      </p:sp>
      <p:pic>
        <p:nvPicPr>
          <p:cNvPr id="4"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411" y="324242"/>
            <a:ext cx="1267452" cy="867737"/>
          </a:xfrm>
          <a:prstGeom prst="rect">
            <a:avLst/>
          </a:prstGeom>
          <a:noFill/>
          <a:ln w="9525">
            <a:noFill/>
            <a:miter lim="800000"/>
            <a:headEnd/>
            <a:tailEnd/>
          </a:ln>
        </p:spPr>
      </p:pic>
    </p:spTree>
    <p:extLst>
      <p:ext uri="{BB962C8B-B14F-4D97-AF65-F5344CB8AC3E}">
        <p14:creationId xmlns:p14="http://schemas.microsoft.com/office/powerpoint/2010/main" val="2295894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287338"/>
            <a:ext cx="9477375" cy="7056437"/>
          </a:xfrm>
          <a:prstGeom prst="rect">
            <a:avLst/>
          </a:prstGeom>
          <a:noFill/>
          <a:ln w="9525">
            <a:noFill/>
            <a:miter lim="800000"/>
            <a:headEnd/>
            <a:tailEnd/>
          </a:ln>
        </p:spPr>
      </p:pic>
      <p:sp>
        <p:nvSpPr>
          <p:cNvPr id="25604" name="Rectangle 4"/>
          <p:cNvSpPr>
            <a:spLocks noChangeArrowheads="1"/>
          </p:cNvSpPr>
          <p:nvPr/>
        </p:nvSpPr>
        <p:spPr bwMode="auto">
          <a:xfrm>
            <a:off x="333375" y="2989263"/>
            <a:ext cx="9721850" cy="4248150"/>
          </a:xfrm>
          <a:prstGeom prst="rect">
            <a:avLst/>
          </a:prstGeom>
          <a:noFill/>
          <a:ln w="25400" algn="ctr">
            <a:solidFill>
              <a:srgbClr val="FF0000"/>
            </a:solidFill>
            <a:round/>
            <a:headEnd/>
            <a:tailEnd/>
          </a:ln>
        </p:spPr>
        <p:txBody>
          <a:bodyPr/>
          <a:lstStyle/>
          <a:p>
            <a:pPr defTabSz="1520825"/>
            <a:endParaRPr lang="en-US" dirty="0"/>
          </a:p>
        </p:txBody>
      </p:sp>
    </p:spTree>
    <p:extLst>
      <p:ext uri="{BB962C8B-B14F-4D97-AF65-F5344CB8AC3E}">
        <p14:creationId xmlns:p14="http://schemas.microsoft.com/office/powerpoint/2010/main" val="714249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5884" y="252239"/>
            <a:ext cx="6696744" cy="772709"/>
          </a:xfrm>
          <a:prstGeom prst="rect">
            <a:avLst/>
          </a:prstGeom>
          <a:noFill/>
          <a:ln w="9525">
            <a:noFill/>
            <a:miter lim="800000"/>
            <a:headEnd/>
            <a:tailEnd/>
          </a:ln>
        </p:spPr>
        <p:txBody>
          <a:bodyPr vert="horz" wrap="square" lIns="79438" tIns="39718" rIns="79438" bIns="39718" numCol="1" anchor="ctr" anchorCtr="0" compatLnSpc="1">
            <a:prstTxWarp prst="textNoShape">
              <a:avLst/>
            </a:prstTxWarp>
            <a:spAutoFit/>
          </a:bodyPr>
          <a:lstStyle>
            <a:lvl1pPr algn="l" defTabSz="796925" rtl="0" eaLnBrk="0" fontAlgn="base" hangingPunct="0">
              <a:spcBef>
                <a:spcPct val="0"/>
              </a:spcBef>
              <a:spcAft>
                <a:spcPct val="0"/>
              </a:spcAft>
              <a:defRPr sz="4800">
                <a:solidFill>
                  <a:srgbClr val="9FAA00"/>
                </a:solidFill>
                <a:latin typeface="+mj-lt"/>
                <a:ea typeface="+mj-ea"/>
                <a:cs typeface="+mj-cs"/>
              </a:defRPr>
            </a:lvl1pPr>
            <a:lvl2pPr algn="l" defTabSz="796925" rtl="0" eaLnBrk="0" fontAlgn="base" hangingPunct="0">
              <a:spcBef>
                <a:spcPct val="0"/>
              </a:spcBef>
              <a:spcAft>
                <a:spcPct val="0"/>
              </a:spcAft>
              <a:defRPr sz="4800">
                <a:solidFill>
                  <a:srgbClr val="9FAA00"/>
                </a:solidFill>
                <a:latin typeface="Arial" charset="0"/>
              </a:defRPr>
            </a:lvl2pPr>
            <a:lvl3pPr algn="l" defTabSz="796925" rtl="0" eaLnBrk="0" fontAlgn="base" hangingPunct="0">
              <a:spcBef>
                <a:spcPct val="0"/>
              </a:spcBef>
              <a:spcAft>
                <a:spcPct val="0"/>
              </a:spcAft>
              <a:defRPr sz="4800">
                <a:solidFill>
                  <a:srgbClr val="9FAA00"/>
                </a:solidFill>
                <a:latin typeface="Arial" charset="0"/>
              </a:defRPr>
            </a:lvl3pPr>
            <a:lvl4pPr algn="l" defTabSz="796925" rtl="0" eaLnBrk="0" fontAlgn="base" hangingPunct="0">
              <a:spcBef>
                <a:spcPct val="0"/>
              </a:spcBef>
              <a:spcAft>
                <a:spcPct val="0"/>
              </a:spcAft>
              <a:defRPr sz="4800">
                <a:solidFill>
                  <a:srgbClr val="9FAA00"/>
                </a:solidFill>
                <a:latin typeface="Arial" charset="0"/>
              </a:defRPr>
            </a:lvl4pPr>
            <a:lvl5pPr algn="l" defTabSz="796925" rtl="0" eaLnBrk="0" fontAlgn="base" hangingPunct="0">
              <a:spcBef>
                <a:spcPct val="0"/>
              </a:spcBef>
              <a:spcAft>
                <a:spcPct val="0"/>
              </a:spcAft>
              <a:defRPr sz="4800">
                <a:solidFill>
                  <a:srgbClr val="9FAA00"/>
                </a:solidFill>
                <a:latin typeface="Arial" charset="0"/>
              </a:defRPr>
            </a:lvl5pPr>
            <a:lvl6pPr marL="457200" algn="l" defTabSz="796925" rtl="0" fontAlgn="base">
              <a:spcBef>
                <a:spcPct val="0"/>
              </a:spcBef>
              <a:spcAft>
                <a:spcPct val="0"/>
              </a:spcAft>
              <a:defRPr sz="4800">
                <a:solidFill>
                  <a:srgbClr val="9FAA00"/>
                </a:solidFill>
                <a:latin typeface="Arial" charset="0"/>
              </a:defRPr>
            </a:lvl6pPr>
            <a:lvl7pPr marL="914400" algn="l" defTabSz="796925" rtl="0" fontAlgn="base">
              <a:spcBef>
                <a:spcPct val="0"/>
              </a:spcBef>
              <a:spcAft>
                <a:spcPct val="0"/>
              </a:spcAft>
              <a:defRPr sz="4800">
                <a:solidFill>
                  <a:srgbClr val="9FAA00"/>
                </a:solidFill>
                <a:latin typeface="Arial" charset="0"/>
              </a:defRPr>
            </a:lvl7pPr>
            <a:lvl8pPr marL="1371600" algn="l" defTabSz="796925" rtl="0" fontAlgn="base">
              <a:spcBef>
                <a:spcPct val="0"/>
              </a:spcBef>
              <a:spcAft>
                <a:spcPct val="0"/>
              </a:spcAft>
              <a:defRPr sz="4800">
                <a:solidFill>
                  <a:srgbClr val="9FAA00"/>
                </a:solidFill>
                <a:latin typeface="Arial" charset="0"/>
              </a:defRPr>
            </a:lvl8pPr>
            <a:lvl9pPr marL="1828800" algn="l" defTabSz="796925" rtl="0" fontAlgn="base">
              <a:spcBef>
                <a:spcPct val="0"/>
              </a:spcBef>
              <a:spcAft>
                <a:spcPct val="0"/>
              </a:spcAft>
              <a:defRPr sz="4800">
                <a:solidFill>
                  <a:srgbClr val="9FAA00"/>
                </a:solidFill>
                <a:latin typeface="Arial" charset="0"/>
              </a:defRPr>
            </a:lvl9pPr>
          </a:lstStyle>
          <a:p>
            <a:r>
              <a:rPr lang="en-GB" sz="4500" kern="0" dirty="0" smtClean="0"/>
              <a:t>take home messages (3)</a:t>
            </a:r>
            <a:endParaRPr lang="en-GB" sz="4500" kern="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l="3507" t="5423" r="32383"/>
          <a:stretch/>
        </p:blipFill>
        <p:spPr>
          <a:xfrm>
            <a:off x="149855" y="1899681"/>
            <a:ext cx="4793241" cy="45720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33495" t="4893"/>
          <a:stretch/>
        </p:blipFill>
        <p:spPr>
          <a:xfrm>
            <a:off x="5302027" y="1692399"/>
            <a:ext cx="4436451" cy="4680000"/>
          </a:xfrm>
          <a:prstGeom prst="rect">
            <a:avLst/>
          </a:prstGeom>
        </p:spPr>
      </p:pic>
    </p:spTree>
    <p:extLst>
      <p:ext uri="{BB962C8B-B14F-4D97-AF65-F5344CB8AC3E}">
        <p14:creationId xmlns:p14="http://schemas.microsoft.com/office/powerpoint/2010/main" val="207440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a:xfrm>
            <a:off x="477838" y="900113"/>
            <a:ext cx="9410700" cy="1435100"/>
          </a:xfrm>
        </p:spPr>
        <p:txBody>
          <a:bodyPr/>
          <a:lstStyle/>
          <a:p>
            <a:r>
              <a:rPr lang="en-GB" sz="4400" dirty="0" smtClean="0"/>
              <a:t>what do RCUK mean by economic and societal impact?</a:t>
            </a:r>
          </a:p>
        </p:txBody>
      </p:sp>
      <p:sp>
        <p:nvSpPr>
          <p:cNvPr id="27650" name="Content Placeholder 6"/>
          <p:cNvSpPr>
            <a:spLocks noGrp="1"/>
          </p:cNvSpPr>
          <p:nvPr>
            <p:ph idx="1"/>
          </p:nvPr>
        </p:nvSpPr>
        <p:spPr>
          <a:xfrm>
            <a:off x="477838" y="2339975"/>
            <a:ext cx="9410700" cy="4864100"/>
          </a:xfrm>
        </p:spPr>
        <p:txBody>
          <a:bodyPr/>
          <a:lstStyle/>
          <a:p>
            <a:pPr>
              <a:lnSpc>
                <a:spcPct val="150000"/>
              </a:lnSpc>
              <a:buFontTx/>
              <a:buNone/>
            </a:pPr>
            <a:r>
              <a:rPr lang="en-GB" dirty="0" smtClean="0"/>
              <a:t>	“...demonstrable contribution that excellent research makes to society and the economy [...]</a:t>
            </a:r>
          </a:p>
          <a:p>
            <a:pPr lvl="1">
              <a:lnSpc>
                <a:spcPct val="150000"/>
              </a:lnSpc>
            </a:pPr>
            <a:r>
              <a:rPr lang="en-GB" dirty="0" smtClean="0"/>
              <a:t>fostering global economic performance, and specifically the economic competitiveness of the UK </a:t>
            </a:r>
          </a:p>
          <a:p>
            <a:pPr lvl="1">
              <a:lnSpc>
                <a:spcPct val="150000"/>
              </a:lnSpc>
            </a:pPr>
            <a:r>
              <a:rPr lang="en-GB" dirty="0" smtClean="0"/>
              <a:t>increasing the effectiveness of public services and policy, </a:t>
            </a:r>
          </a:p>
          <a:p>
            <a:pPr lvl="1">
              <a:lnSpc>
                <a:spcPct val="150000"/>
              </a:lnSpc>
            </a:pPr>
            <a:r>
              <a:rPr lang="en-GB" dirty="0" smtClean="0"/>
              <a:t>enhancing quality of life, health and creative output.”</a:t>
            </a:r>
          </a:p>
        </p:txBody>
      </p:sp>
    </p:spTree>
    <p:extLst>
      <p:ext uri="{BB962C8B-B14F-4D97-AF65-F5344CB8AC3E}">
        <p14:creationId xmlns:p14="http://schemas.microsoft.com/office/powerpoint/2010/main" val="2774720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6"/>
          <p:cNvSpPr>
            <a:spLocks noGrp="1" noChangeArrowheads="1"/>
          </p:cNvSpPr>
          <p:nvPr>
            <p:ph type="title" idx="4294967295"/>
          </p:nvPr>
        </p:nvSpPr>
        <p:spPr>
          <a:xfrm>
            <a:off x="477838" y="612775"/>
            <a:ext cx="8208962" cy="677863"/>
          </a:xfrm>
        </p:spPr>
        <p:txBody>
          <a:bodyPr lIns="0" tIns="0" rIns="0" bIns="0" anchor="t"/>
          <a:lstStyle/>
          <a:p>
            <a:pPr eaLnBrk="1" hangingPunct="1"/>
            <a:r>
              <a:rPr lang="en-GB" sz="4400" dirty="0" smtClean="0"/>
              <a:t>reviewing pathways to impact</a:t>
            </a:r>
          </a:p>
        </p:txBody>
      </p:sp>
      <p:graphicFrame>
        <p:nvGraphicFramePr>
          <p:cNvPr id="53264" name="Group 16"/>
          <p:cNvGraphicFramePr>
            <a:graphicFrameLocks noGrp="1"/>
          </p:cNvGraphicFramePr>
          <p:nvPr>
            <p:ph idx="4294967295"/>
          </p:nvPr>
        </p:nvGraphicFramePr>
        <p:xfrm>
          <a:off x="471488" y="1479550"/>
          <a:ext cx="9726612" cy="5498577"/>
        </p:xfrm>
        <a:graphic>
          <a:graphicData uri="http://schemas.openxmlformats.org/drawingml/2006/table">
            <a:tbl>
              <a:tblPr/>
              <a:tblGrid>
                <a:gridCol w="4864100"/>
                <a:gridCol w="4862512"/>
              </a:tblGrid>
              <a:tr h="1006475">
                <a:tc>
                  <a:txBody>
                    <a:bodyPr/>
                    <a:lstStyle/>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1" i="0" u="none" strike="noStrike" cap="none" normalizeH="0" baseline="0" dirty="0" smtClean="0">
                          <a:ln>
                            <a:noFill/>
                          </a:ln>
                          <a:solidFill>
                            <a:srgbClr val="000099"/>
                          </a:solidFill>
                          <a:effectLst/>
                          <a:latin typeface="Calibri" pitchFamily="34" charset="0"/>
                          <a:ea typeface="ＭＳ Ｐゴシック"/>
                          <a:cs typeface="Calibri" pitchFamily="34" charset="0"/>
                        </a:rPr>
                        <a:t>Common characteristics of problematic quality Pathways to Impact</a:t>
                      </a:r>
                    </a:p>
                  </a:txBody>
                  <a:tcPr marL="102971" marR="102971" marT="51491" marB="514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1" i="0" u="none" strike="noStrike" cap="none" normalizeH="0" baseline="0" dirty="0" smtClean="0">
                          <a:ln>
                            <a:noFill/>
                          </a:ln>
                          <a:solidFill>
                            <a:srgbClr val="000099"/>
                          </a:solidFill>
                          <a:effectLst/>
                          <a:latin typeface="Calibri" pitchFamily="34" charset="0"/>
                          <a:ea typeface="ＭＳ Ｐゴシック"/>
                          <a:cs typeface="Calibri" pitchFamily="34" charset="0"/>
                        </a:rPr>
                        <a:t>Common characteristics of high quality Pathways to Impact</a:t>
                      </a:r>
                    </a:p>
                  </a:txBody>
                  <a:tcPr marL="102971" marR="102971" marT="51491" marB="514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09938">
                <a:tc>
                  <a:txBody>
                    <a:bodyPr/>
                    <a:lstStyle/>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Vagueness, lack of specificity and clear deliverables.</a:t>
                      </a:r>
                    </a:p>
                    <a:p>
                      <a:pPr marL="0" marR="0" lvl="0" indent="0" algn="l" defTabSz="914400" rtl="0" eaLnBrk="1" fontAlgn="base" latinLnBrk="0" hangingPunct="1">
                        <a:lnSpc>
                          <a:spcPct val="100000"/>
                        </a:lnSpc>
                        <a:spcBef>
                          <a:spcPct val="20000"/>
                        </a:spcBef>
                        <a:spcAft>
                          <a:spcPct val="0"/>
                        </a:spcAft>
                        <a:buClr>
                          <a:srgbClr val="9FAA00"/>
                        </a:buClr>
                        <a:buSzTx/>
                        <a:buFontTx/>
                        <a:buNone/>
                        <a:tabLst/>
                      </a:pPr>
                      <a:endPar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Activities are not project specific, but routine activities for University research posts or too much focus on track record.</a:t>
                      </a:r>
                    </a:p>
                    <a:p>
                      <a:pPr marL="0" marR="0" lvl="0" indent="0" algn="l" defTabSz="914400" rtl="0" eaLnBrk="1" fontAlgn="base" latinLnBrk="0" hangingPunct="1">
                        <a:lnSpc>
                          <a:spcPct val="100000"/>
                        </a:lnSpc>
                        <a:spcBef>
                          <a:spcPct val="20000"/>
                        </a:spcBef>
                        <a:spcAft>
                          <a:spcPct val="0"/>
                        </a:spcAft>
                        <a:buClr>
                          <a:srgbClr val="9FAA00"/>
                        </a:buClr>
                        <a:buSzTx/>
                        <a:buFontTx/>
                        <a:buChar char="•"/>
                        <a:tabLst/>
                      </a:pPr>
                      <a:endPar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Lack of consideration of broader beneficiaries, likely impacts and appropriate mechanisms. </a:t>
                      </a:r>
                    </a:p>
                    <a:p>
                      <a:pPr marL="0" marR="0" lvl="0" indent="0" algn="l" defTabSz="914400" rtl="0" eaLnBrk="1" fontAlgn="base" latinLnBrk="0" hangingPunct="1">
                        <a:lnSpc>
                          <a:spcPct val="100000"/>
                        </a:lnSpc>
                        <a:spcBef>
                          <a:spcPct val="20000"/>
                        </a:spcBef>
                        <a:spcAft>
                          <a:spcPct val="0"/>
                        </a:spcAft>
                        <a:buClr>
                          <a:srgbClr val="9FAA00"/>
                        </a:buClr>
                        <a:buSzTx/>
                        <a:buFontTx/>
                        <a:buChar char="•"/>
                        <a:tabLst/>
                      </a:pPr>
                      <a:endPar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Activities narrowly focused and end focused.</a:t>
                      </a:r>
                    </a:p>
                  </a:txBody>
                  <a:tcPr marL="102971" marR="102971" marT="51491" marB="514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Good consideration of the relevant beneficiaries, user needs and tailored activities</a:t>
                      </a:r>
                    </a:p>
                    <a:p>
                      <a:pPr marL="0" marR="0" lvl="0" indent="0" algn="l" defTabSz="914400" rtl="0" eaLnBrk="1" fontAlgn="base" latinLnBrk="0" hangingPunct="1">
                        <a:lnSpc>
                          <a:spcPct val="100000"/>
                        </a:lnSpc>
                        <a:spcBef>
                          <a:spcPct val="20000"/>
                        </a:spcBef>
                        <a:spcAft>
                          <a:spcPct val="0"/>
                        </a:spcAft>
                        <a:buClr>
                          <a:srgbClr val="9FAA00"/>
                        </a:buClr>
                        <a:buSzTx/>
                        <a:buFontTx/>
                        <a:buNone/>
                        <a:tabLst/>
                      </a:pPr>
                      <a:endPar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Clear description of deliverables and milestones.</a:t>
                      </a:r>
                    </a:p>
                    <a:p>
                      <a:pPr marL="0" marR="0" lvl="0" indent="0" algn="l" defTabSz="914400" rtl="0" eaLnBrk="1" fontAlgn="base" latinLnBrk="0" hangingPunct="1">
                        <a:lnSpc>
                          <a:spcPct val="100000"/>
                        </a:lnSpc>
                        <a:spcBef>
                          <a:spcPct val="20000"/>
                        </a:spcBef>
                        <a:spcAft>
                          <a:spcPct val="0"/>
                        </a:spcAft>
                        <a:buClr>
                          <a:srgbClr val="9FAA00"/>
                        </a:buClr>
                        <a:buSzTx/>
                        <a:buFontTx/>
                        <a:buNone/>
                        <a:tabLst/>
                      </a:pPr>
                      <a:endPar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Involvement of users from the outset.</a:t>
                      </a:r>
                    </a:p>
                    <a:p>
                      <a:pPr marL="0" marR="0" lvl="0" indent="0" algn="l" defTabSz="914400" rtl="0" eaLnBrk="1" fontAlgn="base" latinLnBrk="0" hangingPunct="1">
                        <a:lnSpc>
                          <a:spcPct val="100000"/>
                        </a:lnSpc>
                        <a:spcBef>
                          <a:spcPct val="20000"/>
                        </a:spcBef>
                        <a:spcAft>
                          <a:spcPct val="0"/>
                        </a:spcAft>
                        <a:buClr>
                          <a:srgbClr val="9FAA00"/>
                        </a:buClr>
                        <a:buSzTx/>
                        <a:buFontTx/>
                        <a:buNone/>
                        <a:tabLst/>
                      </a:pPr>
                      <a:endPar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0" marR="0" lvl="0" indent="0" algn="l" defTabSz="914400" rtl="0" eaLnBrk="1" fontAlgn="base" latinLnBrk="0" hangingPunct="1">
                        <a:lnSpc>
                          <a:spcPct val="100000"/>
                        </a:lnSpc>
                        <a:spcBef>
                          <a:spcPct val="20000"/>
                        </a:spcBef>
                        <a:spcAft>
                          <a:spcPct val="0"/>
                        </a:spcAft>
                        <a:buClr>
                          <a:srgbClr val="9FAA00"/>
                        </a:buClr>
                        <a:buSzTx/>
                        <a:buFontTx/>
                        <a:buNone/>
                        <a:tabLst/>
                      </a:pPr>
                      <a:endPar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0" marR="0" lvl="0" indent="0" algn="l" defTabSz="914400" rtl="0" eaLnBrk="1" fontAlgn="base" latinLnBrk="0" hangingPunct="1">
                        <a:lnSpc>
                          <a:spcPct val="100000"/>
                        </a:lnSpc>
                        <a:spcBef>
                          <a:spcPct val="20000"/>
                        </a:spcBef>
                        <a:spcAft>
                          <a:spcPct val="0"/>
                        </a:spcAft>
                        <a:buClr>
                          <a:srgbClr val="9FAA00"/>
                        </a:buClr>
                        <a:buSzTx/>
                        <a:buFontTx/>
                        <a:buNone/>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Clear commitment for realising both academic and non academic research impacts.</a:t>
                      </a:r>
                    </a:p>
                  </a:txBody>
                  <a:tcPr marL="102971" marR="102971" marT="51491" marB="514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33" name="Picture 4" descr="http://upload.wikimedia.org/wikipedia/en/5/5e/Rcuk-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74138" y="180975"/>
            <a:ext cx="1133475" cy="1092200"/>
          </a:xfrm>
          <a:prstGeom prst="rect">
            <a:avLst/>
          </a:prstGeom>
          <a:noFill/>
          <a:ln w="9525">
            <a:noFill/>
            <a:miter lim="800000"/>
            <a:headEnd/>
            <a:tailEnd/>
          </a:ln>
        </p:spPr>
      </p:pic>
    </p:spTree>
    <p:extLst>
      <p:ext uri="{BB962C8B-B14F-4D97-AF65-F5344CB8AC3E}">
        <p14:creationId xmlns:p14="http://schemas.microsoft.com/office/powerpoint/2010/main" val="3524471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1667" y="1044327"/>
            <a:ext cx="6346899" cy="811212"/>
          </a:xfrm>
        </p:spPr>
        <p:txBody>
          <a:bodyPr/>
          <a:lstStyle/>
          <a:p>
            <a:r>
              <a:rPr lang="en-GB" dirty="0" smtClean="0"/>
              <a:t>RCUK updated advice</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989659" y="2196455"/>
            <a:ext cx="6126480" cy="4821382"/>
          </a:xfrm>
        </p:spPr>
      </p:pic>
    </p:spTree>
    <p:extLst>
      <p:ext uri="{BB962C8B-B14F-4D97-AF65-F5344CB8AC3E}">
        <p14:creationId xmlns:p14="http://schemas.microsoft.com/office/powerpoint/2010/main" val="265325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rewarding experience</a:t>
            </a:r>
            <a:endParaRPr lang="en-GB" dirty="0"/>
          </a:p>
        </p:txBody>
      </p:sp>
      <p:pic>
        <p:nvPicPr>
          <p:cNvPr id="7" name="Content Placeholder 6">
            <a:hlinkClick r:id="rId2"/>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1758" y="3204567"/>
            <a:ext cx="4764596" cy="3148394"/>
          </a:xfrm>
        </p:spPr>
      </p:pic>
      <p:sp>
        <p:nvSpPr>
          <p:cNvPr id="4" name="Slide Number Placeholder 3"/>
          <p:cNvSpPr>
            <a:spLocks noGrp="1"/>
          </p:cNvSpPr>
          <p:nvPr>
            <p:ph type="sldNum" sz="quarter" idx="11"/>
          </p:nvPr>
        </p:nvSpPr>
        <p:spPr/>
        <p:txBody>
          <a:bodyPr/>
          <a:lstStyle/>
          <a:p>
            <a:pPr>
              <a:defRPr/>
            </a:pPr>
            <a:fld id="{F9558201-B35A-4A20-BD6F-A70424626E57}" type="slidenum">
              <a:rPr lang="en-GB" smtClean="0"/>
              <a:pPr>
                <a:defRPr/>
              </a:pPr>
              <a:t>8</a:t>
            </a:fld>
            <a:endParaRPr lang="en-GB" dirty="0"/>
          </a:p>
        </p:txBody>
      </p:sp>
      <p:pic>
        <p:nvPicPr>
          <p:cNvPr id="8" name="Picture 7">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30019" y="2628503"/>
            <a:ext cx="4922520" cy="4346067"/>
          </a:xfrm>
          <a:prstGeom prst="rect">
            <a:avLst/>
          </a:prstGeom>
        </p:spPr>
      </p:pic>
    </p:spTree>
    <p:extLst>
      <p:ext uri="{BB962C8B-B14F-4D97-AF65-F5344CB8AC3E}">
        <p14:creationId xmlns:p14="http://schemas.microsoft.com/office/powerpoint/2010/main" val="376011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884183"/>
            <a:ext cx="5554811" cy="811212"/>
          </a:xfrm>
        </p:spPr>
        <p:txBody>
          <a:bodyPr/>
          <a:lstStyle/>
          <a:p>
            <a:r>
              <a:rPr lang="en-GB" dirty="0" smtClean="0"/>
              <a:t>Engaged research</a:t>
            </a:r>
            <a:endParaRPr lang="en-GB" dirty="0"/>
          </a:p>
        </p:txBody>
      </p:sp>
      <p:sp>
        <p:nvSpPr>
          <p:cNvPr id="3" name="Content Placeholder 2"/>
          <p:cNvSpPr>
            <a:spLocks noGrp="1"/>
          </p:cNvSpPr>
          <p:nvPr>
            <p:ph idx="1"/>
          </p:nvPr>
        </p:nvSpPr>
        <p:spPr>
          <a:xfrm>
            <a:off x="363997" y="1980431"/>
            <a:ext cx="9410700" cy="4364461"/>
          </a:xfrm>
        </p:spPr>
        <p:txBody>
          <a:bodyPr/>
          <a:lstStyle/>
          <a:p>
            <a:pPr marL="0" indent="0">
              <a:buNone/>
            </a:pPr>
            <a:r>
              <a:rPr lang="en-GB" dirty="0"/>
              <a:t>Engaged research encompasses the different ways that researchers meaningfully interact with various </a:t>
            </a:r>
            <a:r>
              <a:rPr lang="en-GB" dirty="0" smtClean="0"/>
              <a:t>stakeholders</a:t>
            </a:r>
            <a:r>
              <a:rPr lang="en-GB" baseline="30000" dirty="0" smtClean="0"/>
              <a:t>1</a:t>
            </a:r>
            <a:r>
              <a:rPr lang="en-GB" dirty="0" smtClean="0"/>
              <a:t> </a:t>
            </a:r>
            <a:r>
              <a:rPr lang="en-GB" dirty="0"/>
              <a:t>over any or all stages of a research process, from issue formulation, the production or co-creation of new knowledge, to knowledge evaluation and dissemination. </a:t>
            </a:r>
            <a:endParaRPr lang="en-GB" dirty="0" smtClean="0"/>
          </a:p>
          <a:p>
            <a:pPr marL="0" indent="0">
              <a:buNone/>
            </a:pPr>
            <a:r>
              <a:rPr lang="en-GB" u="sng" dirty="0" smtClean="0"/>
              <a:t>											</a:t>
            </a:r>
          </a:p>
          <a:p>
            <a:pPr marL="0" indent="0">
              <a:buNone/>
            </a:pPr>
            <a:r>
              <a:rPr lang="en-GB" sz="2400" dirty="0" smtClean="0"/>
              <a:t>1. Stakeholders </a:t>
            </a:r>
            <a:r>
              <a:rPr lang="en-GB" sz="2400" dirty="0"/>
              <a:t>may include user communities, and members of </a:t>
            </a:r>
            <a:r>
              <a:rPr lang="en-GB" sz="2400" dirty="0" smtClean="0"/>
              <a:t/>
            </a:r>
            <a:br>
              <a:rPr lang="en-GB" sz="2400" dirty="0" smtClean="0"/>
            </a:br>
            <a:r>
              <a:rPr lang="en-GB" sz="2400" dirty="0" smtClean="0"/>
              <a:t>the </a:t>
            </a:r>
            <a:r>
              <a:rPr lang="en-GB" sz="2400" dirty="0"/>
              <a:t>public or groups who come into existence or develop an </a:t>
            </a:r>
            <a:r>
              <a:rPr lang="en-GB" sz="2400" dirty="0" smtClean="0"/>
              <a:t/>
            </a:r>
            <a:br>
              <a:rPr lang="en-GB" sz="2400" dirty="0" smtClean="0"/>
            </a:br>
            <a:r>
              <a:rPr lang="en-GB" sz="2400" dirty="0" smtClean="0"/>
              <a:t>identity </a:t>
            </a:r>
            <a:r>
              <a:rPr lang="en-GB" sz="2400" dirty="0"/>
              <a:t>in relationship to the research process.</a:t>
            </a:r>
            <a:endParaRPr lang="en-GB" dirty="0"/>
          </a:p>
        </p:txBody>
      </p:sp>
      <p:pic>
        <p:nvPicPr>
          <p:cNvPr id="4" name="Picture 20" descr="OU_masterlogo_colour_29m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07000" y="524183"/>
            <a:ext cx="1013897" cy="720000"/>
          </a:xfrm>
          <a:prstGeom prst="rect">
            <a:avLst/>
          </a:prstGeom>
          <a:noFill/>
          <a:ln w="9525">
            <a:noFill/>
            <a:miter lim="800000"/>
            <a:headEnd/>
            <a:tailEnd/>
          </a:ln>
        </p:spPr>
      </p:pic>
    </p:spTree>
    <p:extLst>
      <p:ext uri="{BB962C8B-B14F-4D97-AF65-F5344CB8AC3E}">
        <p14:creationId xmlns:p14="http://schemas.microsoft.com/office/powerpoint/2010/main" val="218036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U PowerPoint">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U PowerPoint">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34330</TotalTime>
  <Words>1305</Words>
  <Application>Microsoft Office PowerPoint</Application>
  <PresentationFormat>Custom</PresentationFormat>
  <Paragraphs>317</Paragraphs>
  <Slides>40</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굴림</vt:lpstr>
      <vt:lpstr>ＭＳ Ｐゴシック</vt:lpstr>
      <vt:lpstr>Arial</vt:lpstr>
      <vt:lpstr>Calibri</vt:lpstr>
      <vt:lpstr>Times New Roman</vt:lpstr>
      <vt:lpstr>Wingdings</vt:lpstr>
      <vt:lpstr>OU PowerPoint</vt:lpstr>
      <vt:lpstr>Office Theme</vt:lpstr>
      <vt:lpstr>1_OU PowerPoint</vt:lpstr>
      <vt:lpstr>Planning for and evaluating school-university engagement with research Richard Holliman and Gareth Davies  http://www.open.ac.uk/blogs/per </vt:lpstr>
      <vt:lpstr>PowerPoint Presentation</vt:lpstr>
      <vt:lpstr>PowerPoint Presentation</vt:lpstr>
      <vt:lpstr>PowerPoint Presentation</vt:lpstr>
      <vt:lpstr>what do RCUK mean by economic and societal impact?</vt:lpstr>
      <vt:lpstr>reviewing pathways to impact</vt:lpstr>
      <vt:lpstr>RCUK updated advice</vt:lpstr>
      <vt:lpstr>A rewarding experience</vt:lpstr>
      <vt:lpstr>Engaged research</vt:lpstr>
      <vt:lpstr>PowerPoint Presentation</vt:lpstr>
      <vt:lpstr>PowerPoint Presentation</vt:lpstr>
      <vt:lpstr>STAGE 1</vt:lpstr>
      <vt:lpstr>PowerPoint Presentation</vt:lpstr>
      <vt:lpstr>Stage 1: who?</vt:lpstr>
      <vt:lpstr>Stage 1: pathways &amp; relevance?</vt:lpstr>
      <vt:lpstr>Stage 1: pathways and relevance</vt:lpstr>
      <vt:lpstr>STAGE 2</vt:lpstr>
      <vt:lpstr>Stage 2: why?</vt:lpstr>
      <vt:lpstr>PowerPoint Presentation</vt:lpstr>
      <vt:lpstr>Stage 2: How and how often?</vt:lpstr>
      <vt:lpstr>lectures and lecture demos</vt:lpstr>
      <vt:lpstr>citizen inquiry</vt:lpstr>
      <vt:lpstr>research cafés</vt:lpstr>
      <vt:lpstr>‘written’ materials:  books, papers, web</vt:lpstr>
      <vt:lpstr>knowledge shop:  responsive research</vt:lpstr>
      <vt:lpstr>AV science (TV, web video)</vt:lpstr>
      <vt:lpstr>DEMOCS:  influencing decisions</vt:lpstr>
      <vt:lpstr>Stakeholder workshop</vt:lpstr>
      <vt:lpstr>Festival: portable exhibit</vt:lpstr>
      <vt:lpstr>Citizen jury</vt:lpstr>
      <vt:lpstr>Advisory board</vt:lpstr>
      <vt:lpstr>STAGE 3</vt:lpstr>
      <vt:lpstr>Stage 3: what happened; did it work?</vt:lpstr>
      <vt:lpstr>PowerPoint Presentation</vt:lpstr>
      <vt:lpstr>PowerPoint Presentation</vt:lpstr>
      <vt:lpstr>PowerPoint Presentation</vt:lpstr>
      <vt:lpstr>Stage 4: Reflect back on Stages 1-3  Do you need to revise anything?  Have you thought about resources?  </vt:lpstr>
      <vt:lpstr>take home messages (1)</vt:lpstr>
      <vt:lpstr>take home messages (2)</vt:lpstr>
      <vt:lpstr>PowerPoint Presentation</vt:lpstr>
    </vt:vector>
  </TitlesOfParts>
  <Company>The Open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Wright</dc:creator>
  <cp:lastModifiedBy>Richard.Holliman</cp:lastModifiedBy>
  <cp:revision>1801</cp:revision>
  <cp:lastPrinted>2015-03-06T08:27:57Z</cp:lastPrinted>
  <dcterms:created xsi:type="dcterms:W3CDTF">2006-01-27T11:46:38Z</dcterms:created>
  <dcterms:modified xsi:type="dcterms:W3CDTF">2017-03-16T12:05:39Z</dcterms:modified>
</cp:coreProperties>
</file>